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79" r:id="rId3"/>
    <p:sldId id="380" r:id="rId4"/>
    <p:sldId id="381" r:id="rId5"/>
    <p:sldId id="382" r:id="rId6"/>
    <p:sldId id="383" r:id="rId7"/>
    <p:sldId id="392" r:id="rId8"/>
    <p:sldId id="393" r:id="rId9"/>
    <p:sldId id="394" r:id="rId10"/>
    <p:sldId id="395" r:id="rId11"/>
    <p:sldId id="396" r:id="rId12"/>
    <p:sldId id="397" r:id="rId13"/>
    <p:sldId id="398" r:id="rId14"/>
    <p:sldId id="399" r:id="rId15"/>
    <p:sldId id="400" r:id="rId16"/>
    <p:sldId id="412" r:id="rId17"/>
    <p:sldId id="413" r:id="rId18"/>
    <p:sldId id="414" r:id="rId19"/>
    <p:sldId id="278" r:id="rId20"/>
    <p:sldId id="390" r:id="rId21"/>
    <p:sldId id="279" r:id="rId22"/>
    <p:sldId id="345" r:id="rId23"/>
    <p:sldId id="391" r:id="rId24"/>
    <p:sldId id="270" r:id="rId25"/>
    <p:sldId id="280" r:id="rId26"/>
    <p:sldId id="321" r:id="rId27"/>
    <p:sldId id="362" r:id="rId28"/>
    <p:sldId id="322" r:id="rId29"/>
    <p:sldId id="323" r:id="rId30"/>
    <p:sldId id="325" r:id="rId31"/>
    <p:sldId id="326" r:id="rId32"/>
    <p:sldId id="327" r:id="rId33"/>
    <p:sldId id="328" r:id="rId34"/>
    <p:sldId id="329" r:id="rId35"/>
    <p:sldId id="401" r:id="rId36"/>
    <p:sldId id="402" r:id="rId37"/>
    <p:sldId id="403" r:id="rId38"/>
    <p:sldId id="404" r:id="rId39"/>
    <p:sldId id="405" r:id="rId40"/>
    <p:sldId id="406" r:id="rId41"/>
    <p:sldId id="407" r:id="rId42"/>
    <p:sldId id="408" r:id="rId43"/>
    <p:sldId id="409" r:id="rId44"/>
    <p:sldId id="410" r:id="rId45"/>
    <p:sldId id="41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 Tien Duat" initials="LTD" lastIdx="1" clrIdx="0">
    <p:extLst>
      <p:ext uri="{19B8F6BF-5375-455C-9EA6-DF929625EA0E}">
        <p15:presenceInfo xmlns:p15="http://schemas.microsoft.com/office/powerpoint/2012/main" userId="Le Tien Dua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D4135"/>
    <a:srgbClr val="3333FF"/>
    <a:srgbClr val="FF0066"/>
    <a:srgbClr val="462434"/>
    <a:srgbClr val="756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8" autoAdjust="0"/>
    <p:restoredTop sz="94361" autoAdjust="0"/>
  </p:normalViewPr>
  <p:slideViewPr>
    <p:cSldViewPr snapToGrid="0">
      <p:cViewPr varScale="1">
        <p:scale>
          <a:sx n="70" d="100"/>
          <a:sy n="70" d="100"/>
        </p:scale>
        <p:origin x="534"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5C2DA-73DC-4566-9DA2-66581D8D5B1C}" type="datetimeFigureOut">
              <a:rPr lang="en-US" smtClean="0"/>
              <a:t>09/09/2019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D6370-79EE-4DAB-9437-A8CC9506DF11}" type="slidenum">
              <a:rPr lang="en-US" smtClean="0"/>
              <a:t>‹#›</a:t>
            </a:fld>
            <a:endParaRPr lang="en-US"/>
          </a:p>
        </p:txBody>
      </p:sp>
    </p:spTree>
    <p:extLst>
      <p:ext uri="{BB962C8B-B14F-4D97-AF65-F5344CB8AC3E}">
        <p14:creationId xmlns:p14="http://schemas.microsoft.com/office/powerpoint/2010/main" val="311738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6D6370-79EE-4DAB-9437-A8CC9506DF11}" type="slidenum">
              <a:rPr lang="en-US" smtClean="0"/>
              <a:t>26</a:t>
            </a:fld>
            <a:endParaRPr lang="en-US"/>
          </a:p>
        </p:txBody>
      </p:sp>
    </p:spTree>
    <p:extLst>
      <p:ext uri="{BB962C8B-B14F-4D97-AF65-F5344CB8AC3E}">
        <p14:creationId xmlns:p14="http://schemas.microsoft.com/office/powerpoint/2010/main" val="2612744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931B3E-16B8-436A-BD89-1E1A7115E758}" type="datetimeFigureOut">
              <a:rPr lang="en-US" smtClean="0"/>
              <a:t>09/09/2019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E00C9-0910-4606-A9EF-4AE14B7B45E9}" type="slidenum">
              <a:rPr lang="en-US" smtClean="0"/>
              <a:t>‹#›</a:t>
            </a:fld>
            <a:endParaRPr lang="en-US"/>
          </a:p>
        </p:txBody>
      </p:sp>
    </p:spTree>
    <p:extLst>
      <p:ext uri="{BB962C8B-B14F-4D97-AF65-F5344CB8AC3E}">
        <p14:creationId xmlns:p14="http://schemas.microsoft.com/office/powerpoint/2010/main" val="219719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31B3E-16B8-436A-BD89-1E1A7115E758}" type="datetimeFigureOut">
              <a:rPr lang="en-US" smtClean="0"/>
              <a:t>09/09/2019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E00C9-0910-4606-A9EF-4AE14B7B45E9}" type="slidenum">
              <a:rPr lang="en-US" smtClean="0"/>
              <a:t>‹#›</a:t>
            </a:fld>
            <a:endParaRPr lang="en-US"/>
          </a:p>
        </p:txBody>
      </p:sp>
    </p:spTree>
    <p:extLst>
      <p:ext uri="{BB962C8B-B14F-4D97-AF65-F5344CB8AC3E}">
        <p14:creationId xmlns:p14="http://schemas.microsoft.com/office/powerpoint/2010/main" val="217068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31B3E-16B8-436A-BD89-1E1A7115E758}" type="datetimeFigureOut">
              <a:rPr lang="en-US" smtClean="0"/>
              <a:t>09/09/2019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E00C9-0910-4606-A9EF-4AE14B7B45E9}" type="slidenum">
              <a:rPr lang="en-US" smtClean="0"/>
              <a:t>‹#›</a:t>
            </a:fld>
            <a:endParaRPr lang="en-US"/>
          </a:p>
        </p:txBody>
      </p:sp>
    </p:spTree>
    <p:extLst>
      <p:ext uri="{BB962C8B-B14F-4D97-AF65-F5344CB8AC3E}">
        <p14:creationId xmlns:p14="http://schemas.microsoft.com/office/powerpoint/2010/main" val="8276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31B3E-16B8-436A-BD89-1E1A7115E758}" type="datetimeFigureOut">
              <a:rPr lang="en-US" smtClean="0"/>
              <a:t>09/09/2019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E00C9-0910-4606-A9EF-4AE14B7B45E9}" type="slidenum">
              <a:rPr lang="en-US" smtClean="0"/>
              <a:t>‹#›</a:t>
            </a:fld>
            <a:endParaRPr lang="en-US"/>
          </a:p>
        </p:txBody>
      </p:sp>
    </p:spTree>
    <p:extLst>
      <p:ext uri="{BB962C8B-B14F-4D97-AF65-F5344CB8AC3E}">
        <p14:creationId xmlns:p14="http://schemas.microsoft.com/office/powerpoint/2010/main" val="82765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931B3E-16B8-436A-BD89-1E1A7115E758}" type="datetimeFigureOut">
              <a:rPr lang="en-US" smtClean="0"/>
              <a:t>09/09/2019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E00C9-0910-4606-A9EF-4AE14B7B45E9}" type="slidenum">
              <a:rPr lang="en-US" smtClean="0"/>
              <a:t>‹#›</a:t>
            </a:fld>
            <a:endParaRPr lang="en-US"/>
          </a:p>
        </p:txBody>
      </p:sp>
    </p:spTree>
    <p:extLst>
      <p:ext uri="{BB962C8B-B14F-4D97-AF65-F5344CB8AC3E}">
        <p14:creationId xmlns:p14="http://schemas.microsoft.com/office/powerpoint/2010/main" val="12192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931B3E-16B8-436A-BD89-1E1A7115E758}" type="datetimeFigureOut">
              <a:rPr lang="en-US" smtClean="0"/>
              <a:t>09/09/2019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E00C9-0910-4606-A9EF-4AE14B7B45E9}" type="slidenum">
              <a:rPr lang="en-US" smtClean="0"/>
              <a:t>‹#›</a:t>
            </a:fld>
            <a:endParaRPr lang="en-US"/>
          </a:p>
        </p:txBody>
      </p:sp>
    </p:spTree>
    <p:extLst>
      <p:ext uri="{BB962C8B-B14F-4D97-AF65-F5344CB8AC3E}">
        <p14:creationId xmlns:p14="http://schemas.microsoft.com/office/powerpoint/2010/main" val="384090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931B3E-16B8-436A-BD89-1E1A7115E758}" type="datetimeFigureOut">
              <a:rPr lang="en-US" smtClean="0"/>
              <a:t>09/09/2019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CE00C9-0910-4606-A9EF-4AE14B7B45E9}" type="slidenum">
              <a:rPr lang="en-US" smtClean="0"/>
              <a:t>‹#›</a:t>
            </a:fld>
            <a:endParaRPr lang="en-US"/>
          </a:p>
        </p:txBody>
      </p:sp>
    </p:spTree>
    <p:extLst>
      <p:ext uri="{BB962C8B-B14F-4D97-AF65-F5344CB8AC3E}">
        <p14:creationId xmlns:p14="http://schemas.microsoft.com/office/powerpoint/2010/main" val="1602066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931B3E-16B8-436A-BD89-1E1A7115E758}" type="datetimeFigureOut">
              <a:rPr lang="en-US" smtClean="0"/>
              <a:t>09/09/2019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CE00C9-0910-4606-A9EF-4AE14B7B45E9}" type="slidenum">
              <a:rPr lang="en-US" smtClean="0"/>
              <a:t>‹#›</a:t>
            </a:fld>
            <a:endParaRPr lang="en-US"/>
          </a:p>
        </p:txBody>
      </p:sp>
    </p:spTree>
    <p:extLst>
      <p:ext uri="{BB962C8B-B14F-4D97-AF65-F5344CB8AC3E}">
        <p14:creationId xmlns:p14="http://schemas.microsoft.com/office/powerpoint/2010/main" val="274877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31B3E-16B8-436A-BD89-1E1A7115E758}" type="datetimeFigureOut">
              <a:rPr lang="en-US" smtClean="0"/>
              <a:t>09/09/2019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CE00C9-0910-4606-A9EF-4AE14B7B45E9}" type="slidenum">
              <a:rPr lang="en-US" smtClean="0"/>
              <a:t>‹#›</a:t>
            </a:fld>
            <a:endParaRPr lang="en-US"/>
          </a:p>
        </p:txBody>
      </p:sp>
    </p:spTree>
    <p:extLst>
      <p:ext uri="{BB962C8B-B14F-4D97-AF65-F5344CB8AC3E}">
        <p14:creationId xmlns:p14="http://schemas.microsoft.com/office/powerpoint/2010/main" val="111837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31B3E-16B8-436A-BD89-1E1A7115E758}" type="datetimeFigureOut">
              <a:rPr lang="en-US" smtClean="0"/>
              <a:t>09/09/2019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E00C9-0910-4606-A9EF-4AE14B7B45E9}" type="slidenum">
              <a:rPr lang="en-US" smtClean="0"/>
              <a:t>‹#›</a:t>
            </a:fld>
            <a:endParaRPr lang="en-US"/>
          </a:p>
        </p:txBody>
      </p:sp>
    </p:spTree>
    <p:extLst>
      <p:ext uri="{BB962C8B-B14F-4D97-AF65-F5344CB8AC3E}">
        <p14:creationId xmlns:p14="http://schemas.microsoft.com/office/powerpoint/2010/main" val="340465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31B3E-16B8-436A-BD89-1E1A7115E758}" type="datetimeFigureOut">
              <a:rPr lang="en-US" smtClean="0"/>
              <a:t>09/09/2019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E00C9-0910-4606-A9EF-4AE14B7B45E9}" type="slidenum">
              <a:rPr lang="en-US" smtClean="0"/>
              <a:t>‹#›</a:t>
            </a:fld>
            <a:endParaRPr lang="en-US"/>
          </a:p>
        </p:txBody>
      </p:sp>
    </p:spTree>
    <p:extLst>
      <p:ext uri="{BB962C8B-B14F-4D97-AF65-F5344CB8AC3E}">
        <p14:creationId xmlns:p14="http://schemas.microsoft.com/office/powerpoint/2010/main" val="127132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31B3E-16B8-436A-BD89-1E1A7115E758}" type="datetimeFigureOut">
              <a:rPr lang="en-US" smtClean="0"/>
              <a:t>09/09/2019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E00C9-0910-4606-A9EF-4AE14B7B45E9}" type="slidenum">
              <a:rPr lang="en-US" smtClean="0"/>
              <a:t>‹#›</a:t>
            </a:fld>
            <a:endParaRPr lang="en-US"/>
          </a:p>
        </p:txBody>
      </p:sp>
    </p:spTree>
    <p:extLst>
      <p:ext uri="{BB962C8B-B14F-4D97-AF65-F5344CB8AC3E}">
        <p14:creationId xmlns:p14="http://schemas.microsoft.com/office/powerpoint/2010/main" val="1506875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17.xml"/><Relationship Id="rId3" Type="http://schemas.openxmlformats.org/officeDocument/2006/relationships/slide" Target="slide13.xml"/><Relationship Id="rId7" Type="http://schemas.openxmlformats.org/officeDocument/2006/relationships/slide" Target="slide30.xml"/><Relationship Id="rId12" Type="http://schemas.openxmlformats.org/officeDocument/2006/relationships/slide" Target="slide3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29.xml"/><Relationship Id="rId11" Type="http://schemas.openxmlformats.org/officeDocument/2006/relationships/slide" Target="slide32.xml"/><Relationship Id="rId5" Type="http://schemas.openxmlformats.org/officeDocument/2006/relationships/slide" Target="slide14.xml"/><Relationship Id="rId15" Type="http://schemas.openxmlformats.org/officeDocument/2006/relationships/slide" Target="slide26.xml"/><Relationship Id="rId10" Type="http://schemas.openxmlformats.org/officeDocument/2006/relationships/slide" Target="slide16.xml"/><Relationship Id="rId4" Type="http://schemas.openxmlformats.org/officeDocument/2006/relationships/slide" Target="slide28.xml"/><Relationship Id="rId9" Type="http://schemas.openxmlformats.org/officeDocument/2006/relationships/slide" Target="slide31.xml"/><Relationship Id="rId14" Type="http://schemas.openxmlformats.org/officeDocument/2006/relationships/slide" Target="slide3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464" y="91441"/>
            <a:ext cx="11576304" cy="1325880"/>
          </a:xfrm>
        </p:spPr>
        <p:style>
          <a:lnRef idx="2">
            <a:schemeClr val="dk1"/>
          </a:lnRef>
          <a:fillRef idx="1">
            <a:schemeClr val="lt1"/>
          </a:fillRef>
          <a:effectRef idx="0">
            <a:schemeClr val="dk1"/>
          </a:effectRef>
          <a:fontRef idx="minor">
            <a:schemeClr val="dk1"/>
          </a:fontRef>
        </p:style>
        <p:txBody>
          <a:bodyPr>
            <a:normAutofit fontScale="90000"/>
            <a:scene3d>
              <a:camera prst="perspectiveBelow"/>
              <a:lightRig rig="threePt" dir="t"/>
            </a:scene3d>
          </a:bodyPr>
          <a:lstStyle/>
          <a:p>
            <a:r>
              <a:rPr lang="en-US" sz="5300" b="1" smtClean="0">
                <a:ln w="22225">
                  <a:solidFill>
                    <a:sysClr val="windowText" lastClr="000000"/>
                  </a:solidFill>
                  <a:prstDash val="solid"/>
                </a:ln>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Tiết 8: CHIẾN </a:t>
            </a:r>
            <a:r>
              <a:rPr lang="en-US" sz="5300" b="1" dirty="0" smtClean="0">
                <a:ln w="22225">
                  <a:solidFill>
                    <a:sysClr val="windowText" lastClr="000000"/>
                  </a:solidFill>
                  <a:prstDash val="solid"/>
                </a:ln>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THẮNG MTAO MXÂY</a:t>
            </a:r>
            <a:r>
              <a:rPr lang="en-US" b="1" dirty="0" smtClean="0">
                <a:ln w="22225">
                  <a:solidFill>
                    <a:sysClr val="windowText" lastClr="000000"/>
                  </a:solidFill>
                  <a:prstDash val="solid"/>
                </a:ln>
                <a:solidFill>
                  <a:schemeClr val="accent2">
                    <a:lumMod val="40000"/>
                    <a:lumOff val="60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
            </a:r>
            <a:br>
              <a:rPr lang="en-US" b="1" dirty="0" smtClean="0">
                <a:ln w="22225">
                  <a:solidFill>
                    <a:sysClr val="windowText" lastClr="000000"/>
                  </a:solidFill>
                  <a:prstDash val="solid"/>
                </a:ln>
                <a:solidFill>
                  <a:schemeClr val="accent2">
                    <a:lumMod val="40000"/>
                    <a:lumOff val="60000"/>
                  </a:schemeClr>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br>
            <a:r>
              <a:rPr lang="en-US" sz="4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4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Trích</a:t>
            </a:r>
            <a:r>
              <a:rPr lang="en-US" sz="4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Đăm</a:t>
            </a:r>
            <a:r>
              <a:rPr lang="en-US" sz="4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Săn</a:t>
            </a:r>
            <a:r>
              <a:rPr lang="en-US" sz="4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sz="44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sử</a:t>
            </a:r>
            <a:r>
              <a:rPr lang="en-US" sz="4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a:t>
            </a:r>
            <a:r>
              <a:rPr lang="en-US" sz="4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Tây</a:t>
            </a:r>
            <a:r>
              <a:rPr lang="en-US" sz="4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Nguyên</a:t>
            </a:r>
            <a:r>
              <a:rPr lang="en-US" sz="440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Tiếp)</a:t>
            </a:r>
            <a:endParaRPr lang="en-US"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77371" y="1534054"/>
            <a:ext cx="11524343" cy="5215090"/>
          </a:xfrm>
          <a:prstGeom prst="roundRect">
            <a:avLst>
              <a:gd name="adj" fmla="val 11111"/>
            </a:avLst>
          </a:prstGeom>
          <a:ln w="190500" cap="rnd">
            <a:solidFill>
              <a:srgbClr val="C0000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TextBox 2"/>
          <p:cNvSpPr txBox="1"/>
          <p:nvPr/>
        </p:nvSpPr>
        <p:spPr>
          <a:xfrm>
            <a:off x="4036980" y="2529192"/>
            <a:ext cx="6575898" cy="923330"/>
          </a:xfrm>
          <a:prstGeom prst="rect">
            <a:avLst/>
          </a:prstGeom>
          <a:noFill/>
        </p:spPr>
        <p:txBody>
          <a:bodyPr wrap="square" rtlCol="0">
            <a:spAutoFit/>
          </a:bodyPr>
          <a:lstStyle/>
          <a:p>
            <a:r>
              <a:rPr lang="en-US" sz="5400" b="1" dirty="0" smtClean="0">
                <a:solidFill>
                  <a:srgbClr val="FF0000"/>
                </a:solidFill>
                <a:latin typeface="Times New Roman" panose="02020603050405020304" pitchFamily="18" charset="0"/>
                <a:cs typeface="Times New Roman" panose="02020603050405020304" pitchFamily="18" charset="0"/>
              </a:rPr>
              <a:t>NGỮ VĂN 10</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8099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60613_034743v_banner_congchi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2" y="318053"/>
            <a:ext cx="10834158" cy="605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672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ngchi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348" y="122829"/>
            <a:ext cx="10778247" cy="647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30206" y="4758225"/>
            <a:ext cx="7250703" cy="742511"/>
          </a:xfrm>
          <a:prstGeom prst="rect">
            <a:avLst/>
          </a:prstGeom>
        </p:spPr>
        <p:txBody>
          <a:bodyPr wrap="none">
            <a:spAutoFit/>
          </a:bodyPr>
          <a:lstStyle/>
          <a:p>
            <a:pPr algn="ctr">
              <a:lnSpc>
                <a:spcPct val="150000"/>
              </a:lnSpc>
            </a:pPr>
            <a:r>
              <a:rPr lang="en-US" sz="3200" b="1" dirty="0" err="1">
                <a:solidFill>
                  <a:srgbClr val="FFFF00"/>
                </a:solidFill>
                <a:latin typeface="Times New Roman" panose="02020603050405020304" pitchFamily="18" charset="0"/>
                <a:ea typeface="Times New Roman" panose="02020603050405020304" pitchFamily="18" charset="0"/>
              </a:rPr>
              <a:t>Văn</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hóa</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cồng</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chiêng</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của</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nhân</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dân</a:t>
            </a:r>
            <a:r>
              <a:rPr lang="en-US" sz="3200" b="1" dirty="0">
                <a:solidFill>
                  <a:srgbClr val="FFFF00"/>
                </a:solidFill>
                <a:latin typeface="Times New Roman" panose="02020603050405020304" pitchFamily="18" charset="0"/>
                <a:ea typeface="Times New Roman" panose="02020603050405020304" pitchFamily="18" charset="0"/>
              </a:rPr>
              <a:t> Ê </a:t>
            </a:r>
            <a:r>
              <a:rPr lang="en-US" sz="3200" b="1" dirty="0" err="1">
                <a:solidFill>
                  <a:srgbClr val="FFFF00"/>
                </a:solidFill>
                <a:latin typeface="Times New Roman" panose="02020603050405020304" pitchFamily="18" charset="0"/>
                <a:ea typeface="Times New Roman" panose="02020603050405020304" pitchFamily="18" charset="0"/>
              </a:rPr>
              <a:t>Đê</a:t>
            </a:r>
            <a:endParaRPr lang="en-US" sz="3200" b="1" dirty="0">
              <a:solidFill>
                <a:srgbClr val="FFFF00"/>
              </a:solidFill>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2842591" y="477078"/>
            <a:ext cx="3250096"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79309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s936947_7amnha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515" y="252919"/>
            <a:ext cx="10101328" cy="58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90346" y="5953327"/>
            <a:ext cx="6775766" cy="830997"/>
          </a:xfrm>
          <a:prstGeom prst="rect">
            <a:avLst/>
          </a:prstGeom>
        </p:spPr>
        <p:txBody>
          <a:bodyPr wrap="none">
            <a:spAutoFit/>
          </a:bodyPr>
          <a:lstStyle/>
          <a:p>
            <a:pPr algn="ctr">
              <a:lnSpc>
                <a:spcPct val="150000"/>
              </a:lnSpc>
            </a:pPr>
            <a:r>
              <a:rPr lang="en-US" sz="3200" b="1" dirty="0" err="1">
                <a:solidFill>
                  <a:srgbClr val="FF0066"/>
                </a:solidFill>
                <a:latin typeface="Times New Roman" panose="02020603050405020304" pitchFamily="18" charset="0"/>
                <a:ea typeface="Times New Roman" panose="02020603050405020304" pitchFamily="18" charset="0"/>
              </a:rPr>
              <a:t>Âm</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nhạc</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Tây</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err="1">
                <a:solidFill>
                  <a:srgbClr val="FF0066"/>
                </a:solidFill>
                <a:latin typeface="Times New Roman" panose="02020603050405020304" pitchFamily="18" charset="0"/>
                <a:ea typeface="Times New Roman" panose="02020603050405020304" pitchFamily="18" charset="0"/>
              </a:rPr>
              <a:t>Nguyên</a:t>
            </a:r>
            <a:r>
              <a:rPr lang="en-US" sz="3200" b="1">
                <a:solidFill>
                  <a:srgbClr val="FF0066"/>
                </a:solidFill>
                <a:latin typeface="Times New Roman" panose="02020603050405020304" pitchFamily="18" charset="0"/>
                <a:ea typeface="Times New Roman" panose="02020603050405020304" pitchFamily="18" charset="0"/>
              </a:rPr>
              <a:t> </a:t>
            </a:r>
            <a:r>
              <a:rPr lang="en-US" sz="3200" b="1" smtClean="0">
                <a:solidFill>
                  <a:srgbClr val="FF0066"/>
                </a:solidFill>
                <a:latin typeface="Times New Roman" panose="02020603050405020304" pitchFamily="18" charset="0"/>
                <a:ea typeface="Times New Roman" panose="02020603050405020304" pitchFamily="18" charset="0"/>
              </a:rPr>
              <a:t>(Đàn </a:t>
            </a:r>
            <a:r>
              <a:rPr lang="en-US" sz="3200" b="1" dirty="0" err="1">
                <a:solidFill>
                  <a:srgbClr val="FF0066"/>
                </a:solidFill>
                <a:latin typeface="Times New Roman" panose="02020603050405020304" pitchFamily="18" charset="0"/>
                <a:ea typeface="Times New Roman" panose="02020603050405020304" pitchFamily="18" charset="0"/>
              </a:rPr>
              <a:t>Tơ</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Nưng</a:t>
            </a:r>
            <a:r>
              <a:rPr lang="en-US" sz="3200" b="1" dirty="0">
                <a:solidFill>
                  <a:srgbClr val="FF0066"/>
                </a:solidFill>
                <a:latin typeface="Times New Roman" panose="02020603050405020304" pitchFamily="18" charset="0"/>
                <a:ea typeface="Times New Roman" panose="02020603050405020304" pitchFamily="18" charset="0"/>
              </a:rPr>
              <a:t>)</a:t>
            </a:r>
            <a:endParaRPr lang="en-US" sz="3200" b="1" dirty="0">
              <a:solidFill>
                <a:srgbClr val="FF006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69196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auanchieck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55" y="225931"/>
            <a:ext cx="11322995" cy="565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2366197" y="-33010"/>
            <a:ext cx="74596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0066"/>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kumimoji="0" lang="en-US" sz="2800" b="1" i="0" u="none" strike="noStrike" cap="none" normalizeH="0" baseline="0" dirty="0" smtClean="0">
                <a:ln>
                  <a:noFill/>
                </a:ln>
                <a:solidFill>
                  <a:srgbClr val="FF00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FF0066"/>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kumimoji="0" lang="en-US" sz="2800" b="1" i="0" u="none" strike="noStrike" cap="none" normalizeH="0" baseline="0" dirty="0" smtClean="0">
                <a:ln>
                  <a:noFill/>
                </a:ln>
                <a:solidFill>
                  <a:srgbClr val="FF00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FF0066"/>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kumimoji="0" lang="en-US" sz="2800" b="1" i="0" u="none" strike="noStrike" cap="none" normalizeH="0" baseline="0" dirty="0" smtClean="0">
                <a:ln>
                  <a:noFill/>
                </a:ln>
                <a:solidFill>
                  <a:srgbClr val="FF00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FF0066"/>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sz="2800" b="1" i="0" u="none" strike="noStrike" cap="none" normalizeH="0" baseline="0" dirty="0" smtClean="0">
                <a:ln>
                  <a:noFill/>
                </a:ln>
                <a:solidFill>
                  <a:srgbClr val="FF00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FF0066"/>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1" i="0" u="none" strike="noStrike" cap="none" normalizeH="0" baseline="0" dirty="0" smtClean="0">
                <a:ln>
                  <a:noFill/>
                </a:ln>
                <a:solidFill>
                  <a:srgbClr val="FF00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FF0066"/>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800" b="1" i="0" u="none" strike="noStrike" cap="none" normalizeH="0" baseline="0" dirty="0" smtClean="0">
                <a:ln>
                  <a:noFill/>
                </a:ln>
                <a:solidFill>
                  <a:srgbClr val="FF00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FF0066"/>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kumimoji="0" lang="en-US" sz="2800" b="1" i="0" u="none" strike="noStrike" cap="none" normalizeH="0" baseline="0" dirty="0" smtClean="0">
                <a:ln>
                  <a:noFill/>
                </a:ln>
                <a:solidFill>
                  <a:srgbClr val="FF00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FF0066"/>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800" b="1" i="0" u="none" strike="noStrike" cap="none" normalizeH="0" baseline="0" dirty="0" smtClean="0">
                <a:ln>
                  <a:noFill/>
                </a:ln>
                <a:solidFill>
                  <a:srgbClr val="FF00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FF0066"/>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endParaRPr kumimoji="0" lang="en-US" sz="2800" b="1" i="0" u="none" strike="noStrike" cap="none" normalizeH="0" baseline="0" dirty="0" smtClean="0">
              <a:ln>
                <a:noFill/>
              </a:ln>
              <a:solidFill>
                <a:srgbClr val="FF006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256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trang phục6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878" y="347869"/>
            <a:ext cx="10545418" cy="56419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1772" y="5923722"/>
            <a:ext cx="4396901" cy="646331"/>
          </a:xfrm>
          <a:prstGeom prst="rect">
            <a:avLst/>
          </a:prstGeom>
          <a:noFill/>
        </p:spPr>
        <p:txBody>
          <a:bodyPr wrap="square" rtlCol="0">
            <a:spAutoFit/>
          </a:bodyPr>
          <a:lstStyle/>
          <a:p>
            <a:r>
              <a:rPr lang="en-US" sz="3600" b="1" dirty="0" err="1" smtClean="0">
                <a:solidFill>
                  <a:srgbClr val="FF0066"/>
                </a:solidFill>
                <a:latin typeface="Times New Roman" panose="02020603050405020304" pitchFamily="18" charset="0"/>
                <a:cs typeface="Times New Roman" panose="02020603050405020304" pitchFamily="18" charset="0"/>
              </a:rPr>
              <a:t>Sinh</a:t>
            </a:r>
            <a:r>
              <a:rPr lang="en-US" sz="3600" b="1" dirty="0" smtClean="0">
                <a:solidFill>
                  <a:srgbClr val="FF0066"/>
                </a:solidFill>
                <a:latin typeface="Times New Roman" panose="02020603050405020304" pitchFamily="18" charset="0"/>
                <a:cs typeface="Times New Roman" panose="02020603050405020304" pitchFamily="18" charset="0"/>
              </a:rPr>
              <a:t> </a:t>
            </a:r>
            <a:r>
              <a:rPr lang="en-US" sz="3600" b="1" dirty="0" err="1" smtClean="0">
                <a:solidFill>
                  <a:srgbClr val="FF0066"/>
                </a:solidFill>
                <a:latin typeface="Times New Roman" panose="02020603050405020304" pitchFamily="18" charset="0"/>
                <a:cs typeface="Times New Roman" panose="02020603050405020304" pitchFamily="18" charset="0"/>
              </a:rPr>
              <a:t>hoạt</a:t>
            </a:r>
            <a:r>
              <a:rPr lang="en-US" sz="3600" b="1" dirty="0" smtClean="0">
                <a:solidFill>
                  <a:srgbClr val="FF0066"/>
                </a:solidFill>
                <a:latin typeface="Times New Roman" panose="02020603050405020304" pitchFamily="18" charset="0"/>
                <a:cs typeface="Times New Roman" panose="02020603050405020304" pitchFamily="18" charset="0"/>
              </a:rPr>
              <a:t> </a:t>
            </a:r>
            <a:r>
              <a:rPr lang="en-US" sz="3600" b="1" dirty="0" err="1" smtClean="0">
                <a:solidFill>
                  <a:srgbClr val="FF0066"/>
                </a:solidFill>
                <a:latin typeface="Times New Roman" panose="02020603050405020304" pitchFamily="18" charset="0"/>
                <a:cs typeface="Times New Roman" panose="02020603050405020304" pitchFamily="18" charset="0"/>
              </a:rPr>
              <a:t>cộng</a:t>
            </a:r>
            <a:r>
              <a:rPr lang="en-US" sz="3600" b="1" dirty="0" smtClean="0">
                <a:solidFill>
                  <a:srgbClr val="FF0066"/>
                </a:solidFill>
                <a:latin typeface="Times New Roman" panose="02020603050405020304" pitchFamily="18" charset="0"/>
                <a:cs typeface="Times New Roman" panose="02020603050405020304" pitchFamily="18" charset="0"/>
              </a:rPr>
              <a:t> </a:t>
            </a:r>
            <a:r>
              <a:rPr lang="en-US" sz="3600" b="1" dirty="0" err="1" smtClean="0">
                <a:solidFill>
                  <a:srgbClr val="FF0066"/>
                </a:solidFill>
                <a:latin typeface="Times New Roman" panose="02020603050405020304" pitchFamily="18" charset="0"/>
                <a:cs typeface="Times New Roman" panose="02020603050405020304" pitchFamily="18" charset="0"/>
              </a:rPr>
              <a:t>đồng</a:t>
            </a:r>
            <a:endParaRPr lang="en-US" sz="36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646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735121793-1-g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566" y="126460"/>
            <a:ext cx="11527277" cy="55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56034" y="5661499"/>
            <a:ext cx="10544783" cy="584775"/>
          </a:xfrm>
          <a:prstGeom prst="rect">
            <a:avLst/>
          </a:prstGeom>
          <a:noFill/>
        </p:spPr>
        <p:txBody>
          <a:bodyPr wrap="square" rtlCol="0">
            <a:spAutoFit/>
          </a:bodyPr>
          <a:lstStyle/>
          <a:p>
            <a:r>
              <a:rPr lang="en-US" sz="3200" dirty="0" err="1" smtClean="0">
                <a:solidFill>
                  <a:srgbClr val="C00000"/>
                </a:solidFill>
                <a:latin typeface="Times New Roman" panose="02020603050405020304" pitchFamily="18" charset="0"/>
                <a:cs typeface="Times New Roman" panose="02020603050405020304" pitchFamily="18" charset="0"/>
              </a:rPr>
              <a:t>Sinh</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hoạt</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văn</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hóa</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trong</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nhà</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rông</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của</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đồng</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bào</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các</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dân</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tộc</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hlinkClick r:id="rId3" action="ppaction://hlinksldjump"/>
              </a:rPr>
              <a:t>*</a:t>
            </a: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600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5527" y="664995"/>
            <a:ext cx="10149840" cy="677108"/>
          </a:xfrm>
          <a:prstGeom prst="rect">
            <a:avLst/>
          </a:prstGeom>
        </p:spPr>
        <p:txBody>
          <a:bodyPr wrap="square">
            <a:spAutoFit/>
          </a:bodyPr>
          <a:lstStyle/>
          <a:p>
            <a:r>
              <a:rPr lang="en-US" sz="3800" b="1">
                <a:solidFill>
                  <a:srgbClr val="FF0000"/>
                </a:solidFill>
                <a:latin typeface="Times New Roman" panose="02020603050405020304" pitchFamily="18" charset="0"/>
                <a:cs typeface="Times New Roman" panose="02020603050405020304" pitchFamily="18" charset="0"/>
              </a:rPr>
              <a:t>2</a:t>
            </a:r>
            <a:r>
              <a:rPr lang="en-US" sz="3800" b="1" smtClean="0">
                <a:solidFill>
                  <a:srgbClr val="FF0000"/>
                </a:solidFill>
                <a:latin typeface="Times New Roman" panose="02020603050405020304" pitchFamily="18" charset="0"/>
                <a:cs typeface="Times New Roman" panose="02020603050405020304" pitchFamily="18" charset="0"/>
              </a:rPr>
              <a:t>. Cảnh </a:t>
            </a:r>
            <a:r>
              <a:rPr lang="en-US" sz="3800" b="1" dirty="0" err="1">
                <a:solidFill>
                  <a:srgbClr val="FF0000"/>
                </a:solidFill>
                <a:latin typeface="Times New Roman" panose="02020603050405020304" pitchFamily="18" charset="0"/>
                <a:cs typeface="Times New Roman" panose="02020603050405020304" pitchFamily="18" charset="0"/>
              </a:rPr>
              <a:t>ăn</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mừng</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chiến</a:t>
            </a: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a:solidFill>
                  <a:srgbClr val="FF0000"/>
                </a:solidFill>
                <a:latin typeface="Times New Roman" panose="02020603050405020304" pitchFamily="18" charset="0"/>
                <a:cs typeface="Times New Roman" panose="02020603050405020304" pitchFamily="18" charset="0"/>
              </a:rPr>
              <a:t>thắng</a:t>
            </a:r>
            <a:endParaRPr lang="en-US" sz="3800" b="1" dirty="0">
              <a:solidFill>
                <a:srgbClr val="FF0000"/>
              </a:solidFill>
              <a:latin typeface="Times New Roman" panose="02020603050405020304" pitchFamily="18" charset="0"/>
              <a:cs typeface="Times New Roman" panose="02020603050405020304" pitchFamily="18" charset="0"/>
            </a:endParaRPr>
          </a:p>
        </p:txBody>
      </p:sp>
      <p:sp>
        <p:nvSpPr>
          <p:cNvPr id="7" name="Oval 6"/>
          <p:cNvSpPr/>
          <p:nvPr/>
        </p:nvSpPr>
        <p:spPr>
          <a:xfrm>
            <a:off x="0" y="1893863"/>
            <a:ext cx="5486400" cy="43950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a:solidFill>
                  <a:srgbClr val="C00000"/>
                </a:solidFill>
                <a:latin typeface="Times New Roman" panose="02020603050405020304" pitchFamily="18" charset="0"/>
                <a:cs typeface="Times New Roman" panose="02020603050405020304" pitchFamily="18" charset="0"/>
              </a:rPr>
              <a:t>2.1. Quang cảnh </a:t>
            </a:r>
            <a:r>
              <a:rPr lang="en-US" sz="4000" b="1" smtClean="0">
                <a:solidFill>
                  <a:srgbClr val="C00000"/>
                </a:solidFill>
                <a:latin typeface="Times New Roman" panose="02020603050405020304" pitchFamily="18" charset="0"/>
                <a:cs typeface="Times New Roman" panose="02020603050405020304" pitchFamily="18" charset="0"/>
              </a:rPr>
              <a:t>nhà Đăm </a:t>
            </a:r>
            <a:r>
              <a:rPr lang="en-US" sz="4000" b="1">
                <a:solidFill>
                  <a:srgbClr val="C00000"/>
                </a:solidFill>
                <a:latin typeface="Times New Roman" panose="02020603050405020304" pitchFamily="18" charset="0"/>
                <a:cs typeface="Times New Roman" panose="02020603050405020304" pitchFamily="18" charset="0"/>
              </a:rPr>
              <a:t>Săn </a:t>
            </a:r>
            <a:r>
              <a:rPr lang="en-US" sz="4000" b="1" smtClean="0">
                <a:solidFill>
                  <a:srgbClr val="C00000"/>
                </a:solidFill>
                <a:latin typeface="Times New Roman" panose="02020603050405020304" pitchFamily="18" charset="0"/>
                <a:cs typeface="Times New Roman" panose="02020603050405020304" pitchFamily="18" charset="0"/>
              </a:rPr>
              <a:t>trong tiệc </a:t>
            </a:r>
            <a:r>
              <a:rPr lang="en-US" sz="4000" b="1" smtClean="0">
                <a:solidFill>
                  <a:srgbClr val="C00000"/>
                </a:solidFill>
                <a:latin typeface="Times New Roman" panose="02020603050405020304" pitchFamily="18" charset="0"/>
                <a:cs typeface="Times New Roman" panose="02020603050405020304" pitchFamily="18" charset="0"/>
              </a:rPr>
              <a:t>ăn </a:t>
            </a:r>
            <a:r>
              <a:rPr lang="en-US" sz="4000" b="1">
                <a:solidFill>
                  <a:srgbClr val="C00000"/>
                </a:solidFill>
                <a:latin typeface="Times New Roman" panose="02020603050405020304" pitchFamily="18" charset="0"/>
                <a:cs typeface="Times New Roman" panose="02020603050405020304" pitchFamily="18" charset="0"/>
              </a:rPr>
              <a:t>mừng chiến thắng</a:t>
            </a:r>
            <a:r>
              <a:rPr lang="en-US" sz="4000">
                <a:solidFill>
                  <a:srgbClr val="FF0000"/>
                </a:solidFill>
                <a:latin typeface="Times New Roman" panose="02020603050405020304" pitchFamily="18" charset="0"/>
                <a:cs typeface="Times New Roman" panose="02020603050405020304" pitchFamily="18" charset="0"/>
              </a:rPr>
              <a:t>:</a:t>
            </a:r>
            <a:endParaRPr lang="en-US" sz="4000"/>
          </a:p>
        </p:txBody>
      </p:sp>
      <p:sp>
        <p:nvSpPr>
          <p:cNvPr id="8" name="Oval 7"/>
          <p:cNvSpPr/>
          <p:nvPr/>
        </p:nvSpPr>
        <p:spPr>
          <a:xfrm>
            <a:off x="5990751" y="1867259"/>
            <a:ext cx="5542487" cy="431231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a:solidFill>
                  <a:srgbClr val="C00000"/>
                </a:solidFill>
                <a:latin typeface="Times New Roman" panose="02020603050405020304" pitchFamily="18" charset="0"/>
                <a:cs typeface="Times New Roman" panose="02020603050405020304" pitchFamily="18" charset="0"/>
              </a:rPr>
              <a:t>2.2. Hình ảnh Đăm Săn trong tiệc ăn mừng chiến thắng</a:t>
            </a:r>
            <a:endParaRPr lang="en-US" sz="4000"/>
          </a:p>
        </p:txBody>
      </p:sp>
      <p:cxnSp>
        <p:nvCxnSpPr>
          <p:cNvPr id="10" name="Straight Arrow Connector 9"/>
          <p:cNvCxnSpPr/>
          <p:nvPr/>
        </p:nvCxnSpPr>
        <p:spPr>
          <a:xfrm>
            <a:off x="6209071" y="1342103"/>
            <a:ext cx="1194619" cy="737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642852" y="1342103"/>
            <a:ext cx="1445342" cy="525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431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007" y="1049595"/>
            <a:ext cx="4395019" cy="5410200"/>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4778477" y="1049596"/>
            <a:ext cx="7067158" cy="6001643"/>
          </a:xfrm>
          <a:prstGeom prst="rect">
            <a:avLst/>
          </a:prstGeom>
        </p:spPr>
        <p:txBody>
          <a:bodyPr wrap="square">
            <a:spAutoFit/>
          </a:bodyPr>
          <a:lstStyle/>
          <a:p>
            <a:pPr algn="just"/>
            <a:r>
              <a:rPr lang="en-US" dirty="0" smtClean="0">
                <a:latin typeface="Times New Roman" panose="02020603050405020304" pitchFamily="18" charset="0"/>
                <a:ea typeface="Calibri" panose="020F0502020204030204" pitchFamily="34" charset="0"/>
              </a:rPr>
              <a:t> </a:t>
            </a:r>
            <a:r>
              <a:rPr lang="en-US" sz="3200" b="1" i="1" dirty="0" smtClean="0">
                <a:latin typeface="Times New Roman" panose="02020603050405020304" pitchFamily="18" charset="0"/>
                <a:ea typeface="Calibri" panose="020F0502020204030204" pitchFamily="34" charset="0"/>
              </a:rPr>
              <a:t>Ơ </a:t>
            </a:r>
            <a:r>
              <a:rPr lang="en-US" sz="3200" b="1" i="1" dirty="0" err="1">
                <a:latin typeface="Times New Roman" panose="02020603050405020304" pitchFamily="18" charset="0"/>
                <a:ea typeface="Calibri" panose="020F0502020204030204" pitchFamily="34" charset="0"/>
              </a:rPr>
              <a:t>các</a:t>
            </a:r>
            <a:r>
              <a:rPr lang="en-US" sz="3200" b="1" i="1" dirty="0">
                <a:latin typeface="Times New Roman" panose="02020603050405020304" pitchFamily="18" charset="0"/>
                <a:ea typeface="Calibri" panose="020F0502020204030204" pitchFamily="34" charset="0"/>
              </a:rPr>
              <a:t> con, ơ </a:t>
            </a:r>
            <a:r>
              <a:rPr lang="en-US" sz="3200" b="1" i="1" dirty="0" err="1">
                <a:latin typeface="Times New Roman" panose="02020603050405020304" pitchFamily="18" charset="0"/>
                <a:ea typeface="Calibri" panose="020F0502020204030204" pitchFamily="34" charset="0"/>
              </a:rPr>
              <a:t>các</a:t>
            </a:r>
            <a:r>
              <a:rPr lang="en-US" sz="3200" b="1" i="1" dirty="0">
                <a:latin typeface="Times New Roman" panose="02020603050405020304" pitchFamily="18" charset="0"/>
                <a:ea typeface="Calibri" panose="020F0502020204030204" pitchFamily="34" charset="0"/>
              </a:rPr>
              <a:t> con, </a:t>
            </a:r>
            <a:r>
              <a:rPr lang="en-US" sz="3200" b="1" i="1" dirty="0" err="1">
                <a:latin typeface="Times New Roman" panose="02020603050405020304" pitchFamily="18" charset="0"/>
                <a:ea typeface="Calibri" panose="020F0502020204030204" pitchFamily="34" charset="0"/>
              </a:rPr>
              <a:t>hãy</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đi</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lấy</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rượu</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bắt</a:t>
            </a:r>
            <a:r>
              <a:rPr lang="en-US" sz="3200" b="1" i="1" dirty="0">
                <a:latin typeface="Times New Roman" panose="02020603050405020304" pitchFamily="18" charset="0"/>
                <a:ea typeface="Calibri" panose="020F0502020204030204" pitchFamily="34" charset="0"/>
              </a:rPr>
              <a:t> </a:t>
            </a:r>
            <a:r>
              <a:rPr lang="en-US" sz="3200" b="1" i="1" dirty="0" err="1" smtClean="0">
                <a:latin typeface="Times New Roman" panose="02020603050405020304" pitchFamily="18" charset="0"/>
                <a:ea typeface="Calibri" panose="020F0502020204030204" pitchFamily="34" charset="0"/>
              </a:rPr>
              <a:t>trâu</a:t>
            </a:r>
            <a:r>
              <a:rPr lang="en-US" sz="3200" b="1" i="1" dirty="0" smtClean="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Rượu</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năm</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ché</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trâu</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dâng</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một</a:t>
            </a:r>
            <a:r>
              <a:rPr lang="en-US" sz="3200" b="1" i="1" dirty="0">
                <a:latin typeface="Times New Roman" panose="02020603050405020304" pitchFamily="18" charset="0"/>
                <a:ea typeface="Calibri" panose="020F0502020204030204" pitchFamily="34" charset="0"/>
              </a:rPr>
              <a:t> con </a:t>
            </a:r>
            <a:r>
              <a:rPr lang="en-US" sz="3200" b="1" i="1" dirty="0" err="1">
                <a:latin typeface="Times New Roman" panose="02020603050405020304" pitchFamily="18" charset="0"/>
                <a:ea typeface="Calibri" panose="020F0502020204030204" pitchFamily="34" charset="0"/>
              </a:rPr>
              <a:t>để</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cúng</a:t>
            </a:r>
            <a:r>
              <a:rPr lang="en-US" sz="3200" b="1" i="1" dirty="0">
                <a:latin typeface="Times New Roman" panose="02020603050405020304" pitchFamily="18" charset="0"/>
                <a:ea typeface="Calibri" panose="020F0502020204030204" pitchFamily="34" charset="0"/>
              </a:rPr>
              <a:t> </a:t>
            </a:r>
            <a:r>
              <a:rPr lang="en-US" sz="3200" b="1" i="1" dirty="0" err="1" smtClean="0">
                <a:latin typeface="Times New Roman" panose="02020603050405020304" pitchFamily="18" charset="0"/>
                <a:ea typeface="Calibri" panose="020F0502020204030204" pitchFamily="34" charset="0"/>
              </a:rPr>
              <a:t>thần</a:t>
            </a:r>
            <a:r>
              <a:rPr lang="en-US" sz="3200" b="1" i="1" dirty="0" smtClean="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cáo</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tổ</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tiên</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cầu</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sức</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khỏe</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cho</a:t>
            </a:r>
            <a:r>
              <a:rPr lang="en-US" sz="3200" b="1" i="1" dirty="0">
                <a:latin typeface="Times New Roman" panose="02020603050405020304" pitchFamily="18" charset="0"/>
                <a:ea typeface="Calibri" panose="020F0502020204030204" pitchFamily="34" charset="0"/>
              </a:rPr>
              <a:t> ta </a:t>
            </a:r>
            <a:r>
              <a:rPr lang="en-US" sz="3200" b="1" i="1" dirty="0" err="1">
                <a:latin typeface="Times New Roman" panose="02020603050405020304" pitchFamily="18" charset="0"/>
                <a:ea typeface="Calibri" panose="020F0502020204030204" pitchFamily="34" charset="0"/>
              </a:rPr>
              <a:t>mới</a:t>
            </a:r>
            <a:r>
              <a:rPr lang="en-US" sz="3200" b="1" i="1" dirty="0">
                <a:latin typeface="Times New Roman" panose="02020603050405020304" pitchFamily="18" charset="0"/>
                <a:ea typeface="Calibri" panose="020F0502020204030204" pitchFamily="34" charset="0"/>
              </a:rPr>
              <a:t> </a:t>
            </a:r>
            <a:r>
              <a:rPr lang="en-US" sz="3200" b="1" i="1" dirty="0" err="1" smtClean="0">
                <a:latin typeface="Times New Roman" panose="02020603050405020304" pitchFamily="18" charset="0"/>
                <a:ea typeface="Calibri" panose="020F0502020204030204" pitchFamily="34" charset="0"/>
              </a:rPr>
              <a:t>đi</a:t>
            </a:r>
            <a:r>
              <a:rPr lang="en-US" sz="3200" b="1" i="1" dirty="0" smtClean="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đánh</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kẻ</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thù</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bắt</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tù</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binh</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xéo</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nát</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đất</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đai</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một</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tù</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trưởng</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nhà</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giàu</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về</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Rượu</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bảy</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ché</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trâu</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bảy</a:t>
            </a:r>
            <a:r>
              <a:rPr lang="en-US" sz="3200" b="1" i="1" dirty="0">
                <a:latin typeface="Times New Roman" panose="02020603050405020304" pitchFamily="18" charset="0"/>
                <a:ea typeface="Calibri" panose="020F0502020204030204" pitchFamily="34" charset="0"/>
              </a:rPr>
              <a:t> </a:t>
            </a:r>
            <a:r>
              <a:rPr lang="en-US" sz="3200" b="1" i="1" dirty="0" smtClean="0">
                <a:latin typeface="Times New Roman" panose="02020603050405020304" pitchFamily="18" charset="0"/>
                <a:ea typeface="Calibri" panose="020F0502020204030204" pitchFamily="34" charset="0"/>
              </a:rPr>
              <a:t>con </a:t>
            </a:r>
            <a:r>
              <a:rPr lang="en-US" sz="3200" b="1" i="1" dirty="0" err="1" smtClean="0">
                <a:latin typeface="Times New Roman" panose="02020603050405020304" pitchFamily="18" charset="0"/>
                <a:ea typeface="Calibri" panose="020F0502020204030204" pitchFamily="34" charset="0"/>
              </a:rPr>
              <a:t>để</a:t>
            </a:r>
            <a:r>
              <a:rPr lang="en-US" sz="3200" b="1" i="1" dirty="0" smtClean="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dâng</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thần</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cầu</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cho</a:t>
            </a:r>
            <a:r>
              <a:rPr lang="en-US" sz="3200" b="1" i="1" dirty="0">
                <a:latin typeface="Times New Roman" panose="02020603050405020304" pitchFamily="18" charset="0"/>
                <a:ea typeface="Calibri" panose="020F0502020204030204" pitchFamily="34" charset="0"/>
              </a:rPr>
              <a:t> ta </a:t>
            </a:r>
            <a:r>
              <a:rPr lang="en-US" sz="3200" b="1" i="1" dirty="0" err="1">
                <a:latin typeface="Times New Roman" panose="02020603050405020304" pitchFamily="18" charset="0"/>
                <a:ea typeface="Calibri" panose="020F0502020204030204" pitchFamily="34" charset="0"/>
              </a:rPr>
              <a:t>bình</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yên</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vô</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sự</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nạn</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khỏi</a:t>
            </a:r>
            <a:r>
              <a:rPr lang="en-US" sz="3200" b="1" i="1" dirty="0">
                <a:latin typeface="Times New Roman" panose="02020603050405020304" pitchFamily="18" charset="0"/>
                <a:ea typeface="Calibri" panose="020F0502020204030204" pitchFamily="34" charset="0"/>
              </a:rPr>
              <a:t> tai qua, </a:t>
            </a:r>
            <a:r>
              <a:rPr lang="en-US" sz="3200" b="1" i="1" dirty="0" err="1">
                <a:latin typeface="Times New Roman" panose="02020603050405020304" pitchFamily="18" charset="0"/>
                <a:ea typeface="Calibri" panose="020F0502020204030204" pitchFamily="34" charset="0"/>
              </a:rPr>
              <a:t>lớn</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lên</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như</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sông</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nước</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cao</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lên</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như</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cây</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rừng</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không</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ai</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bì</a:t>
            </a:r>
            <a:r>
              <a:rPr lang="en-US" sz="3200" b="1" i="1" dirty="0">
                <a:latin typeface="Times New Roman" panose="02020603050405020304" pitchFamily="18" charset="0"/>
                <a:ea typeface="Calibri" panose="020F0502020204030204" pitchFamily="34" charset="0"/>
              </a:rPr>
              <a:t> </a:t>
            </a:r>
            <a:r>
              <a:rPr lang="en-US" sz="3200" b="1" i="1" dirty="0" err="1" smtClean="0">
                <a:latin typeface="Times New Roman" panose="02020603050405020304" pitchFamily="18" charset="0"/>
                <a:ea typeface="Calibri" panose="020F0502020204030204" pitchFamily="34" charset="0"/>
              </a:rPr>
              <a:t>kịp</a:t>
            </a:r>
            <a:r>
              <a:rPr lang="en-US" sz="3200" b="1" i="1" dirty="0" smtClean="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Hỡi</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anh</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em</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trong</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nhà</a:t>
            </a:r>
            <a:r>
              <a:rPr lang="en-US" sz="3200" b="1" i="1" dirty="0">
                <a:latin typeface="Times New Roman" panose="02020603050405020304" pitchFamily="18" charset="0"/>
                <a:ea typeface="Calibri" panose="020F0502020204030204" pitchFamily="34" charset="0"/>
              </a:rPr>
              <a:t>, </a:t>
            </a:r>
            <a:r>
              <a:rPr lang="en-US" sz="3200" b="1" i="1" dirty="0" err="1" smtClean="0">
                <a:latin typeface="Times New Roman" panose="02020603050405020304" pitchFamily="18" charset="0"/>
                <a:ea typeface="Calibri" panose="020F0502020204030204" pitchFamily="34" charset="0"/>
              </a:rPr>
              <a:t>hỡi</a:t>
            </a:r>
            <a:r>
              <a:rPr lang="en-US" sz="3200" b="1" i="1" dirty="0" smtClean="0">
                <a:latin typeface="Times New Roman" panose="02020603050405020304" pitchFamily="18" charset="0"/>
                <a:ea typeface="Calibri" panose="020F0502020204030204" pitchFamily="34" charset="0"/>
              </a:rPr>
              <a:t> </a:t>
            </a:r>
            <a:r>
              <a:rPr lang="en-US" sz="3200" b="1" i="1" dirty="0" err="1" smtClean="0">
                <a:latin typeface="Times New Roman" panose="02020603050405020304" pitchFamily="18" charset="0"/>
                <a:ea typeface="Calibri" panose="020F0502020204030204" pitchFamily="34" charset="0"/>
              </a:rPr>
              <a:t>bà</a:t>
            </a:r>
            <a:r>
              <a:rPr lang="en-US" sz="3200" b="1" i="1" dirty="0" smtClean="0">
                <a:latin typeface="Times New Roman" panose="02020603050405020304" pitchFamily="18" charset="0"/>
                <a:ea typeface="Calibri" panose="020F0502020204030204" pitchFamily="34" charset="0"/>
              </a:rPr>
              <a:t> </a:t>
            </a:r>
            <a:r>
              <a:rPr lang="en-US" sz="3200" b="1" i="1" dirty="0">
                <a:latin typeface="Times New Roman" panose="02020603050405020304" pitchFamily="18" charset="0"/>
                <a:ea typeface="Calibri" panose="020F0502020204030204" pitchFamily="34" charset="0"/>
              </a:rPr>
              <a:t>con </a:t>
            </a:r>
            <a:r>
              <a:rPr lang="en-US" sz="3200" b="1" i="1" dirty="0" err="1">
                <a:latin typeface="Times New Roman" panose="02020603050405020304" pitchFamily="18" charset="0"/>
                <a:ea typeface="Calibri" panose="020F0502020204030204" pitchFamily="34" charset="0"/>
              </a:rPr>
              <a:t>trong</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làng</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xin</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mời</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tất</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cả</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đến</a:t>
            </a:r>
            <a:r>
              <a:rPr lang="en-US" sz="3200" b="1" i="1" dirty="0">
                <a:latin typeface="Times New Roman" panose="02020603050405020304" pitchFamily="18" charset="0"/>
                <a:ea typeface="Calibri" panose="020F0502020204030204" pitchFamily="34" charset="0"/>
              </a:rPr>
              <a:t> </a:t>
            </a:r>
            <a:r>
              <a:rPr lang="en-US" sz="3200" b="1" i="1" dirty="0" err="1">
                <a:latin typeface="Times New Roman" panose="02020603050405020304" pitchFamily="18" charset="0"/>
                <a:ea typeface="Calibri" panose="020F0502020204030204" pitchFamily="34" charset="0"/>
              </a:rPr>
              <a:t>với</a:t>
            </a:r>
            <a:r>
              <a:rPr lang="en-US" sz="3200" b="1" i="1" dirty="0">
                <a:latin typeface="Times New Roman" panose="02020603050405020304" pitchFamily="18" charset="0"/>
                <a:ea typeface="Calibri" panose="020F0502020204030204" pitchFamily="34" charset="0"/>
              </a:rPr>
              <a:t> ta</a:t>
            </a:r>
            <a:r>
              <a:rPr lang="en-US" sz="3200" b="1" i="1" dirty="0" smtClean="0">
                <a:latin typeface="Times New Roman" panose="02020603050405020304" pitchFamily="18" charset="0"/>
                <a:ea typeface="Calibri" panose="020F0502020204030204" pitchFamily="34" charset="0"/>
              </a:rPr>
              <a:t>!</a:t>
            </a:r>
            <a:r>
              <a:rPr lang="en-US" sz="3200" b="1" i="1" dirty="0">
                <a:latin typeface="Times New Roman" panose="02020603050405020304" pitchFamily="18" charset="0"/>
                <a:ea typeface="Calibri" panose="020F0502020204030204" pitchFamily="34" charset="0"/>
              </a:rPr>
              <a:t/>
            </a:r>
            <a:br>
              <a:rPr lang="en-US" sz="3200" b="1" i="1" dirty="0">
                <a:latin typeface="Times New Roman" panose="02020603050405020304" pitchFamily="18" charset="0"/>
                <a:ea typeface="Calibri" panose="020F0502020204030204" pitchFamily="34" charset="0"/>
              </a:rPr>
            </a:br>
            <a:endParaRPr lang="en-US" sz="3200" b="1" i="1" dirty="0"/>
          </a:p>
        </p:txBody>
      </p:sp>
      <p:sp>
        <p:nvSpPr>
          <p:cNvPr id="2" name="Rectangle 1"/>
          <p:cNvSpPr/>
          <p:nvPr/>
        </p:nvSpPr>
        <p:spPr>
          <a:xfrm>
            <a:off x="0" y="0"/>
            <a:ext cx="10149840" cy="584775"/>
          </a:xfrm>
          <a:prstGeom prst="rect">
            <a:avLst/>
          </a:prstGeom>
        </p:spPr>
        <p:txBody>
          <a:bodyPr wrap="square">
            <a:spAutoFit/>
          </a:bodyPr>
          <a:lstStyle/>
          <a:p>
            <a:r>
              <a:rPr lang="en-US" sz="3200" b="1">
                <a:solidFill>
                  <a:srgbClr val="FF0000"/>
                </a:solidFill>
                <a:latin typeface="Times New Roman" panose="02020603050405020304" pitchFamily="18" charset="0"/>
                <a:cs typeface="Times New Roman" panose="02020603050405020304" pitchFamily="18" charset="0"/>
              </a:rPr>
              <a:t>2</a:t>
            </a:r>
            <a:r>
              <a:rPr lang="en-US" sz="3200" b="1" smtClean="0">
                <a:solidFill>
                  <a:srgbClr val="FF0000"/>
                </a:solidFill>
                <a:latin typeface="Times New Roman" panose="02020603050405020304" pitchFamily="18" charset="0"/>
                <a:cs typeface="Times New Roman" panose="02020603050405020304" pitchFamily="18" charset="0"/>
              </a:rPr>
              <a:t>. Cảnh ăn </a:t>
            </a:r>
            <a:r>
              <a:rPr lang="en-US" sz="3200" b="1" dirty="0" err="1">
                <a:solidFill>
                  <a:srgbClr val="FF0000"/>
                </a:solidFill>
                <a:latin typeface="Times New Roman" panose="02020603050405020304" pitchFamily="18" charset="0"/>
                <a:cs typeface="Times New Roman" panose="02020603050405020304" pitchFamily="18" charset="0"/>
              </a:rPr>
              <a:t>mừng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thắng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45007" y="464820"/>
            <a:ext cx="11189858" cy="584775"/>
          </a:xfrm>
          <a:prstGeom prst="rect">
            <a:avLst/>
          </a:prstGeom>
        </p:spPr>
        <p:txBody>
          <a:bodyPr wrap="none">
            <a:spAutoFit/>
          </a:bodyPr>
          <a:lstStyle/>
          <a:p>
            <a:r>
              <a:rPr lang="en-US" sz="3200" b="1" smtClean="0">
                <a:solidFill>
                  <a:srgbClr val="C00000"/>
                </a:solidFill>
                <a:latin typeface="Times New Roman" panose="02020603050405020304" pitchFamily="18" charset="0"/>
                <a:cs typeface="Times New Roman" panose="02020603050405020304" pitchFamily="18" charset="0"/>
              </a:rPr>
              <a:t>2.1. Quang </a:t>
            </a:r>
            <a:r>
              <a:rPr lang="en-US" sz="3200" b="1" err="1">
                <a:solidFill>
                  <a:srgbClr val="C00000"/>
                </a:solidFill>
                <a:latin typeface="Times New Roman" panose="02020603050405020304" pitchFamily="18" charset="0"/>
                <a:cs typeface="Times New Roman" panose="02020603050405020304" pitchFamily="18" charset="0"/>
              </a:rPr>
              <a:t>cảnh</a:t>
            </a:r>
            <a:r>
              <a:rPr lang="en-US" sz="3200" b="1">
                <a:solidFill>
                  <a:srgbClr val="C00000"/>
                </a:solidFill>
                <a:latin typeface="Times New Roman" panose="02020603050405020304" pitchFamily="18" charset="0"/>
                <a:cs typeface="Times New Roman" panose="02020603050405020304" pitchFamily="18" charset="0"/>
              </a:rPr>
              <a:t> </a:t>
            </a:r>
            <a:r>
              <a:rPr lang="en-US" sz="3200" b="1" smtClean="0">
                <a:solidFill>
                  <a:srgbClr val="C00000"/>
                </a:solidFill>
                <a:latin typeface="Times New Roman" panose="02020603050405020304" pitchFamily="18" charset="0"/>
                <a:cs typeface="Times New Roman" panose="02020603050405020304" pitchFamily="18" charset="0"/>
              </a:rPr>
              <a:t>nhà Đăm </a:t>
            </a:r>
            <a:r>
              <a:rPr lang="en-US" sz="3200" b="1" err="1">
                <a:solidFill>
                  <a:srgbClr val="C00000"/>
                </a:solidFill>
                <a:latin typeface="Times New Roman" panose="02020603050405020304" pitchFamily="18" charset="0"/>
                <a:cs typeface="Times New Roman" panose="02020603050405020304" pitchFamily="18" charset="0"/>
              </a:rPr>
              <a:t>Săn</a:t>
            </a:r>
            <a:r>
              <a:rPr lang="en-US" sz="3200" b="1">
                <a:solidFill>
                  <a:srgbClr val="C00000"/>
                </a:solidFill>
                <a:latin typeface="Times New Roman" panose="02020603050405020304" pitchFamily="18" charset="0"/>
                <a:cs typeface="Times New Roman" panose="02020603050405020304" pitchFamily="18" charset="0"/>
              </a:rPr>
              <a:t> </a:t>
            </a:r>
            <a:r>
              <a:rPr lang="en-US" sz="3200" b="1" smtClean="0">
                <a:solidFill>
                  <a:srgbClr val="C00000"/>
                </a:solidFill>
                <a:latin typeface="Times New Roman" panose="02020603050405020304" pitchFamily="18" charset="0"/>
                <a:cs typeface="Times New Roman" panose="02020603050405020304" pitchFamily="18" charset="0"/>
              </a:rPr>
              <a:t>trong </a:t>
            </a:r>
            <a:r>
              <a:rPr lang="en-US" sz="3200" b="1" smtClean="0">
                <a:solidFill>
                  <a:srgbClr val="C00000"/>
                </a:solidFill>
                <a:latin typeface="Times New Roman" panose="02020603050405020304" pitchFamily="18" charset="0"/>
                <a:cs typeface="Times New Roman" panose="02020603050405020304" pitchFamily="18" charset="0"/>
              </a:rPr>
              <a:t>tiệc ăn </a:t>
            </a:r>
            <a:r>
              <a:rPr lang="en-US" sz="3200" b="1" dirty="0" err="1">
                <a:solidFill>
                  <a:srgbClr val="C00000"/>
                </a:solidFill>
                <a:latin typeface="Times New Roman" panose="02020603050405020304" pitchFamily="18" charset="0"/>
                <a:cs typeface="Times New Roman" panose="02020603050405020304" pitchFamily="18" charset="0"/>
              </a:rPr>
              <a:t>mừng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chiến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42439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117" y="0"/>
            <a:ext cx="6841096" cy="6625989"/>
          </a:xfrm>
        </p:spPr>
        <p:txBody>
          <a:bodyPr>
            <a:noAutofit/>
          </a:bodyPr>
          <a:lstStyle/>
          <a:p>
            <a:pPr marL="0" indent="0" algn="just">
              <a:buNone/>
            </a:pPr>
            <a:endParaRPr lang="en-US" sz="3400" i="1" dirty="0" smtClean="0">
              <a:latin typeface="Times New Roman" panose="02020603050405020304" pitchFamily="18" charset="0"/>
              <a:cs typeface="Times New Roman" panose="02020603050405020304" pitchFamily="18" charset="0"/>
            </a:endParaRPr>
          </a:p>
          <a:p>
            <a:pPr marL="0" indent="0" algn="just">
              <a:buNone/>
            </a:pPr>
            <a:r>
              <a:rPr lang="en-US" sz="3400" i="1" dirty="0" err="1" smtClean="0">
                <a:latin typeface="Times New Roman" panose="02020603050405020304" pitchFamily="18" charset="0"/>
                <a:cs typeface="Times New Roman" panose="02020603050405020304" pitchFamily="18" charset="0"/>
              </a:rPr>
              <a:t>Thế</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là</a:t>
            </a:r>
            <a:r>
              <a:rPr lang="en-US" sz="3400" i="1" dirty="0" smtClean="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bà</a:t>
            </a:r>
            <a:r>
              <a:rPr lang="en-US" sz="3400" i="1" dirty="0">
                <a:latin typeface="Times New Roman" panose="02020603050405020304" pitchFamily="18" charset="0"/>
                <a:cs typeface="Times New Roman" panose="02020603050405020304" pitchFamily="18" charset="0"/>
              </a:rPr>
              <a:t> con </a:t>
            </a:r>
            <a:r>
              <a:rPr lang="en-US" sz="3400" i="1" dirty="0" err="1" smtClean="0">
                <a:latin typeface="Times New Roman" panose="02020603050405020304" pitchFamily="18" charset="0"/>
                <a:cs typeface="Times New Roman" panose="02020603050405020304" pitchFamily="18" charset="0"/>
              </a:rPr>
              <a:t>xem</a:t>
            </a:r>
            <a:r>
              <a:rPr lang="en-US" sz="3400" i="1" dirty="0" smtClean="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nhà</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Đăm</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Săn</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đông</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nghịt</a:t>
            </a:r>
            <a:r>
              <a:rPr lang="en-US" sz="3400" i="1" dirty="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khách</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tôi</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tớ</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chật</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ních</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cả</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nhà</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ngoài</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Các</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khách</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tù</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trưởng</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đều</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từ</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phương</a:t>
            </a:r>
            <a:r>
              <a:rPr lang="en-US" sz="3400" i="1" dirty="0" smtClean="0">
                <a:latin typeface="Times New Roman" panose="02020603050405020304" pitchFamily="18" charset="0"/>
                <a:cs typeface="Times New Roman" panose="02020603050405020304" pitchFamily="18" charset="0"/>
              </a:rPr>
              <a:t> </a:t>
            </a:r>
            <a:r>
              <a:rPr lang="en-US" sz="3400" i="1" err="1" smtClean="0">
                <a:latin typeface="Times New Roman" panose="02020603050405020304" pitchFamily="18" charset="0"/>
                <a:cs typeface="Times New Roman" panose="02020603050405020304" pitchFamily="18" charset="0"/>
              </a:rPr>
              <a:t>xa</a:t>
            </a:r>
            <a:r>
              <a:rPr lang="en-US" sz="3400" i="1" smtClean="0">
                <a:latin typeface="Times New Roman" panose="02020603050405020304" pitchFamily="18" charset="0"/>
                <a:cs typeface="Times New Roman" panose="02020603050405020304" pitchFamily="18" charset="0"/>
              </a:rPr>
              <a:t> đến……</a:t>
            </a:r>
            <a:r>
              <a:rPr lang="en-US" sz="3400" i="1" dirty="0" err="1" smtClean="0">
                <a:latin typeface="Times New Roman" panose="02020603050405020304" pitchFamily="18" charset="0"/>
                <a:cs typeface="Times New Roman" panose="02020603050405020304" pitchFamily="18" charset="0"/>
              </a:rPr>
              <a:t>Chàng</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mở</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tiệc</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ăn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uống</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linh</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đình</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thịt</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lợn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thịt</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trâu</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ăn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không</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ngớt</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thịt</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lợn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ăn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đến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cháy</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đen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hết</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ống</a:t>
            </a:r>
            <a:r>
              <a:rPr lang="en-US" sz="3400" i="1" dirty="0" smtClean="0">
                <a:latin typeface="Times New Roman" panose="02020603050405020304" pitchFamily="18" charset="0"/>
                <a:cs typeface="Times New Roman" panose="02020603050405020304" pitchFamily="18" charset="0"/>
              </a:rPr>
              <a:t> le, </a:t>
            </a:r>
            <a:r>
              <a:rPr lang="en-US" sz="3400" i="1" dirty="0" err="1" smtClean="0">
                <a:latin typeface="Times New Roman" panose="02020603050405020304" pitchFamily="18" charset="0"/>
                <a:cs typeface="Times New Roman" panose="02020603050405020304" pitchFamily="18" charset="0"/>
              </a:rPr>
              <a:t>thịt</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dê</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ăn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đến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cháy</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đen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hết</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ống</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lồ</a:t>
            </a:r>
            <a:r>
              <a:rPr lang="en-US" sz="3400" i="1" dirty="0" smtClean="0">
                <a:latin typeface="Times New Roman" panose="02020603050405020304" pitchFamily="18" charset="0"/>
                <a:cs typeface="Times New Roman" panose="02020603050405020304" pitchFamily="18" charset="0"/>
              </a:rPr>
              <a:t> ô, </a:t>
            </a:r>
            <a:r>
              <a:rPr lang="en-US" sz="3400" i="1" dirty="0" err="1" smtClean="0">
                <a:latin typeface="Times New Roman" panose="02020603050405020304" pitchFamily="18" charset="0"/>
                <a:cs typeface="Times New Roman" panose="02020603050405020304" pitchFamily="18" charset="0"/>
              </a:rPr>
              <a:t>máu</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bò</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máu</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trâu</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đọng</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đen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khắp</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sàn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hiên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dây</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cồng</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dây</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chiêng</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giăng</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như</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mạng</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nhện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chỉ</a:t>
            </a:r>
            <a:r>
              <a:rPr lang="en-US" sz="3400" i="1" dirty="0" smtClean="0">
                <a:latin typeface="Times New Roman" panose="02020603050405020304" pitchFamily="18" charset="0"/>
                <a:cs typeface="Times New Roman" panose="02020603050405020304" pitchFamily="18" charset="0"/>
              </a:rPr>
              <a:t> </a:t>
            </a:r>
            <a:r>
              <a:rPr lang="en-US" sz="3400" i="1" err="1" smtClean="0">
                <a:latin typeface="Times New Roman" panose="02020603050405020304" pitchFamily="18" charset="0"/>
                <a:cs typeface="Times New Roman" panose="02020603050405020304" pitchFamily="18" charset="0"/>
              </a:rPr>
              <a:t>vàng</a:t>
            </a:r>
            <a:r>
              <a:rPr lang="en-US" sz="3400" i="1" smtClean="0">
                <a:latin typeface="Times New Roman" panose="02020603050405020304" pitchFamily="18" charset="0"/>
                <a:cs typeface="Times New Roman" panose="02020603050405020304" pitchFamily="18" charset="0"/>
              </a:rPr>
              <a:t>, chỉ  </a:t>
            </a:r>
            <a:r>
              <a:rPr lang="en-US" sz="3400" i="1" dirty="0" err="1" smtClean="0">
                <a:latin typeface="Times New Roman" panose="02020603050405020304" pitchFamily="18" charset="0"/>
                <a:cs typeface="Times New Roman" panose="02020603050405020304" pitchFamily="18" charset="0"/>
              </a:rPr>
              <a:t>đỏ</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như</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hoa</a:t>
            </a:r>
            <a:r>
              <a:rPr lang="en-US" sz="3400" i="1" dirty="0" smtClean="0">
                <a:latin typeface="Times New Roman" panose="02020603050405020304" pitchFamily="18" charset="0"/>
                <a:cs typeface="Times New Roman" panose="02020603050405020304" pitchFamily="18" charset="0"/>
              </a:rPr>
              <a:t> dam </a:t>
            </a:r>
            <a:r>
              <a:rPr lang="en-US" sz="3400" i="1" dirty="0" err="1" smtClean="0">
                <a:latin typeface="Times New Roman" panose="02020603050405020304" pitchFamily="18" charset="0"/>
                <a:cs typeface="Times New Roman" panose="02020603050405020304" pitchFamily="18" charset="0"/>
              </a:rPr>
              <a:t>piết</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Cảnh</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đó</a:t>
            </a:r>
            <a:r>
              <a:rPr lang="en-US" sz="3400" i="1" dirty="0" smtClean="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đời</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ông</a:t>
            </a:r>
            <a:r>
              <a:rPr lang="en-US" sz="3400" i="1" dirty="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bác</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ông</a:t>
            </a:r>
            <a:r>
              <a:rPr lang="en-US" sz="3400" i="1" dirty="0" smtClean="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cậu</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xưa</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làm</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gì</a:t>
            </a:r>
            <a:r>
              <a:rPr lang="en-US" sz="3400" i="1" dirty="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có</a:t>
            </a:r>
            <a:r>
              <a:rPr lang="en-US" sz="3400" i="1" dirty="0" smtClean="0">
                <a:latin typeface="Times New Roman" panose="02020603050405020304" pitchFamily="18" charset="0"/>
                <a:cs typeface="Times New Roman" panose="02020603050405020304" pitchFamily="18" charset="0"/>
              </a:rPr>
              <a:t>! </a:t>
            </a:r>
            <a:endParaRPr lang="en-US" sz="3400"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7213" y="582543"/>
            <a:ext cx="4674226" cy="2377440"/>
          </a:xfrm>
          <a:prstGeom prst="ellipse">
            <a:avLst/>
          </a:prstGeom>
          <a:ln w="190500" cap="rnd">
            <a:solidFill>
              <a:srgbClr val="46243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48" y="3209761"/>
            <a:ext cx="4084291" cy="3416228"/>
          </a:xfrm>
          <a:prstGeom prst="roundRect">
            <a:avLst>
              <a:gd name="adj" fmla="val 4167"/>
            </a:avLst>
          </a:prstGeom>
          <a:solidFill>
            <a:srgbClr val="FFFFFF"/>
          </a:solidFill>
          <a:ln w="76200" cap="sq">
            <a:solidFill>
              <a:schemeClr val="accent2">
                <a:lumMod val="5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446354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117" y="0"/>
            <a:ext cx="6841096" cy="6625989"/>
          </a:xfrm>
        </p:spPr>
        <p:txBody>
          <a:bodyPr>
            <a:noAutofit/>
          </a:bodyPr>
          <a:lstStyle/>
          <a:p>
            <a:pPr marL="0" indent="0" algn="just">
              <a:buNone/>
            </a:pPr>
            <a:endParaRPr lang="en-US" sz="3400" i="1" dirty="0" smtClean="0">
              <a:latin typeface="Times New Roman" panose="02020603050405020304" pitchFamily="18" charset="0"/>
              <a:cs typeface="Times New Roman" panose="02020603050405020304" pitchFamily="18" charset="0"/>
            </a:endParaRPr>
          </a:p>
          <a:p>
            <a:pPr marL="0" indent="0" algn="just">
              <a:buNone/>
            </a:pPr>
            <a:r>
              <a:rPr lang="en-US" sz="3400" i="1" dirty="0" err="1" smtClean="0">
                <a:latin typeface="Times New Roman" panose="02020603050405020304" pitchFamily="18" charset="0"/>
                <a:cs typeface="Times New Roman" panose="02020603050405020304" pitchFamily="18" charset="0"/>
              </a:rPr>
              <a:t>Thế</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là</a:t>
            </a:r>
            <a:r>
              <a:rPr lang="en-US" sz="3400" i="1" dirty="0" smtClean="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bà</a:t>
            </a:r>
            <a:r>
              <a:rPr lang="en-US" sz="3400" i="1" dirty="0">
                <a:latin typeface="Times New Roman" panose="02020603050405020304" pitchFamily="18" charset="0"/>
                <a:cs typeface="Times New Roman" panose="02020603050405020304" pitchFamily="18" charset="0"/>
              </a:rPr>
              <a:t> con </a:t>
            </a:r>
            <a:r>
              <a:rPr lang="en-US" sz="3400" i="1" dirty="0" err="1" smtClean="0">
                <a:latin typeface="Times New Roman" panose="02020603050405020304" pitchFamily="18" charset="0"/>
                <a:cs typeface="Times New Roman" panose="02020603050405020304" pitchFamily="18" charset="0"/>
              </a:rPr>
              <a:t>xem</a:t>
            </a:r>
            <a:r>
              <a:rPr lang="en-US" sz="3400" i="1" dirty="0" smtClean="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nhà</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Đăm</a:t>
            </a:r>
            <a:r>
              <a:rPr lang="en-US" sz="3400" i="1" dirty="0">
                <a:latin typeface="Times New Roman" panose="02020603050405020304" pitchFamily="18" charset="0"/>
                <a:cs typeface="Times New Roman" panose="02020603050405020304" pitchFamily="18" charset="0"/>
              </a:rPr>
              <a:t> </a:t>
            </a:r>
            <a:r>
              <a:rPr lang="en-US" sz="3400" i="1" dirty="0" err="1">
                <a:latin typeface="Times New Roman" panose="02020603050405020304" pitchFamily="18" charset="0"/>
                <a:cs typeface="Times New Roman" panose="02020603050405020304" pitchFamily="18" charset="0"/>
              </a:rPr>
              <a:t>Săn</a:t>
            </a:r>
            <a:r>
              <a:rPr lang="en-US" sz="3400" i="1" dirty="0">
                <a:latin typeface="Times New Roman" panose="02020603050405020304" pitchFamily="18" charset="0"/>
                <a:cs typeface="Times New Roman" panose="02020603050405020304" pitchFamily="18" charset="0"/>
              </a:rPr>
              <a:t> </a:t>
            </a:r>
            <a:r>
              <a:rPr lang="en-US" sz="3400" i="1" dirty="0" err="1">
                <a:solidFill>
                  <a:srgbClr val="FF0000"/>
                </a:solidFill>
                <a:latin typeface="Times New Roman" panose="02020603050405020304" pitchFamily="18" charset="0"/>
                <a:cs typeface="Times New Roman" panose="02020603050405020304" pitchFamily="18" charset="0"/>
              </a:rPr>
              <a:t>đông</a:t>
            </a:r>
            <a:r>
              <a:rPr lang="en-US" sz="3400" i="1" dirty="0">
                <a:latin typeface="Times New Roman" panose="02020603050405020304" pitchFamily="18" charset="0"/>
                <a:cs typeface="Times New Roman" panose="02020603050405020304" pitchFamily="18" charset="0"/>
              </a:rPr>
              <a:t> </a:t>
            </a:r>
            <a:r>
              <a:rPr lang="en-US" sz="3400" i="1" dirty="0" err="1">
                <a:solidFill>
                  <a:srgbClr val="FF0000"/>
                </a:solidFill>
                <a:latin typeface="Times New Roman" panose="02020603050405020304" pitchFamily="18" charset="0"/>
                <a:cs typeface="Times New Roman" panose="02020603050405020304" pitchFamily="18" charset="0"/>
              </a:rPr>
              <a:t>nghịt</a:t>
            </a:r>
            <a:r>
              <a:rPr lang="en-US" sz="3400" i="1" dirty="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khách</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tôi</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tớ</a:t>
            </a:r>
            <a:r>
              <a:rPr lang="en-US" sz="3400" i="1" dirty="0" smtClean="0">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chật</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ních</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cả</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nhà</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ngoài</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Các</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khách</a:t>
            </a:r>
            <a:r>
              <a:rPr lang="en-US" sz="3400" i="1" dirty="0" smtClean="0">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tù</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trưởng</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đều</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từ</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phương</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err="1" smtClean="0">
                <a:solidFill>
                  <a:srgbClr val="FF0000"/>
                </a:solidFill>
                <a:latin typeface="Times New Roman" panose="02020603050405020304" pitchFamily="18" charset="0"/>
                <a:cs typeface="Times New Roman" panose="02020603050405020304" pitchFamily="18" charset="0"/>
              </a:rPr>
              <a:t>xa</a:t>
            </a:r>
            <a:r>
              <a:rPr lang="en-US" sz="3400" i="1" smtClean="0">
                <a:solidFill>
                  <a:srgbClr val="FF0000"/>
                </a:solidFill>
                <a:latin typeface="Times New Roman" panose="02020603050405020304" pitchFamily="18" charset="0"/>
                <a:cs typeface="Times New Roman" panose="02020603050405020304" pitchFamily="18" charset="0"/>
              </a:rPr>
              <a:t> đến</a:t>
            </a:r>
            <a:r>
              <a:rPr lang="en-US" sz="3400" i="1" smtClean="0">
                <a:latin typeface="Times New Roman" panose="02020603050405020304" pitchFamily="18" charset="0"/>
                <a:cs typeface="Times New Roman" panose="02020603050405020304" pitchFamily="18" charset="0"/>
              </a:rPr>
              <a:t>……</a:t>
            </a:r>
            <a:r>
              <a:rPr lang="en-US" sz="3400" i="1" dirty="0" err="1" smtClean="0">
                <a:latin typeface="Times New Roman" panose="02020603050405020304" pitchFamily="18" charset="0"/>
                <a:cs typeface="Times New Roman" panose="02020603050405020304" pitchFamily="18" charset="0"/>
              </a:rPr>
              <a:t>Chàng</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mở</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tiệc</a:t>
            </a:r>
            <a:r>
              <a:rPr lang="en-US" sz="3400" i="1" dirty="0" smtClean="0">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ăn</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uống</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linh</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đình</a:t>
            </a:r>
            <a:r>
              <a:rPr lang="en-US" sz="3400" i="1" dirty="0" smtClean="0">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thịt</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lợn</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thịt</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trâu</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ăn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không</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ngớt</a:t>
            </a:r>
            <a:r>
              <a:rPr lang="en-US" sz="3400" i="1" dirty="0" smtClean="0">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thịt</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lợn</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ăn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đến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cháy</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đen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hết</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ống</a:t>
            </a:r>
            <a:r>
              <a:rPr lang="en-US" sz="3400" i="1" dirty="0" smtClean="0">
                <a:latin typeface="Times New Roman" panose="02020603050405020304" pitchFamily="18" charset="0"/>
                <a:cs typeface="Times New Roman" panose="02020603050405020304" pitchFamily="18" charset="0"/>
              </a:rPr>
              <a:t> le, </a:t>
            </a:r>
            <a:r>
              <a:rPr lang="en-US" sz="3400" i="1" dirty="0" err="1" smtClean="0">
                <a:solidFill>
                  <a:srgbClr val="FF0000"/>
                </a:solidFill>
                <a:latin typeface="Times New Roman" panose="02020603050405020304" pitchFamily="18" charset="0"/>
                <a:cs typeface="Times New Roman" panose="02020603050405020304" pitchFamily="18" charset="0"/>
              </a:rPr>
              <a:t>thịt</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dê</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ăn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đến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cháy</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đen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hết</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ống</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lồ</a:t>
            </a:r>
            <a:r>
              <a:rPr lang="en-US" sz="3400" i="1" dirty="0" smtClean="0">
                <a:latin typeface="Times New Roman" panose="02020603050405020304" pitchFamily="18" charset="0"/>
                <a:cs typeface="Times New Roman" panose="02020603050405020304" pitchFamily="18" charset="0"/>
              </a:rPr>
              <a:t> ô, </a:t>
            </a:r>
            <a:r>
              <a:rPr lang="en-US" sz="3400" i="1" dirty="0" err="1" smtClean="0">
                <a:solidFill>
                  <a:srgbClr val="FF0000"/>
                </a:solidFill>
                <a:latin typeface="Times New Roman" panose="02020603050405020304" pitchFamily="18" charset="0"/>
                <a:cs typeface="Times New Roman" panose="02020603050405020304" pitchFamily="18" charset="0"/>
              </a:rPr>
              <a:t>máu</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bò</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máu</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trâu</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đọng</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đen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khắp</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sàn</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hiên</a:t>
            </a:r>
            <a:r>
              <a:rPr lang="en-US" sz="3400" i="1" dirty="0" smtClean="0">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dây</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cồng</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dây</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chiêng</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giăng</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như</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mạng</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nhện</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chỉ</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err="1" smtClean="0">
                <a:solidFill>
                  <a:srgbClr val="FF0000"/>
                </a:solidFill>
                <a:latin typeface="Times New Roman" panose="02020603050405020304" pitchFamily="18" charset="0"/>
                <a:cs typeface="Times New Roman" panose="02020603050405020304" pitchFamily="18" charset="0"/>
              </a:rPr>
              <a:t>vàng</a:t>
            </a:r>
            <a:r>
              <a:rPr lang="en-US" sz="3400" i="1" smtClean="0">
                <a:solidFill>
                  <a:srgbClr val="FF0000"/>
                </a:solidFill>
                <a:latin typeface="Times New Roman" panose="02020603050405020304" pitchFamily="18" charset="0"/>
                <a:cs typeface="Times New Roman" panose="02020603050405020304" pitchFamily="18" charset="0"/>
              </a:rPr>
              <a:t>, chỉ  </a:t>
            </a:r>
            <a:r>
              <a:rPr lang="en-US" sz="3400" i="1" dirty="0" err="1" smtClean="0">
                <a:solidFill>
                  <a:srgbClr val="FF0000"/>
                </a:solidFill>
                <a:latin typeface="Times New Roman" panose="02020603050405020304" pitchFamily="18" charset="0"/>
                <a:cs typeface="Times New Roman" panose="02020603050405020304" pitchFamily="18" charset="0"/>
              </a:rPr>
              <a:t>đỏ</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như</a:t>
            </a:r>
            <a:r>
              <a:rPr lang="en-US" sz="3400" i="1" dirty="0" smtClean="0">
                <a:latin typeface="Times New Roman" panose="02020603050405020304" pitchFamily="18" charset="0"/>
                <a:cs typeface="Times New Roman" panose="02020603050405020304" pitchFamily="18" charset="0"/>
              </a:rPr>
              <a:t> </a:t>
            </a:r>
            <a:r>
              <a:rPr lang="en-US" sz="3400" i="1" dirty="0" err="1" smtClean="0">
                <a:latin typeface="Times New Roman" panose="02020603050405020304" pitchFamily="18" charset="0"/>
                <a:cs typeface="Times New Roman" panose="02020603050405020304" pitchFamily="18" charset="0"/>
              </a:rPr>
              <a:t>hoa</a:t>
            </a:r>
            <a:r>
              <a:rPr lang="en-US" sz="3400" i="1" dirty="0" smtClean="0">
                <a:latin typeface="Times New Roman" panose="02020603050405020304" pitchFamily="18" charset="0"/>
                <a:cs typeface="Times New Roman" panose="02020603050405020304" pitchFamily="18" charset="0"/>
              </a:rPr>
              <a:t> dam </a:t>
            </a:r>
            <a:r>
              <a:rPr lang="en-US" sz="3400" i="1" dirty="0" err="1" smtClean="0">
                <a:latin typeface="Times New Roman" panose="02020603050405020304" pitchFamily="18" charset="0"/>
                <a:cs typeface="Times New Roman" panose="02020603050405020304" pitchFamily="18" charset="0"/>
              </a:rPr>
              <a:t>piết</a:t>
            </a:r>
            <a:r>
              <a:rPr lang="en-US" sz="3400" i="1" dirty="0" smtClean="0">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Cảnh</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đó</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a:solidFill>
                  <a:srgbClr val="FF0000"/>
                </a:solidFill>
                <a:latin typeface="Times New Roman" panose="02020603050405020304" pitchFamily="18" charset="0"/>
                <a:cs typeface="Times New Roman" panose="02020603050405020304" pitchFamily="18" charset="0"/>
              </a:rPr>
              <a:t>đời</a:t>
            </a:r>
            <a:r>
              <a:rPr lang="en-US" sz="3400" i="1" dirty="0">
                <a:solidFill>
                  <a:srgbClr val="FF0000"/>
                </a:solidFill>
                <a:latin typeface="Times New Roman" panose="02020603050405020304" pitchFamily="18" charset="0"/>
                <a:cs typeface="Times New Roman" panose="02020603050405020304" pitchFamily="18" charset="0"/>
              </a:rPr>
              <a:t> </a:t>
            </a:r>
            <a:r>
              <a:rPr lang="en-US" sz="3400" i="1" dirty="0" err="1">
                <a:solidFill>
                  <a:srgbClr val="FF0000"/>
                </a:solidFill>
                <a:latin typeface="Times New Roman" panose="02020603050405020304" pitchFamily="18" charset="0"/>
                <a:cs typeface="Times New Roman" panose="02020603050405020304" pitchFamily="18" charset="0"/>
              </a:rPr>
              <a:t>ông</a:t>
            </a:r>
            <a:r>
              <a:rPr lang="en-US" sz="3400" i="1" dirty="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bác</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ông</a:t>
            </a:r>
            <a:r>
              <a:rPr lang="en-US" sz="3400" i="1" dirty="0" smtClean="0">
                <a:solidFill>
                  <a:srgbClr val="FF0000"/>
                </a:solidFill>
                <a:latin typeface="Times New Roman" panose="02020603050405020304" pitchFamily="18" charset="0"/>
                <a:cs typeface="Times New Roman" panose="02020603050405020304" pitchFamily="18" charset="0"/>
              </a:rPr>
              <a:t> </a:t>
            </a:r>
            <a:r>
              <a:rPr lang="en-US" sz="3400" i="1" dirty="0" err="1">
                <a:solidFill>
                  <a:srgbClr val="FF0000"/>
                </a:solidFill>
                <a:latin typeface="Times New Roman" panose="02020603050405020304" pitchFamily="18" charset="0"/>
                <a:cs typeface="Times New Roman" panose="02020603050405020304" pitchFamily="18" charset="0"/>
              </a:rPr>
              <a:t>cậu</a:t>
            </a:r>
            <a:r>
              <a:rPr lang="en-US" sz="3400" i="1" dirty="0">
                <a:solidFill>
                  <a:srgbClr val="FF0000"/>
                </a:solidFill>
                <a:latin typeface="Times New Roman" panose="02020603050405020304" pitchFamily="18" charset="0"/>
                <a:cs typeface="Times New Roman" panose="02020603050405020304" pitchFamily="18" charset="0"/>
              </a:rPr>
              <a:t> </a:t>
            </a:r>
            <a:r>
              <a:rPr lang="en-US" sz="3400" i="1" dirty="0" err="1">
                <a:solidFill>
                  <a:srgbClr val="FF0000"/>
                </a:solidFill>
                <a:latin typeface="Times New Roman" panose="02020603050405020304" pitchFamily="18" charset="0"/>
                <a:cs typeface="Times New Roman" panose="02020603050405020304" pitchFamily="18" charset="0"/>
              </a:rPr>
              <a:t>xưa</a:t>
            </a:r>
            <a:r>
              <a:rPr lang="en-US" sz="3400" i="1" dirty="0">
                <a:solidFill>
                  <a:srgbClr val="FF0000"/>
                </a:solidFill>
                <a:latin typeface="Times New Roman" panose="02020603050405020304" pitchFamily="18" charset="0"/>
                <a:cs typeface="Times New Roman" panose="02020603050405020304" pitchFamily="18" charset="0"/>
              </a:rPr>
              <a:t> </a:t>
            </a:r>
            <a:r>
              <a:rPr lang="en-US" sz="3400" i="1" dirty="0" err="1">
                <a:solidFill>
                  <a:srgbClr val="FF0000"/>
                </a:solidFill>
                <a:latin typeface="Times New Roman" panose="02020603050405020304" pitchFamily="18" charset="0"/>
                <a:cs typeface="Times New Roman" panose="02020603050405020304" pitchFamily="18" charset="0"/>
              </a:rPr>
              <a:t>làm</a:t>
            </a:r>
            <a:r>
              <a:rPr lang="en-US" sz="3400" i="1" dirty="0">
                <a:solidFill>
                  <a:srgbClr val="FF0000"/>
                </a:solidFill>
                <a:latin typeface="Times New Roman" panose="02020603050405020304" pitchFamily="18" charset="0"/>
                <a:cs typeface="Times New Roman" panose="02020603050405020304" pitchFamily="18" charset="0"/>
              </a:rPr>
              <a:t> </a:t>
            </a:r>
            <a:r>
              <a:rPr lang="en-US" sz="3400" i="1" dirty="0" err="1">
                <a:solidFill>
                  <a:srgbClr val="FF0000"/>
                </a:solidFill>
                <a:latin typeface="Times New Roman" panose="02020603050405020304" pitchFamily="18" charset="0"/>
                <a:cs typeface="Times New Roman" panose="02020603050405020304" pitchFamily="18" charset="0"/>
              </a:rPr>
              <a:t>gì</a:t>
            </a:r>
            <a:r>
              <a:rPr lang="en-US" sz="3400" i="1" dirty="0">
                <a:solidFill>
                  <a:srgbClr val="FF0000"/>
                </a:solidFill>
                <a:latin typeface="Times New Roman" panose="02020603050405020304" pitchFamily="18" charset="0"/>
                <a:cs typeface="Times New Roman" panose="02020603050405020304" pitchFamily="18" charset="0"/>
              </a:rPr>
              <a:t> </a:t>
            </a:r>
            <a:r>
              <a:rPr lang="en-US" sz="3400" i="1" dirty="0" err="1" smtClean="0">
                <a:solidFill>
                  <a:srgbClr val="FF0000"/>
                </a:solidFill>
                <a:latin typeface="Times New Roman" panose="02020603050405020304" pitchFamily="18" charset="0"/>
                <a:cs typeface="Times New Roman" panose="02020603050405020304" pitchFamily="18" charset="0"/>
              </a:rPr>
              <a:t>có</a:t>
            </a:r>
            <a:r>
              <a:rPr lang="en-US" sz="3400" i="1" dirty="0" smtClean="0">
                <a:solidFill>
                  <a:srgbClr val="FF0000"/>
                </a:solidFill>
                <a:latin typeface="Times New Roman" panose="02020603050405020304" pitchFamily="18" charset="0"/>
                <a:cs typeface="Times New Roman" panose="02020603050405020304" pitchFamily="18" charset="0"/>
              </a:rPr>
              <a:t>! </a:t>
            </a:r>
            <a:endParaRPr lang="en-US" sz="3400" i="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7213" y="582543"/>
            <a:ext cx="4674226" cy="2377440"/>
          </a:xfrm>
          <a:prstGeom prst="ellipse">
            <a:avLst/>
          </a:prstGeom>
          <a:ln w="190500" cap="rnd">
            <a:solidFill>
              <a:srgbClr val="46243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48" y="3209761"/>
            <a:ext cx="4084291" cy="3416228"/>
          </a:xfrm>
          <a:prstGeom prst="roundRect">
            <a:avLst>
              <a:gd name="adj" fmla="val 4167"/>
            </a:avLst>
          </a:prstGeom>
          <a:solidFill>
            <a:srgbClr val="FFFFFF"/>
          </a:solidFill>
          <a:ln w="76200" cap="sq">
            <a:solidFill>
              <a:schemeClr val="accent2">
                <a:lumMod val="5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089275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dantocviet.vn/userfiles/image/2012/7(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6" y="17463"/>
            <a:ext cx="12238567"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
          <p:cNvSpPr>
            <a:spLocks noChangeArrowheads="1"/>
          </p:cNvSpPr>
          <p:nvPr/>
        </p:nvSpPr>
        <p:spPr bwMode="auto">
          <a:xfrm>
            <a:off x="2032000" y="6342063"/>
            <a:ext cx="5785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sz="2400"/>
              <a:t>Trang phục truyền thống của người Ê Đê</a:t>
            </a:r>
            <a:endParaRPr lang="en-US" sz="2400"/>
          </a:p>
        </p:txBody>
      </p:sp>
    </p:spTree>
    <p:extLst>
      <p:ext uri="{BB962C8B-B14F-4D97-AF65-F5344CB8AC3E}">
        <p14:creationId xmlns:p14="http://schemas.microsoft.com/office/powerpoint/2010/main" val="2462885200"/>
      </p:ext>
    </p:extLst>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9139" y="2578186"/>
            <a:ext cx="7478329" cy="784830"/>
          </a:xfrm>
          <a:prstGeom prst="rect">
            <a:avLst/>
          </a:prstGeom>
          <a:ln w="76200"/>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4500" smtClean="0">
                <a:latin typeface="Times New Roman" pitchFamily="18" charset="0"/>
                <a:cs typeface="Times New Roman" pitchFamily="18" charset="0"/>
              </a:rPr>
              <a:t>Nhận xét quang cảnh buổi tiệc?</a:t>
            </a:r>
            <a:endParaRPr lang="en-US" sz="4500">
              <a:latin typeface="Times New Roman" pitchFamily="18" charset="0"/>
              <a:cs typeface="Times New Roman" pitchFamily="18" charset="0"/>
            </a:endParaRPr>
          </a:p>
        </p:txBody>
      </p:sp>
    </p:spTree>
    <p:extLst>
      <p:ext uri="{BB962C8B-B14F-4D97-AF65-F5344CB8AC3E}">
        <p14:creationId xmlns:p14="http://schemas.microsoft.com/office/powerpoint/2010/main" val="134567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0510" y="0"/>
            <a:ext cx="11921490" cy="6891081"/>
          </a:xfrm>
          <a:prstGeom prst="rect">
            <a:avLst/>
          </a:prstGeom>
          <a:ln w="190500" cap="sq">
            <a:solidFill>
              <a:schemeClr val="accent2">
                <a:lumMod val="20000"/>
                <a:lumOff val="8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a:xfrm>
            <a:off x="270510" y="521556"/>
            <a:ext cx="11208405" cy="465649"/>
          </a:xfrm>
        </p:spPr>
        <p:txBody>
          <a:bodyPr>
            <a:noAutofit/>
          </a:bodyPr>
          <a:lstStyle/>
          <a:p>
            <a:r>
              <a:rPr lang="en-US" sz="3200" b="1" smtClean="0">
                <a:solidFill>
                  <a:srgbClr val="C00000"/>
                </a:solidFill>
                <a:latin typeface="Times New Roman" panose="02020603050405020304" pitchFamily="18" charset="0"/>
                <a:cs typeface="Times New Roman" panose="02020603050405020304" pitchFamily="18" charset="0"/>
              </a:rPr>
              <a:t>2.1. Quang </a:t>
            </a:r>
            <a:r>
              <a:rPr lang="en-US" sz="3200" b="1" dirty="0" err="1" smtClean="0">
                <a:solidFill>
                  <a:srgbClr val="C00000"/>
                </a:solidFill>
                <a:latin typeface="Times New Roman" panose="02020603050405020304" pitchFamily="18" charset="0"/>
                <a:cs typeface="Times New Roman" panose="02020603050405020304" pitchFamily="18" charset="0"/>
              </a:rPr>
              <a:t>cảnh</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Đăm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Săn</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ăn</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mừng</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chiến</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thắng</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4976" y="1111438"/>
            <a:ext cx="10999471" cy="5070997"/>
          </a:xfrm>
        </p:spPr>
        <p:txBody>
          <a:bodyPr>
            <a:normAutofit fontScale="85000" lnSpcReduction="20000"/>
          </a:bodyPr>
          <a:lstStyle/>
          <a:p>
            <a:pPr marL="0" indent="0">
              <a:buNone/>
            </a:pP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Quang</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cảnh</a:t>
            </a:r>
            <a:r>
              <a:rPr lang="en-US" sz="4000" dirty="0" smtClean="0">
                <a:solidFill>
                  <a:srgbClr val="0070C0"/>
                </a:solidFill>
                <a:latin typeface="Times New Roman" panose="02020603050405020304" pitchFamily="18" charset="0"/>
                <a:cs typeface="Times New Roman" panose="02020603050405020304" pitchFamily="18" charset="0"/>
              </a:rPr>
              <a:t>: </a:t>
            </a:r>
          </a:p>
          <a:p>
            <a:pPr marL="0" indent="0">
              <a:buNone/>
            </a:pPr>
            <a:r>
              <a:rPr lang="en-US" sz="4000" smtClean="0">
                <a:latin typeface="Times New Roman" panose="02020603050405020304" pitchFamily="18" charset="0"/>
                <a:cs typeface="Times New Roman" panose="02020603050405020304" pitchFamily="18" charset="0"/>
              </a:rPr>
              <a:t>- </a:t>
            </a:r>
            <a:r>
              <a:rPr lang="en-US" sz="4000" smtClean="0">
                <a:solidFill>
                  <a:schemeClr val="tx1">
                    <a:lumMod val="95000"/>
                    <a:lumOff val="5000"/>
                  </a:schemeClr>
                </a:solidFill>
                <a:latin typeface="Times New Roman" panose="02020603050405020304" pitchFamily="18" charset="0"/>
                <a:cs typeface="Times New Roman" panose="02020603050405020304" pitchFamily="18" charset="0"/>
              </a:rPr>
              <a:t>Vật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chất</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giàu</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có</a:t>
            </a:r>
            <a:endPar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r>
              <a:rPr lang="en-US" sz="4000" smtClean="0">
                <a:solidFill>
                  <a:schemeClr val="tx1">
                    <a:lumMod val="95000"/>
                    <a:lumOff val="5000"/>
                  </a:schemeClr>
                </a:solidFill>
                <a:latin typeface="Times New Roman" panose="02020603050405020304" pitchFamily="18" charset="0"/>
                <a:cs typeface="Times New Roman" panose="02020603050405020304" pitchFamily="18" charset="0"/>
              </a:rPr>
              <a:t>- Bạn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bè</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đông</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đúc</a:t>
            </a:r>
            <a:endPar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r>
              <a:rPr lang="en-US" sz="4000" smtClean="0">
                <a:solidFill>
                  <a:schemeClr val="tx1">
                    <a:lumMod val="95000"/>
                    <a:lumOff val="5000"/>
                  </a:schemeClr>
                </a:solidFill>
                <a:latin typeface="Times New Roman" panose="02020603050405020304" pitchFamily="18" charset="0"/>
                <a:cs typeface="Times New Roman" panose="02020603050405020304" pitchFamily="18" charset="0"/>
              </a:rPr>
              <a:t>- Tôi </a:t>
            </a:r>
            <a:r>
              <a:rPr lang="en-US" sz="4000" smtClean="0">
                <a:solidFill>
                  <a:schemeClr val="tx1">
                    <a:lumMod val="95000"/>
                    <a:lumOff val="5000"/>
                  </a:schemeClr>
                </a:solidFill>
                <a:latin typeface="Times New Roman" panose="02020603050405020304" pitchFamily="18" charset="0"/>
                <a:cs typeface="Times New Roman" panose="02020603050405020304" pitchFamily="18" charset="0"/>
              </a:rPr>
              <a:t>tớ: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chật</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ních</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nhà</a:t>
            </a:r>
            <a:endPar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r>
              <a:rPr lang="en-US" sz="4000" smtClean="0">
                <a:solidFill>
                  <a:schemeClr val="tx1">
                    <a:lumMod val="95000"/>
                    <a:lumOff val="5000"/>
                  </a:schemeClr>
                </a:solidFill>
                <a:latin typeface="Times New Roman" panose="02020603050405020304" pitchFamily="18" charset="0"/>
                <a:cs typeface="Times New Roman" panose="02020603050405020304" pitchFamily="18" charset="0"/>
              </a:rPr>
              <a:t>- Tiệc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tùng</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linh</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đình</a:t>
            </a:r>
            <a:endPar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r>
              <a:rPr lang="en-US" sz="4000" smtClean="0">
                <a:solidFill>
                  <a:schemeClr val="tx1">
                    <a:lumMod val="95000"/>
                    <a:lumOff val="5000"/>
                  </a:schemeClr>
                </a:solidFill>
                <a:latin typeface="Times New Roman" panose="02020603050405020304" pitchFamily="18" charset="0"/>
                <a:cs typeface="Times New Roman" panose="02020603050405020304" pitchFamily="18" charset="0"/>
              </a:rPr>
              <a:t>- Âm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thanh</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chiêng</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cồng</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rộn</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rã</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vui</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smtClean="0">
                <a:solidFill>
                  <a:schemeClr val="tx1">
                    <a:lumMod val="95000"/>
                    <a:lumOff val="5000"/>
                  </a:schemeClr>
                </a:solidFill>
                <a:latin typeface="Times New Roman" panose="02020603050405020304" pitchFamily="18" charset="0"/>
                <a:cs typeface="Times New Roman" panose="02020603050405020304" pitchFamily="18" charset="0"/>
              </a:rPr>
              <a:t>nhộn.</a:t>
            </a:r>
            <a:endPar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r>
              <a:rPr lang="en-US" sz="4000" b="1" smtClean="0">
                <a:solidFill>
                  <a:srgbClr val="FF0000"/>
                </a:solidFill>
                <a:latin typeface="Times New Roman" panose="02020603050405020304" pitchFamily="18" charset="0"/>
                <a:cs typeface="Times New Roman" panose="02020603050405020304" pitchFamily="18" charset="0"/>
              </a:rPr>
              <a:t>=&gt; Nghệ thuật so sánh, phóng đại</a:t>
            </a:r>
          </a:p>
          <a:p>
            <a:pPr marL="0" indent="0">
              <a:buNone/>
            </a:pPr>
            <a:r>
              <a:rPr lang="en-US" sz="4000" b="1" smtClean="0">
                <a:solidFill>
                  <a:srgbClr val="FF0000"/>
                </a:solidFill>
                <a:latin typeface="Times New Roman" panose="02020603050405020304" pitchFamily="18" charset="0"/>
                <a:cs typeface="Times New Roman" panose="02020603050405020304" pitchFamily="18" charset="0"/>
              </a:rPr>
              <a:t>=&gt; </a:t>
            </a:r>
            <a:r>
              <a:rPr lang="en-US" sz="4000" b="1" dirty="0" err="1" smtClean="0">
                <a:solidFill>
                  <a:srgbClr val="FF0000"/>
                </a:solidFill>
                <a:latin typeface="Times New Roman" panose="02020603050405020304" pitchFamily="18" charset="0"/>
                <a:cs typeface="Times New Roman" panose="02020603050405020304" pitchFamily="18" charset="0"/>
              </a:rPr>
              <a:t>Cuộc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sống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thịnh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vượng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giàu</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có</a:t>
            </a:r>
            <a:r>
              <a:rPr lang="en-US" sz="4000" b="1" dirty="0" smtClean="0">
                <a:solidFill>
                  <a:srgbClr val="FF0000"/>
                </a:solidFill>
                <a:latin typeface="Times New Roman" panose="02020603050405020304" pitchFamily="18" charset="0"/>
                <a:cs typeface="Times New Roman" panose="02020603050405020304" pitchFamily="18" charset="0"/>
              </a:rPr>
              <a:t>, sung </a:t>
            </a:r>
            <a:r>
              <a:rPr lang="en-US" sz="4000" b="1" dirty="0" err="1" smtClean="0">
                <a:solidFill>
                  <a:srgbClr val="FF0000"/>
                </a:solidFill>
                <a:latin typeface="Times New Roman" panose="02020603050405020304" pitchFamily="18" charset="0"/>
                <a:cs typeface="Times New Roman" panose="02020603050405020304" pitchFamily="18" charset="0"/>
              </a:rPr>
              <a:t>túc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err="1" smtClean="0">
                <a:solidFill>
                  <a:srgbClr val="FF0000"/>
                </a:solidFill>
                <a:latin typeface="Times New Roman" panose="02020603050405020304" pitchFamily="18" charset="0"/>
                <a:cs typeface="Times New Roman" panose="02020603050405020304" pitchFamily="18" charset="0"/>
              </a:rPr>
              <a:t>hùng</a:t>
            </a:r>
            <a:r>
              <a:rPr lang="en-US" sz="4000" b="1" smtClean="0">
                <a:solidFill>
                  <a:srgbClr val="FF0000"/>
                </a:solidFill>
                <a:latin typeface="Times New Roman" panose="02020603050405020304" pitchFamily="18" charset="0"/>
                <a:cs typeface="Times New Roman" panose="02020603050405020304" pitchFamily="18" charset="0"/>
              </a:rPr>
              <a:t> </a:t>
            </a:r>
            <a:r>
              <a:rPr lang="en-US" sz="4000" b="1" smtClean="0">
                <a:solidFill>
                  <a:srgbClr val="FF0000"/>
                </a:solidFill>
                <a:latin typeface="Times New Roman" panose="02020603050405020304" pitchFamily="18" charset="0"/>
                <a:cs typeface="Times New Roman" panose="02020603050405020304" pitchFamily="18" charset="0"/>
              </a:rPr>
              <a:t>mạnh </a:t>
            </a:r>
            <a:r>
              <a:rPr lang="en-US" sz="4000" b="1" smtClean="0">
                <a:solidFill>
                  <a:srgbClr val="FF0000"/>
                </a:solidFill>
                <a:latin typeface="Times New Roman" panose="02020603050405020304" pitchFamily="18" charset="0"/>
                <a:cs typeface="Times New Roman" panose="02020603050405020304" pitchFamily="18" charset="0"/>
              </a:rPr>
              <a:t>=&gt; Đăm Săn là một tù trưởng giàu có, phóng khoáng, tiếng tăm lẫy lừng.. </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449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6859" y="-182294"/>
            <a:ext cx="12741887" cy="7473730"/>
          </a:xfrm>
          <a:prstGeom prst="rect">
            <a:avLst/>
          </a:prstGeom>
          <a:solidFill>
            <a:srgbClr val="FFFFFF">
              <a:shade val="85000"/>
            </a:srgbClr>
          </a:solidFill>
          <a:ln w="190500" cap="rnd">
            <a:solidFill>
              <a:schemeClr val="accent2">
                <a:lumMod val="20000"/>
                <a:lumOff val="8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389107" y="291830"/>
            <a:ext cx="11579980" cy="1113889"/>
          </a:xfrm>
        </p:spPr>
        <p:txBody>
          <a:bodyPr>
            <a:noAutofit/>
          </a:bodyPr>
          <a:lstStyle/>
          <a:p>
            <a:r>
              <a:rPr lang="en-US" sz="3600" b="1" smtClean="0">
                <a:solidFill>
                  <a:srgbClr val="C00000"/>
                </a:solidFill>
                <a:latin typeface="Times New Roman" panose="02020603050405020304" pitchFamily="18" charset="0"/>
                <a:cs typeface="Times New Roman" panose="02020603050405020304" pitchFamily="18" charset="0"/>
              </a:rPr>
              <a:t>2.2. Hình ảnh Đăm Săn trong tiệc ăn mừng chiến thắng</a:t>
            </a:r>
            <a:endParaRPr lang="en-US" sz="3600" dirty="0">
              <a:solidFill>
                <a:srgbClr val="C00000"/>
              </a:solidFill>
            </a:endParaRPr>
          </a:p>
        </p:txBody>
      </p:sp>
      <p:sp>
        <p:nvSpPr>
          <p:cNvPr id="3" name="Content Placeholder 2"/>
          <p:cNvSpPr>
            <a:spLocks noGrp="1"/>
          </p:cNvSpPr>
          <p:nvPr>
            <p:ph idx="1"/>
          </p:nvPr>
        </p:nvSpPr>
        <p:spPr>
          <a:xfrm>
            <a:off x="466927" y="873720"/>
            <a:ext cx="12411820" cy="6950259"/>
          </a:xfrm>
        </p:spPr>
        <p:txBody>
          <a:bodyPr>
            <a:normAutofit/>
          </a:bodyPr>
          <a:lstStyle/>
          <a:p>
            <a:pPr marL="0" indent="0">
              <a:buNone/>
            </a:pPr>
            <a:endParaRPr lang="en-US" sz="3200" dirty="0" smtClean="0">
              <a:latin typeface="Times New Roman" panose="02020603050405020304" pitchFamily="18" charset="0"/>
              <a:cs typeface="Times New Roman" panose="02020603050405020304" pitchFamily="18" charset="0"/>
            </a:endParaRPr>
          </a:p>
          <a:p>
            <a:pPr marL="0" indent="0">
              <a:buNone/>
            </a:pP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Hình</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ảnh</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Đăm</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Săn</a:t>
            </a:r>
            <a:r>
              <a:rPr lang="en-US" sz="3200" i="1" dirty="0" smtClean="0">
                <a:solidFill>
                  <a:srgbClr val="FF0000"/>
                </a:solidFill>
                <a:latin typeface="Times New Roman" panose="02020603050405020304" pitchFamily="18" charset="0"/>
                <a:cs typeface="Times New Roman" panose="02020603050405020304" pitchFamily="18" charset="0"/>
              </a:rPr>
              <a:t>: </a:t>
            </a:r>
          </a:p>
          <a:p>
            <a:pPr marL="0" indent="0">
              <a:buNone/>
            </a:pPr>
            <a:r>
              <a:rPr lang="en-US" sz="3200" smtClean="0">
                <a:latin typeface="Times New Roman" panose="02020603050405020304" pitchFamily="18" charset="0"/>
                <a:cs typeface="Times New Roman" panose="02020603050405020304" pitchFamily="18" charset="0"/>
              </a:rPr>
              <a:t>- </a:t>
            </a:r>
            <a:r>
              <a:rPr lang="en-US" sz="3200" b="1" u="sng" smtClean="0">
                <a:latin typeface="Times New Roman" panose="02020603050405020304" pitchFamily="18" charset="0"/>
                <a:cs typeface="Times New Roman" panose="02020603050405020304" pitchFamily="18" charset="0"/>
              </a:rPr>
              <a:t>Trang </a:t>
            </a:r>
            <a:r>
              <a:rPr lang="en-US" sz="3200" b="1" i="1" u="sng" dirty="0" err="1" smtClean="0">
                <a:latin typeface="Times New Roman" panose="02020603050405020304" pitchFamily="18" charset="0"/>
                <a:cs typeface="Times New Roman" panose="02020603050405020304" pitchFamily="18" charset="0"/>
              </a:rPr>
              <a:t>phục</a:t>
            </a:r>
            <a:r>
              <a:rPr lang="en-US" sz="3200" i="1" dirty="0" smtClean="0">
                <a:latin typeface="Times New Roman" panose="02020603050405020304" pitchFamily="18" charset="0"/>
                <a:cs typeface="Times New Roman" panose="02020603050405020304" pitchFamily="18" charset="0"/>
              </a:rPr>
              <a:t>:</a:t>
            </a:r>
          </a:p>
          <a:p>
            <a:pPr marL="0" indent="0">
              <a:buNone/>
            </a:pPr>
            <a:endParaRPr lang="en-US" sz="3200" i="1" dirty="0">
              <a:latin typeface="Times New Roman" panose="02020603050405020304" pitchFamily="18" charset="0"/>
              <a:cs typeface="Times New Roman" panose="02020603050405020304" pitchFamily="18" charset="0"/>
            </a:endParaRPr>
          </a:p>
          <a:p>
            <a:pPr marL="0" indent="0">
              <a:buNone/>
            </a:pPr>
            <a:r>
              <a:rPr lang="en-US" sz="3200" smtClean="0">
                <a:latin typeface="Times New Roman" panose="02020603050405020304" pitchFamily="18" charset="0"/>
                <a:cs typeface="Times New Roman" panose="02020603050405020304" pitchFamily="18" charset="0"/>
              </a:rPr>
              <a:t>- </a:t>
            </a:r>
            <a:r>
              <a:rPr lang="en-US" sz="3200" b="1" u="sng" smtClean="0">
                <a:latin typeface="Times New Roman" panose="02020603050405020304" pitchFamily="18" charset="0"/>
                <a:cs typeface="Times New Roman" panose="02020603050405020304" pitchFamily="18" charset="0"/>
              </a:rPr>
              <a:t>Ngoại </a:t>
            </a:r>
            <a:r>
              <a:rPr lang="en-US" sz="3200" b="1" u="sng"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p>
          <a:p>
            <a:pPr marL="0" indent="0">
              <a:buNone/>
            </a:pPr>
            <a:endParaRPr lang="en-US" sz="3200" i="1" dirty="0">
              <a:latin typeface="Times New Roman" panose="02020603050405020304" pitchFamily="18" charset="0"/>
              <a:cs typeface="Times New Roman" panose="02020603050405020304" pitchFamily="18" charset="0"/>
            </a:endParaRPr>
          </a:p>
          <a:p>
            <a:pPr marL="0" indent="0">
              <a:buNone/>
            </a:pPr>
            <a:r>
              <a:rPr lang="en-US" sz="3200" smtClean="0">
                <a:latin typeface="Times New Roman" panose="02020603050405020304" pitchFamily="18" charset="0"/>
                <a:cs typeface="Times New Roman" panose="02020603050405020304" pitchFamily="18" charset="0"/>
              </a:rPr>
              <a:t>- </a:t>
            </a:r>
            <a:r>
              <a:rPr lang="en-US" sz="3200" b="1" u="sng" smtClean="0">
                <a:latin typeface="Times New Roman" panose="02020603050405020304" pitchFamily="18" charset="0"/>
                <a:cs typeface="Times New Roman" panose="02020603050405020304" pitchFamily="18" charset="0"/>
              </a:rPr>
              <a:t>Hành </a:t>
            </a:r>
            <a:r>
              <a:rPr lang="en-US" sz="3200" b="1" u="sng"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a:t>
            </a:r>
          </a:p>
          <a:p>
            <a:pPr marL="0" indent="0">
              <a:buNone/>
            </a:pPr>
            <a:endParaRPr lang="en-US" sz="3200" i="1" dirty="0" smtClean="0">
              <a:latin typeface="Times New Roman" panose="02020603050405020304" pitchFamily="18" charset="0"/>
              <a:cs typeface="Times New Roman" panose="02020603050405020304" pitchFamily="18" charset="0"/>
            </a:endParaRPr>
          </a:p>
          <a:p>
            <a:pPr>
              <a:buFontTx/>
              <a:buChar char="-"/>
            </a:pPr>
            <a:r>
              <a:rPr lang="vi-VN" sz="3200" b="1" u="sng" dirty="0" smtClean="0">
                <a:latin typeface="Times New Roman" panose="02020603050405020304" pitchFamily="18" charset="0"/>
                <a:cs typeface="Times New Roman" panose="02020603050405020304" pitchFamily="18" charset="0"/>
              </a:rPr>
              <a:t>Khí </a:t>
            </a:r>
            <a:r>
              <a:rPr lang="vi-VN" sz="3200" b="1" u="sng" dirty="0">
                <a:latin typeface="Times New Roman" panose="02020603050405020304" pitchFamily="18" charset="0"/>
                <a:cs typeface="Times New Roman" panose="02020603050405020304" pitchFamily="18" charset="0"/>
              </a:rPr>
              <a:t>chất</a:t>
            </a:r>
            <a:r>
              <a:rPr lang="vi-VN"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marL="0" indent="0">
              <a:buNone/>
            </a:pPr>
            <a:endParaRPr lang="en-US" sz="3200" i="1" dirty="0">
              <a:latin typeface="Times New Roman" panose="02020603050405020304" pitchFamily="18" charset="0"/>
              <a:cs typeface="Times New Roman" panose="02020603050405020304" pitchFamily="18" charset="0"/>
            </a:endParaRPr>
          </a:p>
          <a:p>
            <a:pPr marL="0" indent="0">
              <a:buNone/>
            </a:pPr>
            <a:endParaRPr lang="vi-VN"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320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6860" y="122506"/>
            <a:ext cx="12741887" cy="7473730"/>
          </a:xfrm>
          <a:prstGeom prst="rect">
            <a:avLst/>
          </a:prstGeom>
          <a:solidFill>
            <a:srgbClr val="FFFFFF">
              <a:shade val="85000"/>
            </a:srgbClr>
          </a:solidFill>
          <a:ln w="190500" cap="rnd">
            <a:solidFill>
              <a:schemeClr val="accent2">
                <a:lumMod val="20000"/>
                <a:lumOff val="8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Content Placeholder 2"/>
          <p:cNvSpPr>
            <a:spLocks noGrp="1"/>
          </p:cNvSpPr>
          <p:nvPr>
            <p:ph idx="1"/>
          </p:nvPr>
        </p:nvSpPr>
        <p:spPr>
          <a:xfrm>
            <a:off x="466927" y="-92259"/>
            <a:ext cx="11725073" cy="6950259"/>
          </a:xfrm>
        </p:spPr>
        <p:txBody>
          <a:bodyPr>
            <a:noAutofit/>
          </a:bodyPr>
          <a:lstStyle/>
          <a:p>
            <a:pPr marL="0" indent="0">
              <a:buNone/>
            </a:pPr>
            <a:endParaRPr lang="en-US" sz="3000" dirty="0" smtClean="0">
              <a:latin typeface="Times New Roman" panose="02020603050405020304" pitchFamily="18" charset="0"/>
              <a:cs typeface="Times New Roman" panose="02020603050405020304" pitchFamily="18" charset="0"/>
            </a:endParaRPr>
          </a:p>
          <a:p>
            <a:pPr marL="0" indent="0">
              <a:buNone/>
            </a:pPr>
            <a:r>
              <a:rPr lang="en-US" sz="3000" b="1" i="1" dirty="0" smtClean="0">
                <a:solidFill>
                  <a:srgbClr val="FF0000"/>
                </a:solidFill>
                <a:latin typeface="Times New Roman" panose="02020603050405020304" pitchFamily="18" charset="0"/>
                <a:cs typeface="Times New Roman" panose="02020603050405020304" pitchFamily="18" charset="0"/>
              </a:rPr>
              <a:t>* </a:t>
            </a:r>
            <a:r>
              <a:rPr lang="en-US" sz="3000" b="1" i="1" dirty="0" err="1" smtClean="0">
                <a:solidFill>
                  <a:srgbClr val="FF0000"/>
                </a:solidFill>
                <a:latin typeface="Times New Roman" panose="02020603050405020304" pitchFamily="18" charset="0"/>
                <a:cs typeface="Times New Roman" panose="02020603050405020304" pitchFamily="18" charset="0"/>
              </a:rPr>
              <a:t>Hình</a:t>
            </a:r>
            <a:r>
              <a:rPr lang="en-US" sz="3000" b="1" i="1" dirty="0" smtClean="0">
                <a:solidFill>
                  <a:srgbClr val="FF0000"/>
                </a:solidFill>
                <a:latin typeface="Times New Roman" panose="02020603050405020304" pitchFamily="18" charset="0"/>
                <a:cs typeface="Times New Roman" panose="02020603050405020304" pitchFamily="18" charset="0"/>
              </a:rPr>
              <a:t> </a:t>
            </a:r>
            <a:r>
              <a:rPr lang="en-US" sz="3000" b="1" i="1" dirty="0" err="1" smtClean="0">
                <a:solidFill>
                  <a:srgbClr val="FF0000"/>
                </a:solidFill>
                <a:latin typeface="Times New Roman" panose="02020603050405020304" pitchFamily="18" charset="0"/>
                <a:cs typeface="Times New Roman" panose="02020603050405020304" pitchFamily="18" charset="0"/>
              </a:rPr>
              <a:t>ảnh</a:t>
            </a:r>
            <a:r>
              <a:rPr lang="en-US" sz="3000" b="1" i="1" dirty="0" smtClean="0">
                <a:solidFill>
                  <a:srgbClr val="FF0000"/>
                </a:solidFill>
                <a:latin typeface="Times New Roman" panose="02020603050405020304" pitchFamily="18" charset="0"/>
                <a:cs typeface="Times New Roman" panose="02020603050405020304" pitchFamily="18" charset="0"/>
              </a:rPr>
              <a:t> </a:t>
            </a:r>
            <a:r>
              <a:rPr lang="en-US" sz="3000" b="1" i="1" dirty="0" err="1" smtClean="0">
                <a:solidFill>
                  <a:srgbClr val="FF0000"/>
                </a:solidFill>
                <a:latin typeface="Times New Roman" panose="02020603050405020304" pitchFamily="18" charset="0"/>
                <a:cs typeface="Times New Roman" panose="02020603050405020304" pitchFamily="18" charset="0"/>
              </a:rPr>
              <a:t>Đăm</a:t>
            </a:r>
            <a:r>
              <a:rPr lang="en-US" sz="3000" b="1" i="1" dirty="0" smtClean="0">
                <a:solidFill>
                  <a:srgbClr val="FF0000"/>
                </a:solidFill>
                <a:latin typeface="Times New Roman" panose="02020603050405020304" pitchFamily="18" charset="0"/>
                <a:cs typeface="Times New Roman" panose="02020603050405020304" pitchFamily="18" charset="0"/>
              </a:rPr>
              <a:t> </a:t>
            </a:r>
            <a:r>
              <a:rPr lang="en-US" sz="3000" b="1" i="1" dirty="0" err="1" smtClean="0">
                <a:solidFill>
                  <a:srgbClr val="FF0000"/>
                </a:solidFill>
                <a:latin typeface="Times New Roman" panose="02020603050405020304" pitchFamily="18" charset="0"/>
                <a:cs typeface="Times New Roman" panose="02020603050405020304" pitchFamily="18" charset="0"/>
              </a:rPr>
              <a:t>Săn</a:t>
            </a:r>
            <a:r>
              <a:rPr lang="en-US" sz="3000" b="1" i="1" dirty="0" smtClean="0">
                <a:solidFill>
                  <a:srgbClr val="FF0000"/>
                </a:solidFill>
                <a:latin typeface="Times New Roman" panose="02020603050405020304" pitchFamily="18" charset="0"/>
                <a:cs typeface="Times New Roman" panose="02020603050405020304" pitchFamily="18" charset="0"/>
              </a:rPr>
              <a:t>: </a:t>
            </a:r>
          </a:p>
          <a:p>
            <a:pPr marL="0" indent="0" algn="just">
              <a:buNone/>
            </a:pPr>
            <a:r>
              <a:rPr lang="en-US" sz="3000" smtClean="0">
                <a:latin typeface="Times New Roman" panose="02020603050405020304" pitchFamily="18" charset="0"/>
                <a:cs typeface="Times New Roman" panose="02020603050405020304" pitchFamily="18" charset="0"/>
              </a:rPr>
              <a:t>- </a:t>
            </a:r>
            <a:r>
              <a:rPr lang="en-US" sz="3000" b="1" u="sng" smtClean="0">
                <a:latin typeface="Times New Roman" panose="02020603050405020304" pitchFamily="18" charset="0"/>
                <a:cs typeface="Times New Roman" panose="02020603050405020304" pitchFamily="18" charset="0"/>
              </a:rPr>
              <a:t>Trang </a:t>
            </a:r>
            <a:r>
              <a:rPr lang="en-US" sz="3000" b="1" i="1" u="sng" dirty="0" err="1" smtClean="0">
                <a:latin typeface="Times New Roman" panose="02020603050405020304" pitchFamily="18" charset="0"/>
                <a:cs typeface="Times New Roman" panose="02020603050405020304" pitchFamily="18" charset="0"/>
              </a:rPr>
              <a:t>phục</a:t>
            </a:r>
            <a:r>
              <a:rPr lang="en-US" sz="3000" i="1" dirty="0" smtClean="0">
                <a:latin typeface="Times New Roman" panose="02020603050405020304" pitchFamily="18" charset="0"/>
                <a:cs typeface="Times New Roman" panose="02020603050405020304" pitchFamily="18" charset="0"/>
              </a:rPr>
              <a:t>:</a:t>
            </a:r>
          </a:p>
          <a:p>
            <a:pPr marL="0" indent="0" algn="just">
              <a:buNone/>
            </a:pPr>
            <a:r>
              <a:rPr lang="en-US" sz="3000" i="1" dirty="0" err="1" smtClean="0">
                <a:latin typeface="Times New Roman" panose="02020603050405020304" pitchFamily="18" charset="0"/>
                <a:cs typeface="Times New Roman" panose="02020603050405020304" pitchFamily="18" charset="0"/>
              </a:rPr>
              <a:t>Ngực</a:t>
            </a:r>
            <a:r>
              <a:rPr lang="en-US" sz="3000" i="1" dirty="0" smtClean="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quấn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chéo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một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tấm</a:t>
            </a:r>
            <a:r>
              <a:rPr lang="en-US" sz="3000" i="1" dirty="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mền</a:t>
            </a:r>
            <a:r>
              <a:rPr lang="en-US" sz="3000" i="1" dirty="0" smtClean="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chiến</a:t>
            </a:r>
            <a:r>
              <a:rPr lang="en-US" sz="3000" i="1" dirty="0">
                <a:latin typeface="Times New Roman" panose="02020603050405020304" pitchFamily="18" charset="0"/>
                <a:cs typeface="Times New Roman" panose="02020603050405020304" pitchFamily="18" charset="0"/>
              </a:rPr>
              <a:t>,</a:t>
            </a:r>
            <a:r>
              <a:rPr lang="vi-VN" sz="3000" i="1" dirty="0">
                <a:latin typeface="Times New Roman" panose="02020603050405020304" pitchFamily="18" charset="0"/>
                <a:cs typeface="Times New Roman" panose="02020603050405020304" pitchFamily="18" charset="0"/>
              </a:rPr>
              <a:t> mình </a:t>
            </a:r>
            <a:r>
              <a:rPr lang="vi-VN" sz="3000" i="1" dirty="0" smtClean="0">
                <a:latin typeface="Times New Roman" panose="02020603050405020304" pitchFamily="18" charset="0"/>
                <a:cs typeface="Times New Roman" panose="02020603050405020304" pitchFamily="18" charset="0"/>
              </a:rPr>
              <a:t>kh</a:t>
            </a:r>
            <a:r>
              <a:rPr lang="en-US" sz="3000" i="1" dirty="0">
                <a:latin typeface="Times New Roman" panose="02020603050405020304" pitchFamily="18" charset="0"/>
                <a:cs typeface="Times New Roman" panose="02020603050405020304" pitchFamily="18" charset="0"/>
              </a:rPr>
              <a:t>o</a:t>
            </a:r>
            <a:r>
              <a:rPr lang="vi-VN" sz="3000" i="1" dirty="0" smtClean="0">
                <a:latin typeface="Times New Roman" panose="02020603050405020304" pitchFamily="18" charset="0"/>
                <a:cs typeface="Times New Roman" panose="02020603050405020304" pitchFamily="18" charset="0"/>
              </a:rPr>
              <a:t>ác </a:t>
            </a:r>
            <a:r>
              <a:rPr lang="vi-VN" sz="3000" i="1" dirty="0">
                <a:latin typeface="Times New Roman" panose="02020603050405020304" pitchFamily="18" charset="0"/>
                <a:cs typeface="Times New Roman" panose="02020603050405020304" pitchFamily="18" charset="0"/>
              </a:rPr>
              <a:t>một tấm áo chiến, tai đeo nụ, đủ </a:t>
            </a:r>
            <a:r>
              <a:rPr lang="vi-VN" sz="3000" i="1">
                <a:latin typeface="Times New Roman" panose="02020603050405020304" pitchFamily="18" charset="0"/>
                <a:cs typeface="Times New Roman" panose="02020603050405020304" pitchFamily="18" charset="0"/>
              </a:rPr>
              <a:t>giáo </a:t>
            </a:r>
            <a:r>
              <a:rPr lang="vi-VN" sz="3000" i="1" smtClean="0">
                <a:latin typeface="Times New Roman" panose="02020603050405020304" pitchFamily="18" charset="0"/>
                <a:cs typeface="Times New Roman" panose="02020603050405020304" pitchFamily="18" charset="0"/>
              </a:rPr>
              <a:t>gươm</a:t>
            </a:r>
            <a:r>
              <a:rPr lang="en-US" sz="3000" i="1" smtClean="0">
                <a:latin typeface="Times New Roman" panose="02020603050405020304" pitchFamily="18" charset="0"/>
                <a:cs typeface="Times New Roman" panose="02020603050405020304" pitchFamily="18" charset="0"/>
              </a:rPr>
              <a:t>….</a:t>
            </a:r>
            <a:endParaRPr lang="en-US" sz="3000" i="1" dirty="0">
              <a:latin typeface="Times New Roman" panose="02020603050405020304" pitchFamily="18" charset="0"/>
              <a:cs typeface="Times New Roman" panose="02020603050405020304" pitchFamily="18" charset="0"/>
            </a:endParaRPr>
          </a:p>
          <a:p>
            <a:pPr marL="0" indent="0" algn="just">
              <a:buNone/>
            </a:pPr>
            <a:r>
              <a:rPr lang="en-US" sz="3000" smtClean="0">
                <a:latin typeface="Times New Roman" panose="02020603050405020304" pitchFamily="18" charset="0"/>
                <a:cs typeface="Times New Roman" panose="02020603050405020304" pitchFamily="18" charset="0"/>
              </a:rPr>
              <a:t>- </a:t>
            </a:r>
            <a:r>
              <a:rPr lang="en-US" sz="3000" b="1" u="sng" smtClean="0">
                <a:latin typeface="Times New Roman" panose="02020603050405020304" pitchFamily="18" charset="0"/>
                <a:cs typeface="Times New Roman" panose="02020603050405020304" pitchFamily="18" charset="0"/>
              </a:rPr>
              <a:t>Ngoại </a:t>
            </a:r>
            <a:r>
              <a:rPr lang="en-US" sz="3000" b="1" u="sng" dirty="0" err="1"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 </a:t>
            </a:r>
          </a:p>
          <a:p>
            <a:pPr marL="0" indent="0" algn="just">
              <a:buNone/>
            </a:pPr>
            <a:r>
              <a:rPr lang="vi-VN" sz="3000" i="1" dirty="0" smtClean="0">
                <a:latin typeface="Times New Roman" panose="02020603050405020304" pitchFamily="18" charset="0"/>
                <a:cs typeface="Times New Roman" panose="02020603050405020304" pitchFamily="18" charset="0"/>
              </a:rPr>
              <a:t>Chàng </a:t>
            </a:r>
            <a:r>
              <a:rPr lang="vi-VN" sz="3000" i="1" dirty="0">
                <a:latin typeface="Times New Roman" panose="02020603050405020304" pitchFamily="18" charset="0"/>
                <a:cs typeface="Times New Roman" panose="02020603050405020304" pitchFamily="18" charset="0"/>
              </a:rPr>
              <a:t>nằm trên võng, tóc thả trên sàn, hứng tóc </a:t>
            </a:r>
            <a:r>
              <a:rPr lang="vi-VN" sz="3000" i="1" dirty="0" smtClean="0">
                <a:latin typeface="Times New Roman" panose="02020603050405020304" pitchFamily="18" charset="0"/>
                <a:cs typeface="Times New Roman" panose="02020603050405020304" pitchFamily="18" charset="0"/>
              </a:rPr>
              <a:t>chàng</a:t>
            </a:r>
            <a:r>
              <a:rPr lang="en-US" sz="3000" i="1" dirty="0" smtClean="0">
                <a:latin typeface="Times New Roman" panose="02020603050405020304" pitchFamily="18" charset="0"/>
                <a:cs typeface="Times New Roman" panose="02020603050405020304" pitchFamily="18" charset="0"/>
              </a:rPr>
              <a:t> ở </a:t>
            </a:r>
            <a:r>
              <a:rPr lang="en-US" sz="3000" i="1" dirty="0" err="1" smtClean="0">
                <a:latin typeface="Times New Roman" panose="02020603050405020304" pitchFamily="18" charset="0"/>
                <a:cs typeface="Times New Roman" panose="02020603050405020304" pitchFamily="18" charset="0"/>
              </a:rPr>
              <a:t>dưới</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đất</a:t>
            </a:r>
            <a:r>
              <a:rPr lang="vi-VN" sz="3000" i="1" dirty="0" smtClean="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là một cái nong hoa.</a:t>
            </a:r>
            <a:r>
              <a:rPr lang="en-US" sz="3000" i="1"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Đôi mắt long lanh như mắt chim ghếch ăn hoa </a:t>
            </a:r>
            <a:r>
              <a:rPr lang="vi-VN" sz="3000" i="1" dirty="0" smtClean="0">
                <a:latin typeface="Times New Roman" panose="02020603050405020304" pitchFamily="18" charset="0"/>
                <a:cs typeface="Times New Roman" panose="02020603050405020304" pitchFamily="18" charset="0"/>
              </a:rPr>
              <a:t>tre</a:t>
            </a:r>
            <a:r>
              <a:rPr lang="en-US" sz="3000" i="1" dirty="0" smtClean="0">
                <a:latin typeface="Times New Roman" panose="02020603050405020304" pitchFamily="18" charset="0"/>
                <a:cs typeface="Times New Roman" panose="02020603050405020304" pitchFamily="18" charset="0"/>
              </a:rPr>
              <a:t>…</a:t>
            </a:r>
            <a:r>
              <a:rPr lang="vi-VN" sz="3000" i="1" dirty="0" smtClean="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B</a:t>
            </a:r>
            <a:r>
              <a:rPr lang="vi-VN" sz="3000" i="1" dirty="0" smtClean="0">
                <a:latin typeface="Times New Roman" panose="02020603050405020304" pitchFamily="18" charset="0"/>
                <a:cs typeface="Times New Roman" panose="02020603050405020304" pitchFamily="18" charset="0"/>
              </a:rPr>
              <a:t>ắp </a:t>
            </a:r>
            <a:r>
              <a:rPr lang="vi-VN" sz="3000" i="1" dirty="0">
                <a:latin typeface="Times New Roman" panose="02020603050405020304" pitchFamily="18" charset="0"/>
                <a:cs typeface="Times New Roman" panose="02020603050405020304" pitchFamily="18" charset="0"/>
              </a:rPr>
              <a:t>chân </a:t>
            </a:r>
            <a:r>
              <a:rPr lang="en-US" sz="3000" i="1" dirty="0" err="1" smtClean="0">
                <a:latin typeface="Times New Roman" panose="02020603050405020304" pitchFamily="18" charset="0"/>
                <a:cs typeface="Times New Roman" panose="02020603050405020304" pitchFamily="18" charset="0"/>
              </a:rPr>
              <a:t>chàng</a:t>
            </a:r>
            <a:r>
              <a:rPr lang="en-US" sz="3000" i="1" dirty="0" smtClean="0">
                <a:latin typeface="Times New Roman" panose="02020603050405020304" pitchFamily="18" charset="0"/>
                <a:cs typeface="Times New Roman" panose="02020603050405020304" pitchFamily="18" charset="0"/>
              </a:rPr>
              <a:t> </a:t>
            </a:r>
            <a:r>
              <a:rPr lang="vi-VN" sz="3000" i="1" dirty="0" smtClean="0">
                <a:latin typeface="Times New Roman" panose="02020603050405020304" pitchFamily="18" charset="0"/>
                <a:cs typeface="Times New Roman" panose="02020603050405020304" pitchFamily="18" charset="0"/>
              </a:rPr>
              <a:t>to </a:t>
            </a:r>
            <a:r>
              <a:rPr lang="vi-VN" sz="3000" i="1" dirty="0">
                <a:latin typeface="Times New Roman" panose="02020603050405020304" pitchFamily="18" charset="0"/>
                <a:cs typeface="Times New Roman" panose="02020603050405020304" pitchFamily="18" charset="0"/>
              </a:rPr>
              <a:t>bằng cây xà ngang, bắp đùi </a:t>
            </a:r>
            <a:r>
              <a:rPr lang="en-US" sz="3000" i="1" dirty="0" err="1" smtClean="0">
                <a:latin typeface="Times New Roman" panose="02020603050405020304" pitchFamily="18" charset="0"/>
                <a:cs typeface="Times New Roman" panose="02020603050405020304" pitchFamily="18" charset="0"/>
              </a:rPr>
              <a:t>chàng</a:t>
            </a:r>
            <a:r>
              <a:rPr lang="en-US" sz="3000" i="1" dirty="0" smtClean="0">
                <a:latin typeface="Times New Roman" panose="02020603050405020304" pitchFamily="18" charset="0"/>
                <a:cs typeface="Times New Roman" panose="02020603050405020304" pitchFamily="18" charset="0"/>
              </a:rPr>
              <a:t> </a:t>
            </a:r>
            <a:r>
              <a:rPr lang="vi-VN" sz="3000" i="1" dirty="0" smtClean="0">
                <a:latin typeface="Times New Roman" panose="02020603050405020304" pitchFamily="18" charset="0"/>
                <a:cs typeface="Times New Roman" panose="02020603050405020304" pitchFamily="18" charset="0"/>
              </a:rPr>
              <a:t>to </a:t>
            </a:r>
            <a:r>
              <a:rPr lang="vi-VN" sz="3000" i="1" dirty="0">
                <a:latin typeface="Times New Roman" panose="02020603050405020304" pitchFamily="18" charset="0"/>
                <a:cs typeface="Times New Roman" panose="02020603050405020304" pitchFamily="18" charset="0"/>
              </a:rPr>
              <a:t>bằng </a:t>
            </a:r>
            <a:r>
              <a:rPr lang="vi-VN" sz="3000" i="1">
                <a:latin typeface="Times New Roman" panose="02020603050405020304" pitchFamily="18" charset="0"/>
                <a:cs typeface="Times New Roman" panose="02020603050405020304" pitchFamily="18" charset="0"/>
              </a:rPr>
              <a:t>ống </a:t>
            </a:r>
            <a:r>
              <a:rPr lang="vi-VN" sz="3000" i="1" smtClean="0">
                <a:latin typeface="Times New Roman" panose="02020603050405020304" pitchFamily="18" charset="0"/>
                <a:cs typeface="Times New Roman" panose="02020603050405020304" pitchFamily="18" charset="0"/>
              </a:rPr>
              <a:t>bễ</a:t>
            </a:r>
            <a:r>
              <a:rPr lang="en-US" sz="3000" i="1" smtClean="0">
                <a:latin typeface="Times New Roman" panose="02020603050405020304" pitchFamily="18" charset="0"/>
                <a:cs typeface="Times New Roman" panose="02020603050405020304" pitchFamily="18" charset="0"/>
              </a:rPr>
              <a:t>…</a:t>
            </a:r>
            <a:endParaRPr lang="en-US" sz="3000" i="1" dirty="0">
              <a:latin typeface="Times New Roman" panose="02020603050405020304" pitchFamily="18" charset="0"/>
              <a:cs typeface="Times New Roman" panose="02020603050405020304" pitchFamily="18" charset="0"/>
            </a:endParaRPr>
          </a:p>
          <a:p>
            <a:pPr marL="0" indent="0" algn="just">
              <a:buNone/>
            </a:pPr>
            <a:r>
              <a:rPr lang="en-US" sz="3000" smtClean="0">
                <a:latin typeface="Times New Roman" panose="02020603050405020304" pitchFamily="18" charset="0"/>
                <a:cs typeface="Times New Roman" panose="02020603050405020304" pitchFamily="18" charset="0"/>
              </a:rPr>
              <a:t>- </a:t>
            </a:r>
            <a:r>
              <a:rPr lang="en-US" sz="3000" b="1" u="sng" smtClean="0">
                <a:latin typeface="Times New Roman" panose="02020603050405020304" pitchFamily="18" charset="0"/>
                <a:cs typeface="Times New Roman" panose="02020603050405020304" pitchFamily="18" charset="0"/>
              </a:rPr>
              <a:t>Hành </a:t>
            </a:r>
            <a:r>
              <a:rPr lang="en-US" sz="3000" b="1" u="sng" dirty="0" err="1" smtClean="0">
                <a:latin typeface="Times New Roman" panose="02020603050405020304" pitchFamily="18" charset="0"/>
                <a:cs typeface="Times New Roman" panose="02020603050405020304" pitchFamily="18" charset="0"/>
              </a:rPr>
              <a:t>động</a:t>
            </a:r>
            <a:r>
              <a:rPr lang="en-US" sz="3000" dirty="0" smtClean="0">
                <a:latin typeface="Times New Roman" panose="02020603050405020304" pitchFamily="18" charset="0"/>
                <a:cs typeface="Times New Roman" panose="02020603050405020304" pitchFamily="18" charset="0"/>
              </a:rPr>
              <a:t>:</a:t>
            </a:r>
          </a:p>
          <a:p>
            <a:pPr marL="0" indent="0" algn="just">
              <a:buNone/>
            </a:pPr>
            <a:r>
              <a:rPr lang="en-US" sz="3000" i="1" dirty="0" err="1" smtClean="0">
                <a:latin typeface="Times New Roman" panose="02020603050405020304" pitchFamily="18" charset="0"/>
                <a:cs typeface="Times New Roman" panose="02020603050405020304" pitchFamily="18" charset="0"/>
              </a:rPr>
              <a:t>Uống</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không</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biết</a:t>
            </a:r>
            <a:r>
              <a:rPr lang="en-US" sz="3000" i="1" dirty="0" smtClean="0">
                <a:latin typeface="Times New Roman" panose="02020603050405020304" pitchFamily="18" charset="0"/>
                <a:cs typeface="Times New Roman" panose="02020603050405020304" pitchFamily="18" charset="0"/>
              </a:rPr>
              <a:t> say, </a:t>
            </a:r>
            <a:r>
              <a:rPr lang="en-US" sz="3000" i="1" dirty="0" err="1" smtClean="0">
                <a:latin typeface="Times New Roman" panose="02020603050405020304" pitchFamily="18" charset="0"/>
                <a:cs typeface="Times New Roman" panose="02020603050405020304" pitchFamily="18" charset="0"/>
              </a:rPr>
              <a:t>ăn</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không</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biết</a:t>
            </a:r>
            <a:r>
              <a:rPr lang="en-US" sz="3000" i="1" dirty="0" smtClean="0">
                <a:latin typeface="Times New Roman" panose="02020603050405020304" pitchFamily="18" charset="0"/>
                <a:cs typeface="Times New Roman" panose="02020603050405020304" pitchFamily="18" charset="0"/>
              </a:rPr>
              <a:t> no, </a:t>
            </a:r>
            <a:r>
              <a:rPr lang="en-US" sz="3000" i="1" dirty="0" err="1" smtClean="0">
                <a:latin typeface="Times New Roman" panose="02020603050405020304" pitchFamily="18" charset="0"/>
                <a:cs typeface="Times New Roman" panose="02020603050405020304" pitchFamily="18" charset="0"/>
              </a:rPr>
              <a:t>chuyện</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trò</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không</a:t>
            </a:r>
            <a:r>
              <a:rPr lang="en-US" sz="3000" i="1" dirty="0" smtClean="0">
                <a:latin typeface="Times New Roman" panose="02020603050405020304" pitchFamily="18" charset="0"/>
                <a:cs typeface="Times New Roman" panose="02020603050405020304" pitchFamily="18" charset="0"/>
              </a:rPr>
              <a:t> </a:t>
            </a:r>
            <a:r>
              <a:rPr lang="en-US" sz="3000" i="1" err="1" smtClean="0">
                <a:latin typeface="Times New Roman" panose="02020603050405020304" pitchFamily="18" charset="0"/>
                <a:cs typeface="Times New Roman" panose="02020603050405020304" pitchFamily="18" charset="0"/>
              </a:rPr>
              <a:t>biết</a:t>
            </a:r>
            <a:r>
              <a:rPr lang="en-US" sz="3000" i="1" smtClean="0">
                <a:latin typeface="Times New Roman" panose="02020603050405020304" pitchFamily="18" charset="0"/>
                <a:cs typeface="Times New Roman" panose="02020603050405020304" pitchFamily="18" charset="0"/>
              </a:rPr>
              <a:t> </a:t>
            </a:r>
            <a:r>
              <a:rPr lang="en-US" sz="3000" i="1" smtClean="0">
                <a:latin typeface="Times New Roman" panose="02020603050405020304" pitchFamily="18" charset="0"/>
                <a:cs typeface="Times New Roman" panose="02020603050405020304" pitchFamily="18" charset="0"/>
              </a:rPr>
              <a:t>chán…</a:t>
            </a:r>
            <a:endParaRPr lang="en-US" sz="3000" i="1" dirty="0" smtClean="0">
              <a:latin typeface="Times New Roman" panose="02020603050405020304" pitchFamily="18" charset="0"/>
              <a:cs typeface="Times New Roman" panose="02020603050405020304" pitchFamily="18" charset="0"/>
            </a:endParaRPr>
          </a:p>
          <a:p>
            <a:pPr algn="just">
              <a:buFontTx/>
              <a:buChar char="-"/>
            </a:pPr>
            <a:r>
              <a:rPr lang="vi-VN" sz="3000" b="1" u="sng" dirty="0" smtClean="0">
                <a:latin typeface="Times New Roman" panose="02020603050405020304" pitchFamily="18" charset="0"/>
                <a:cs typeface="Times New Roman" panose="02020603050405020304" pitchFamily="18" charset="0"/>
              </a:rPr>
              <a:t>Khí </a:t>
            </a:r>
            <a:r>
              <a:rPr lang="vi-VN" sz="3000" b="1" u="sng" dirty="0">
                <a:latin typeface="Times New Roman" panose="02020603050405020304" pitchFamily="18" charset="0"/>
                <a:cs typeface="Times New Roman" panose="02020603050405020304" pitchFamily="18" charset="0"/>
              </a:rPr>
              <a:t>chất</a:t>
            </a:r>
            <a:r>
              <a:rPr lang="vi-VN" sz="3000" dirty="0">
                <a:latin typeface="Times New Roman" panose="02020603050405020304" pitchFamily="18" charset="0"/>
                <a:cs typeface="Times New Roman" panose="02020603050405020304" pitchFamily="18" charset="0"/>
              </a:rPr>
              <a:t>: </a:t>
            </a:r>
            <a:endParaRPr lang="en-US" sz="3000" dirty="0" smtClean="0">
              <a:latin typeface="Times New Roman" panose="02020603050405020304" pitchFamily="18" charset="0"/>
              <a:cs typeface="Times New Roman" panose="02020603050405020304" pitchFamily="18" charset="0"/>
            </a:endParaRPr>
          </a:p>
          <a:p>
            <a:pPr marL="0" indent="0" algn="just">
              <a:buNone/>
            </a:pPr>
            <a:r>
              <a:rPr lang="vi-VN" sz="3000" i="1" dirty="0" smtClean="0">
                <a:latin typeface="Times New Roman" panose="02020603050405020304" pitchFamily="18" charset="0"/>
                <a:cs typeface="Times New Roman" panose="02020603050405020304" pitchFamily="18" charset="0"/>
              </a:rPr>
              <a:t>Đ</a:t>
            </a:r>
            <a:r>
              <a:rPr lang="en-US" sz="3000" i="1" dirty="0">
                <a:latin typeface="Times New Roman" panose="02020603050405020304" pitchFamily="18" charset="0"/>
                <a:cs typeface="Times New Roman" panose="02020603050405020304" pitchFamily="18" charset="0"/>
              </a:rPr>
              <a:t>ă</a:t>
            </a:r>
            <a:r>
              <a:rPr lang="vi-VN" sz="3000" i="1" dirty="0">
                <a:latin typeface="Times New Roman" panose="02020603050405020304" pitchFamily="18" charset="0"/>
                <a:cs typeface="Times New Roman" panose="02020603050405020304" pitchFamily="18" charset="0"/>
              </a:rPr>
              <a:t>m S</a:t>
            </a:r>
            <a:r>
              <a:rPr lang="en-US" sz="3000" i="1" dirty="0">
                <a:latin typeface="Times New Roman" panose="02020603050405020304" pitchFamily="18" charset="0"/>
                <a:cs typeface="Times New Roman" panose="02020603050405020304" pitchFamily="18" charset="0"/>
              </a:rPr>
              <a:t>ă</a:t>
            </a:r>
            <a:r>
              <a:rPr lang="vi-VN" sz="3000" i="1" dirty="0">
                <a:latin typeface="Times New Roman" panose="02020603050405020304" pitchFamily="18" charset="0"/>
                <a:cs typeface="Times New Roman" panose="02020603050405020304" pitchFamily="18" charset="0"/>
              </a:rPr>
              <a:t>n là một dũng tướng chắc chết mười mươi cũng không lùi </a:t>
            </a:r>
            <a:r>
              <a:rPr lang="vi-VN" sz="3000" i="1" dirty="0" smtClean="0">
                <a:latin typeface="Times New Roman" panose="02020603050405020304" pitchFamily="18" charset="0"/>
                <a:cs typeface="Times New Roman" panose="02020603050405020304" pitchFamily="18" charset="0"/>
              </a:rPr>
              <a:t>bước</a:t>
            </a:r>
            <a:r>
              <a:rPr lang="en-US" sz="3000" i="1" dirty="0" smtClean="0">
                <a:latin typeface="Times New Roman" panose="02020603050405020304" pitchFamily="18" charset="0"/>
                <a:cs typeface="Times New Roman" panose="02020603050405020304" pitchFamily="18" charset="0"/>
              </a:rPr>
              <a:t>…</a:t>
            </a:r>
            <a:r>
              <a:rPr lang="vi-VN" sz="3000" i="1" dirty="0" smtClean="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Đăm Săn vốn đã ngang tàng từ trong bụng mẹ</a:t>
            </a:r>
            <a:r>
              <a:rPr lang="en-US" sz="3000" i="1" dirty="0">
                <a:latin typeface="Times New Roman" panose="02020603050405020304" pitchFamily="18" charset="0"/>
                <a:cs typeface="Times New Roman" panose="02020603050405020304" pitchFamily="18" charset="0"/>
              </a:rPr>
              <a:t>.</a:t>
            </a:r>
          </a:p>
          <a:p>
            <a:pPr marL="0" indent="0">
              <a:buNone/>
            </a:pPr>
            <a:endParaRPr lang="vi-VN" sz="3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4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9" y="599994"/>
            <a:ext cx="11811128" cy="4208482"/>
          </a:xfrm>
        </p:spPr>
        <p:style>
          <a:lnRef idx="2">
            <a:schemeClr val="accent6"/>
          </a:lnRef>
          <a:fillRef idx="1">
            <a:schemeClr val="lt1"/>
          </a:fillRef>
          <a:effectRef idx="0">
            <a:schemeClr val="accent6"/>
          </a:effectRef>
          <a:fontRef idx="minor">
            <a:schemeClr val="dk1"/>
          </a:fontRef>
        </p:style>
        <p:txBody>
          <a:bodyPr>
            <a:normAutofit/>
          </a:bodyPr>
          <a:lstStyle/>
          <a:p>
            <a:pPr algn="just"/>
            <a:r>
              <a:rPr lang="en-US" b="1" smtClean="0">
                <a:latin typeface="Times New Roman" panose="02020603050405020304" pitchFamily="18" charset="0"/>
                <a:cs typeface="Times New Roman" panose="02020603050405020304" pitchFamily="18" charset="0"/>
              </a:rPr>
              <a:t>Nhận xét: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Ca</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ngợi</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người</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anh</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hùng</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Đăm</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Săn</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nổi</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bật</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giữa</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cộng</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đồng</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thị</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tộc</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không</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chỉ</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được</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thần</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linh</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yêu</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mến</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mà</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còn</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được</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nhân</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dân</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ủng</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hộ</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và</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tin </a:t>
            </a:r>
            <a:r>
              <a:rPr lang="en-US" sz="5300" b="1" dirty="0" err="1"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yêu</a:t>
            </a:r>
            <a:r>
              <a:rPr lang="en-US" sz="5300" b="1" dirty="0" smtClean="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a:t>
            </a:r>
            <a:endParaRPr lang="en-US" sz="5300" b="1" dirty="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1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
            <a:ext cx="11239500" cy="896112"/>
          </a:xfrm>
        </p:spPr>
        <p:txBody>
          <a:bodyPr>
            <a:norm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III.TỔNG KẾT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7472" y="742950"/>
            <a:ext cx="11006328" cy="710947"/>
          </a:xfrm>
        </p:spPr>
        <p:txBody>
          <a:bodyPr>
            <a:normAutofit/>
          </a:bodyPr>
          <a:lstStyle/>
          <a:p>
            <a:pPr marL="0" indent="0">
              <a:buNone/>
            </a:pPr>
            <a:r>
              <a:rPr lang="en-US" sz="3500" b="1" u="sng" smtClean="0">
                <a:solidFill>
                  <a:srgbClr val="0070C0"/>
                </a:solidFill>
                <a:latin typeface="Times New Roman" panose="02020603050405020304" pitchFamily="18" charset="0"/>
                <a:cs typeface="Times New Roman" panose="02020603050405020304" pitchFamily="18" charset="0"/>
              </a:rPr>
              <a:t>1. Nghệ </a:t>
            </a:r>
            <a:r>
              <a:rPr lang="en-US" sz="3500" b="1" u="sng" dirty="0" err="1" smtClean="0">
                <a:solidFill>
                  <a:srgbClr val="0070C0"/>
                </a:solidFill>
                <a:latin typeface="Times New Roman" panose="02020603050405020304" pitchFamily="18" charset="0"/>
                <a:cs typeface="Times New Roman" panose="02020603050405020304" pitchFamily="18" charset="0"/>
              </a:rPr>
              <a:t>thuật</a:t>
            </a:r>
            <a:endParaRPr lang="en-US" sz="3500" b="1" u="sng" dirty="0" smtClean="0">
              <a:solidFill>
                <a:srgbClr val="0070C0"/>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TextBox 3"/>
          <p:cNvSpPr txBox="1"/>
          <p:nvPr/>
        </p:nvSpPr>
        <p:spPr>
          <a:xfrm>
            <a:off x="347472" y="1177290"/>
            <a:ext cx="11365992" cy="2862322"/>
          </a:xfrm>
          <a:prstGeom prst="rect">
            <a:avLst/>
          </a:prstGeom>
          <a:noFill/>
        </p:spPr>
        <p:txBody>
          <a:bodyPr wrap="square" rtlCol="0">
            <a:spAutoFit/>
          </a:bodyPr>
          <a:lstStyle/>
          <a:p>
            <a:pPr algn="just"/>
            <a:r>
              <a:rPr lang="en-US" smtClean="0"/>
              <a:t>_ </a:t>
            </a:r>
            <a:r>
              <a:rPr lang="en-US" sz="3600" smtClean="0">
                <a:solidFill>
                  <a:srgbClr val="FF0000"/>
                </a:solidFill>
                <a:latin typeface="Times New Roman" panose="02020603050405020304" pitchFamily="18" charset="0"/>
                <a:cs typeface="Times New Roman" panose="02020603050405020304" pitchFamily="18" charset="0"/>
              </a:rPr>
              <a:t>Giọng </a:t>
            </a:r>
            <a:r>
              <a:rPr lang="en-US" sz="3600" dirty="0" err="1" smtClean="0">
                <a:solidFill>
                  <a:srgbClr val="FF0000"/>
                </a:solidFill>
                <a:latin typeface="Times New Roman" panose="02020603050405020304" pitchFamily="18" charset="0"/>
                <a:cs typeface="Times New Roman" panose="02020603050405020304" pitchFamily="18" charset="0"/>
              </a:rPr>
              <a:t>văn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trang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trọng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hùng</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ngôn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ngữ</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giàu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ảnh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dùng</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kiểu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hô</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ngữ</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liệt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kê</a:t>
            </a:r>
            <a:r>
              <a:rPr lang="en-US" sz="3600" dirty="0" smtClean="0">
                <a:latin typeface="Times New Roman" panose="02020603050405020304" pitchFamily="18" charset="0"/>
                <a:cs typeface="Times New Roman" panose="02020603050405020304" pitchFamily="18" charset="0"/>
              </a:rPr>
              <a:t> ….</a:t>
            </a:r>
          </a:p>
          <a:p>
            <a:pPr algn="just"/>
            <a:r>
              <a:rPr lang="en-US" sz="3600" smtClean="0">
                <a:latin typeface="Times New Roman" panose="02020603050405020304" pitchFamily="18" charset="0"/>
                <a:cs typeface="Times New Roman" panose="02020603050405020304" pitchFamily="18" charset="0"/>
              </a:rPr>
              <a:t>_ Sử </a:t>
            </a:r>
            <a:r>
              <a:rPr lang="en-US" sz="3600" dirty="0" err="1" smtClean="0">
                <a:latin typeface="Times New Roman" panose="02020603050405020304" pitchFamily="18" charset="0"/>
                <a:cs typeface="Times New Roman" panose="02020603050405020304" pitchFamily="18" charset="0"/>
              </a:rPr>
              <a:t>dụng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lối</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miêu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tả</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smtClean="0">
                <a:latin typeface="Times New Roman" panose="02020603050405020304" pitchFamily="18" charset="0"/>
                <a:cs typeface="Times New Roman" panose="02020603050405020304" pitchFamily="18" charset="0"/>
              </a:rPr>
              <a:t>song </a:t>
            </a:r>
            <a:r>
              <a:rPr lang="en-US" sz="3600" smtClean="0">
                <a:latin typeface="Times New Roman" panose="02020603050405020304" pitchFamily="18" charset="0"/>
                <a:cs typeface="Times New Roman" panose="02020603050405020304" pitchFamily="18" charset="0"/>
              </a:rPr>
              <a:t>hành, thủ </a:t>
            </a:r>
            <a:r>
              <a:rPr lang="en-US" sz="3600" dirty="0" err="1" smtClean="0">
                <a:latin typeface="Times New Roman" panose="02020603050405020304" pitchFamily="18" charset="0"/>
                <a:cs typeface="Times New Roman" panose="02020603050405020304" pitchFamily="18" charset="0"/>
              </a:rPr>
              <a:t>pháp</a:t>
            </a:r>
            <a:r>
              <a:rPr lang="en-US" sz="3600" dirty="0" smtClean="0">
                <a:latin typeface="Times New Roman" panose="02020603050405020304" pitchFamily="18" charset="0"/>
                <a:cs typeface="Times New Roman" panose="02020603050405020304" pitchFamily="18" charset="0"/>
              </a:rPr>
              <a:t> </a:t>
            </a:r>
            <a:r>
              <a:rPr lang="en-US" sz="3600" dirty="0" smtClean="0">
                <a:solidFill>
                  <a:srgbClr val="FF0000"/>
                </a:solidFill>
                <a:latin typeface="Times New Roman" panose="02020603050405020304" pitchFamily="18" charset="0"/>
                <a:cs typeface="Times New Roman" panose="02020603050405020304" pitchFamily="18" charset="0"/>
              </a:rPr>
              <a:t>so </a:t>
            </a:r>
            <a:r>
              <a:rPr lang="en-US" sz="3600" dirty="0" err="1" smtClean="0">
                <a:solidFill>
                  <a:srgbClr val="FF0000"/>
                </a:solidFill>
                <a:latin typeface="Times New Roman" panose="02020603050405020304" pitchFamily="18" charset="0"/>
                <a:cs typeface="Times New Roman" panose="02020603050405020304" pitchFamily="18" charset="0"/>
              </a:rPr>
              <a:t>sánh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phóng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đại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đối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lập</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tăng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tiến</a:t>
            </a:r>
            <a:r>
              <a:rPr lang="en-US" sz="3600" dirty="0" smtClean="0">
                <a:solidFill>
                  <a:srgbClr val="FF0000"/>
                </a:solidFill>
                <a:latin typeface="Times New Roman" panose="02020603050405020304" pitchFamily="18" charset="0"/>
                <a:cs typeface="Times New Roman" panose="02020603050405020304" pitchFamily="18" charset="0"/>
              </a:rPr>
              <a:t>….</a:t>
            </a:r>
          </a:p>
          <a:p>
            <a:pPr algn="just"/>
            <a:endParaRPr lang="en-US" sz="3600" b="1" dirty="0"/>
          </a:p>
        </p:txBody>
      </p:sp>
      <p:sp>
        <p:nvSpPr>
          <p:cNvPr id="5" name="TextBox 4"/>
          <p:cNvSpPr txBox="1"/>
          <p:nvPr/>
        </p:nvSpPr>
        <p:spPr>
          <a:xfrm>
            <a:off x="640080" y="3382627"/>
            <a:ext cx="4069080" cy="584775"/>
          </a:xfrm>
          <a:prstGeom prst="rect">
            <a:avLst/>
          </a:prstGeom>
          <a:noFill/>
        </p:spPr>
        <p:txBody>
          <a:bodyPr wrap="square" rtlCol="0">
            <a:spAutoFit/>
          </a:bodyPr>
          <a:lstStyle/>
          <a:p>
            <a:r>
              <a:rPr lang="en-US" sz="3200" b="1" u="sng" dirty="0" smtClean="0">
                <a:solidFill>
                  <a:srgbClr val="0070C0"/>
                </a:solidFill>
                <a:latin typeface="Times New Roman" panose="02020603050405020304" pitchFamily="18" charset="0"/>
                <a:cs typeface="Times New Roman" panose="02020603050405020304" pitchFamily="18" charset="0"/>
              </a:rPr>
              <a:t>2. </a:t>
            </a:r>
            <a:r>
              <a:rPr lang="en-US" sz="3200" b="1" u="sng" dirty="0" err="1" smtClean="0">
                <a:solidFill>
                  <a:srgbClr val="0070C0"/>
                </a:solidFill>
                <a:latin typeface="Times New Roman" panose="02020603050405020304" pitchFamily="18" charset="0"/>
                <a:cs typeface="Times New Roman" panose="02020603050405020304" pitchFamily="18" charset="0"/>
              </a:rPr>
              <a:t>Nội</a:t>
            </a:r>
            <a:r>
              <a:rPr lang="en-US" sz="3200" b="1" u="sng" dirty="0" smtClean="0">
                <a:solidFill>
                  <a:srgbClr val="0070C0"/>
                </a:solidFill>
                <a:latin typeface="Times New Roman" panose="02020603050405020304" pitchFamily="18" charset="0"/>
                <a:cs typeface="Times New Roman" panose="02020603050405020304" pitchFamily="18" charset="0"/>
              </a:rPr>
              <a:t> dung</a:t>
            </a:r>
            <a:endParaRPr lang="en-US" sz="3200" b="1" u="sng"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72034" y="3903644"/>
            <a:ext cx="11484864" cy="2862322"/>
          </a:xfrm>
          <a:prstGeom prst="rect">
            <a:avLst/>
          </a:prstGeom>
          <a:noFill/>
        </p:spPr>
        <p:txBody>
          <a:bodyPr wrap="square" rtlCol="0">
            <a:spAutoFit/>
          </a:bodyPr>
          <a:lstStyle/>
          <a:p>
            <a:pPr algn="just"/>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Đoạn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trích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khẳng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định</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sức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mạnh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ca</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vẻ</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đẹp</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anh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hùng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Đăm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Săn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trọng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danh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dự</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gắn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hạnh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phúc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thiết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cuộc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phồn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vinh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thị</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tộc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xứng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đáng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anh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hùng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mang</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tầm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vóc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sử</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tộc</a:t>
            </a:r>
            <a:r>
              <a:rPr lang="en-US" sz="3600" dirty="0" smtClean="0">
                <a:latin typeface="Times New Roman" panose="02020603050405020304" pitchFamily="18" charset="0"/>
                <a:cs typeface="Times New Roman" panose="02020603050405020304" pitchFamily="18" charset="0"/>
              </a:rPr>
              <a:t> </a:t>
            </a:r>
            <a:r>
              <a:rPr lang="en-US" sz="3600" dirty="0" smtClean="0">
                <a:solidFill>
                  <a:srgbClr val="FF0000"/>
                </a:solidFill>
                <a:latin typeface="Times New Roman" panose="02020603050405020304" pitchFamily="18" charset="0"/>
                <a:cs typeface="Times New Roman" panose="02020603050405020304" pitchFamily="18" charset="0"/>
              </a:rPr>
              <a:t>Ê </a:t>
            </a:r>
            <a:r>
              <a:rPr lang="en-US" sz="3600" dirty="0" err="1" smtClean="0">
                <a:solidFill>
                  <a:srgbClr val="FF0000"/>
                </a:solidFill>
                <a:latin typeface="Times New Roman" panose="02020603050405020304" pitchFamily="18" charset="0"/>
                <a:cs typeface="Times New Roman" panose="02020603050405020304" pitchFamily="18" charset="0"/>
              </a:rPr>
              <a:t>đê</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đại</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679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nvPr>
        </p:nvGraphicFramePr>
        <p:xfrm>
          <a:off x="5916801" y="1598789"/>
          <a:ext cx="3831716" cy="640080"/>
        </p:xfrm>
        <a:graphic>
          <a:graphicData uri="http://schemas.openxmlformats.org/drawingml/2006/table">
            <a:tbl>
              <a:tblPr firstRow="1" bandRow="1">
                <a:tableStyleId>{5C22544A-7EE6-4342-B048-85BDC9FD1C3A}</a:tableStyleId>
              </a:tblPr>
              <a:tblGrid>
                <a:gridCol w="547388"/>
                <a:gridCol w="547388"/>
                <a:gridCol w="547388"/>
                <a:gridCol w="547388"/>
                <a:gridCol w="547388"/>
                <a:gridCol w="547388"/>
                <a:gridCol w="547388"/>
              </a:tblGrid>
              <a:tr h="440498">
                <a:tc>
                  <a:txBody>
                    <a:bodyPr/>
                    <a:lstStyle/>
                    <a:p>
                      <a:pPr algn="ctr"/>
                      <a:r>
                        <a:rPr lang="en-US" sz="3600" smtClean="0">
                          <a:latin typeface="Times New Roman" panose="02020603050405020304" pitchFamily="18" charset="0"/>
                          <a:cs typeface="Times New Roman" panose="02020603050405020304" pitchFamily="18" charset="0"/>
                        </a:rPr>
                        <a:t>C</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H</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A</a:t>
                      </a:r>
                      <a:endParaRPr lang="en-US" sz="3600">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algn="ctr"/>
                      <a:r>
                        <a:rPr lang="en-US" sz="3600" smtClean="0">
                          <a:latin typeface="Times New Roman" panose="02020603050405020304" pitchFamily="18" charset="0"/>
                          <a:cs typeface="Times New Roman" panose="02020603050405020304" pitchFamily="18" charset="0"/>
                        </a:rPr>
                        <a:t>Y</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M</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O</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N</a:t>
                      </a:r>
                      <a:endParaRPr lang="en-US" sz="3600">
                        <a:latin typeface="Times New Roman" panose="02020603050405020304" pitchFamily="18" charset="0"/>
                        <a:cs typeface="Times New Roman" panose="02020603050405020304" pitchFamily="18" charset="0"/>
                      </a:endParaRPr>
                    </a:p>
                  </a:txBody>
                  <a:tcPr anchor="ctr">
                    <a:solidFill>
                      <a:srgbClr val="5B9BD5"/>
                    </a:solidFill>
                  </a:tcPr>
                </a:tc>
              </a:tr>
            </a:tbl>
          </a:graphicData>
        </a:graphic>
      </p:graphicFrame>
      <p:sp>
        <p:nvSpPr>
          <p:cNvPr id="54" name="Rounded Rectangle 53">
            <a:hlinkClick r:id="rId3" action="ppaction://hlinksldjump"/>
          </p:cNvPr>
          <p:cNvSpPr/>
          <p:nvPr/>
        </p:nvSpPr>
        <p:spPr>
          <a:xfrm>
            <a:off x="1988490" y="1740899"/>
            <a:ext cx="637484" cy="408073"/>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hlinkClick r:id="rId4" action="ppaction://hlinksldjump"/>
              </a:rPr>
              <a:t>01</a:t>
            </a:r>
            <a:endParaRPr lang="en-US" sz="3200" b="1" dirty="0">
              <a:solidFill>
                <a:srgbClr val="FFFF00"/>
              </a:solidFill>
            </a:endParaRPr>
          </a:p>
        </p:txBody>
      </p:sp>
      <p:sp>
        <p:nvSpPr>
          <p:cNvPr id="45" name="Rectangle 44"/>
          <p:cNvSpPr/>
          <p:nvPr/>
        </p:nvSpPr>
        <p:spPr>
          <a:xfrm>
            <a:off x="1524000" y="1"/>
            <a:ext cx="9144000" cy="1169551"/>
          </a:xfrm>
          <a:prstGeom prst="rect">
            <a:avLst/>
          </a:prstGeom>
        </p:spPr>
        <p:txBody>
          <a:bodyPr wrap="square">
            <a:spAutoFit/>
          </a:bodyPr>
          <a:lstStyle/>
          <a:p>
            <a:pPr algn="ctr"/>
            <a:r>
              <a:rPr lang="vi-VN" sz="3200" b="1">
                <a:solidFill>
                  <a:srgbClr val="0070C0"/>
                </a:solidFill>
                <a:latin typeface="Times New Roman" panose="02020603050405020304" pitchFamily="18" charset="0"/>
                <a:ea typeface="Times New Roman" panose="02020603050405020304" pitchFamily="18" charset="0"/>
              </a:rPr>
              <a:t>Bài tập </a:t>
            </a:r>
            <a:r>
              <a:rPr lang="en-US" sz="3200" b="1">
                <a:solidFill>
                  <a:srgbClr val="0070C0"/>
                </a:solidFill>
                <a:latin typeface="Times New Roman" panose="02020603050405020304" pitchFamily="18" charset="0"/>
                <a:ea typeface="Times New Roman" panose="02020603050405020304" pitchFamily="18" charset="0"/>
              </a:rPr>
              <a:t>củng cố</a:t>
            </a:r>
          </a:p>
          <a:p>
            <a:pPr algn="ctr"/>
            <a:endParaRPr lang="en-US" sz="600">
              <a:latin typeface="Times New Roman" panose="02020603050405020304" pitchFamily="18" charset="0"/>
              <a:ea typeface="Times New Roman" panose="02020603050405020304" pitchFamily="18" charset="0"/>
            </a:endParaRPr>
          </a:p>
          <a:p>
            <a:pPr algn="ctr"/>
            <a:r>
              <a:rPr lang="en-US" sz="3200" b="1">
                <a:latin typeface="Times New Roman" panose="02020603050405020304" pitchFamily="18" charset="0"/>
                <a:ea typeface="Times New Roman" panose="02020603050405020304" pitchFamily="18" charset="0"/>
              </a:rPr>
              <a:t> </a:t>
            </a:r>
            <a:r>
              <a:rPr lang="en-US" sz="3200" b="1" u="sng">
                <a:solidFill>
                  <a:srgbClr val="FF0000"/>
                </a:solidFill>
                <a:latin typeface="Times New Roman" panose="02020603050405020304" pitchFamily="18" charset="0"/>
                <a:ea typeface="Times New Roman" panose="02020603050405020304" pitchFamily="18" charset="0"/>
              </a:rPr>
              <a:t>SỬ THI ĐĂM SĂN</a:t>
            </a:r>
            <a:endParaRPr lang="en-US" sz="3200">
              <a:solidFill>
                <a:srgbClr val="FF0000"/>
              </a:solidFill>
              <a:latin typeface="Times New Roman" panose="02020603050405020304" pitchFamily="18" charset="0"/>
              <a:ea typeface="Times New Roman" panose="02020603050405020304" pitchFamily="18" charset="0"/>
            </a:endParaRPr>
          </a:p>
        </p:txBody>
      </p:sp>
      <p:graphicFrame>
        <p:nvGraphicFramePr>
          <p:cNvPr id="55" name="Table 54"/>
          <p:cNvGraphicFramePr>
            <a:graphicFrameLocks noGrp="1"/>
          </p:cNvGraphicFramePr>
          <p:nvPr>
            <p:extLst/>
          </p:nvPr>
        </p:nvGraphicFramePr>
        <p:xfrm>
          <a:off x="4824601" y="2229556"/>
          <a:ext cx="5473880" cy="640080"/>
        </p:xfrm>
        <a:graphic>
          <a:graphicData uri="http://schemas.openxmlformats.org/drawingml/2006/table">
            <a:tbl>
              <a:tblPr firstRow="1" bandRow="1">
                <a:tableStyleId>{5C22544A-7EE6-4342-B048-85BDC9FD1C3A}</a:tableStyleId>
              </a:tblPr>
              <a:tblGrid>
                <a:gridCol w="547388"/>
                <a:gridCol w="547388"/>
                <a:gridCol w="547388"/>
                <a:gridCol w="547388"/>
                <a:gridCol w="547388"/>
                <a:gridCol w="547388"/>
                <a:gridCol w="547388"/>
                <a:gridCol w="547388"/>
                <a:gridCol w="547388"/>
                <a:gridCol w="547388"/>
              </a:tblGrid>
              <a:tr h="440498">
                <a:tc>
                  <a:txBody>
                    <a:bodyPr/>
                    <a:lstStyle/>
                    <a:p>
                      <a:pPr algn="ctr"/>
                      <a:r>
                        <a:rPr lang="en-US" sz="3600" smtClean="0">
                          <a:latin typeface="Times New Roman" panose="02020603050405020304" pitchFamily="18" charset="0"/>
                          <a:cs typeface="Times New Roman" panose="02020603050405020304" pitchFamily="18" charset="0"/>
                        </a:rPr>
                        <a:t>C</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H</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I</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E</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N</a:t>
                      </a:r>
                      <a:endParaRPr lang="en-US" sz="3600">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algn="ctr"/>
                      <a:r>
                        <a:rPr lang="en-US" sz="3600" smtClean="0">
                          <a:latin typeface="Times New Roman" panose="02020603050405020304" pitchFamily="18" charset="0"/>
                          <a:cs typeface="Times New Roman" panose="02020603050405020304" pitchFamily="18" charset="0"/>
                        </a:rPr>
                        <a:t>T</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R</a:t>
                      </a:r>
                      <a:endParaRPr lang="en-US" sz="3600">
                        <a:latin typeface="Times New Roman" panose="02020603050405020304" pitchFamily="18" charset="0"/>
                        <a:cs typeface="Times New Roman" panose="02020603050405020304" pitchFamily="18" charset="0"/>
                      </a:endParaRPr>
                    </a:p>
                  </a:txBody>
                  <a:tcPr anchor="ctr">
                    <a:solidFill>
                      <a:srgbClr val="5B9BD5"/>
                    </a:solidFill>
                  </a:tcPr>
                </a:tc>
                <a:tc>
                  <a:txBody>
                    <a:bodyPr/>
                    <a:lstStyle/>
                    <a:p>
                      <a:pPr algn="ctr"/>
                      <a:r>
                        <a:rPr lang="en-US" sz="3600" smtClean="0">
                          <a:latin typeface="Times New Roman" panose="02020603050405020304" pitchFamily="18" charset="0"/>
                          <a:cs typeface="Times New Roman" panose="02020603050405020304" pitchFamily="18" charset="0"/>
                        </a:rPr>
                        <a:t>A</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N</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H</a:t>
                      </a:r>
                      <a:endParaRPr lang="en-US" sz="3600">
                        <a:latin typeface="Times New Roman" panose="02020603050405020304" pitchFamily="18" charset="0"/>
                        <a:cs typeface="Times New Roman" panose="02020603050405020304" pitchFamily="18" charset="0"/>
                      </a:endParaRPr>
                    </a:p>
                  </a:txBody>
                  <a:tcPr anchor="ctr"/>
                </a:tc>
              </a:tr>
            </a:tbl>
          </a:graphicData>
        </a:graphic>
      </p:graphicFrame>
      <p:graphicFrame>
        <p:nvGraphicFramePr>
          <p:cNvPr id="56" name="Table 55"/>
          <p:cNvGraphicFramePr>
            <a:graphicFrameLocks noGrp="1"/>
          </p:cNvGraphicFramePr>
          <p:nvPr>
            <p:extLst/>
          </p:nvPr>
        </p:nvGraphicFramePr>
        <p:xfrm>
          <a:off x="4824601" y="2864556"/>
          <a:ext cx="4379104" cy="640080"/>
        </p:xfrm>
        <a:graphic>
          <a:graphicData uri="http://schemas.openxmlformats.org/drawingml/2006/table">
            <a:tbl>
              <a:tblPr firstRow="1" bandRow="1">
                <a:tableStyleId>{5C22544A-7EE6-4342-B048-85BDC9FD1C3A}</a:tableStyleId>
              </a:tblPr>
              <a:tblGrid>
                <a:gridCol w="547388"/>
                <a:gridCol w="547388"/>
                <a:gridCol w="547388"/>
                <a:gridCol w="547388"/>
                <a:gridCol w="547388"/>
                <a:gridCol w="547388"/>
                <a:gridCol w="547388"/>
                <a:gridCol w="547388"/>
              </a:tblGrid>
              <a:tr h="440498">
                <a:tc>
                  <a:txBody>
                    <a:bodyPr/>
                    <a:lstStyle/>
                    <a:p>
                      <a:pPr algn="ctr"/>
                      <a:r>
                        <a:rPr lang="en-US" sz="3600" smtClean="0">
                          <a:latin typeface="Times New Roman" panose="02020603050405020304" pitchFamily="18" charset="0"/>
                          <a:cs typeface="Times New Roman" panose="02020603050405020304" pitchFamily="18" charset="0"/>
                        </a:rPr>
                        <a:t>M</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U</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A</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K</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H</a:t>
                      </a:r>
                      <a:endParaRPr lang="en-US" sz="3600">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algn="ctr"/>
                      <a:r>
                        <a:rPr lang="en-US" sz="3600" smtClean="0">
                          <a:latin typeface="Times New Roman" panose="02020603050405020304" pitchFamily="18" charset="0"/>
                          <a:cs typeface="Times New Roman" panose="02020603050405020304" pitchFamily="18" charset="0"/>
                        </a:rPr>
                        <a:t>I</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E</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N</a:t>
                      </a:r>
                      <a:endParaRPr lang="en-US" sz="3600">
                        <a:latin typeface="Times New Roman" panose="02020603050405020304" pitchFamily="18" charset="0"/>
                        <a:cs typeface="Times New Roman" panose="02020603050405020304" pitchFamily="18" charset="0"/>
                      </a:endParaRPr>
                    </a:p>
                  </a:txBody>
                  <a:tcPr anchor="ctr"/>
                </a:tc>
              </a:tr>
            </a:tbl>
          </a:graphicData>
        </a:graphic>
      </p:graphicFrame>
      <p:graphicFrame>
        <p:nvGraphicFramePr>
          <p:cNvPr id="57" name="Table 56"/>
          <p:cNvGraphicFramePr>
            <a:graphicFrameLocks noGrp="1"/>
          </p:cNvGraphicFramePr>
          <p:nvPr>
            <p:extLst/>
          </p:nvPr>
        </p:nvGraphicFramePr>
        <p:xfrm>
          <a:off x="6462901" y="3492500"/>
          <a:ext cx="3831716" cy="640080"/>
        </p:xfrm>
        <a:graphic>
          <a:graphicData uri="http://schemas.openxmlformats.org/drawingml/2006/table">
            <a:tbl>
              <a:tblPr firstRow="1" bandRow="1">
                <a:tableStyleId>{5C22544A-7EE6-4342-B048-85BDC9FD1C3A}</a:tableStyleId>
              </a:tblPr>
              <a:tblGrid>
                <a:gridCol w="547388"/>
                <a:gridCol w="547388"/>
                <a:gridCol w="547388"/>
                <a:gridCol w="547388"/>
                <a:gridCol w="547388"/>
                <a:gridCol w="547388"/>
                <a:gridCol w="547388"/>
              </a:tblGrid>
              <a:tr h="431236">
                <a:tc>
                  <a:txBody>
                    <a:bodyPr/>
                    <a:lstStyle/>
                    <a:p>
                      <a:pPr algn="ctr"/>
                      <a:r>
                        <a:rPr lang="en-US" sz="3600" smtClean="0">
                          <a:latin typeface="Times New Roman" panose="02020603050405020304" pitchFamily="18" charset="0"/>
                          <a:cs typeface="Times New Roman" panose="02020603050405020304" pitchFamily="18" charset="0"/>
                        </a:rPr>
                        <a:t>C</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H</a:t>
                      </a:r>
                      <a:endParaRPr lang="en-US" sz="3600">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algn="ctr"/>
                      <a:r>
                        <a:rPr lang="en-US" sz="3600" smtClean="0">
                          <a:latin typeface="Times New Roman" panose="02020603050405020304" pitchFamily="18" charset="0"/>
                          <a:cs typeface="Times New Roman" panose="02020603050405020304" pitchFamily="18" charset="0"/>
                        </a:rPr>
                        <a:t>U</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E</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N</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U</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E</a:t>
                      </a:r>
                      <a:endParaRPr lang="en-US" sz="3600">
                        <a:latin typeface="Times New Roman" panose="02020603050405020304" pitchFamily="18" charset="0"/>
                        <a:cs typeface="Times New Roman" panose="02020603050405020304" pitchFamily="18" charset="0"/>
                      </a:endParaRPr>
                    </a:p>
                  </a:txBody>
                  <a:tcPr anchor="ctr"/>
                </a:tc>
              </a:tr>
            </a:tbl>
          </a:graphicData>
        </a:graphic>
      </p:graphicFrame>
      <p:graphicFrame>
        <p:nvGraphicFramePr>
          <p:cNvPr id="58" name="Table 57"/>
          <p:cNvGraphicFramePr>
            <a:graphicFrameLocks noGrp="1"/>
          </p:cNvGraphicFramePr>
          <p:nvPr>
            <p:extLst/>
          </p:nvPr>
        </p:nvGraphicFramePr>
        <p:xfrm>
          <a:off x="6462901" y="4106616"/>
          <a:ext cx="2189552" cy="640080"/>
        </p:xfrm>
        <a:graphic>
          <a:graphicData uri="http://schemas.openxmlformats.org/drawingml/2006/table">
            <a:tbl>
              <a:tblPr firstRow="1" bandRow="1">
                <a:tableStyleId>{5C22544A-7EE6-4342-B048-85BDC9FD1C3A}</a:tableStyleId>
              </a:tblPr>
              <a:tblGrid>
                <a:gridCol w="547388"/>
                <a:gridCol w="547388"/>
                <a:gridCol w="547388"/>
                <a:gridCol w="547388"/>
              </a:tblGrid>
              <a:tr h="0">
                <a:tc>
                  <a:txBody>
                    <a:bodyPr/>
                    <a:lstStyle/>
                    <a:p>
                      <a:pPr algn="ctr"/>
                      <a:r>
                        <a:rPr lang="en-US" sz="3600" smtClean="0">
                          <a:latin typeface="Times New Roman" panose="02020603050405020304" pitchFamily="18" charset="0"/>
                          <a:cs typeface="Times New Roman" panose="02020603050405020304" pitchFamily="18" charset="0"/>
                        </a:rPr>
                        <a:t>T</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U</a:t>
                      </a:r>
                      <a:endParaRPr lang="en-US" sz="3600">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algn="ctr"/>
                      <a:r>
                        <a:rPr lang="en-US" sz="3600" smtClean="0">
                          <a:latin typeface="Times New Roman" panose="02020603050405020304" pitchFamily="18" charset="0"/>
                          <a:cs typeface="Times New Roman" panose="02020603050405020304" pitchFamily="18" charset="0"/>
                        </a:rPr>
                        <a:t>S</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U</a:t>
                      </a:r>
                      <a:endParaRPr lang="en-US" sz="3600">
                        <a:latin typeface="Times New Roman" panose="02020603050405020304" pitchFamily="18" charset="0"/>
                        <a:cs typeface="Times New Roman" panose="02020603050405020304" pitchFamily="18" charset="0"/>
                      </a:endParaRPr>
                    </a:p>
                  </a:txBody>
                  <a:tcPr anchor="ctr"/>
                </a:tc>
              </a:tr>
            </a:tbl>
          </a:graphicData>
        </a:graphic>
      </p:graphicFrame>
      <p:graphicFrame>
        <p:nvGraphicFramePr>
          <p:cNvPr id="59" name="Table 58"/>
          <p:cNvGraphicFramePr>
            <a:graphicFrameLocks noGrp="1"/>
          </p:cNvGraphicFramePr>
          <p:nvPr>
            <p:extLst/>
          </p:nvPr>
        </p:nvGraphicFramePr>
        <p:xfrm>
          <a:off x="6462901" y="4745451"/>
          <a:ext cx="3831716" cy="640080"/>
        </p:xfrm>
        <a:graphic>
          <a:graphicData uri="http://schemas.openxmlformats.org/drawingml/2006/table">
            <a:tbl>
              <a:tblPr firstRow="1" bandRow="1">
                <a:tableStyleId>{5C22544A-7EE6-4342-B048-85BDC9FD1C3A}</a:tableStyleId>
              </a:tblPr>
              <a:tblGrid>
                <a:gridCol w="547388"/>
                <a:gridCol w="547388"/>
                <a:gridCol w="547388"/>
                <a:gridCol w="547388"/>
                <a:gridCol w="547388"/>
                <a:gridCol w="547388"/>
                <a:gridCol w="547388"/>
              </a:tblGrid>
              <a:tr h="0">
                <a:tc>
                  <a:txBody>
                    <a:bodyPr/>
                    <a:lstStyle/>
                    <a:p>
                      <a:pPr algn="ctr"/>
                      <a:r>
                        <a:rPr lang="en-US" sz="3600" smtClean="0">
                          <a:latin typeface="Times New Roman" panose="02020603050405020304" pitchFamily="18" charset="0"/>
                          <a:cs typeface="Times New Roman" panose="02020603050405020304" pitchFamily="18" charset="0"/>
                        </a:rPr>
                        <a:t>O</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N</a:t>
                      </a:r>
                      <a:endParaRPr lang="en-US" sz="3600">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algn="ctr"/>
                      <a:r>
                        <a:rPr lang="en-US" sz="3600" smtClean="0">
                          <a:latin typeface="Times New Roman" panose="02020603050405020304" pitchFamily="18" charset="0"/>
                          <a:cs typeface="Times New Roman" panose="02020603050405020304" pitchFamily="18" charset="0"/>
                        </a:rPr>
                        <a:t>G</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T</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R</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O</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I</a:t>
                      </a:r>
                      <a:endParaRPr lang="en-US" sz="3600">
                        <a:latin typeface="Times New Roman" panose="02020603050405020304" pitchFamily="18" charset="0"/>
                        <a:cs typeface="Times New Roman" panose="02020603050405020304" pitchFamily="18" charset="0"/>
                      </a:endParaRPr>
                    </a:p>
                  </a:txBody>
                  <a:tcPr anchor="ctr"/>
                </a:tc>
              </a:tr>
            </a:tbl>
          </a:graphicData>
        </a:graphic>
      </p:graphicFrame>
      <p:graphicFrame>
        <p:nvGraphicFramePr>
          <p:cNvPr id="60" name="Table 59"/>
          <p:cNvGraphicFramePr>
            <a:graphicFrameLocks noGrp="1"/>
          </p:cNvGraphicFramePr>
          <p:nvPr>
            <p:extLst/>
          </p:nvPr>
        </p:nvGraphicFramePr>
        <p:xfrm>
          <a:off x="3175000" y="5381708"/>
          <a:ext cx="6031267" cy="640080"/>
        </p:xfrm>
        <a:graphic>
          <a:graphicData uri="http://schemas.openxmlformats.org/drawingml/2006/table">
            <a:tbl>
              <a:tblPr firstRow="1" bandRow="1">
                <a:tableStyleId>{5C22544A-7EE6-4342-B048-85BDC9FD1C3A}</a:tableStyleId>
              </a:tblPr>
              <a:tblGrid>
                <a:gridCol w="548297"/>
                <a:gridCol w="548297"/>
                <a:gridCol w="548297"/>
                <a:gridCol w="548297"/>
                <a:gridCol w="548297"/>
                <a:gridCol w="548297"/>
                <a:gridCol w="548297"/>
                <a:gridCol w="548297"/>
                <a:gridCol w="548297"/>
                <a:gridCol w="548297"/>
                <a:gridCol w="548297"/>
              </a:tblGrid>
              <a:tr h="284785">
                <a:tc>
                  <a:txBody>
                    <a:bodyPr/>
                    <a:lstStyle/>
                    <a:p>
                      <a:pPr algn="ctr"/>
                      <a:r>
                        <a:rPr lang="en-US" sz="3600" smtClean="0">
                          <a:latin typeface="Times New Roman" panose="02020603050405020304" pitchFamily="18" charset="0"/>
                          <a:cs typeface="Times New Roman" panose="02020603050405020304" pitchFamily="18" charset="0"/>
                        </a:rPr>
                        <a:t>T</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U</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T</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R</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U</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O</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N</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G</a:t>
                      </a:r>
                      <a:endParaRPr lang="en-US" sz="3600">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algn="ctr"/>
                      <a:r>
                        <a:rPr lang="en-US" sz="3600" smtClean="0">
                          <a:latin typeface="Times New Roman" panose="02020603050405020304" pitchFamily="18" charset="0"/>
                          <a:cs typeface="Times New Roman" panose="02020603050405020304" pitchFamily="18" charset="0"/>
                        </a:rPr>
                        <a:t>S</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A</a:t>
                      </a:r>
                      <a:endParaRPr lang="en-US" sz="3600">
                        <a:latin typeface="Times New Roman" panose="02020603050405020304" pitchFamily="18" charset="0"/>
                        <a:cs typeface="Times New Roman" panose="02020603050405020304" pitchFamily="18" charset="0"/>
                      </a:endParaRPr>
                    </a:p>
                  </a:txBody>
                  <a:tcPr anchor="ctr"/>
                </a:tc>
                <a:tc>
                  <a:txBody>
                    <a:bodyPr/>
                    <a:lstStyle/>
                    <a:p>
                      <a:pPr algn="ctr"/>
                      <a:r>
                        <a:rPr lang="en-US" sz="3600" smtClean="0">
                          <a:latin typeface="Times New Roman" panose="02020603050405020304" pitchFamily="18" charset="0"/>
                          <a:cs typeface="Times New Roman" panose="02020603050405020304" pitchFamily="18" charset="0"/>
                        </a:rPr>
                        <a:t>T</a:t>
                      </a:r>
                      <a:endParaRPr lang="en-US" sz="3600">
                        <a:latin typeface="Times New Roman" panose="02020603050405020304" pitchFamily="18" charset="0"/>
                        <a:cs typeface="Times New Roman" panose="02020603050405020304" pitchFamily="18" charset="0"/>
                      </a:endParaRPr>
                    </a:p>
                  </a:txBody>
                  <a:tcPr anchor="ctr"/>
                </a:tc>
              </a:tr>
            </a:tbl>
          </a:graphicData>
        </a:graphic>
      </p:graphicFrame>
      <p:sp>
        <p:nvSpPr>
          <p:cNvPr id="62" name="Rounded Rectangle 61">
            <a:hlinkClick r:id="rId5" action="ppaction://hlinksldjump"/>
          </p:cNvPr>
          <p:cNvSpPr/>
          <p:nvPr/>
        </p:nvSpPr>
        <p:spPr>
          <a:xfrm>
            <a:off x="1988490" y="2351934"/>
            <a:ext cx="637484" cy="408073"/>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hlinkClick r:id="rId6" action="ppaction://hlinksldjump"/>
              </a:rPr>
              <a:t>02</a:t>
            </a:r>
            <a:endParaRPr lang="en-US" sz="3200" b="1" dirty="0">
              <a:solidFill>
                <a:srgbClr val="FFFF00"/>
              </a:solidFill>
            </a:endParaRPr>
          </a:p>
        </p:txBody>
      </p:sp>
      <p:sp>
        <p:nvSpPr>
          <p:cNvPr id="63" name="Rounded Rectangle 62">
            <a:hlinkClick r:id="rId5" action="ppaction://hlinksldjump"/>
          </p:cNvPr>
          <p:cNvSpPr/>
          <p:nvPr/>
        </p:nvSpPr>
        <p:spPr>
          <a:xfrm>
            <a:off x="1988490" y="2962969"/>
            <a:ext cx="637484" cy="408073"/>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hlinkClick r:id="rId7" action="ppaction://hlinksldjump"/>
              </a:rPr>
              <a:t>03</a:t>
            </a:r>
            <a:endParaRPr lang="en-US" sz="3200" b="1" dirty="0">
              <a:solidFill>
                <a:srgbClr val="FFFF00"/>
              </a:solidFill>
            </a:endParaRPr>
          </a:p>
        </p:txBody>
      </p:sp>
      <p:sp>
        <p:nvSpPr>
          <p:cNvPr id="64" name="Rounded Rectangle 63">
            <a:hlinkClick r:id="rId8" action="ppaction://hlinksldjump"/>
          </p:cNvPr>
          <p:cNvSpPr/>
          <p:nvPr/>
        </p:nvSpPr>
        <p:spPr>
          <a:xfrm>
            <a:off x="1988490" y="3586704"/>
            <a:ext cx="637484" cy="408073"/>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rgbClr val="FFFF00"/>
              </a:solidFill>
            </a:endParaRPr>
          </a:p>
          <a:p>
            <a:pPr algn="ctr"/>
            <a:endParaRPr lang="en-US" sz="3200" b="1" dirty="0">
              <a:solidFill>
                <a:srgbClr val="FFFF00"/>
              </a:solidFill>
            </a:endParaRPr>
          </a:p>
          <a:p>
            <a:pPr algn="ctr"/>
            <a:endParaRPr lang="en-US" sz="3200" b="1" dirty="0" smtClean="0">
              <a:solidFill>
                <a:srgbClr val="FFFF00"/>
              </a:solidFill>
            </a:endParaRPr>
          </a:p>
          <a:p>
            <a:pPr algn="ctr"/>
            <a:endParaRPr lang="en-US" sz="3200" b="1" dirty="0">
              <a:solidFill>
                <a:srgbClr val="FFFF00"/>
              </a:solidFill>
            </a:endParaRPr>
          </a:p>
          <a:p>
            <a:pPr algn="ctr"/>
            <a:r>
              <a:rPr lang="en-US" sz="3200" b="1" dirty="0" smtClean="0">
                <a:solidFill>
                  <a:srgbClr val="FFFF00"/>
                </a:solidFill>
                <a:hlinkClick r:id="rId9" action="ppaction://hlinksldjump"/>
              </a:rPr>
              <a:t>04Slide</a:t>
            </a:r>
            <a:r>
              <a:rPr lang="en-US" sz="3200" b="1" dirty="0" smtClean="0">
                <a:solidFill>
                  <a:srgbClr val="FFFF00"/>
                </a:solidFill>
              </a:rPr>
              <a:t> 31</a:t>
            </a:r>
            <a:endParaRPr lang="en-US" sz="3200" b="1" dirty="0">
              <a:solidFill>
                <a:srgbClr val="FFFF00"/>
              </a:solidFill>
            </a:endParaRPr>
          </a:p>
        </p:txBody>
      </p:sp>
      <p:sp>
        <p:nvSpPr>
          <p:cNvPr id="65" name="Rounded Rectangle 64">
            <a:hlinkClick r:id="rId10" action="ppaction://hlinksldjump"/>
          </p:cNvPr>
          <p:cNvSpPr/>
          <p:nvPr/>
        </p:nvSpPr>
        <p:spPr>
          <a:xfrm>
            <a:off x="1988490" y="4210439"/>
            <a:ext cx="637484" cy="408073"/>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hlinkClick r:id="rId11" action="ppaction://hlinksldjump"/>
              </a:rPr>
              <a:t>05</a:t>
            </a:r>
            <a:endParaRPr lang="en-US" sz="3200" b="1" dirty="0">
              <a:solidFill>
                <a:srgbClr val="FFFF00"/>
              </a:solidFill>
            </a:endParaRPr>
          </a:p>
        </p:txBody>
      </p:sp>
      <p:sp>
        <p:nvSpPr>
          <p:cNvPr id="66" name="Rounded Rectangle 65">
            <a:hlinkClick r:id="rId8" action="ppaction://hlinksldjump"/>
          </p:cNvPr>
          <p:cNvSpPr/>
          <p:nvPr/>
        </p:nvSpPr>
        <p:spPr>
          <a:xfrm>
            <a:off x="1988490" y="4821474"/>
            <a:ext cx="637484" cy="408073"/>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hlinkClick r:id="rId12" action="ppaction://hlinksldjump"/>
              </a:rPr>
              <a:t>06</a:t>
            </a:r>
            <a:endParaRPr lang="en-US" sz="3200" b="1" dirty="0">
              <a:solidFill>
                <a:srgbClr val="FFFF00"/>
              </a:solidFill>
            </a:endParaRPr>
          </a:p>
        </p:txBody>
      </p:sp>
      <p:sp>
        <p:nvSpPr>
          <p:cNvPr id="67" name="Rounded Rectangle 66">
            <a:hlinkClick r:id="rId13" action="ppaction://hlinksldjump"/>
          </p:cNvPr>
          <p:cNvSpPr/>
          <p:nvPr/>
        </p:nvSpPr>
        <p:spPr>
          <a:xfrm>
            <a:off x="1988490" y="5432509"/>
            <a:ext cx="637484" cy="408073"/>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hlinkClick r:id="rId14" action="ppaction://hlinksldjump"/>
              </a:rPr>
              <a:t>07</a:t>
            </a:r>
            <a:endParaRPr lang="en-US" sz="3200" b="1" dirty="0">
              <a:solidFill>
                <a:srgbClr val="FFFF00"/>
              </a:solidFill>
            </a:endParaRPr>
          </a:p>
        </p:txBody>
      </p:sp>
      <p:graphicFrame>
        <p:nvGraphicFramePr>
          <p:cNvPr id="75" name="Table 74"/>
          <p:cNvGraphicFramePr>
            <a:graphicFrameLocks noGrp="1"/>
          </p:cNvGraphicFramePr>
          <p:nvPr>
            <p:extLst/>
          </p:nvPr>
        </p:nvGraphicFramePr>
        <p:xfrm>
          <a:off x="5904101" y="1598789"/>
          <a:ext cx="3831716" cy="640080"/>
        </p:xfrm>
        <a:graphic>
          <a:graphicData uri="http://schemas.openxmlformats.org/drawingml/2006/table">
            <a:tbl>
              <a:tblPr firstRow="1" bandRow="1">
                <a:tableStyleId>{5C22544A-7EE6-4342-B048-85BDC9FD1C3A}</a:tableStyleId>
              </a:tblPr>
              <a:tblGrid>
                <a:gridCol w="547388"/>
                <a:gridCol w="547388"/>
                <a:gridCol w="547388"/>
                <a:gridCol w="547388"/>
                <a:gridCol w="547388"/>
                <a:gridCol w="547388"/>
                <a:gridCol w="547388"/>
              </a:tblGrid>
              <a:tr h="440498">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solidFill>
                      <a:srgbClr val="5B9BD5"/>
                    </a:solidFill>
                  </a:tcPr>
                </a:tc>
              </a:tr>
            </a:tbl>
          </a:graphicData>
        </a:graphic>
      </p:graphicFrame>
      <p:graphicFrame>
        <p:nvGraphicFramePr>
          <p:cNvPr id="76" name="Table 75"/>
          <p:cNvGraphicFramePr>
            <a:graphicFrameLocks noGrp="1"/>
          </p:cNvGraphicFramePr>
          <p:nvPr>
            <p:extLst/>
          </p:nvPr>
        </p:nvGraphicFramePr>
        <p:xfrm>
          <a:off x="4811901" y="2229556"/>
          <a:ext cx="5473880" cy="640080"/>
        </p:xfrm>
        <a:graphic>
          <a:graphicData uri="http://schemas.openxmlformats.org/drawingml/2006/table">
            <a:tbl>
              <a:tblPr firstRow="1" bandRow="1">
                <a:tableStyleId>{5C22544A-7EE6-4342-B048-85BDC9FD1C3A}</a:tableStyleId>
              </a:tblPr>
              <a:tblGrid>
                <a:gridCol w="547388"/>
                <a:gridCol w="547388"/>
                <a:gridCol w="547388"/>
                <a:gridCol w="547388"/>
                <a:gridCol w="547388"/>
                <a:gridCol w="547388"/>
                <a:gridCol w="547388"/>
                <a:gridCol w="547388"/>
                <a:gridCol w="547388"/>
                <a:gridCol w="547388"/>
              </a:tblGrid>
              <a:tr h="440498">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solidFill>
                      <a:srgbClr val="5B9BD5"/>
                    </a:solidFill>
                  </a:tcP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r>
            </a:tbl>
          </a:graphicData>
        </a:graphic>
      </p:graphicFrame>
      <p:graphicFrame>
        <p:nvGraphicFramePr>
          <p:cNvPr id="77" name="Table 76"/>
          <p:cNvGraphicFramePr>
            <a:graphicFrameLocks noGrp="1"/>
          </p:cNvGraphicFramePr>
          <p:nvPr>
            <p:extLst/>
          </p:nvPr>
        </p:nvGraphicFramePr>
        <p:xfrm>
          <a:off x="4811901" y="2864556"/>
          <a:ext cx="4379104" cy="640080"/>
        </p:xfrm>
        <a:graphic>
          <a:graphicData uri="http://schemas.openxmlformats.org/drawingml/2006/table">
            <a:tbl>
              <a:tblPr firstRow="1" bandRow="1">
                <a:tableStyleId>{5C22544A-7EE6-4342-B048-85BDC9FD1C3A}</a:tableStyleId>
              </a:tblPr>
              <a:tblGrid>
                <a:gridCol w="547388"/>
                <a:gridCol w="547388"/>
                <a:gridCol w="547388"/>
                <a:gridCol w="547388"/>
                <a:gridCol w="547388"/>
                <a:gridCol w="547388"/>
                <a:gridCol w="547388"/>
                <a:gridCol w="547388"/>
              </a:tblGrid>
              <a:tr h="440498">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r>
            </a:tbl>
          </a:graphicData>
        </a:graphic>
      </p:graphicFrame>
      <p:graphicFrame>
        <p:nvGraphicFramePr>
          <p:cNvPr id="78" name="Table 77"/>
          <p:cNvGraphicFramePr>
            <a:graphicFrameLocks noGrp="1"/>
          </p:cNvGraphicFramePr>
          <p:nvPr>
            <p:extLst/>
          </p:nvPr>
        </p:nvGraphicFramePr>
        <p:xfrm>
          <a:off x="6450201" y="3492500"/>
          <a:ext cx="3831716" cy="640080"/>
        </p:xfrm>
        <a:graphic>
          <a:graphicData uri="http://schemas.openxmlformats.org/drawingml/2006/table">
            <a:tbl>
              <a:tblPr firstRow="1" bandRow="1">
                <a:tableStyleId>{5C22544A-7EE6-4342-B048-85BDC9FD1C3A}</a:tableStyleId>
              </a:tblPr>
              <a:tblGrid>
                <a:gridCol w="547388"/>
                <a:gridCol w="547388"/>
                <a:gridCol w="547388"/>
                <a:gridCol w="547388"/>
                <a:gridCol w="547388"/>
                <a:gridCol w="547388"/>
                <a:gridCol w="547388"/>
              </a:tblGrid>
              <a:tr h="431236">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r>
            </a:tbl>
          </a:graphicData>
        </a:graphic>
      </p:graphicFrame>
      <p:graphicFrame>
        <p:nvGraphicFramePr>
          <p:cNvPr id="79" name="Table 78"/>
          <p:cNvGraphicFramePr>
            <a:graphicFrameLocks noGrp="1"/>
          </p:cNvGraphicFramePr>
          <p:nvPr>
            <p:extLst/>
          </p:nvPr>
        </p:nvGraphicFramePr>
        <p:xfrm>
          <a:off x="6450201" y="4106616"/>
          <a:ext cx="2189552" cy="640080"/>
        </p:xfrm>
        <a:graphic>
          <a:graphicData uri="http://schemas.openxmlformats.org/drawingml/2006/table">
            <a:tbl>
              <a:tblPr firstRow="1" bandRow="1">
                <a:tableStyleId>{5C22544A-7EE6-4342-B048-85BDC9FD1C3A}</a:tableStyleId>
              </a:tblPr>
              <a:tblGrid>
                <a:gridCol w="547388"/>
                <a:gridCol w="547388"/>
                <a:gridCol w="547388"/>
                <a:gridCol w="547388"/>
              </a:tblGrid>
              <a:tr h="0">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r>
            </a:tbl>
          </a:graphicData>
        </a:graphic>
      </p:graphicFrame>
      <p:graphicFrame>
        <p:nvGraphicFramePr>
          <p:cNvPr id="80" name="Table 79"/>
          <p:cNvGraphicFramePr>
            <a:graphicFrameLocks noGrp="1"/>
          </p:cNvGraphicFramePr>
          <p:nvPr>
            <p:extLst/>
          </p:nvPr>
        </p:nvGraphicFramePr>
        <p:xfrm>
          <a:off x="6450201" y="4745451"/>
          <a:ext cx="3831716" cy="640080"/>
        </p:xfrm>
        <a:graphic>
          <a:graphicData uri="http://schemas.openxmlformats.org/drawingml/2006/table">
            <a:tbl>
              <a:tblPr firstRow="1" bandRow="1">
                <a:tableStyleId>{5C22544A-7EE6-4342-B048-85BDC9FD1C3A}</a:tableStyleId>
              </a:tblPr>
              <a:tblGrid>
                <a:gridCol w="547388"/>
                <a:gridCol w="547388"/>
                <a:gridCol w="547388"/>
                <a:gridCol w="547388"/>
                <a:gridCol w="547388"/>
                <a:gridCol w="547388"/>
                <a:gridCol w="547388"/>
              </a:tblGrid>
              <a:tr h="0">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r>
            </a:tbl>
          </a:graphicData>
        </a:graphic>
      </p:graphicFrame>
      <p:graphicFrame>
        <p:nvGraphicFramePr>
          <p:cNvPr id="81" name="Table 80"/>
          <p:cNvGraphicFramePr>
            <a:graphicFrameLocks noGrp="1"/>
          </p:cNvGraphicFramePr>
          <p:nvPr>
            <p:extLst/>
          </p:nvPr>
        </p:nvGraphicFramePr>
        <p:xfrm>
          <a:off x="3162300" y="5381708"/>
          <a:ext cx="6031267" cy="640080"/>
        </p:xfrm>
        <a:graphic>
          <a:graphicData uri="http://schemas.openxmlformats.org/drawingml/2006/table">
            <a:tbl>
              <a:tblPr firstRow="1" bandRow="1">
                <a:tableStyleId>{5C22544A-7EE6-4342-B048-85BDC9FD1C3A}</a:tableStyleId>
              </a:tblPr>
              <a:tblGrid>
                <a:gridCol w="548297"/>
                <a:gridCol w="548297"/>
                <a:gridCol w="548297"/>
                <a:gridCol w="548297"/>
                <a:gridCol w="548297"/>
                <a:gridCol w="548297"/>
                <a:gridCol w="548297"/>
                <a:gridCol w="548297"/>
                <a:gridCol w="548297"/>
                <a:gridCol w="548297"/>
                <a:gridCol w="548297"/>
              </a:tblGrid>
              <a:tr h="284785">
                <a:tc>
                  <a:txBody>
                    <a:bodyPr/>
                    <a:lstStyle/>
                    <a:p>
                      <a:pPr algn="ctr"/>
                      <a:endParaRPr lang="en-US" sz="36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solidFill>
                      <a:srgbClr val="FF0000"/>
                    </a:solidFill>
                  </a:tcP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a:latin typeface="Times New Roman" panose="02020603050405020304" pitchFamily="18" charset="0"/>
                        <a:cs typeface="Times New Roman" panose="02020603050405020304" pitchFamily="18" charset="0"/>
                      </a:endParaRPr>
                    </a:p>
                  </a:txBody>
                  <a:tcPr anchor="ctr"/>
                </a:tc>
                <a:tc>
                  <a:txBody>
                    <a:bodyPr/>
                    <a:lstStyle/>
                    <a:p>
                      <a:pPr algn="ctr"/>
                      <a:endParaRPr lang="en-US" sz="3600" dirty="0">
                        <a:latin typeface="Times New Roman" panose="02020603050405020304" pitchFamily="18" charset="0"/>
                        <a:cs typeface="Times New Roman" panose="02020603050405020304" pitchFamily="18" charset="0"/>
                      </a:endParaRPr>
                    </a:p>
                  </a:txBody>
                  <a:tcPr anchor="ctr"/>
                </a:tc>
              </a:tr>
            </a:tbl>
          </a:graphicData>
        </a:graphic>
      </p:graphicFrame>
      <p:sp>
        <p:nvSpPr>
          <p:cNvPr id="82" name="Rectangle 81"/>
          <p:cNvSpPr/>
          <p:nvPr/>
        </p:nvSpPr>
        <p:spPr>
          <a:xfrm>
            <a:off x="3048000" y="6150114"/>
            <a:ext cx="7620000" cy="707886"/>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Đăm Săn thuộc thể loại sử thi nào?</a:t>
            </a:r>
            <a:endParaRPr lang="en-US" sz="4000">
              <a:solidFill>
                <a:srgbClr val="FF0000"/>
              </a:solidFill>
            </a:endParaRPr>
          </a:p>
        </p:txBody>
      </p:sp>
      <p:sp>
        <p:nvSpPr>
          <p:cNvPr id="84" name="Rounded Rectangle 83">
            <a:hlinkClick r:id="" action="ppaction://hlinkshowjump?jump=firstslide"/>
          </p:cNvPr>
          <p:cNvSpPr/>
          <p:nvPr/>
        </p:nvSpPr>
        <p:spPr>
          <a:xfrm>
            <a:off x="1988490" y="6300021"/>
            <a:ext cx="637484" cy="408073"/>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FF00"/>
                </a:solidFill>
                <a:sym typeface="Webdings" panose="05030102010509060703" pitchFamily="18" charset="2"/>
                <a:hlinkClick r:id="rId15" action="ppaction://hlinksldjump"/>
              </a:rPr>
              <a:t></a:t>
            </a:r>
            <a:endParaRPr lang="en-US" sz="5400" b="1" dirty="0">
              <a:solidFill>
                <a:srgbClr val="FFFF00"/>
              </a:solidFill>
            </a:endParaRPr>
          </a:p>
        </p:txBody>
      </p:sp>
    </p:spTree>
    <p:extLst>
      <p:ext uri="{BB962C8B-B14F-4D97-AF65-F5344CB8AC3E}">
        <p14:creationId xmlns:p14="http://schemas.microsoft.com/office/powerpoint/2010/main" val="478886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5"/>
                                        </p:tgtEl>
                                      </p:cBhvr>
                                    </p:animEffect>
                                    <p:anim calcmode="lin" valueType="num">
                                      <p:cBhvr>
                                        <p:cTn id="7" dur="1000"/>
                                        <p:tgtEl>
                                          <p:spTgt spid="75"/>
                                        </p:tgtEl>
                                        <p:attrNameLst>
                                          <p:attrName>ppt_x</p:attrName>
                                        </p:attrNameLst>
                                      </p:cBhvr>
                                      <p:tavLst>
                                        <p:tav tm="0">
                                          <p:val>
                                            <p:strVal val="ppt_x"/>
                                          </p:val>
                                        </p:tav>
                                        <p:tav tm="100000">
                                          <p:val>
                                            <p:strVal val="ppt_x"/>
                                          </p:val>
                                        </p:tav>
                                      </p:tavLst>
                                    </p:anim>
                                    <p:anim calcmode="lin" valueType="num">
                                      <p:cBhvr>
                                        <p:cTn id="8" dur="1000"/>
                                        <p:tgtEl>
                                          <p:spTgt spid="75"/>
                                        </p:tgtEl>
                                        <p:attrNameLst>
                                          <p:attrName>ppt_y</p:attrName>
                                        </p:attrNameLst>
                                      </p:cBhvr>
                                      <p:tavLst>
                                        <p:tav tm="0">
                                          <p:val>
                                            <p:strVal val="ppt_y"/>
                                          </p:val>
                                        </p:tav>
                                        <p:tav tm="100000">
                                          <p:val>
                                            <p:strVal val="ppt_y+.1"/>
                                          </p:val>
                                        </p:tav>
                                      </p:tavLst>
                                    </p:anim>
                                    <p:set>
                                      <p:cBhvr>
                                        <p:cTn id="9" dur="1" fill="hold">
                                          <p:stCondLst>
                                            <p:cond delay="9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0" restart="whenNotActive" fill="hold" evtFilter="cancelBubble" nodeType="interactiveSeq">
                <p:stCondLst>
                  <p:cond evt="onClick" delay="0">
                    <p:tgtEl>
                      <p:spTgt spid="62"/>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nodeType="clickEffect">
                                  <p:stCondLst>
                                    <p:cond delay="0"/>
                                  </p:stCondLst>
                                  <p:childTnLst>
                                    <p:animEffect transition="out" filter="fade">
                                      <p:cBhvr>
                                        <p:cTn id="14" dur="1000"/>
                                        <p:tgtEl>
                                          <p:spTgt spid="76"/>
                                        </p:tgtEl>
                                      </p:cBhvr>
                                    </p:animEffect>
                                    <p:anim calcmode="lin" valueType="num">
                                      <p:cBhvr>
                                        <p:cTn id="15" dur="1000"/>
                                        <p:tgtEl>
                                          <p:spTgt spid="76"/>
                                        </p:tgtEl>
                                        <p:attrNameLst>
                                          <p:attrName>ppt_x</p:attrName>
                                        </p:attrNameLst>
                                      </p:cBhvr>
                                      <p:tavLst>
                                        <p:tav tm="0">
                                          <p:val>
                                            <p:strVal val="ppt_x"/>
                                          </p:val>
                                        </p:tav>
                                        <p:tav tm="100000">
                                          <p:val>
                                            <p:strVal val="ppt_x"/>
                                          </p:val>
                                        </p:tav>
                                      </p:tavLst>
                                    </p:anim>
                                    <p:anim calcmode="lin" valueType="num">
                                      <p:cBhvr>
                                        <p:cTn id="16" dur="1000"/>
                                        <p:tgtEl>
                                          <p:spTgt spid="76"/>
                                        </p:tgtEl>
                                        <p:attrNameLst>
                                          <p:attrName>ppt_y</p:attrName>
                                        </p:attrNameLst>
                                      </p:cBhvr>
                                      <p:tavLst>
                                        <p:tav tm="0">
                                          <p:val>
                                            <p:strVal val="ppt_y"/>
                                          </p:val>
                                        </p:tav>
                                        <p:tav tm="100000">
                                          <p:val>
                                            <p:strVal val="ppt_y+.1"/>
                                          </p:val>
                                        </p:tav>
                                      </p:tavLst>
                                    </p:anim>
                                    <p:set>
                                      <p:cBhvr>
                                        <p:cTn id="17" dur="1" fill="hold">
                                          <p:stCondLst>
                                            <p:cond delay="9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8" restart="whenNotActive" fill="hold" evtFilter="cancelBubble" nodeType="interactiveSeq">
                <p:stCondLst>
                  <p:cond evt="onClick" delay="0">
                    <p:tgtEl>
                      <p:spTgt spid="63"/>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nodeType="clickEffect">
                                  <p:stCondLst>
                                    <p:cond delay="0"/>
                                  </p:stCondLst>
                                  <p:childTnLst>
                                    <p:animEffect transition="out" filter="fade">
                                      <p:cBhvr>
                                        <p:cTn id="22" dur="1000"/>
                                        <p:tgtEl>
                                          <p:spTgt spid="77"/>
                                        </p:tgtEl>
                                      </p:cBhvr>
                                    </p:animEffect>
                                    <p:anim calcmode="lin" valueType="num">
                                      <p:cBhvr>
                                        <p:cTn id="23" dur="1000"/>
                                        <p:tgtEl>
                                          <p:spTgt spid="77"/>
                                        </p:tgtEl>
                                        <p:attrNameLst>
                                          <p:attrName>ppt_x</p:attrName>
                                        </p:attrNameLst>
                                      </p:cBhvr>
                                      <p:tavLst>
                                        <p:tav tm="0">
                                          <p:val>
                                            <p:strVal val="ppt_x"/>
                                          </p:val>
                                        </p:tav>
                                        <p:tav tm="100000">
                                          <p:val>
                                            <p:strVal val="ppt_x"/>
                                          </p:val>
                                        </p:tav>
                                      </p:tavLst>
                                    </p:anim>
                                    <p:anim calcmode="lin" valueType="num">
                                      <p:cBhvr>
                                        <p:cTn id="24" dur="1000"/>
                                        <p:tgtEl>
                                          <p:spTgt spid="77"/>
                                        </p:tgtEl>
                                        <p:attrNameLst>
                                          <p:attrName>ppt_y</p:attrName>
                                        </p:attrNameLst>
                                      </p:cBhvr>
                                      <p:tavLst>
                                        <p:tav tm="0">
                                          <p:val>
                                            <p:strVal val="ppt_y"/>
                                          </p:val>
                                        </p:tav>
                                        <p:tav tm="100000">
                                          <p:val>
                                            <p:strVal val="ppt_y+.1"/>
                                          </p:val>
                                        </p:tav>
                                      </p:tavLst>
                                    </p:anim>
                                    <p:set>
                                      <p:cBhvr>
                                        <p:cTn id="25" dur="1" fill="hold">
                                          <p:stCondLst>
                                            <p:cond delay="9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6" restart="whenNotActive" fill="hold" evtFilter="cancelBubble" nodeType="interactiveSeq">
                <p:stCondLst>
                  <p:cond evt="onClick" delay="0">
                    <p:tgtEl>
                      <p:spTgt spid="64"/>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1000"/>
                                        <p:tgtEl>
                                          <p:spTgt spid="78"/>
                                        </p:tgtEl>
                                      </p:cBhvr>
                                    </p:animEffect>
                                    <p:anim calcmode="lin" valueType="num">
                                      <p:cBhvr>
                                        <p:cTn id="31" dur="1000"/>
                                        <p:tgtEl>
                                          <p:spTgt spid="78"/>
                                        </p:tgtEl>
                                        <p:attrNameLst>
                                          <p:attrName>ppt_x</p:attrName>
                                        </p:attrNameLst>
                                      </p:cBhvr>
                                      <p:tavLst>
                                        <p:tav tm="0">
                                          <p:val>
                                            <p:strVal val="ppt_x"/>
                                          </p:val>
                                        </p:tav>
                                        <p:tav tm="100000">
                                          <p:val>
                                            <p:strVal val="ppt_x"/>
                                          </p:val>
                                        </p:tav>
                                      </p:tavLst>
                                    </p:anim>
                                    <p:anim calcmode="lin" valueType="num">
                                      <p:cBhvr>
                                        <p:cTn id="32" dur="1000"/>
                                        <p:tgtEl>
                                          <p:spTgt spid="78"/>
                                        </p:tgtEl>
                                        <p:attrNameLst>
                                          <p:attrName>ppt_y</p:attrName>
                                        </p:attrNameLst>
                                      </p:cBhvr>
                                      <p:tavLst>
                                        <p:tav tm="0">
                                          <p:val>
                                            <p:strVal val="ppt_y"/>
                                          </p:val>
                                        </p:tav>
                                        <p:tav tm="100000">
                                          <p:val>
                                            <p:strVal val="ppt_y+.1"/>
                                          </p:val>
                                        </p:tav>
                                      </p:tavLst>
                                    </p:anim>
                                    <p:set>
                                      <p:cBhvr>
                                        <p:cTn id="33" dur="1" fill="hold">
                                          <p:stCondLst>
                                            <p:cond delay="9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34" restart="whenNotActive" fill="hold" evtFilter="cancelBubble" nodeType="interactiveSeq">
                <p:stCondLst>
                  <p:cond evt="onClick" delay="0">
                    <p:tgtEl>
                      <p:spTgt spid="65"/>
                    </p:tgtEl>
                  </p:cond>
                </p:stCondLst>
                <p:endSync evt="end" delay="0">
                  <p:rtn val="all"/>
                </p:endSync>
                <p:childTnLst>
                  <p:par>
                    <p:cTn id="35" fill="hold">
                      <p:stCondLst>
                        <p:cond delay="0"/>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79"/>
                                        </p:tgtEl>
                                      </p:cBhvr>
                                    </p:animEffect>
                                    <p:anim calcmode="lin" valueType="num">
                                      <p:cBhvr>
                                        <p:cTn id="39" dur="1000"/>
                                        <p:tgtEl>
                                          <p:spTgt spid="79"/>
                                        </p:tgtEl>
                                        <p:attrNameLst>
                                          <p:attrName>ppt_x</p:attrName>
                                        </p:attrNameLst>
                                      </p:cBhvr>
                                      <p:tavLst>
                                        <p:tav tm="0">
                                          <p:val>
                                            <p:strVal val="ppt_x"/>
                                          </p:val>
                                        </p:tav>
                                        <p:tav tm="100000">
                                          <p:val>
                                            <p:strVal val="ppt_x"/>
                                          </p:val>
                                        </p:tav>
                                      </p:tavLst>
                                    </p:anim>
                                    <p:anim calcmode="lin" valueType="num">
                                      <p:cBhvr>
                                        <p:cTn id="40" dur="1000"/>
                                        <p:tgtEl>
                                          <p:spTgt spid="79"/>
                                        </p:tgtEl>
                                        <p:attrNameLst>
                                          <p:attrName>ppt_y</p:attrName>
                                        </p:attrNameLst>
                                      </p:cBhvr>
                                      <p:tavLst>
                                        <p:tav tm="0">
                                          <p:val>
                                            <p:strVal val="ppt_y"/>
                                          </p:val>
                                        </p:tav>
                                        <p:tav tm="100000">
                                          <p:val>
                                            <p:strVal val="ppt_y+.1"/>
                                          </p:val>
                                        </p:tav>
                                      </p:tavLst>
                                    </p:anim>
                                    <p:set>
                                      <p:cBhvr>
                                        <p:cTn id="41" dur="1" fill="hold">
                                          <p:stCondLst>
                                            <p:cond delay="9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42" restart="whenNotActive" fill="hold" evtFilter="cancelBubble" nodeType="interactiveSeq">
                <p:stCondLst>
                  <p:cond evt="onClick" delay="0">
                    <p:tgtEl>
                      <p:spTgt spid="66"/>
                    </p:tgtEl>
                  </p:cond>
                </p:stCondLst>
                <p:endSync evt="end" delay="0">
                  <p:rtn val="all"/>
                </p:endSync>
                <p:childTnLst>
                  <p:par>
                    <p:cTn id="43" fill="hold">
                      <p:stCondLst>
                        <p:cond delay="0"/>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80"/>
                                        </p:tgtEl>
                                      </p:cBhvr>
                                    </p:animEffect>
                                    <p:anim calcmode="lin" valueType="num">
                                      <p:cBhvr>
                                        <p:cTn id="47" dur="1000"/>
                                        <p:tgtEl>
                                          <p:spTgt spid="80"/>
                                        </p:tgtEl>
                                        <p:attrNameLst>
                                          <p:attrName>ppt_x</p:attrName>
                                        </p:attrNameLst>
                                      </p:cBhvr>
                                      <p:tavLst>
                                        <p:tav tm="0">
                                          <p:val>
                                            <p:strVal val="ppt_x"/>
                                          </p:val>
                                        </p:tav>
                                        <p:tav tm="100000">
                                          <p:val>
                                            <p:strVal val="ppt_x"/>
                                          </p:val>
                                        </p:tav>
                                      </p:tavLst>
                                    </p:anim>
                                    <p:anim calcmode="lin" valueType="num">
                                      <p:cBhvr>
                                        <p:cTn id="48" dur="1000"/>
                                        <p:tgtEl>
                                          <p:spTgt spid="80"/>
                                        </p:tgtEl>
                                        <p:attrNameLst>
                                          <p:attrName>ppt_y</p:attrName>
                                        </p:attrNameLst>
                                      </p:cBhvr>
                                      <p:tavLst>
                                        <p:tav tm="0">
                                          <p:val>
                                            <p:strVal val="ppt_y"/>
                                          </p:val>
                                        </p:tav>
                                        <p:tav tm="100000">
                                          <p:val>
                                            <p:strVal val="ppt_y+.1"/>
                                          </p:val>
                                        </p:tav>
                                      </p:tavLst>
                                    </p:anim>
                                    <p:set>
                                      <p:cBhvr>
                                        <p:cTn id="49" dur="1" fill="hold">
                                          <p:stCondLst>
                                            <p:cond delay="9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50" restart="whenNotActive" fill="hold" evtFilter="cancelBubble" nodeType="interactiveSeq">
                <p:stCondLst>
                  <p:cond evt="onClick" delay="0">
                    <p:tgtEl>
                      <p:spTgt spid="67"/>
                    </p:tgtEl>
                  </p:cond>
                </p:stCondLst>
                <p:endSync evt="end" delay="0">
                  <p:rtn val="all"/>
                </p:endSync>
                <p:childTnLst>
                  <p:par>
                    <p:cTn id="51" fill="hold">
                      <p:stCondLst>
                        <p:cond delay="0"/>
                      </p:stCondLst>
                      <p:childTnLst>
                        <p:par>
                          <p:cTn id="52" fill="hold">
                            <p:stCondLst>
                              <p:cond delay="0"/>
                            </p:stCondLst>
                            <p:childTnLst>
                              <p:par>
                                <p:cTn id="53" presetID="42" presetClass="exit" presetSubtype="0" fill="hold" nodeType="clickEffect">
                                  <p:stCondLst>
                                    <p:cond delay="0"/>
                                  </p:stCondLst>
                                  <p:childTnLst>
                                    <p:animEffect transition="out" filter="fade">
                                      <p:cBhvr>
                                        <p:cTn id="54" dur="1000"/>
                                        <p:tgtEl>
                                          <p:spTgt spid="81"/>
                                        </p:tgtEl>
                                      </p:cBhvr>
                                    </p:animEffect>
                                    <p:anim calcmode="lin" valueType="num">
                                      <p:cBhvr>
                                        <p:cTn id="55" dur="1000"/>
                                        <p:tgtEl>
                                          <p:spTgt spid="81"/>
                                        </p:tgtEl>
                                        <p:attrNameLst>
                                          <p:attrName>ppt_x</p:attrName>
                                        </p:attrNameLst>
                                      </p:cBhvr>
                                      <p:tavLst>
                                        <p:tav tm="0">
                                          <p:val>
                                            <p:strVal val="ppt_x"/>
                                          </p:val>
                                        </p:tav>
                                        <p:tav tm="100000">
                                          <p:val>
                                            <p:strVal val="ppt_x"/>
                                          </p:val>
                                        </p:tav>
                                      </p:tavLst>
                                    </p:anim>
                                    <p:anim calcmode="lin" valueType="num">
                                      <p:cBhvr>
                                        <p:cTn id="56" dur="1000"/>
                                        <p:tgtEl>
                                          <p:spTgt spid="81"/>
                                        </p:tgtEl>
                                        <p:attrNameLst>
                                          <p:attrName>ppt_y</p:attrName>
                                        </p:attrNameLst>
                                      </p:cBhvr>
                                      <p:tavLst>
                                        <p:tav tm="0">
                                          <p:val>
                                            <p:strVal val="ppt_y"/>
                                          </p:val>
                                        </p:tav>
                                        <p:tav tm="100000">
                                          <p:val>
                                            <p:strVal val="ppt_y+.1"/>
                                          </p:val>
                                        </p:tav>
                                      </p:tavLst>
                                    </p:anim>
                                    <p:set>
                                      <p:cBhvr>
                                        <p:cTn id="57" dur="1" fill="hold">
                                          <p:stCondLst>
                                            <p:cond delay="9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58" restart="whenNotActive" fill="hold" evtFilter="cancelBubble" nodeType="interactiveSeq">
                <p:stCondLst>
                  <p:cond evt="onClick" delay="0">
                    <p:tgtEl>
                      <p:spTgt spid="84"/>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nextCondLst>
                <p:cond evt="onClick" delay="0">
                  <p:tgtEl>
                    <p:spTgt spid="84"/>
                  </p:tgtEl>
                </p:cond>
              </p:nextCondLst>
            </p:seq>
          </p:childTnLst>
        </p:cTn>
      </p:par>
    </p:tnLst>
    <p:bldLst>
      <p:bldP spid="8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783" y="307656"/>
            <a:ext cx="11692648" cy="6186792"/>
          </a:xfrm>
        </p:spPr>
      </p:pic>
    </p:spTree>
    <p:extLst>
      <p:ext uri="{BB962C8B-B14F-4D97-AF65-F5344CB8AC3E}">
        <p14:creationId xmlns:p14="http://schemas.microsoft.com/office/powerpoint/2010/main" val="3380067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rId2" action="ppaction://hlinksldjump"/>
          </p:cNvPr>
          <p:cNvSpPr/>
          <p:nvPr/>
        </p:nvSpPr>
        <p:spPr>
          <a:xfrm>
            <a:off x="1670990" y="140699"/>
            <a:ext cx="637484" cy="408073"/>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hlinkClick r:id="rId3" action="ppaction://hlinksldjump"/>
              </a:rPr>
              <a:t>01</a:t>
            </a:r>
            <a:endParaRPr lang="en-US" sz="3200" b="1" dirty="0">
              <a:solidFill>
                <a:srgbClr val="FFFF00"/>
              </a:solidFill>
            </a:endParaRPr>
          </a:p>
        </p:txBody>
      </p:sp>
      <p:sp>
        <p:nvSpPr>
          <p:cNvPr id="6" name="Rectangle 5"/>
          <p:cNvSpPr/>
          <p:nvPr/>
        </p:nvSpPr>
        <p:spPr>
          <a:xfrm>
            <a:off x="228600" y="1401417"/>
            <a:ext cx="11698357" cy="3238707"/>
          </a:xfrm>
          <a:prstGeom prst="rect">
            <a:avLst/>
          </a:prstGeom>
          <a:effectLst>
            <a:glow rad="228600">
              <a:schemeClr val="accent6">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en-US"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Đăm</a:t>
            </a:r>
            <a:r>
              <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a:t>
            </a:r>
            <a:r>
              <a:rPr lang="en-US"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Săn</a:t>
            </a:r>
            <a:r>
              <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a:t>
            </a:r>
            <a:r>
              <a:rPr lang="en-US"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đã</a:t>
            </a:r>
            <a:r>
              <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a:t>
            </a:r>
            <a:r>
              <a:rPr lang="en-US"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dùng</a:t>
            </a:r>
            <a:r>
              <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a:t>
            </a:r>
            <a:r>
              <a:rPr lang="en-US"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vũ</a:t>
            </a:r>
            <a:r>
              <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a:t>
            </a:r>
            <a:r>
              <a:rPr lang="en-US"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khí</a:t>
            </a:r>
            <a:r>
              <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a:t>
            </a:r>
            <a:r>
              <a:rPr lang="en-US"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gì</a:t>
            </a:r>
            <a:r>
              <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a:t>
            </a:r>
            <a:r>
              <a:rPr lang="en-US"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để</a:t>
            </a:r>
            <a:r>
              <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a:t>
            </a:r>
            <a:r>
              <a:rPr lang="en-US"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tiêu</a:t>
            </a:r>
            <a:r>
              <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a:t>
            </a:r>
            <a:r>
              <a:rPr lang="en-US"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diệt</a:t>
            </a:r>
            <a:r>
              <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a:t>
            </a:r>
            <a:r>
              <a:rPr lang="en-US"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được</a:t>
            </a:r>
            <a:r>
              <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a:t>
            </a:r>
            <a:r>
              <a:rPr lang="en-US"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kẻ</a:t>
            </a:r>
            <a:r>
              <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a:t>
            </a:r>
            <a:r>
              <a:rPr lang="en-US" sz="72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thù</a:t>
            </a:r>
            <a:r>
              <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a:t>
            </a:r>
            <a:endPar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6900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rId2" action="ppaction://hlinksldjump"/>
          </p:cNvPr>
          <p:cNvSpPr/>
          <p:nvPr/>
        </p:nvSpPr>
        <p:spPr>
          <a:xfrm>
            <a:off x="1670990" y="140699"/>
            <a:ext cx="637484" cy="408073"/>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hlinkClick r:id="rId3" action="ppaction://hlinksldjump"/>
              </a:rPr>
              <a:t>02</a:t>
            </a:r>
            <a:endParaRPr lang="en-US" sz="3200" b="1" dirty="0">
              <a:solidFill>
                <a:srgbClr val="FFFF00"/>
              </a:solidFill>
            </a:endParaRPr>
          </a:p>
        </p:txBody>
      </p:sp>
      <p:sp>
        <p:nvSpPr>
          <p:cNvPr id="2" name="Rectangle 1"/>
          <p:cNvSpPr/>
          <p:nvPr/>
        </p:nvSpPr>
        <p:spPr>
          <a:xfrm>
            <a:off x="1118680" y="1953530"/>
            <a:ext cx="10235875" cy="3139321"/>
          </a:xfrm>
          <a:prstGeom prst="rect">
            <a:avLst/>
          </a:prstGeom>
          <a:effectLst>
            <a:glow rad="228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scene3d>
              <a:camera prst="obliqueTopLeft"/>
              <a:lightRig rig="threePt" dir="t"/>
            </a:scene3d>
          </a:bodyPr>
          <a:lstStyle/>
          <a:p>
            <a:pPr algn="ctr">
              <a:lnSpc>
                <a:spcPct val="150000"/>
              </a:lnSpc>
            </a:pPr>
            <a:r>
              <a:rPr lang="en-US" sz="6600" b="1" dirty="0" err="1">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Đăm</a:t>
            </a:r>
            <a:r>
              <a:rPr lang="en-US" sz="6600" b="1" dirty="0">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 </a:t>
            </a:r>
            <a:r>
              <a:rPr lang="en-US" sz="6600" b="1" dirty="0" err="1">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Săn</a:t>
            </a:r>
            <a:r>
              <a:rPr lang="en-US" sz="6600" b="1" dirty="0">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 </a:t>
            </a:r>
            <a:r>
              <a:rPr lang="en-US" sz="6600" b="1" dirty="0" err="1">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là</a:t>
            </a:r>
            <a:r>
              <a:rPr lang="en-US" sz="6600" b="1" dirty="0">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 </a:t>
            </a:r>
            <a:r>
              <a:rPr lang="en-US" sz="6600" b="1" dirty="0" err="1">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sử</a:t>
            </a:r>
            <a:r>
              <a:rPr lang="en-US" sz="6600" b="1" dirty="0">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 </a:t>
            </a:r>
            <a:r>
              <a:rPr lang="en-US" sz="6600" b="1" dirty="0" err="1">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thi</a:t>
            </a:r>
            <a:r>
              <a:rPr lang="en-US" sz="6600" b="1" dirty="0">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 </a:t>
            </a:r>
            <a:r>
              <a:rPr lang="en-US" sz="6600" b="1" dirty="0" err="1">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viết</a:t>
            </a:r>
            <a:r>
              <a:rPr lang="en-US" sz="6600" b="1" dirty="0">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 </a:t>
            </a:r>
            <a:r>
              <a:rPr lang="en-US" sz="6600" b="1" dirty="0" err="1">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về</a:t>
            </a:r>
            <a:r>
              <a:rPr lang="en-US" sz="6600" b="1" dirty="0">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 </a:t>
            </a:r>
            <a:endParaRPr lang="en-US" sz="6600" b="1" dirty="0" smtClean="0">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endParaRPr>
          </a:p>
          <a:p>
            <a:pPr algn="ctr">
              <a:lnSpc>
                <a:spcPct val="150000"/>
              </a:lnSpc>
            </a:pPr>
            <a:r>
              <a:rPr lang="en-US" sz="6600" b="1" dirty="0" err="1" smtClean="0">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đề</a:t>
            </a:r>
            <a:r>
              <a:rPr lang="en-US" sz="6600" b="1" dirty="0" smtClean="0">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 </a:t>
            </a:r>
            <a:r>
              <a:rPr lang="en-US" sz="6600" b="1" dirty="0" err="1">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tài</a:t>
            </a:r>
            <a:r>
              <a:rPr lang="en-US" sz="6600" b="1" dirty="0">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 </a:t>
            </a:r>
            <a:r>
              <a:rPr lang="en-US" sz="6600" b="1" dirty="0" err="1">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gì</a:t>
            </a:r>
            <a:r>
              <a:rPr lang="en-US" sz="6600" b="1" dirty="0">
                <a:ln w="12700">
                  <a:solidFill>
                    <a:schemeClr val="tx2">
                      <a:lumMod val="75000"/>
                    </a:schemeClr>
                  </a:solidFill>
                  <a:prstDash val="solid"/>
                </a:ln>
                <a:solidFill>
                  <a:srgbClr val="3333FF"/>
                </a:solid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a:t>
            </a:r>
            <a:endParaRPr lang="en-US" sz="6600" b="1" dirty="0">
              <a:ln w="12700">
                <a:solidFill>
                  <a:schemeClr val="tx2">
                    <a:lumMod val="75000"/>
                  </a:schemeClr>
                </a:solidFill>
                <a:prstDash val="solid"/>
              </a:ln>
              <a:solidFill>
                <a:srgbClr val="3333FF"/>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73135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ap_201001140551143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ChangeArrowheads="1"/>
          </p:cNvSpPr>
          <p:nvPr/>
        </p:nvSpPr>
        <p:spPr bwMode="auto">
          <a:xfrm>
            <a:off x="2641600" y="6324601"/>
            <a:ext cx="35552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Ngôi nhà</a:t>
            </a:r>
            <a:r>
              <a:rPr lang="vi-VN" sz="2400"/>
              <a:t> của người Ê Đê</a:t>
            </a:r>
            <a:endParaRPr lang="en-US" sz="2400"/>
          </a:p>
        </p:txBody>
      </p:sp>
    </p:spTree>
    <p:extLst>
      <p:ext uri="{BB962C8B-B14F-4D97-AF65-F5344CB8AC3E}">
        <p14:creationId xmlns:p14="http://schemas.microsoft.com/office/powerpoint/2010/main" val="41488707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rId2" action="ppaction://hlinksldjump"/>
          </p:cNvPr>
          <p:cNvSpPr/>
          <p:nvPr/>
        </p:nvSpPr>
        <p:spPr>
          <a:xfrm>
            <a:off x="1670990" y="140699"/>
            <a:ext cx="637484" cy="408073"/>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hlinkClick r:id="rId3" action="ppaction://hlinksldjump"/>
              </a:rPr>
              <a:t>03</a:t>
            </a:r>
            <a:endParaRPr lang="en-US" sz="3200" b="1" dirty="0">
              <a:solidFill>
                <a:srgbClr val="FFFF00"/>
              </a:solidFill>
            </a:endParaRPr>
          </a:p>
        </p:txBody>
      </p:sp>
      <p:sp>
        <p:nvSpPr>
          <p:cNvPr id="2" name="Rectangle 1"/>
          <p:cNvSpPr/>
          <p:nvPr/>
        </p:nvSpPr>
        <p:spPr>
          <a:xfrm>
            <a:off x="509155" y="1049483"/>
            <a:ext cx="11487375" cy="2585323"/>
          </a:xfrm>
          <a:prstGeom prst="rect">
            <a:avLst/>
          </a:prstGeom>
          <a:effectLst>
            <a:glow rad="228600">
              <a:schemeClr val="accent2">
                <a:satMod val="175000"/>
                <a:alpha val="40000"/>
              </a:schemeClr>
            </a:glow>
            <a:outerShdw blurRad="50800" dist="38100" dir="18900000" algn="bl" rotWithShape="0">
              <a:prstClr val="black">
                <a:alpha val="40000"/>
              </a:prstClr>
            </a:outerShdw>
          </a:effectLst>
        </p:spPr>
        <p:txBody>
          <a:bodyPr wrap="square">
            <a:spAutoFit/>
          </a:bodyPr>
          <a:lstStyle/>
          <a:p>
            <a:pPr algn="just">
              <a:lnSpc>
                <a:spcPct val="150000"/>
              </a:lnSpc>
            </a:pPr>
            <a:r>
              <a:rPr lang="en-US" sz="5400" b="1" dirty="0">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Ở </a:t>
            </a:r>
            <a:r>
              <a:rPr lang="en-US" sz="5400" b="1" dirty="0" err="1">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hiệp</a:t>
            </a:r>
            <a:r>
              <a:rPr lang="en-US" sz="5400" b="1" dirty="0">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 </a:t>
            </a:r>
            <a:r>
              <a:rPr lang="en-US" sz="5400" b="1" dirty="0" err="1">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đấu</a:t>
            </a:r>
            <a:r>
              <a:rPr lang="en-US" sz="5400" b="1" dirty="0">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 </a:t>
            </a:r>
            <a:r>
              <a:rPr lang="en-US" sz="5400" b="1" dirty="0" err="1">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thứ</a:t>
            </a:r>
            <a:r>
              <a:rPr lang="en-US" sz="5400" b="1" dirty="0">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 </a:t>
            </a:r>
            <a:r>
              <a:rPr lang="en-US" sz="5400" b="1" dirty="0" err="1">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nhất</a:t>
            </a:r>
            <a:r>
              <a:rPr lang="en-US" sz="5400" b="1" dirty="0">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 </a:t>
            </a:r>
            <a:r>
              <a:rPr lang="en-US" sz="5400" b="1" dirty="0" err="1">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Đăm</a:t>
            </a:r>
            <a:r>
              <a:rPr lang="en-US" sz="5400" b="1" dirty="0">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 </a:t>
            </a:r>
            <a:r>
              <a:rPr lang="en-US" sz="5400" b="1" dirty="0" err="1">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Săn</a:t>
            </a:r>
            <a:r>
              <a:rPr lang="en-US" sz="5400" b="1" dirty="0">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 </a:t>
            </a:r>
            <a:r>
              <a:rPr lang="en-US" sz="5400" b="1" dirty="0" err="1">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và</a:t>
            </a:r>
            <a:r>
              <a:rPr lang="en-US" sz="5400" b="1" dirty="0">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 </a:t>
            </a:r>
            <a:r>
              <a:rPr lang="en-US" sz="5400" b="1" dirty="0" err="1">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Mtao</a:t>
            </a:r>
            <a:r>
              <a:rPr lang="en-US" sz="5400" b="1" dirty="0">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 </a:t>
            </a:r>
            <a:r>
              <a:rPr lang="en-US" sz="5400" b="1" dirty="0" err="1">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Mxây</a:t>
            </a:r>
            <a:r>
              <a:rPr lang="en-US" sz="5400" b="1" dirty="0">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 </a:t>
            </a:r>
            <a:r>
              <a:rPr lang="en-US" sz="5400" b="1" dirty="0" err="1">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tranh</a:t>
            </a:r>
            <a:r>
              <a:rPr lang="en-US" sz="5400" b="1" dirty="0">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 </a:t>
            </a:r>
            <a:r>
              <a:rPr lang="en-US" sz="5400" b="1" dirty="0" err="1">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tài</a:t>
            </a:r>
            <a:r>
              <a:rPr lang="en-US" sz="5400" b="1" dirty="0">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 </a:t>
            </a:r>
            <a:r>
              <a:rPr lang="en-US" sz="5400" b="1" dirty="0" err="1">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bằng</a:t>
            </a:r>
            <a:r>
              <a:rPr lang="en-US" sz="5400" b="1" dirty="0">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 </a:t>
            </a:r>
            <a:r>
              <a:rPr lang="en-US" sz="5400" b="1" dirty="0" err="1">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cách</a:t>
            </a:r>
            <a:r>
              <a:rPr lang="en-US" sz="5400" b="1" dirty="0">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 </a:t>
            </a:r>
            <a:r>
              <a:rPr lang="en-US" sz="5400" b="1" dirty="0" err="1" smtClean="0">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nào</a:t>
            </a:r>
            <a:r>
              <a:rPr lang="en-US" sz="5400" b="1" dirty="0" smtClean="0">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rPr>
              <a:t> ?</a:t>
            </a:r>
            <a:endParaRPr lang="en-US" sz="5400" b="1" dirty="0">
              <a:ln w="12700" cmpd="sng">
                <a:solidFill>
                  <a:schemeClr val="accent4"/>
                </a:solidFill>
                <a:prstDash val="solid"/>
              </a:ln>
              <a:solidFill>
                <a:srgbClr val="FFFF00"/>
              </a:solidFill>
              <a:effectLst>
                <a:glow rad="127000">
                  <a:srgbClr val="00B0F0"/>
                </a:glo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6294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rId2" action="ppaction://hlinksldjump"/>
          </p:cNvPr>
          <p:cNvSpPr/>
          <p:nvPr/>
        </p:nvSpPr>
        <p:spPr>
          <a:xfrm>
            <a:off x="1670990" y="140699"/>
            <a:ext cx="637484" cy="408073"/>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hlinkClick r:id="rId3" action="ppaction://hlinksldjump"/>
              </a:rPr>
              <a:t>04</a:t>
            </a:r>
            <a:endParaRPr lang="en-US" sz="3200" b="1" dirty="0">
              <a:solidFill>
                <a:srgbClr val="FFFF00"/>
              </a:solidFill>
            </a:endParaRPr>
          </a:p>
        </p:txBody>
      </p:sp>
      <p:sp>
        <p:nvSpPr>
          <p:cNvPr id="2" name="Rectangle 1"/>
          <p:cNvSpPr/>
          <p:nvPr/>
        </p:nvSpPr>
        <p:spPr>
          <a:xfrm>
            <a:off x="109330" y="1343944"/>
            <a:ext cx="11976653" cy="4081438"/>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6000" b="1" spc="50" dirty="0" err="1">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Đăm</a:t>
            </a:r>
            <a:r>
              <a:rPr lang="en-US" sz="6000" b="1" spc="50" dirty="0">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 </a:t>
            </a:r>
            <a:r>
              <a:rPr lang="en-US" sz="6000" b="1" spc="50" dirty="0" err="1">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Săn</a:t>
            </a:r>
            <a:r>
              <a:rPr lang="en-US" sz="6000" b="1" spc="50" dirty="0">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 </a:t>
            </a:r>
            <a:r>
              <a:rPr lang="en-US" sz="6000" b="1" spc="50" dirty="0" err="1">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phải</a:t>
            </a:r>
            <a:r>
              <a:rPr lang="en-US" sz="6000" b="1" spc="50" dirty="0">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 </a:t>
            </a:r>
            <a:r>
              <a:rPr lang="en-US" sz="6000" b="1" spc="50" dirty="0" err="1">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lấy</a:t>
            </a:r>
            <a:r>
              <a:rPr lang="en-US" sz="6000" b="1" spc="50" dirty="0">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 </a:t>
            </a:r>
            <a:r>
              <a:rPr lang="en-US" sz="6000" b="1" spc="50" dirty="0" err="1">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hai</a:t>
            </a:r>
            <a:r>
              <a:rPr lang="en-US" sz="6000" b="1" spc="50" dirty="0">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 </a:t>
            </a:r>
            <a:r>
              <a:rPr lang="en-US" sz="6000" b="1" spc="50" dirty="0" err="1">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người</a:t>
            </a:r>
            <a:r>
              <a:rPr lang="en-US" sz="6000" b="1" spc="50" dirty="0">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 </a:t>
            </a:r>
            <a:r>
              <a:rPr lang="en-US" sz="6000" b="1" spc="50" dirty="0" err="1">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vợ</a:t>
            </a:r>
            <a:r>
              <a:rPr lang="en-US" sz="6000" b="1" spc="50" dirty="0">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 </a:t>
            </a:r>
            <a:r>
              <a:rPr lang="en-US" sz="6000" b="1" spc="50" dirty="0" err="1">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của</a:t>
            </a:r>
            <a:r>
              <a:rPr lang="en-US" sz="6000" b="1" spc="50" dirty="0">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 </a:t>
            </a:r>
            <a:r>
              <a:rPr lang="en-US" sz="6000" b="1" spc="50" dirty="0" err="1">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chú</a:t>
            </a:r>
            <a:r>
              <a:rPr lang="en-US" sz="6000" b="1" spc="50" dirty="0">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 </a:t>
            </a:r>
            <a:r>
              <a:rPr lang="en-US" sz="6000" b="1" spc="50" dirty="0" err="1">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theo</a:t>
            </a:r>
            <a:r>
              <a:rPr lang="en-US" sz="6000" b="1" spc="50" dirty="0">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 </a:t>
            </a:r>
            <a:r>
              <a:rPr lang="en-US" sz="6000" b="1" spc="50" dirty="0" err="1">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tục</a:t>
            </a:r>
            <a:r>
              <a:rPr lang="en-US" sz="6000" b="1" spc="50" dirty="0">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 </a:t>
            </a:r>
            <a:r>
              <a:rPr lang="en-US" sz="6000" b="1" spc="50" dirty="0" err="1">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lệ</a:t>
            </a:r>
            <a:r>
              <a:rPr lang="en-US" sz="6000" b="1" spc="50" dirty="0">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 </a:t>
            </a:r>
            <a:r>
              <a:rPr lang="en-US" sz="6000" b="1" spc="50" dirty="0" err="1">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nào</a:t>
            </a:r>
            <a:r>
              <a:rPr lang="en-US" sz="6000" b="1" spc="50" dirty="0">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 </a:t>
            </a:r>
            <a:r>
              <a:rPr lang="en-US" sz="6000" b="1" spc="50" dirty="0" err="1">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của</a:t>
            </a:r>
            <a:r>
              <a:rPr lang="en-US" sz="6000" b="1" spc="50" dirty="0">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 </a:t>
            </a:r>
            <a:r>
              <a:rPr lang="en-US" sz="6000" b="1" spc="50" dirty="0" err="1">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người</a:t>
            </a:r>
            <a:r>
              <a:rPr lang="en-US" sz="6000" b="1" spc="50" dirty="0">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 </a:t>
            </a:r>
            <a:r>
              <a:rPr lang="en-US" sz="6000" b="1" spc="50" dirty="0" err="1">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Tây</a:t>
            </a:r>
            <a:r>
              <a:rPr lang="en-US" sz="6000" b="1" spc="50" dirty="0">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 </a:t>
            </a:r>
            <a:r>
              <a:rPr lang="en-US" sz="6000" b="1" spc="50" dirty="0" err="1">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Nguyên</a:t>
            </a:r>
            <a:r>
              <a:rPr lang="en-US" sz="6000" b="1" spc="50" dirty="0">
                <a:ln w="9525" cmpd="sng">
                  <a:solidFill>
                    <a:schemeClr val="accent1"/>
                  </a:solidFill>
                  <a:prstDash val="solid"/>
                </a:ln>
                <a:solidFill>
                  <a:srgbClr val="7030A0"/>
                </a:solidFill>
                <a:effectLst>
                  <a:glow rad="38100">
                    <a:schemeClr val="accent1">
                      <a:alpha val="40000"/>
                    </a:schemeClr>
                  </a:glow>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6204395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rId2" action="ppaction://hlinksldjump"/>
          </p:cNvPr>
          <p:cNvSpPr/>
          <p:nvPr/>
        </p:nvSpPr>
        <p:spPr>
          <a:xfrm>
            <a:off x="1670990" y="140699"/>
            <a:ext cx="637484" cy="408073"/>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hlinkClick r:id="rId3" action="ppaction://hlinksldjump"/>
              </a:rPr>
              <a:t>05</a:t>
            </a:r>
            <a:endParaRPr lang="en-US" sz="3200" b="1" dirty="0">
              <a:solidFill>
                <a:srgbClr val="FFFF00"/>
              </a:solidFill>
            </a:endParaRPr>
          </a:p>
        </p:txBody>
      </p:sp>
      <p:sp>
        <p:nvSpPr>
          <p:cNvPr id="2" name="Rectangle 1"/>
          <p:cNvSpPr/>
          <p:nvPr/>
        </p:nvSpPr>
        <p:spPr>
          <a:xfrm>
            <a:off x="208721" y="548772"/>
            <a:ext cx="11847443" cy="4493538"/>
          </a:xfrm>
          <a:prstGeom prst="rect">
            <a:avLst/>
          </a:prstGeom>
        </p:spPr>
        <p:txBody>
          <a:bodyPr wrap="square">
            <a:spAutoFit/>
          </a:bodyPr>
          <a:lstStyle/>
          <a:p>
            <a:pPr algn="just">
              <a:lnSpc>
                <a:spcPct val="150000"/>
              </a:lnSpc>
            </a:pPr>
            <a:r>
              <a:rPr lang="en-US" sz="4400" u="sng" dirty="0" err="1">
                <a:ln w="9525">
                  <a:solidFill>
                    <a:srgbClr val="3333FF"/>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Điền</a:t>
            </a:r>
            <a:r>
              <a:rPr lang="en-US" sz="4400" u="sng" dirty="0">
                <a:ln w="9525">
                  <a:solidFill>
                    <a:srgbClr val="3333FF"/>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a:t>
            </a:r>
            <a:r>
              <a:rPr lang="en-US" sz="4400" u="sng" dirty="0" err="1">
                <a:ln w="9525">
                  <a:solidFill>
                    <a:srgbClr val="3333FF"/>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vào</a:t>
            </a:r>
            <a:r>
              <a:rPr lang="en-US" sz="4400" u="sng" dirty="0">
                <a:ln w="9525">
                  <a:solidFill>
                    <a:srgbClr val="3333FF"/>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a:t>
            </a:r>
            <a:r>
              <a:rPr lang="en-US" sz="4400" u="sng" dirty="0" err="1">
                <a:ln w="9525">
                  <a:solidFill>
                    <a:srgbClr val="3333FF"/>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chỗ</a:t>
            </a:r>
            <a:r>
              <a:rPr lang="en-US" sz="4400" u="sng" dirty="0">
                <a:ln w="9525">
                  <a:solidFill>
                    <a:srgbClr val="3333FF"/>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a:t>
            </a:r>
            <a:r>
              <a:rPr lang="en-US" sz="4400" u="sng" dirty="0" err="1">
                <a:ln w="9525">
                  <a:solidFill>
                    <a:srgbClr val="3333FF"/>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trống</a:t>
            </a:r>
            <a:r>
              <a:rPr lang="en-US" sz="4400" u="sng" dirty="0">
                <a:ln w="9525">
                  <a:solidFill>
                    <a:srgbClr val="3333FF"/>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a:t>
            </a:r>
            <a:r>
              <a:rPr lang="en-US" sz="4400" dirty="0">
                <a:ln w="9525">
                  <a:solidFill>
                    <a:srgbClr val="3333FF"/>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a:t>
            </a:r>
          </a:p>
          <a:p>
            <a:pPr algn="just"/>
            <a:r>
              <a:rPr lang="en-US" sz="4400" dirty="0" smtClean="0">
                <a:ln w="9525">
                  <a:solidFill>
                    <a:srgbClr val="3333FF"/>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a:t>
            </a:r>
            <a:r>
              <a:rPr lang="vi-VN" sz="4400" dirty="0" smtClean="0">
                <a:ln w="9525">
                  <a:solidFill>
                    <a:srgbClr val="3333FF"/>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Sử </a:t>
            </a:r>
            <a:r>
              <a:rPr lang="vi-VN" sz="4400" dirty="0">
                <a:ln w="9525">
                  <a:solidFill>
                    <a:srgbClr val="3333FF"/>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thi là tác phẩm </a:t>
            </a:r>
            <a:r>
              <a:rPr lang="en-US" sz="4400" dirty="0">
                <a:ln w="9525">
                  <a:solidFill>
                    <a:srgbClr val="3333FF"/>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a:t>
            </a:r>
            <a:r>
              <a:rPr lang="vi-VN" sz="4400" dirty="0">
                <a:ln w="9525">
                  <a:solidFill>
                    <a:srgbClr val="3333FF"/>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 dân gian có quy mô lớn sử dụng ngôn ngữ có vần, nhịp xây dựng những hình tượng nghệ thuật hoành tráng, hào hùng kể về nhiều biến cố lớn diễn ra trong đời sống cộng đồng của cư dân thời cổ đại</a:t>
            </a:r>
            <a:r>
              <a:rPr lang="en-US" sz="4400" dirty="0">
                <a:ln w="9525">
                  <a:solidFill>
                    <a:srgbClr val="3333FF"/>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a:t>
            </a:r>
            <a:endParaRPr lang="en-US" sz="4400" dirty="0">
              <a:ln w="9525">
                <a:solidFill>
                  <a:srgbClr val="3333FF"/>
                </a:solidFill>
                <a:prstDash val="solid"/>
              </a:ln>
              <a:solidFill>
                <a:srgbClr val="FF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5247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rId2" action="ppaction://hlinksldjump"/>
          </p:cNvPr>
          <p:cNvSpPr/>
          <p:nvPr/>
        </p:nvSpPr>
        <p:spPr>
          <a:xfrm>
            <a:off x="1670990" y="140699"/>
            <a:ext cx="637484" cy="408073"/>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hlinkClick r:id="rId3" action="ppaction://hlinksldjump"/>
              </a:rPr>
              <a:t>06</a:t>
            </a:r>
            <a:endParaRPr lang="en-US" sz="3200" b="1" dirty="0">
              <a:solidFill>
                <a:srgbClr val="FFFF00"/>
              </a:solidFill>
            </a:endParaRPr>
          </a:p>
        </p:txBody>
      </p:sp>
      <p:sp>
        <p:nvSpPr>
          <p:cNvPr id="2" name="Rectangle 1"/>
          <p:cNvSpPr/>
          <p:nvPr/>
        </p:nvSpPr>
        <p:spPr>
          <a:xfrm>
            <a:off x="357809" y="1083366"/>
            <a:ext cx="11678478" cy="2956835"/>
          </a:xfrm>
          <a:prstGeom prst="rect">
            <a:avLst/>
          </a:prstGeom>
          <a:pattFill prst="pct5">
            <a:fgClr>
              <a:schemeClr val="accent1"/>
            </a:fgClr>
            <a:bgClr>
              <a:schemeClr val="bg1"/>
            </a:bgClr>
          </a:pattFill>
        </p:spPr>
        <p:txBody>
          <a:bodyPr wrap="square">
            <a:spAutoFit/>
          </a:bodyPr>
          <a:lstStyle/>
          <a:p>
            <a:pPr algn="just">
              <a:lnSpc>
                <a:spcPct val="150000"/>
              </a:lnSpc>
            </a:pPr>
            <a:r>
              <a:rPr lang="en-US" sz="6600" dirty="0" err="1">
                <a:effectLst>
                  <a:glow rad="63500">
                    <a:schemeClr val="accent2">
                      <a:satMod val="175000"/>
                      <a:alpha val="40000"/>
                    </a:schemeClr>
                  </a:glow>
                </a:effectLst>
                <a:latin typeface="Times New Roman" panose="02020603050405020304" pitchFamily="18" charset="0"/>
                <a:ea typeface="Times New Roman" panose="02020603050405020304" pitchFamily="18" charset="0"/>
              </a:rPr>
              <a:t>Đăm</a:t>
            </a:r>
            <a:r>
              <a:rPr lang="en-US" sz="6600" dirty="0">
                <a:effectLst>
                  <a:glow rad="63500">
                    <a:schemeClr val="accent2">
                      <a:satMod val="175000"/>
                      <a:alpha val="40000"/>
                    </a:schemeClr>
                  </a:glow>
                </a:effectLst>
                <a:latin typeface="Times New Roman" panose="02020603050405020304" pitchFamily="18" charset="0"/>
                <a:ea typeface="Times New Roman" panose="02020603050405020304" pitchFamily="18" charset="0"/>
              </a:rPr>
              <a:t> </a:t>
            </a:r>
            <a:r>
              <a:rPr lang="en-US" sz="6600" dirty="0" err="1">
                <a:effectLst>
                  <a:glow rad="63500">
                    <a:schemeClr val="accent2">
                      <a:satMod val="175000"/>
                      <a:alpha val="40000"/>
                    </a:schemeClr>
                  </a:glow>
                </a:effectLst>
                <a:latin typeface="Times New Roman" panose="02020603050405020304" pitchFamily="18" charset="0"/>
                <a:ea typeface="Times New Roman" panose="02020603050405020304" pitchFamily="18" charset="0"/>
              </a:rPr>
              <a:t>Săn</a:t>
            </a:r>
            <a:r>
              <a:rPr lang="en-US" sz="6600" dirty="0">
                <a:effectLst>
                  <a:glow rad="63500">
                    <a:schemeClr val="accent2">
                      <a:satMod val="175000"/>
                      <a:alpha val="40000"/>
                    </a:schemeClr>
                  </a:glow>
                </a:effectLst>
                <a:latin typeface="Times New Roman" panose="02020603050405020304" pitchFamily="18" charset="0"/>
                <a:ea typeface="Times New Roman" panose="02020603050405020304" pitchFamily="18" charset="0"/>
              </a:rPr>
              <a:t> </a:t>
            </a:r>
            <a:r>
              <a:rPr lang="en-US" sz="6600" dirty="0" err="1">
                <a:effectLst>
                  <a:glow rad="63500">
                    <a:schemeClr val="accent2">
                      <a:satMod val="175000"/>
                      <a:alpha val="40000"/>
                    </a:schemeClr>
                  </a:glow>
                </a:effectLst>
                <a:latin typeface="Times New Roman" panose="02020603050405020304" pitchFamily="18" charset="0"/>
                <a:ea typeface="Times New Roman" panose="02020603050405020304" pitchFamily="18" charset="0"/>
              </a:rPr>
              <a:t>đã</a:t>
            </a:r>
            <a:r>
              <a:rPr lang="en-US" sz="6600" dirty="0">
                <a:effectLst>
                  <a:glow rad="63500">
                    <a:schemeClr val="accent2">
                      <a:satMod val="175000"/>
                      <a:alpha val="40000"/>
                    </a:schemeClr>
                  </a:glow>
                </a:effectLst>
                <a:latin typeface="Times New Roman" panose="02020603050405020304" pitchFamily="18" charset="0"/>
                <a:ea typeface="Times New Roman" panose="02020603050405020304" pitchFamily="18" charset="0"/>
              </a:rPr>
              <a:t> </a:t>
            </a:r>
            <a:r>
              <a:rPr lang="en-US" sz="6600" dirty="0" err="1">
                <a:effectLst>
                  <a:glow rad="63500">
                    <a:schemeClr val="accent2">
                      <a:satMod val="175000"/>
                      <a:alpha val="40000"/>
                    </a:schemeClr>
                  </a:glow>
                </a:effectLst>
                <a:latin typeface="Times New Roman" panose="02020603050405020304" pitchFamily="18" charset="0"/>
                <a:ea typeface="Times New Roman" panose="02020603050405020304" pitchFamily="18" charset="0"/>
              </a:rPr>
              <a:t>được</a:t>
            </a:r>
            <a:r>
              <a:rPr lang="en-US" sz="6600" dirty="0">
                <a:effectLst>
                  <a:glow rad="63500">
                    <a:schemeClr val="accent2">
                      <a:satMod val="175000"/>
                      <a:alpha val="40000"/>
                    </a:schemeClr>
                  </a:glow>
                </a:effectLst>
                <a:latin typeface="Times New Roman" panose="02020603050405020304" pitchFamily="18" charset="0"/>
                <a:ea typeface="Times New Roman" panose="02020603050405020304" pitchFamily="18" charset="0"/>
              </a:rPr>
              <a:t> </a:t>
            </a:r>
            <a:r>
              <a:rPr lang="en-US" sz="6600" dirty="0" err="1">
                <a:effectLst>
                  <a:glow rad="63500">
                    <a:schemeClr val="accent2">
                      <a:satMod val="175000"/>
                      <a:alpha val="40000"/>
                    </a:schemeClr>
                  </a:glow>
                </a:effectLst>
                <a:latin typeface="Times New Roman" panose="02020603050405020304" pitchFamily="18" charset="0"/>
                <a:ea typeface="Times New Roman" panose="02020603050405020304" pitchFamily="18" charset="0"/>
              </a:rPr>
              <a:t>ai</a:t>
            </a:r>
            <a:r>
              <a:rPr lang="en-US" sz="6600" dirty="0">
                <a:effectLst>
                  <a:glow rad="63500">
                    <a:schemeClr val="accent2">
                      <a:satMod val="175000"/>
                      <a:alpha val="40000"/>
                    </a:schemeClr>
                  </a:glow>
                </a:effectLst>
                <a:latin typeface="Times New Roman" panose="02020603050405020304" pitchFamily="18" charset="0"/>
                <a:ea typeface="Times New Roman" panose="02020603050405020304" pitchFamily="18" charset="0"/>
              </a:rPr>
              <a:t> </a:t>
            </a:r>
            <a:r>
              <a:rPr lang="en-US" sz="6600" dirty="0" err="1">
                <a:effectLst>
                  <a:glow rad="63500">
                    <a:schemeClr val="accent2">
                      <a:satMod val="175000"/>
                      <a:alpha val="40000"/>
                    </a:schemeClr>
                  </a:glow>
                </a:effectLst>
                <a:latin typeface="Times New Roman" panose="02020603050405020304" pitchFamily="18" charset="0"/>
                <a:ea typeface="Times New Roman" panose="02020603050405020304" pitchFamily="18" charset="0"/>
              </a:rPr>
              <a:t>mách</a:t>
            </a:r>
            <a:r>
              <a:rPr lang="en-US" sz="6600" dirty="0">
                <a:effectLst>
                  <a:glow rad="63500">
                    <a:schemeClr val="accent2">
                      <a:satMod val="175000"/>
                      <a:alpha val="40000"/>
                    </a:schemeClr>
                  </a:glow>
                </a:effectLst>
                <a:latin typeface="Times New Roman" panose="02020603050405020304" pitchFamily="18" charset="0"/>
                <a:ea typeface="Times New Roman" panose="02020603050405020304" pitchFamily="18" charset="0"/>
              </a:rPr>
              <a:t> </a:t>
            </a:r>
            <a:r>
              <a:rPr lang="en-US" sz="6600" dirty="0" err="1">
                <a:effectLst>
                  <a:glow rad="63500">
                    <a:schemeClr val="accent2">
                      <a:satMod val="175000"/>
                      <a:alpha val="40000"/>
                    </a:schemeClr>
                  </a:glow>
                </a:effectLst>
                <a:latin typeface="Times New Roman" panose="02020603050405020304" pitchFamily="18" charset="0"/>
                <a:ea typeface="Times New Roman" panose="02020603050405020304" pitchFamily="18" charset="0"/>
              </a:rPr>
              <a:t>kế</a:t>
            </a:r>
            <a:r>
              <a:rPr lang="en-US" sz="6600" dirty="0">
                <a:effectLst>
                  <a:glow rad="63500">
                    <a:schemeClr val="accent2">
                      <a:satMod val="175000"/>
                      <a:alpha val="40000"/>
                    </a:schemeClr>
                  </a:glow>
                </a:effectLst>
                <a:latin typeface="Times New Roman" panose="02020603050405020304" pitchFamily="18" charset="0"/>
                <a:ea typeface="Times New Roman" panose="02020603050405020304" pitchFamily="18" charset="0"/>
              </a:rPr>
              <a:t> </a:t>
            </a:r>
            <a:r>
              <a:rPr lang="en-US" sz="6600" dirty="0" err="1">
                <a:effectLst>
                  <a:glow rad="63500">
                    <a:schemeClr val="accent2">
                      <a:satMod val="175000"/>
                      <a:alpha val="40000"/>
                    </a:schemeClr>
                  </a:glow>
                </a:effectLst>
                <a:latin typeface="Times New Roman" panose="02020603050405020304" pitchFamily="18" charset="0"/>
                <a:ea typeface="Times New Roman" panose="02020603050405020304" pitchFamily="18" charset="0"/>
              </a:rPr>
              <a:t>để</a:t>
            </a:r>
            <a:r>
              <a:rPr lang="en-US" sz="6600" dirty="0">
                <a:effectLst>
                  <a:glow rad="63500">
                    <a:schemeClr val="accent2">
                      <a:satMod val="175000"/>
                      <a:alpha val="40000"/>
                    </a:schemeClr>
                  </a:glow>
                </a:effectLst>
                <a:latin typeface="Times New Roman" panose="02020603050405020304" pitchFamily="18" charset="0"/>
                <a:ea typeface="Times New Roman" panose="02020603050405020304" pitchFamily="18" charset="0"/>
              </a:rPr>
              <a:t> </a:t>
            </a:r>
            <a:r>
              <a:rPr lang="en-US" sz="6600" dirty="0" err="1">
                <a:effectLst>
                  <a:glow rad="63500">
                    <a:schemeClr val="accent2">
                      <a:satMod val="175000"/>
                      <a:alpha val="40000"/>
                    </a:schemeClr>
                  </a:glow>
                </a:effectLst>
                <a:latin typeface="Times New Roman" panose="02020603050405020304" pitchFamily="18" charset="0"/>
                <a:ea typeface="Times New Roman" panose="02020603050405020304" pitchFamily="18" charset="0"/>
              </a:rPr>
              <a:t>tiêu</a:t>
            </a:r>
            <a:r>
              <a:rPr lang="en-US" sz="6600" dirty="0">
                <a:effectLst>
                  <a:glow rad="63500">
                    <a:schemeClr val="accent2">
                      <a:satMod val="175000"/>
                      <a:alpha val="40000"/>
                    </a:schemeClr>
                  </a:glow>
                </a:effectLst>
                <a:latin typeface="Times New Roman" panose="02020603050405020304" pitchFamily="18" charset="0"/>
                <a:ea typeface="Times New Roman" panose="02020603050405020304" pitchFamily="18" charset="0"/>
              </a:rPr>
              <a:t> </a:t>
            </a:r>
            <a:r>
              <a:rPr lang="en-US" sz="6600" dirty="0" err="1">
                <a:effectLst>
                  <a:glow rad="63500">
                    <a:schemeClr val="accent2">
                      <a:satMod val="175000"/>
                      <a:alpha val="40000"/>
                    </a:schemeClr>
                  </a:glow>
                </a:effectLst>
                <a:latin typeface="Times New Roman" panose="02020603050405020304" pitchFamily="18" charset="0"/>
                <a:ea typeface="Times New Roman" panose="02020603050405020304" pitchFamily="18" charset="0"/>
              </a:rPr>
              <a:t>diệt</a:t>
            </a:r>
            <a:r>
              <a:rPr lang="en-US" sz="6600" dirty="0">
                <a:effectLst>
                  <a:glow rad="63500">
                    <a:schemeClr val="accent2">
                      <a:satMod val="175000"/>
                      <a:alpha val="40000"/>
                    </a:schemeClr>
                  </a:glow>
                </a:effectLst>
                <a:latin typeface="Times New Roman" panose="02020603050405020304" pitchFamily="18" charset="0"/>
                <a:ea typeface="Times New Roman" panose="02020603050405020304" pitchFamily="18" charset="0"/>
              </a:rPr>
              <a:t> </a:t>
            </a:r>
            <a:r>
              <a:rPr lang="en-US" sz="6600" dirty="0" err="1">
                <a:effectLst>
                  <a:glow rad="63500">
                    <a:schemeClr val="accent2">
                      <a:satMod val="175000"/>
                      <a:alpha val="40000"/>
                    </a:schemeClr>
                  </a:glow>
                </a:effectLst>
                <a:latin typeface="Times New Roman" panose="02020603050405020304" pitchFamily="18" charset="0"/>
                <a:ea typeface="Times New Roman" panose="02020603050405020304" pitchFamily="18" charset="0"/>
              </a:rPr>
              <a:t>kẻ</a:t>
            </a:r>
            <a:r>
              <a:rPr lang="en-US" sz="6600" dirty="0">
                <a:effectLst>
                  <a:glow rad="63500">
                    <a:schemeClr val="accent2">
                      <a:satMod val="175000"/>
                      <a:alpha val="40000"/>
                    </a:schemeClr>
                  </a:glow>
                </a:effectLst>
                <a:latin typeface="Times New Roman" panose="02020603050405020304" pitchFamily="18" charset="0"/>
                <a:ea typeface="Times New Roman" panose="02020603050405020304" pitchFamily="18" charset="0"/>
              </a:rPr>
              <a:t> </a:t>
            </a:r>
            <a:r>
              <a:rPr lang="en-US" sz="6600" dirty="0" err="1">
                <a:effectLst>
                  <a:glow rad="63500">
                    <a:schemeClr val="accent2">
                      <a:satMod val="175000"/>
                      <a:alpha val="40000"/>
                    </a:schemeClr>
                  </a:glow>
                </a:effectLst>
                <a:latin typeface="Times New Roman" panose="02020603050405020304" pitchFamily="18" charset="0"/>
                <a:ea typeface="Times New Roman" panose="02020603050405020304" pitchFamily="18" charset="0"/>
              </a:rPr>
              <a:t>thù</a:t>
            </a:r>
            <a:r>
              <a:rPr lang="en-US" sz="6600" dirty="0">
                <a:effectLst>
                  <a:glow rad="63500">
                    <a:schemeClr val="accent2">
                      <a:satMod val="175000"/>
                      <a:alpha val="40000"/>
                    </a:schemeClr>
                  </a:glow>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6841916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rId2" action="ppaction://hlinksldjump"/>
          </p:cNvPr>
          <p:cNvSpPr/>
          <p:nvPr/>
        </p:nvSpPr>
        <p:spPr>
          <a:xfrm>
            <a:off x="1670990" y="140699"/>
            <a:ext cx="637484" cy="408073"/>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hlinkClick r:id="rId3" action="ppaction://hlinksldjump"/>
              </a:rPr>
              <a:t>07</a:t>
            </a:r>
            <a:endParaRPr lang="en-US" sz="3200" b="1" dirty="0">
              <a:solidFill>
                <a:srgbClr val="FFFF00"/>
              </a:solidFill>
            </a:endParaRPr>
          </a:p>
        </p:txBody>
      </p:sp>
      <p:sp>
        <p:nvSpPr>
          <p:cNvPr id="2" name="Rectangle 1"/>
          <p:cNvSpPr/>
          <p:nvPr/>
        </p:nvSpPr>
        <p:spPr>
          <a:xfrm>
            <a:off x="357810" y="1639505"/>
            <a:ext cx="11757990" cy="1329338"/>
          </a:xfrm>
          <a:prstGeom prst="rect">
            <a:avLst/>
          </a:prstGeom>
          <a:pattFill prst="pct5">
            <a:fgClr>
              <a:schemeClr val="bg1"/>
            </a:fgClr>
            <a:bgClr>
              <a:schemeClr val="bg1"/>
            </a:bgClr>
          </a:pattFill>
          <a:effectLst>
            <a:glow rad="228600">
              <a:schemeClr val="accent2">
                <a:satMod val="175000"/>
                <a:alpha val="40000"/>
              </a:schemeClr>
            </a:glow>
          </a:effectLst>
        </p:spPr>
        <p:txBody>
          <a:bodyPr wrap="square">
            <a:spAutoFit/>
          </a:bodyPr>
          <a:lstStyle/>
          <a:p>
            <a:pPr algn="just">
              <a:lnSpc>
                <a:spcPct val="150000"/>
              </a:lnSpc>
            </a:pPr>
            <a:r>
              <a:rPr lang="en-US" sz="6000" dirty="0" err="1">
                <a:solidFill>
                  <a:srgbClr val="5D4135"/>
                </a:solidFill>
                <a:latin typeface="Times New Roman" panose="02020603050405020304" pitchFamily="18" charset="0"/>
                <a:ea typeface="Times New Roman" panose="02020603050405020304" pitchFamily="18" charset="0"/>
              </a:rPr>
              <a:t>Tên</a:t>
            </a:r>
            <a:r>
              <a:rPr lang="en-US" sz="6000" dirty="0">
                <a:solidFill>
                  <a:srgbClr val="5D4135"/>
                </a:solidFill>
                <a:latin typeface="Times New Roman" panose="02020603050405020304" pitchFamily="18" charset="0"/>
                <a:ea typeface="Times New Roman" panose="02020603050405020304" pitchFamily="18" charset="0"/>
              </a:rPr>
              <a:t> </a:t>
            </a:r>
            <a:r>
              <a:rPr lang="en-US" sz="6000" dirty="0" err="1">
                <a:solidFill>
                  <a:srgbClr val="5D4135"/>
                </a:solidFill>
                <a:latin typeface="Times New Roman" panose="02020603050405020304" pitchFamily="18" charset="0"/>
                <a:ea typeface="Times New Roman" panose="02020603050405020304" pitchFamily="18" charset="0"/>
              </a:rPr>
              <a:t>gọi</a:t>
            </a:r>
            <a:r>
              <a:rPr lang="en-US" sz="6000" dirty="0">
                <a:solidFill>
                  <a:srgbClr val="5D4135"/>
                </a:solidFill>
                <a:latin typeface="Times New Roman" panose="02020603050405020304" pitchFamily="18" charset="0"/>
                <a:ea typeface="Times New Roman" panose="02020603050405020304" pitchFamily="18" charset="0"/>
              </a:rPr>
              <a:t> </a:t>
            </a:r>
            <a:r>
              <a:rPr lang="en-US" sz="6000" dirty="0" err="1">
                <a:solidFill>
                  <a:srgbClr val="5D4135"/>
                </a:solidFill>
                <a:latin typeface="Times New Roman" panose="02020603050405020304" pitchFamily="18" charset="0"/>
                <a:ea typeface="Times New Roman" panose="02020603050405020304" pitchFamily="18" charset="0"/>
              </a:rPr>
              <a:t>khác</a:t>
            </a:r>
            <a:r>
              <a:rPr lang="en-US" sz="6000" dirty="0">
                <a:solidFill>
                  <a:srgbClr val="5D4135"/>
                </a:solidFill>
                <a:latin typeface="Times New Roman" panose="02020603050405020304" pitchFamily="18" charset="0"/>
                <a:ea typeface="Times New Roman" panose="02020603050405020304" pitchFamily="18" charset="0"/>
              </a:rPr>
              <a:t> </a:t>
            </a:r>
            <a:r>
              <a:rPr lang="en-US" sz="6000" dirty="0" err="1">
                <a:solidFill>
                  <a:srgbClr val="5D4135"/>
                </a:solidFill>
                <a:latin typeface="Times New Roman" panose="02020603050405020304" pitchFamily="18" charset="0"/>
                <a:ea typeface="Times New Roman" panose="02020603050405020304" pitchFamily="18" charset="0"/>
              </a:rPr>
              <a:t>của</a:t>
            </a:r>
            <a:r>
              <a:rPr lang="en-US" sz="6000" dirty="0">
                <a:solidFill>
                  <a:srgbClr val="5D4135"/>
                </a:solidFill>
                <a:latin typeface="Times New Roman" panose="02020603050405020304" pitchFamily="18" charset="0"/>
                <a:ea typeface="Times New Roman" panose="02020603050405020304" pitchFamily="18" charset="0"/>
              </a:rPr>
              <a:t> </a:t>
            </a:r>
            <a:r>
              <a:rPr lang="en-US" sz="6000" dirty="0" err="1">
                <a:solidFill>
                  <a:srgbClr val="5D4135"/>
                </a:solidFill>
                <a:latin typeface="Times New Roman" panose="02020603050405020304" pitchFamily="18" charset="0"/>
                <a:ea typeface="Times New Roman" panose="02020603050405020304" pitchFamily="18" charset="0"/>
              </a:rPr>
              <a:t>Mtao</a:t>
            </a:r>
            <a:r>
              <a:rPr lang="en-US" sz="6000" dirty="0">
                <a:solidFill>
                  <a:srgbClr val="5D4135"/>
                </a:solidFill>
                <a:latin typeface="Times New Roman" panose="02020603050405020304" pitchFamily="18" charset="0"/>
                <a:ea typeface="Times New Roman" panose="02020603050405020304" pitchFamily="18" charset="0"/>
              </a:rPr>
              <a:t> </a:t>
            </a:r>
            <a:r>
              <a:rPr lang="en-US" sz="6000" dirty="0" err="1">
                <a:solidFill>
                  <a:srgbClr val="5D4135"/>
                </a:solidFill>
                <a:latin typeface="Times New Roman" panose="02020603050405020304" pitchFamily="18" charset="0"/>
                <a:ea typeface="Times New Roman" panose="02020603050405020304" pitchFamily="18" charset="0"/>
              </a:rPr>
              <a:t>Mxây</a:t>
            </a:r>
            <a:r>
              <a:rPr lang="en-US" sz="6000" dirty="0">
                <a:solidFill>
                  <a:srgbClr val="5D4135"/>
                </a:solidFill>
                <a:latin typeface="Times New Roman" panose="02020603050405020304" pitchFamily="18" charset="0"/>
                <a:ea typeface="Times New Roman" panose="02020603050405020304" pitchFamily="18" charset="0"/>
              </a:rPr>
              <a:t> </a:t>
            </a:r>
            <a:r>
              <a:rPr lang="en-US" sz="6000" dirty="0" err="1">
                <a:solidFill>
                  <a:srgbClr val="5D4135"/>
                </a:solidFill>
                <a:latin typeface="Times New Roman" panose="02020603050405020304" pitchFamily="18" charset="0"/>
                <a:ea typeface="Times New Roman" panose="02020603050405020304" pitchFamily="18" charset="0"/>
              </a:rPr>
              <a:t>là</a:t>
            </a:r>
            <a:r>
              <a:rPr lang="en-US" sz="6000" dirty="0">
                <a:solidFill>
                  <a:srgbClr val="5D4135"/>
                </a:solidFill>
                <a:latin typeface="Times New Roman" panose="02020603050405020304" pitchFamily="18" charset="0"/>
                <a:ea typeface="Times New Roman" panose="02020603050405020304" pitchFamily="18" charset="0"/>
              </a:rPr>
              <a:t> </a:t>
            </a:r>
            <a:r>
              <a:rPr lang="en-US" sz="6000" dirty="0" err="1">
                <a:solidFill>
                  <a:srgbClr val="5D4135"/>
                </a:solidFill>
                <a:latin typeface="Times New Roman" panose="02020603050405020304" pitchFamily="18" charset="0"/>
                <a:ea typeface="Times New Roman" panose="02020603050405020304" pitchFamily="18" charset="0"/>
              </a:rPr>
              <a:t>gì</a:t>
            </a:r>
            <a:r>
              <a:rPr lang="en-US" sz="6000" dirty="0">
                <a:solidFill>
                  <a:srgbClr val="5D4135"/>
                </a:solidFill>
                <a:latin typeface="Times New Roman" panose="02020603050405020304" pitchFamily="18" charset="0"/>
                <a:ea typeface="Times New Roman" panose="02020603050405020304" pitchFamily="18" charset="0"/>
              </a:rPr>
              <a:t>?</a:t>
            </a:r>
            <a:endParaRPr lang="en-US" sz="6000" dirty="0">
              <a:solidFill>
                <a:srgbClr val="5D4135"/>
              </a:solidFill>
            </a:endParaRPr>
          </a:p>
        </p:txBody>
      </p:sp>
    </p:spTree>
    <p:extLst>
      <p:ext uri="{BB962C8B-B14F-4D97-AF65-F5344CB8AC3E}">
        <p14:creationId xmlns:p14="http://schemas.microsoft.com/office/powerpoint/2010/main" val="3651892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8982" y="381001"/>
            <a:ext cx="3195875" cy="584775"/>
          </a:xfrm>
          <a:prstGeom prst="rect">
            <a:avLst/>
          </a:prstGeom>
          <a:solidFill>
            <a:srgbClr val="FFFF00"/>
          </a:solidFill>
        </p:spPr>
        <p:txBody>
          <a:bodyPr wrap="none">
            <a:spAutoFit/>
          </a:bodyPr>
          <a:lstStyle/>
          <a:p>
            <a:pPr algn="ctr">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BÀI TẬP CỦNG CỐ</a:t>
            </a:r>
          </a:p>
        </p:txBody>
      </p:sp>
      <p:sp>
        <p:nvSpPr>
          <p:cNvPr id="35843" name="Rectangle 2"/>
          <p:cNvSpPr>
            <a:spLocks noChangeArrowheads="1"/>
          </p:cNvSpPr>
          <p:nvPr/>
        </p:nvSpPr>
        <p:spPr bwMode="auto">
          <a:xfrm>
            <a:off x="1981199" y="1143001"/>
            <a:ext cx="9960591"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800" b="1" i="1">
                <a:latin typeface="Times New Roman" panose="02020603050405020304" pitchFamily="18" charset="0"/>
                <a:cs typeface="Times New Roman" panose="02020603050405020304" pitchFamily="18" charset="0"/>
              </a:rPr>
              <a:t>Câu 1. Sử thi Đăm Săn là của dân tộc nào ?</a:t>
            </a:r>
            <a:br>
              <a:rPr lang="en-US" sz="3800" b="1" i="1">
                <a:latin typeface="Times New Roman" panose="02020603050405020304" pitchFamily="18" charset="0"/>
                <a:cs typeface="Times New Roman" panose="02020603050405020304" pitchFamily="18" charset="0"/>
              </a:rPr>
            </a:br>
            <a:endParaRPr lang="en-US" sz="3800">
              <a:latin typeface="Times New Roman" panose="02020603050405020304" pitchFamily="18" charset="0"/>
              <a:cs typeface="Times New Roman" panose="02020603050405020304" pitchFamily="18" charset="0"/>
            </a:endParaRPr>
          </a:p>
        </p:txBody>
      </p:sp>
      <p:sp>
        <p:nvSpPr>
          <p:cNvPr id="35844" name="Rectangle 3"/>
          <p:cNvSpPr>
            <a:spLocks noChangeArrowheads="1"/>
          </p:cNvSpPr>
          <p:nvPr/>
        </p:nvSpPr>
        <p:spPr bwMode="auto">
          <a:xfrm>
            <a:off x="3430588" y="2074864"/>
            <a:ext cx="4572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000" b="1">
                <a:latin typeface="Times New Roman" panose="02020603050405020304" pitchFamily="18" charset="0"/>
                <a:cs typeface="Times New Roman" panose="02020603050405020304" pitchFamily="18" charset="0"/>
              </a:rPr>
              <a:t>A. Ba-na</a:t>
            </a:r>
            <a:br>
              <a:rPr lang="en-US" sz="4000" b="1">
                <a:latin typeface="Times New Roman" panose="02020603050405020304" pitchFamily="18" charset="0"/>
                <a:cs typeface="Times New Roman" panose="02020603050405020304" pitchFamily="18" charset="0"/>
              </a:rPr>
            </a:br>
            <a:r>
              <a:rPr lang="en-US" sz="4000" b="1">
                <a:latin typeface="Times New Roman" panose="02020603050405020304" pitchFamily="18" charset="0"/>
                <a:cs typeface="Times New Roman" panose="02020603050405020304" pitchFamily="18" charset="0"/>
              </a:rPr>
              <a:t>B. Ê-đê </a:t>
            </a:r>
            <a:br>
              <a:rPr lang="en-US" sz="4000" b="1">
                <a:latin typeface="Times New Roman" panose="02020603050405020304" pitchFamily="18" charset="0"/>
                <a:cs typeface="Times New Roman" panose="02020603050405020304" pitchFamily="18" charset="0"/>
              </a:rPr>
            </a:br>
            <a:r>
              <a:rPr lang="en-US" sz="4000" b="1">
                <a:latin typeface="Times New Roman" panose="02020603050405020304" pitchFamily="18" charset="0"/>
                <a:cs typeface="Times New Roman" panose="02020603050405020304" pitchFamily="18" charset="0"/>
              </a:rPr>
              <a:t>C. Tày</a:t>
            </a:r>
            <a:br>
              <a:rPr lang="en-US" sz="4000" b="1">
                <a:latin typeface="Times New Roman" panose="02020603050405020304" pitchFamily="18" charset="0"/>
                <a:cs typeface="Times New Roman" panose="02020603050405020304" pitchFamily="18" charset="0"/>
              </a:rPr>
            </a:br>
            <a:r>
              <a:rPr lang="en-US" sz="4000" b="1">
                <a:latin typeface="Times New Roman" panose="02020603050405020304" pitchFamily="18" charset="0"/>
                <a:cs typeface="Times New Roman" panose="02020603050405020304" pitchFamily="18" charset="0"/>
              </a:rPr>
              <a:t>D. Mường</a:t>
            </a:r>
            <a:br>
              <a:rPr lang="en-US" sz="4000" b="1">
                <a:latin typeface="Times New Roman" panose="02020603050405020304" pitchFamily="18" charset="0"/>
                <a:cs typeface="Times New Roman" panose="02020603050405020304" pitchFamily="18" charset="0"/>
              </a:rPr>
            </a:br>
            <a:endParaRPr lang="en-US" sz="4000" b="1">
              <a:latin typeface="Times New Roman" panose="02020603050405020304" pitchFamily="18" charset="0"/>
              <a:cs typeface="Times New Roman" panose="02020603050405020304" pitchFamily="18" charset="0"/>
            </a:endParaRPr>
          </a:p>
        </p:txBody>
      </p:sp>
      <p:sp>
        <p:nvSpPr>
          <p:cNvPr id="5" name="Oval 4"/>
          <p:cNvSpPr/>
          <p:nvPr/>
        </p:nvSpPr>
        <p:spPr>
          <a:xfrm>
            <a:off x="3200400" y="2667000"/>
            <a:ext cx="914400"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B</a:t>
            </a:r>
          </a:p>
        </p:txBody>
      </p:sp>
    </p:spTree>
    <p:extLst>
      <p:ext uri="{BB962C8B-B14F-4D97-AF65-F5344CB8AC3E}">
        <p14:creationId xmlns:p14="http://schemas.microsoft.com/office/powerpoint/2010/main" val="1141215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2590800" y="533400"/>
            <a:ext cx="76962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800" b="1" i="1" smtClean="0">
                <a:latin typeface="Times New Roman" panose="02020603050405020304" pitchFamily="18" charset="0"/>
                <a:cs typeface="Times New Roman" panose="02020603050405020304" pitchFamily="18" charset="0"/>
              </a:rPr>
              <a:t>Câu 2. Sự kiện nào không có trong văn bản “Chiến thắng Mtao Mxây” ?</a:t>
            </a:r>
            <a:br>
              <a:rPr lang="en-US" sz="3800" b="1" i="1" smtClean="0">
                <a:latin typeface="Times New Roman" panose="02020603050405020304" pitchFamily="18" charset="0"/>
                <a:cs typeface="Times New Roman" panose="02020603050405020304" pitchFamily="18" charset="0"/>
              </a:rPr>
            </a:br>
            <a:endParaRPr lang="en-US" sz="3800">
              <a:latin typeface="Times New Roman" panose="02020603050405020304" pitchFamily="18" charset="0"/>
              <a:cs typeface="Times New Roman" panose="02020603050405020304" pitchFamily="18" charset="0"/>
            </a:endParaRPr>
          </a:p>
        </p:txBody>
      </p:sp>
      <p:sp>
        <p:nvSpPr>
          <p:cNvPr id="3" name="Rectangle 2"/>
          <p:cNvSpPr/>
          <p:nvPr/>
        </p:nvSpPr>
        <p:spPr>
          <a:xfrm>
            <a:off x="1332931" y="1915781"/>
            <a:ext cx="9708107" cy="3600986"/>
          </a:xfrm>
          <a:prstGeom prst="rect">
            <a:avLst/>
          </a:prstGeom>
        </p:spPr>
        <p:txBody>
          <a:bodyPr wrap="square">
            <a:spAutoFit/>
          </a:bodyPr>
          <a:lstStyle/>
          <a:p>
            <a:pPr marL="514350" indent="-514350">
              <a:buFontTx/>
              <a:buAutoNum type="alphaUcPeriod"/>
              <a:defRPr/>
            </a:pPr>
            <a:r>
              <a:rPr lang="en-US" sz="3800" dirty="0" err="1">
                <a:latin typeface="Times New Roman" panose="02020603050405020304" pitchFamily="18" charset="0"/>
                <a:cs typeface="Times New Roman" panose="02020603050405020304" pitchFamily="18" charset="0"/>
              </a:rPr>
              <a:t>Đăm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Săn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gọi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Mtao</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Mxây</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xuống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đánh</a:t>
            </a:r>
            <a:r>
              <a:rPr lang="en-US" sz="3800" dirty="0">
                <a:latin typeface="Times New Roman" panose="02020603050405020304" pitchFamily="18" charset="0"/>
                <a:cs typeface="Times New Roman" panose="02020603050405020304" pitchFamily="18" charset="0"/>
              </a:rPr>
              <a:t>.</a:t>
            </a:r>
          </a:p>
          <a:p>
            <a:pPr>
              <a:defRPr/>
            </a:pPr>
            <a:r>
              <a:rPr lang="en-US" sz="3800" dirty="0">
                <a:latin typeface="Times New Roman" panose="02020603050405020304" pitchFamily="18" charset="0"/>
                <a:cs typeface="Times New Roman" panose="02020603050405020304" pitchFamily="18" charset="0"/>
              </a:rPr>
              <a:t>B.  </a:t>
            </a:r>
            <a:r>
              <a:rPr lang="en-US" sz="3800" dirty="0" err="1">
                <a:latin typeface="Times New Roman" panose="02020603050405020304" pitchFamily="18" charset="0"/>
                <a:cs typeface="Times New Roman" panose="02020603050405020304" pitchFamily="18" charset="0"/>
              </a:rPr>
              <a:t>Đăm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Săn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dẫn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dân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làng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ra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bờ</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sông</a:t>
            </a:r>
            <a:r>
              <a:rPr lang="en-US" sz="3800" dirty="0">
                <a:latin typeface="Times New Roman" panose="02020603050405020304" pitchFamily="18" charset="0"/>
                <a:cs typeface="Times New Roman" panose="02020603050405020304" pitchFamily="18" charset="0"/>
              </a:rPr>
              <a:t>. </a:t>
            </a:r>
          </a:p>
          <a:p>
            <a:pPr>
              <a:defRPr/>
            </a:pPr>
            <a:r>
              <a:rPr lang="en-US" sz="3800" dirty="0">
                <a:latin typeface="Times New Roman" panose="02020603050405020304" pitchFamily="18" charset="0"/>
                <a:cs typeface="Times New Roman" panose="02020603050405020304" pitchFamily="18" charset="0"/>
              </a:rPr>
              <a:t>C. </a:t>
            </a:r>
            <a:r>
              <a:rPr lang="en-US" sz="3800" dirty="0" err="1">
                <a:latin typeface="Times New Roman" panose="02020603050405020304" pitchFamily="18" charset="0"/>
                <a:cs typeface="Times New Roman" panose="02020603050405020304" pitchFamily="18" charset="0"/>
              </a:rPr>
              <a:t>Đăm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Săn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cắt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đầu</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Mtao</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Mxây</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cắm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lên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cọc</a:t>
            </a:r>
            <a:r>
              <a:rPr lang="en-US" sz="3800" dirty="0">
                <a:latin typeface="Times New Roman" panose="02020603050405020304" pitchFamily="18" charset="0"/>
                <a:cs typeface="Times New Roman" panose="02020603050405020304" pitchFamily="18" charset="0"/>
              </a:rPr>
              <a:t>.</a:t>
            </a:r>
            <a:br>
              <a:rPr lang="en-US" sz="3800" dirty="0">
                <a:latin typeface="Times New Roman" panose="02020603050405020304" pitchFamily="18" charset="0"/>
                <a:cs typeface="Times New Roman" panose="02020603050405020304" pitchFamily="18" charset="0"/>
              </a:rPr>
            </a:br>
            <a:r>
              <a:rPr lang="en-US" sz="3800" dirty="0">
                <a:latin typeface="Times New Roman" panose="02020603050405020304" pitchFamily="18" charset="0"/>
                <a:cs typeface="Times New Roman" panose="02020603050405020304" pitchFamily="18" charset="0"/>
              </a:rPr>
              <a:t>D. </a:t>
            </a:r>
            <a:r>
              <a:rPr lang="en-US" sz="3800" dirty="0" err="1">
                <a:latin typeface="Times New Roman" panose="02020603050405020304" pitchFamily="18" charset="0"/>
                <a:cs typeface="Times New Roman" panose="02020603050405020304" pitchFamily="18" charset="0"/>
              </a:rPr>
              <a:t>Đăm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Săn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lấy</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chày</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mòn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đâm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vào</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vành</a:t>
            </a:r>
            <a:r>
              <a:rPr lang="en-US" sz="3800" dirty="0">
                <a:latin typeface="Times New Roman" panose="02020603050405020304" pitchFamily="18" charset="0"/>
                <a:cs typeface="Times New Roman" panose="02020603050405020304" pitchFamily="18" charset="0"/>
              </a:rPr>
              <a:t> tai </a:t>
            </a:r>
            <a:r>
              <a:rPr lang="en-US" sz="3800" dirty="0" err="1">
                <a:latin typeface="Times New Roman" panose="02020603050405020304" pitchFamily="18" charset="0"/>
                <a:cs typeface="Times New Roman" panose="02020603050405020304" pitchFamily="18" charset="0"/>
              </a:rPr>
              <a:t>của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Mtao</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Mxây</a:t>
            </a:r>
            <a:r>
              <a:rPr lang="en-US" sz="3800" dirty="0">
                <a:latin typeface="Times New Roman" panose="02020603050405020304" pitchFamily="18" charset="0"/>
                <a:cs typeface="Times New Roman" panose="02020603050405020304" pitchFamily="18" charset="0"/>
              </a:rPr>
              <a:t>.</a:t>
            </a:r>
            <a:br>
              <a:rPr lang="en-US" sz="3800" dirty="0">
                <a:latin typeface="Times New Roman" panose="02020603050405020304" pitchFamily="18" charset="0"/>
                <a:cs typeface="Times New Roman" panose="02020603050405020304" pitchFamily="18" charset="0"/>
              </a:rPr>
            </a:br>
            <a:endParaRPr lang="en-US" sz="3800" dirty="0">
              <a:latin typeface="Times New Roman" panose="02020603050405020304" pitchFamily="18" charset="0"/>
              <a:cs typeface="Times New Roman" panose="02020603050405020304" pitchFamily="18" charset="0"/>
            </a:endParaRPr>
          </a:p>
        </p:txBody>
      </p:sp>
      <p:sp>
        <p:nvSpPr>
          <p:cNvPr id="4" name="Oval 3"/>
          <p:cNvSpPr/>
          <p:nvPr/>
        </p:nvSpPr>
        <p:spPr>
          <a:xfrm>
            <a:off x="1150961" y="2578290"/>
            <a:ext cx="762000" cy="5794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B</a:t>
            </a:r>
          </a:p>
        </p:txBody>
      </p:sp>
    </p:spTree>
    <p:extLst>
      <p:ext uri="{BB962C8B-B14F-4D97-AF65-F5344CB8AC3E}">
        <p14:creationId xmlns:p14="http://schemas.microsoft.com/office/powerpoint/2010/main" val="3586512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627797" y="381000"/>
            <a:ext cx="9659203"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800" b="1" i="1">
                <a:latin typeface="Times New Roman" panose="02020603050405020304" pitchFamily="18" charset="0"/>
                <a:cs typeface="Times New Roman" panose="02020603050405020304" pitchFamily="18" charset="0"/>
              </a:rPr>
              <a:t>Câu 3. Nhân vật Đăm Săn được miêu tả chủ yếu bằng thủ pháp nghệ thuật nào?</a:t>
            </a:r>
            <a:br>
              <a:rPr lang="en-US" sz="3800" b="1" i="1">
                <a:latin typeface="Times New Roman" panose="02020603050405020304" pitchFamily="18" charset="0"/>
                <a:cs typeface="Times New Roman" panose="02020603050405020304" pitchFamily="18" charset="0"/>
              </a:rPr>
            </a:br>
            <a:endParaRPr lang="en-US" sz="3800">
              <a:latin typeface="Times New Roman" panose="02020603050405020304" pitchFamily="18" charset="0"/>
              <a:cs typeface="Times New Roman" panose="02020603050405020304" pitchFamily="18" charset="0"/>
            </a:endParaRPr>
          </a:p>
        </p:txBody>
      </p:sp>
      <p:sp>
        <p:nvSpPr>
          <p:cNvPr id="37891" name="Rectangle 2"/>
          <p:cNvSpPr>
            <a:spLocks noChangeArrowheads="1"/>
          </p:cNvSpPr>
          <p:nvPr/>
        </p:nvSpPr>
        <p:spPr bwMode="auto">
          <a:xfrm>
            <a:off x="2323530" y="1923066"/>
            <a:ext cx="570135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800">
                <a:latin typeface="Times New Roman" panose="02020603050405020304" pitchFamily="18" charset="0"/>
                <a:cs typeface="Times New Roman" panose="02020603050405020304" pitchFamily="18" charset="0"/>
              </a:rPr>
              <a:t>A. So sánh, nhân hoá</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B. Ẩn dụ, so sánh</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C. So sánh, phóng đại </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D. Ẩn dụ, phóng đại </a:t>
            </a:r>
          </a:p>
        </p:txBody>
      </p:sp>
      <p:sp>
        <p:nvSpPr>
          <p:cNvPr id="4" name="Oval 3"/>
          <p:cNvSpPr/>
          <p:nvPr/>
        </p:nvSpPr>
        <p:spPr>
          <a:xfrm>
            <a:off x="2171131" y="3138783"/>
            <a:ext cx="762000" cy="5794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C</a:t>
            </a:r>
          </a:p>
        </p:txBody>
      </p:sp>
    </p:spTree>
    <p:extLst>
      <p:ext uri="{BB962C8B-B14F-4D97-AF65-F5344CB8AC3E}">
        <p14:creationId xmlns:p14="http://schemas.microsoft.com/office/powerpoint/2010/main" val="3711182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95534" y="310488"/>
            <a:ext cx="11477768"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3400" b="1" i="1">
                <a:latin typeface="Times New Roman" panose="02020603050405020304" pitchFamily="18" charset="0"/>
                <a:cs typeface="Times New Roman" panose="02020603050405020304" pitchFamily="18" charset="0"/>
              </a:rPr>
              <a:t>Câu </a:t>
            </a:r>
            <a:r>
              <a:rPr lang="en-US" sz="3400" b="1" i="1" smtClean="0">
                <a:latin typeface="Times New Roman" panose="02020603050405020304" pitchFamily="18" charset="0"/>
                <a:cs typeface="Times New Roman" panose="02020603050405020304" pitchFamily="18" charset="0"/>
              </a:rPr>
              <a:t>4. </a:t>
            </a:r>
            <a:r>
              <a:rPr lang="en-US" sz="3400" b="1" i="1">
                <a:latin typeface="Times New Roman" panose="02020603050405020304" pitchFamily="18" charset="0"/>
                <a:cs typeface="Times New Roman" panose="02020603050405020304" pitchFamily="18" charset="0"/>
              </a:rPr>
              <a:t>Đọc đoạn văn sau: “Bắp chân chàng (Đăm Săn) to bằng cây xà ngang, bắp đùi chàng to bằng  ống bễ, sức chàng ngang sức voi đực, hơi thở chàng ầm ầm tựa sấm dậy, chàng nằm sấp thì gãy rầm sàn, chàng nằm ngửa thì gãy xà dọc.” (Trích sử thi Đăm Săn)</a:t>
            </a:r>
            <a:r>
              <a:rPr lang="en-US" sz="3400">
                <a:latin typeface="Times New Roman" panose="02020603050405020304" pitchFamily="18" charset="0"/>
                <a:cs typeface="Times New Roman" panose="02020603050405020304" pitchFamily="18" charset="0"/>
              </a:rPr>
              <a:t>. Đoạn văn sử dụng biện pháp nghệ thuật gì ?</a:t>
            </a:r>
            <a:br>
              <a:rPr lang="en-US" sz="3400">
                <a:latin typeface="Times New Roman" panose="02020603050405020304" pitchFamily="18" charset="0"/>
                <a:cs typeface="Times New Roman" panose="02020603050405020304" pitchFamily="18" charset="0"/>
              </a:rPr>
            </a:br>
            <a:endParaRPr lang="en-US" sz="3400">
              <a:latin typeface="Times New Roman" panose="02020603050405020304" pitchFamily="18" charset="0"/>
              <a:cs typeface="Times New Roman" panose="02020603050405020304" pitchFamily="18" charset="0"/>
            </a:endParaRPr>
          </a:p>
        </p:txBody>
      </p:sp>
      <p:sp>
        <p:nvSpPr>
          <p:cNvPr id="38915" name="Rectangle 2"/>
          <p:cNvSpPr>
            <a:spLocks noChangeArrowheads="1"/>
          </p:cNvSpPr>
          <p:nvPr/>
        </p:nvSpPr>
        <p:spPr bwMode="auto">
          <a:xfrm>
            <a:off x="2743200" y="3493294"/>
            <a:ext cx="65532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800">
                <a:latin typeface="Times New Roman" panose="02020603050405020304" pitchFamily="18" charset="0"/>
                <a:cs typeface="Times New Roman" panose="02020603050405020304" pitchFamily="18" charset="0"/>
              </a:rPr>
              <a:t>A. So sánh, tương phản </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B. So sánh, ẩn dụ</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C. So sánh, nhân hóa</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D. So sánh, phóng đại </a:t>
            </a:r>
            <a:br>
              <a:rPr lang="en-US" sz="3800">
                <a:latin typeface="Times New Roman" panose="02020603050405020304" pitchFamily="18" charset="0"/>
                <a:cs typeface="Times New Roman" panose="02020603050405020304" pitchFamily="18" charset="0"/>
              </a:rPr>
            </a:br>
            <a:endParaRPr lang="en-US" sz="3800">
              <a:latin typeface="Times New Roman" panose="02020603050405020304" pitchFamily="18" charset="0"/>
              <a:cs typeface="Times New Roman" panose="02020603050405020304" pitchFamily="18" charset="0"/>
            </a:endParaRPr>
          </a:p>
        </p:txBody>
      </p:sp>
      <p:sp>
        <p:nvSpPr>
          <p:cNvPr id="4" name="Oval 3"/>
          <p:cNvSpPr/>
          <p:nvPr/>
        </p:nvSpPr>
        <p:spPr>
          <a:xfrm>
            <a:off x="2674961" y="5241878"/>
            <a:ext cx="609600" cy="5794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D</a:t>
            </a:r>
          </a:p>
        </p:txBody>
      </p:sp>
    </p:spTree>
    <p:extLst>
      <p:ext uri="{BB962C8B-B14F-4D97-AF65-F5344CB8AC3E}">
        <p14:creationId xmlns:p14="http://schemas.microsoft.com/office/powerpoint/2010/main" val="424193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2362200" y="381000"/>
            <a:ext cx="79248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800" b="1" i="1">
                <a:latin typeface="Times New Roman" panose="02020603050405020304" pitchFamily="18" charset="0"/>
                <a:cs typeface="Times New Roman" panose="02020603050405020304" pitchFamily="18" charset="0"/>
              </a:rPr>
              <a:t>Câu </a:t>
            </a:r>
            <a:r>
              <a:rPr lang="en-US" sz="3800" b="1" i="1" smtClean="0">
                <a:latin typeface="Times New Roman" panose="02020603050405020304" pitchFamily="18" charset="0"/>
                <a:cs typeface="Times New Roman" panose="02020603050405020304" pitchFamily="18" charset="0"/>
              </a:rPr>
              <a:t>5. </a:t>
            </a:r>
            <a:r>
              <a:rPr lang="en-US" sz="3800" b="1" i="1">
                <a:latin typeface="Times New Roman" panose="02020603050405020304" pitchFamily="18" charset="0"/>
                <a:cs typeface="Times New Roman" panose="02020603050405020304" pitchFamily="18" charset="0"/>
              </a:rPr>
              <a:t>Hành động nào của Đăm Săn thể hiện rõ nhất tính cộng đồng ?</a:t>
            </a:r>
            <a:br>
              <a:rPr lang="en-US" sz="3800" b="1" i="1">
                <a:latin typeface="Times New Roman" panose="02020603050405020304" pitchFamily="18" charset="0"/>
                <a:cs typeface="Times New Roman" panose="02020603050405020304" pitchFamily="18" charset="0"/>
              </a:rPr>
            </a:br>
            <a:endParaRPr lang="en-US" sz="3800">
              <a:latin typeface="Times New Roman" panose="02020603050405020304" pitchFamily="18" charset="0"/>
              <a:cs typeface="Times New Roman" panose="02020603050405020304" pitchFamily="18" charset="0"/>
            </a:endParaRPr>
          </a:p>
        </p:txBody>
      </p:sp>
      <p:sp>
        <p:nvSpPr>
          <p:cNvPr id="39939" name="Rectangle 2"/>
          <p:cNvSpPr>
            <a:spLocks noChangeArrowheads="1"/>
          </p:cNvSpPr>
          <p:nvPr/>
        </p:nvSpPr>
        <p:spPr bwMode="auto">
          <a:xfrm>
            <a:off x="2123364" y="2479653"/>
            <a:ext cx="70104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800">
                <a:latin typeface="Times New Roman" panose="02020603050405020304" pitchFamily="18" charset="0"/>
                <a:cs typeface="Times New Roman" panose="02020603050405020304" pitchFamily="18" charset="0"/>
              </a:rPr>
              <a:t>A. Gọi dân làng theo mình </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B. Đăm Săn mộng thấy ông Trời.</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C. Gọi Mtao Mxây xuống đánh.</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D. Đăm săn cúng thần linh.</a:t>
            </a:r>
            <a:br>
              <a:rPr lang="en-US" sz="3800">
                <a:latin typeface="Times New Roman" panose="02020603050405020304" pitchFamily="18" charset="0"/>
                <a:cs typeface="Times New Roman" panose="02020603050405020304" pitchFamily="18" charset="0"/>
              </a:rPr>
            </a:br>
            <a:endParaRPr lang="en-US" sz="3800">
              <a:latin typeface="Times New Roman" panose="02020603050405020304" pitchFamily="18" charset="0"/>
              <a:cs typeface="Times New Roman" panose="02020603050405020304" pitchFamily="18" charset="0"/>
            </a:endParaRPr>
          </a:p>
        </p:txBody>
      </p:sp>
      <p:sp>
        <p:nvSpPr>
          <p:cNvPr id="4" name="Oval 3"/>
          <p:cNvSpPr/>
          <p:nvPr/>
        </p:nvSpPr>
        <p:spPr>
          <a:xfrm>
            <a:off x="1981200" y="2479653"/>
            <a:ext cx="762000" cy="5794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A</a:t>
            </a:r>
          </a:p>
        </p:txBody>
      </p:sp>
    </p:spTree>
    <p:extLst>
      <p:ext uri="{BB962C8B-B14F-4D97-AF65-F5344CB8AC3E}">
        <p14:creationId xmlns:p14="http://schemas.microsoft.com/office/powerpoint/2010/main" val="657143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vacne.org.vn/Upload/image/Anh%2019/B3%20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12200467" cy="590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
          <p:cNvSpPr>
            <a:spLocks noChangeArrowheads="1"/>
          </p:cNvSpPr>
          <p:nvPr/>
        </p:nvSpPr>
        <p:spPr bwMode="auto">
          <a:xfrm>
            <a:off x="3721101" y="6096000"/>
            <a:ext cx="29610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sz="3200"/>
              <a:t>Bến nước Ê đê</a:t>
            </a:r>
            <a:endParaRPr lang="en-US" sz="3200"/>
          </a:p>
        </p:txBody>
      </p:sp>
    </p:spTree>
    <p:extLst>
      <p:ext uri="{BB962C8B-B14F-4D97-AF65-F5344CB8AC3E}">
        <p14:creationId xmlns:p14="http://schemas.microsoft.com/office/powerpoint/2010/main" val="2234145602"/>
      </p:ext>
    </p:extLst>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2057399" y="583442"/>
            <a:ext cx="83058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800" b="1" i="1">
                <a:latin typeface="Times New Roman" panose="02020603050405020304" pitchFamily="18" charset="0"/>
                <a:cs typeface="Times New Roman" panose="02020603050405020304" pitchFamily="18" charset="0"/>
              </a:rPr>
              <a:t>Câu </a:t>
            </a:r>
            <a:r>
              <a:rPr lang="en-US" sz="3800" b="1" i="1" smtClean="0">
                <a:latin typeface="Times New Roman" panose="02020603050405020304" pitchFamily="18" charset="0"/>
                <a:cs typeface="Times New Roman" panose="02020603050405020304" pitchFamily="18" charset="0"/>
              </a:rPr>
              <a:t>6. </a:t>
            </a:r>
            <a:r>
              <a:rPr lang="en-US" sz="3800" b="1" i="1">
                <a:latin typeface="Times New Roman" panose="02020603050405020304" pitchFamily="18" charset="0"/>
                <a:cs typeface="Times New Roman" panose="02020603050405020304" pitchFamily="18" charset="0"/>
              </a:rPr>
              <a:t>Chi tiết nào sau đây sử dụng biện pháp so sánh, phóng đại ?</a:t>
            </a:r>
            <a:endParaRPr lang="en-US" sz="3800">
              <a:latin typeface="Times New Roman" panose="02020603050405020304" pitchFamily="18" charset="0"/>
              <a:cs typeface="Times New Roman" panose="02020603050405020304" pitchFamily="18" charset="0"/>
            </a:endParaRPr>
          </a:p>
        </p:txBody>
      </p:sp>
      <p:sp>
        <p:nvSpPr>
          <p:cNvPr id="40963" name="Rectangle 2"/>
          <p:cNvSpPr>
            <a:spLocks noChangeArrowheads="1"/>
          </p:cNvSpPr>
          <p:nvPr/>
        </p:nvSpPr>
        <p:spPr bwMode="auto">
          <a:xfrm>
            <a:off x="485064" y="2013045"/>
            <a:ext cx="11450471"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800">
                <a:latin typeface="Times New Roman" panose="02020603050405020304" pitchFamily="18" charset="0"/>
                <a:cs typeface="Times New Roman" panose="02020603050405020304" pitchFamily="18" charset="0"/>
              </a:rPr>
              <a:t>A. Chàng chạy vun vút qua phía đông, vun vút qua phía tây.</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B. Đăm Săn uống không biết say, ăn không biết no.</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C. Chàng múa trên cao, gió như bão. Chàng múa dưới thấp, gió như lốc.</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D. Đăm Săn cắt đầu Mtao Mxây đem bêu ngoài đường.</a:t>
            </a:r>
            <a:br>
              <a:rPr lang="en-US" sz="3800">
                <a:latin typeface="Times New Roman" panose="02020603050405020304" pitchFamily="18" charset="0"/>
                <a:cs typeface="Times New Roman" panose="02020603050405020304" pitchFamily="18" charset="0"/>
              </a:rPr>
            </a:br>
            <a:endParaRPr lang="en-US" sz="3800">
              <a:latin typeface="Times New Roman" panose="02020603050405020304" pitchFamily="18" charset="0"/>
              <a:cs typeface="Times New Roman" panose="02020603050405020304" pitchFamily="18" charset="0"/>
            </a:endParaRPr>
          </a:p>
        </p:txBody>
      </p:sp>
      <p:sp>
        <p:nvSpPr>
          <p:cNvPr id="4" name="Oval 3"/>
          <p:cNvSpPr/>
          <p:nvPr/>
        </p:nvSpPr>
        <p:spPr>
          <a:xfrm>
            <a:off x="485064" y="3816206"/>
            <a:ext cx="762000" cy="5794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C</a:t>
            </a:r>
          </a:p>
        </p:txBody>
      </p:sp>
    </p:spTree>
    <p:extLst>
      <p:ext uri="{BB962C8B-B14F-4D97-AF65-F5344CB8AC3E}">
        <p14:creationId xmlns:p14="http://schemas.microsoft.com/office/powerpoint/2010/main" val="188537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1064525" y="1493466"/>
            <a:ext cx="1023127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800" b="1" i="1">
                <a:latin typeface="Times New Roman" panose="02020603050405020304" pitchFamily="18" charset="0"/>
                <a:cs typeface="Times New Roman" panose="02020603050405020304" pitchFamily="18" charset="0"/>
              </a:rPr>
              <a:t>Câu 7. Tại sao Đăm Săn được thần linh giúp đỡ ?</a:t>
            </a:r>
          </a:p>
          <a:p>
            <a:pPr eaLnBrk="1" hangingPunct="1"/>
            <a:endParaRPr lang="en-US" sz="3800" b="1" i="1">
              <a:latin typeface="Times New Roman" panose="02020603050405020304" pitchFamily="18" charset="0"/>
              <a:cs typeface="Times New Roman" panose="02020603050405020304" pitchFamily="18" charset="0"/>
            </a:endParaRPr>
          </a:p>
          <a:p>
            <a:pPr eaLnBrk="1" hangingPunct="1"/>
            <a:r>
              <a:rPr lang="en-US" sz="3800">
                <a:latin typeface="Times New Roman" panose="02020603050405020304" pitchFamily="18" charset="0"/>
                <a:cs typeface="Times New Roman" panose="02020603050405020304" pitchFamily="18" charset="0"/>
              </a:rPr>
              <a:t>A. Vì cuộc chiến của Đăm Săn là chính nghĩa.</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B. Vì Đăm Săn là người lương thiện.</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C. Vì đó là nghĩa vụ của thần linh.</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D. Vì Đăm Săn bị ràng buộc bởi thần quyền.</a:t>
            </a:r>
          </a:p>
        </p:txBody>
      </p:sp>
      <p:sp>
        <p:nvSpPr>
          <p:cNvPr id="3" name="Oval 2"/>
          <p:cNvSpPr/>
          <p:nvPr/>
        </p:nvSpPr>
        <p:spPr>
          <a:xfrm>
            <a:off x="1064525" y="2630324"/>
            <a:ext cx="609600" cy="5794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A</a:t>
            </a:r>
          </a:p>
        </p:txBody>
      </p:sp>
    </p:spTree>
    <p:extLst>
      <p:ext uri="{BB962C8B-B14F-4D97-AF65-F5344CB8AC3E}">
        <p14:creationId xmlns:p14="http://schemas.microsoft.com/office/powerpoint/2010/main" val="1519495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750627" y="457200"/>
            <a:ext cx="1095915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800" b="1" i="1">
                <a:latin typeface="Times New Roman" panose="02020603050405020304" pitchFamily="18" charset="0"/>
                <a:cs typeface="Times New Roman" panose="02020603050405020304" pitchFamily="18" charset="0"/>
              </a:rPr>
              <a:t>Câu 8.Ý nào sau đây </a:t>
            </a:r>
            <a:r>
              <a:rPr lang="en-US" sz="3800" b="1" i="1" u="sng">
                <a:latin typeface="Times New Roman" panose="02020603050405020304" pitchFamily="18" charset="0"/>
                <a:cs typeface="Times New Roman" panose="02020603050405020304" pitchFamily="18" charset="0"/>
              </a:rPr>
              <a:t>không đúng</a:t>
            </a:r>
            <a:r>
              <a:rPr lang="en-US" sz="3800" b="1" i="1">
                <a:latin typeface="Times New Roman" panose="02020603050405020304" pitchFamily="18" charset="0"/>
                <a:cs typeface="Times New Roman" panose="02020603050405020304" pitchFamily="18" charset="0"/>
              </a:rPr>
              <a:t> khi nói về ý nghĩa cuộc chiến đấu của Đăm Săn và Mtao Mxây ?</a:t>
            </a:r>
            <a:r>
              <a:rPr lang="en-US" sz="3800">
                <a:latin typeface="Times New Roman" panose="02020603050405020304" pitchFamily="18" charset="0"/>
                <a:cs typeface="Times New Roman" panose="02020603050405020304" pitchFamily="18" charset="0"/>
              </a:rPr>
              <a:t/>
            </a:r>
            <a:br>
              <a:rPr lang="en-US" sz="3800">
                <a:latin typeface="Times New Roman" panose="02020603050405020304" pitchFamily="18" charset="0"/>
                <a:cs typeface="Times New Roman" panose="02020603050405020304" pitchFamily="18" charset="0"/>
              </a:rPr>
            </a:br>
            <a:endParaRPr lang="en-US" sz="3800">
              <a:latin typeface="Times New Roman" panose="02020603050405020304" pitchFamily="18" charset="0"/>
              <a:cs typeface="Times New Roman" panose="02020603050405020304" pitchFamily="18" charset="0"/>
            </a:endParaRPr>
          </a:p>
        </p:txBody>
      </p:sp>
      <p:sp>
        <p:nvSpPr>
          <p:cNvPr id="43011" name="Rectangle 2"/>
          <p:cNvSpPr>
            <a:spLocks noChangeArrowheads="1"/>
          </p:cNvSpPr>
          <p:nvPr/>
        </p:nvSpPr>
        <p:spPr bwMode="auto">
          <a:xfrm>
            <a:off x="1719619" y="1689076"/>
            <a:ext cx="9307772"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800">
                <a:latin typeface="Times New Roman" panose="02020603050405020304" pitchFamily="18" charset="0"/>
                <a:cs typeface="Times New Roman" panose="02020603050405020304" pitchFamily="18" charset="0"/>
              </a:rPr>
              <a:t>A. Cuộc chiến đấu nhằm mục đích giành lại vợ.</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B. Cuộc chiến đấu nhằm xâm chiếm đất đai, mở rộng buôn làng. </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C. Cuộc chiến đấu nhằm bảo vệ danh dự và cuộc sống bình yên của dân làng. </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D. Cuộc chiến đấu nhằm thể hiện sự thống nhất giữa quyền lợi cá nhân và cộng đồng. </a:t>
            </a:r>
          </a:p>
        </p:txBody>
      </p:sp>
      <p:sp>
        <p:nvSpPr>
          <p:cNvPr id="4" name="Oval 3"/>
          <p:cNvSpPr/>
          <p:nvPr/>
        </p:nvSpPr>
        <p:spPr>
          <a:xfrm>
            <a:off x="1608161" y="2982983"/>
            <a:ext cx="609600" cy="5794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B</a:t>
            </a:r>
          </a:p>
        </p:txBody>
      </p:sp>
    </p:spTree>
    <p:extLst>
      <p:ext uri="{BB962C8B-B14F-4D97-AF65-F5344CB8AC3E}">
        <p14:creationId xmlns:p14="http://schemas.microsoft.com/office/powerpoint/2010/main" val="2904460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750627" y="395786"/>
            <a:ext cx="940217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800" b="1" i="1">
                <a:latin typeface="Times New Roman" panose="02020603050405020304" pitchFamily="18" charset="0"/>
                <a:cs typeface="Times New Roman" panose="02020603050405020304" pitchFamily="18" charset="0"/>
              </a:rPr>
              <a:t>Câu 9. Những đặc điểm nào sau đây không có trong nghệ thuật của sử thi anh hùng Tây Nguyên ?</a:t>
            </a:r>
          </a:p>
          <a:p>
            <a:pPr eaLnBrk="1" hangingPunct="1"/>
            <a:r>
              <a:rPr lang="en-US" sz="3800" b="1" i="1">
                <a:latin typeface="Times New Roman" panose="02020603050405020304" pitchFamily="18" charset="0"/>
                <a:cs typeface="Times New Roman" panose="02020603050405020304" pitchFamily="18" charset="0"/>
              </a:rPr>
              <a:t/>
            </a:r>
            <a:br>
              <a:rPr lang="en-US" sz="3800" b="1" i="1">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A. Hình tượng nghệ thuật hoành tráng</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B. Có qui mô lớn, chia thành nhiều chương</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C. Ngôn ngữ trang trọng, giàu hình ảnh so sánh</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D. Kết thúc có hậu, cái thiện chiến thắng cái ác </a:t>
            </a:r>
            <a:br>
              <a:rPr lang="en-US" sz="3800">
                <a:latin typeface="Times New Roman" panose="02020603050405020304" pitchFamily="18" charset="0"/>
                <a:cs typeface="Times New Roman" panose="02020603050405020304" pitchFamily="18" charset="0"/>
              </a:rPr>
            </a:br>
            <a:endParaRPr lang="en-US" sz="3800">
              <a:latin typeface="Times New Roman" panose="02020603050405020304" pitchFamily="18" charset="0"/>
              <a:cs typeface="Times New Roman" panose="02020603050405020304" pitchFamily="18" charset="0"/>
            </a:endParaRPr>
          </a:p>
        </p:txBody>
      </p:sp>
      <p:sp>
        <p:nvSpPr>
          <p:cNvPr id="3" name="Oval 2"/>
          <p:cNvSpPr/>
          <p:nvPr/>
        </p:nvSpPr>
        <p:spPr>
          <a:xfrm>
            <a:off x="750627" y="4470779"/>
            <a:ext cx="609600" cy="5794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D</a:t>
            </a:r>
          </a:p>
        </p:txBody>
      </p:sp>
    </p:spTree>
    <p:extLst>
      <p:ext uri="{BB962C8B-B14F-4D97-AF65-F5344CB8AC3E}">
        <p14:creationId xmlns:p14="http://schemas.microsoft.com/office/powerpoint/2010/main" val="293016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832513" y="709683"/>
            <a:ext cx="92964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800" b="1" i="1">
                <a:latin typeface="Times New Roman" panose="02020603050405020304" pitchFamily="18" charset="0"/>
                <a:cs typeface="Times New Roman" panose="02020603050405020304" pitchFamily="18" charset="0"/>
              </a:rPr>
              <a:t>Câu 10. Sử thi xây dựng nhân vật anh hùng nhằm đề cao sức mạnh của ai trong buổi đầu ổn định địa bàn cư trú ?</a:t>
            </a:r>
            <a:endParaRPr lang="en-US" sz="3800">
              <a:latin typeface="Times New Roman" panose="02020603050405020304" pitchFamily="18" charset="0"/>
              <a:cs typeface="Times New Roman" panose="02020603050405020304" pitchFamily="18" charset="0"/>
            </a:endParaRPr>
          </a:p>
        </p:txBody>
      </p:sp>
      <p:sp>
        <p:nvSpPr>
          <p:cNvPr id="45059" name="Rectangle 2"/>
          <p:cNvSpPr>
            <a:spLocks noChangeArrowheads="1"/>
          </p:cNvSpPr>
          <p:nvPr/>
        </p:nvSpPr>
        <p:spPr bwMode="auto">
          <a:xfrm>
            <a:off x="3067334" y="2870994"/>
            <a:ext cx="45720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800">
                <a:latin typeface="Times New Roman" panose="02020603050405020304" pitchFamily="18" charset="0"/>
                <a:cs typeface="Times New Roman" panose="02020603050405020304" pitchFamily="18" charset="0"/>
              </a:rPr>
              <a:t>A. Cá nhân </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B. Cộng đồng </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C. Thần linh </a:t>
            </a:r>
            <a:br>
              <a:rPr lang="en-US" sz="3800">
                <a:latin typeface="Times New Roman" panose="02020603050405020304" pitchFamily="18" charset="0"/>
                <a:cs typeface="Times New Roman" panose="02020603050405020304" pitchFamily="18" charset="0"/>
              </a:rPr>
            </a:br>
            <a:r>
              <a:rPr lang="en-US" sz="3800">
                <a:latin typeface="Times New Roman" panose="02020603050405020304" pitchFamily="18" charset="0"/>
                <a:cs typeface="Times New Roman" panose="02020603050405020304" pitchFamily="18" charset="0"/>
              </a:rPr>
              <a:t>D. Tù trưởng</a:t>
            </a:r>
            <a:br>
              <a:rPr lang="en-US" sz="3800">
                <a:latin typeface="Times New Roman" panose="02020603050405020304" pitchFamily="18" charset="0"/>
                <a:cs typeface="Times New Roman" panose="02020603050405020304" pitchFamily="18" charset="0"/>
              </a:rPr>
            </a:br>
            <a:endParaRPr lang="en-US" sz="3800">
              <a:latin typeface="Times New Roman" panose="02020603050405020304" pitchFamily="18" charset="0"/>
              <a:cs typeface="Times New Roman" panose="02020603050405020304" pitchFamily="18" charset="0"/>
            </a:endParaRPr>
          </a:p>
        </p:txBody>
      </p:sp>
      <p:sp>
        <p:nvSpPr>
          <p:cNvPr id="4" name="Oval 3"/>
          <p:cNvSpPr/>
          <p:nvPr/>
        </p:nvSpPr>
        <p:spPr>
          <a:xfrm>
            <a:off x="3067334" y="3472218"/>
            <a:ext cx="609600" cy="5675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B</a:t>
            </a:r>
          </a:p>
        </p:txBody>
      </p:sp>
    </p:spTree>
    <p:extLst>
      <p:ext uri="{BB962C8B-B14F-4D97-AF65-F5344CB8AC3E}">
        <p14:creationId xmlns:p14="http://schemas.microsoft.com/office/powerpoint/2010/main" val="3167417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014" y="2339538"/>
            <a:ext cx="12424014" cy="2062103"/>
          </a:xfrm>
          <a:prstGeom prst="rect">
            <a:avLst/>
          </a:prstGeom>
          <a:noFill/>
        </p:spPr>
        <p:txBody>
          <a:bodyPr wrap="square" lIns="91440" tIns="45720" rIns="91440" bIns="45720">
            <a:spAutoFit/>
          </a:bodyPr>
          <a:lstStyle/>
          <a:p>
            <a:pPr algn="ctr"/>
            <a:r>
              <a:rPr lang="en-US" sz="62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Cảm ơn thầy cô và các em học sinh </a:t>
            </a:r>
          </a:p>
          <a:p>
            <a:pPr algn="ctr"/>
            <a:r>
              <a:rPr lang="en-US" sz="62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đã chú ý theo dõi!</a:t>
            </a:r>
            <a:endParaRPr lang="en-US" sz="6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01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smtClean="0"/>
          </a:p>
        </p:txBody>
      </p:sp>
      <p:sp>
        <p:nvSpPr>
          <p:cNvPr id="16387" name="Content Placeholder 2"/>
          <p:cNvSpPr>
            <a:spLocks noGrp="1"/>
          </p:cNvSpPr>
          <p:nvPr>
            <p:ph idx="1"/>
          </p:nvPr>
        </p:nvSpPr>
        <p:spPr/>
        <p:txBody>
          <a:bodyPr/>
          <a:lstStyle/>
          <a:p>
            <a:pPr eaLnBrk="1" hangingPunct="1"/>
            <a:endParaRPr lang="en-US" smtClean="0"/>
          </a:p>
        </p:txBody>
      </p:sp>
      <p:pic>
        <p:nvPicPr>
          <p:cNvPr id="16388" name="Picture 2" descr="http://luhanhtaynguyen.vn/images/y-phuc-tu-tru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813"/>
            <a:ext cx="10566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2"/>
          <p:cNvSpPr txBox="1">
            <a:spLocks noChangeArrowheads="1"/>
          </p:cNvSpPr>
          <p:nvPr/>
        </p:nvSpPr>
        <p:spPr bwMode="auto">
          <a:xfrm>
            <a:off x="2499785" y="6119813"/>
            <a:ext cx="55467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FF0000"/>
                </a:solidFill>
              </a:rPr>
              <a:t>TRANG PHỤC TÙ TRƯỞNG</a:t>
            </a:r>
          </a:p>
        </p:txBody>
      </p:sp>
    </p:spTree>
    <p:extLst>
      <p:ext uri="{BB962C8B-B14F-4D97-AF65-F5344CB8AC3E}">
        <p14:creationId xmlns:p14="http://schemas.microsoft.com/office/powerpoint/2010/main" val="590418463"/>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smtClean="0"/>
          </a:p>
        </p:txBody>
      </p:sp>
      <p:sp>
        <p:nvSpPr>
          <p:cNvPr id="17411" name="Content Placeholder 2"/>
          <p:cNvSpPr>
            <a:spLocks noGrp="1"/>
          </p:cNvSpPr>
          <p:nvPr>
            <p:ph idx="1"/>
          </p:nvPr>
        </p:nvSpPr>
        <p:spPr/>
        <p:txBody>
          <a:bodyPr/>
          <a:lstStyle/>
          <a:p>
            <a:pPr eaLnBrk="1" hangingPunct="1"/>
            <a:endParaRPr lang="en-US" smtClean="0"/>
          </a:p>
        </p:txBody>
      </p:sp>
      <p:pic>
        <p:nvPicPr>
          <p:cNvPr id="17412" name="Picture 2" descr="http://dantri4.vcmedia.vn/jcjZsmdamOhPYNEOw8Up/Image/2012/11/V3-92b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21" y="106364"/>
            <a:ext cx="11778018" cy="601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1373717" y="6119813"/>
            <a:ext cx="63257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FF0000"/>
                </a:solidFill>
              </a:rPr>
              <a:t>MỘT TÙ TRƯỞNG NGƯỜI Ê ĐÊ</a:t>
            </a:r>
          </a:p>
        </p:txBody>
      </p:sp>
    </p:spTree>
    <p:extLst>
      <p:ext uri="{BB962C8B-B14F-4D97-AF65-F5344CB8AC3E}">
        <p14:creationId xmlns:p14="http://schemas.microsoft.com/office/powerpoint/2010/main" val="179631011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 result for nhũng ngôi nhà ưng ở Tây Nguy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58" y="-39334"/>
            <a:ext cx="5557027" cy="313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descr="Image result for nhũng ngôi nhà ưng ở Tây Nguy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983" y="118200"/>
            <a:ext cx="5651769"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Image result for văn hóa còng chiêng niềm tự hào của người Tây Nguyê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187" y="3253801"/>
            <a:ext cx="5661498" cy="353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3" descr="luyện tập đánh cồng chiê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983" y="3224165"/>
            <a:ext cx="5522134" cy="363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166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mage result for đua voi giã g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56" y="102039"/>
            <a:ext cx="5943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descr="Image result for giã g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013" y="0"/>
            <a:ext cx="5666463" cy="382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descr="Image result for rượu cầ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740" y="3920247"/>
            <a:ext cx="5685716" cy="277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980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296" y="457200"/>
            <a:ext cx="11748052" cy="6102626"/>
          </a:xfrm>
        </p:spPr>
      </p:pic>
    </p:spTree>
    <p:extLst>
      <p:ext uri="{BB962C8B-B14F-4D97-AF65-F5344CB8AC3E}">
        <p14:creationId xmlns:p14="http://schemas.microsoft.com/office/powerpoint/2010/main" val="1943809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3843</TotalTime>
  <Words>1415</Words>
  <Application>Microsoft Office PowerPoint</Application>
  <PresentationFormat>Widescreen</PresentationFormat>
  <Paragraphs>182</Paragraphs>
  <Slides>45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Times New Roman</vt:lpstr>
      <vt:lpstr>Webdings</vt:lpstr>
      <vt:lpstr>Office Theme</vt:lpstr>
      <vt:lpstr>Tiết 8: CHIẾN THẮNG MTAO MXÂY (Trích Đăm Săn – sử thi Tây Nguyên) (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 Quang cảnh Đăm Săn ăn mừng chiến thắng:</vt:lpstr>
      <vt:lpstr>2.2. Hình ảnh Đăm Săn trong tiệc ăn mừng chiến thắng</vt:lpstr>
      <vt:lpstr>PowerPoint Presentation</vt:lpstr>
      <vt:lpstr>Nhận xét:  Ca ngợi người anh hùng Đăm Săn nổi bật giữa cộng đồng, thị tộc, không chỉ được thần linh yêu mến mà còn được nhân dân ủng hộ và tin yêu.</vt:lpstr>
      <vt:lpstr>III.TỔNG KẾT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CHIẾN THẮNG MTAO MXÂY (Trích Đăm Săn –sử thi Tây Nguyên)</dc:title>
  <dc:creator>Windows</dc:creator>
  <cp:lastModifiedBy>Le Tien Duat</cp:lastModifiedBy>
  <cp:revision>821</cp:revision>
  <dcterms:created xsi:type="dcterms:W3CDTF">2016-09-02T15:10:54Z</dcterms:created>
  <dcterms:modified xsi:type="dcterms:W3CDTF">2019-09-09T13:56:18Z</dcterms:modified>
</cp:coreProperties>
</file>