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283" r:id="rId22"/>
  </p:sldIdLst>
  <p:sldSz cx="1216183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2565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199765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6965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00"/>
    <a:srgbClr val="003300"/>
    <a:srgbClr val="00FF00"/>
    <a:srgbClr val="3333CC"/>
    <a:srgbClr val="FFFFCC"/>
    <a:srgbClr val="990000"/>
    <a:srgbClr val="FFFF99"/>
    <a:srgbClr val="00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0" autoAdjust="0"/>
    <p:restoredTop sz="95907" autoAdjust="0"/>
  </p:normalViewPr>
  <p:slideViewPr>
    <p:cSldViewPr snapToGrid="0">
      <p:cViewPr varScale="1">
        <p:scale>
          <a:sx n="70" d="100"/>
          <a:sy n="70" d="100"/>
        </p:scale>
        <p:origin x="996" y="78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8938" y="685800"/>
            <a:ext cx="60801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fld id="{209C47F6-0159-4B9F-A893-3FDBA7017EC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64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7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E339-BE6B-440F-94A8-ADDE7A85E0A6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1126E-EDD8-4458-8C2D-7933B97FA709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C8D2-097A-49FE-80F8-FCCB0530920F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092" y="1600203"/>
            <a:ext cx="537147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3"/>
            <a:ext cx="537147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7836-6463-46A0-AE26-01EBD9276049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F7784-8661-4662-8280-833DA7193FFF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6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967A-6404-4067-B76F-FE6F1163EE9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3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3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36D6F-2866-493E-9456-37AB84E3B449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0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0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3432E-0D96-46F2-AFC1-B255317CAD79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42152-F018-4C58-855A-CB4F69397659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162D-A113-4557-A271-061F01C5A637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7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7" y="1435102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C355E-7005-4625-92EA-476675BED1D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46BFA-DBE0-427A-951D-0ACC4A84738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3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/>
          <a:lstStyle>
            <a:lvl1pPr>
              <a:defRPr sz="1400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6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/>
          <a:lstStyle>
            <a:lvl1pPr algn="ctr">
              <a:defRPr sz="1400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/>
          <a:lstStyle>
            <a:lvl1pPr algn="r">
              <a:defRPr sz="1400">
                <a:latin typeface="VNI-Times" pitchFamily="2" charset="0"/>
              </a:defRPr>
            </a:lvl1pPr>
          </a:lstStyle>
          <a:p>
            <a:pPr>
              <a:defRPr/>
            </a:pPr>
            <a:fld id="{29CF6669-2C02-4BA0-A8D6-02049D4DF6A2}" type="slidenum">
              <a:rPr lang="en-US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Time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NI-Times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NI-Times" pitchFamily="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NI-Times" pitchFamily="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NI-Times" pitchFamily="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NI-Times" pitchFamily="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2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lymutafa\Downloads\stem-lqd_ILNY.mp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file:///C:\Users\alymutafa\Downloads\stem-lqd_ILNY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5793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814" y="3"/>
            <a:ext cx="1630024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41045" flipH="1">
            <a:off x="-1173" y="5542169"/>
            <a:ext cx="1632136" cy="13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8691" flipH="1">
            <a:off x="10566194" y="5321602"/>
            <a:ext cx="1225550" cy="194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 descr="BAR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78" y="6137049"/>
            <a:ext cx="88173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21"/>
          <p:cNvSpPr>
            <a:spLocks noChangeArrowheads="1" noChangeShapeType="1" noTextEdit="1"/>
          </p:cNvSpPr>
          <p:nvPr/>
        </p:nvSpPr>
        <p:spPr bwMode="auto">
          <a:xfrm>
            <a:off x="2337040" y="1541154"/>
            <a:ext cx="7560840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7200" kern="10" dirty="0" smtClean="0">
                <a:ln w="9525">
                  <a:solidFill>
                    <a:srgbClr val="FFC000"/>
                  </a:solidFill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ĐỊA LÍ DÂN CƯ</a:t>
            </a:r>
            <a:endParaRPr lang="vi-VN" sz="7200" kern="10" dirty="0">
              <a:ln w="9525">
                <a:solidFill>
                  <a:srgbClr val="FFC000"/>
                </a:solidFill>
                <a:round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  <p:sp>
        <p:nvSpPr>
          <p:cNvPr id="23" name="WordArt 21"/>
          <p:cNvSpPr>
            <a:spLocks noChangeArrowheads="1" noChangeShapeType="1" noTextEdit="1"/>
          </p:cNvSpPr>
          <p:nvPr/>
        </p:nvSpPr>
        <p:spPr bwMode="auto">
          <a:xfrm>
            <a:off x="823686" y="4122050"/>
            <a:ext cx="10657114" cy="18596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3800" kern="10" dirty="0" smtClean="0">
                <a:ln w="9525">
                  <a:solidFill>
                    <a:srgbClr val="FFC000"/>
                  </a:solidFill>
                  <a:rou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CỘNG ĐỒNG CÁC DÂN TỘC VIỆT  NAM</a:t>
            </a:r>
            <a:endParaRPr lang="vi-VN" sz="13800" kern="10" dirty="0">
              <a:ln w="9525">
                <a:solidFill>
                  <a:srgbClr val="FFC000"/>
                </a:solidFill>
                <a:round/>
              </a:ln>
              <a:solidFill>
                <a:srgbClr val="008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  <p:sp>
        <p:nvSpPr>
          <p:cNvPr id="25" name="WordArt 21"/>
          <p:cNvSpPr>
            <a:spLocks noChangeArrowheads="1" noChangeShapeType="1" noTextEdit="1"/>
          </p:cNvSpPr>
          <p:nvPr/>
        </p:nvSpPr>
        <p:spPr bwMode="auto">
          <a:xfrm>
            <a:off x="1161406" y="259524"/>
            <a:ext cx="9854930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 smtClean="0">
                <a:ln w="9525">
                  <a:solidFill>
                    <a:srgbClr val="FFC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ea typeface="+mn-lt"/>
                <a:cs typeface="+mn-lt"/>
              </a:rPr>
              <a:t>ĐỊA LÍ VIỆT NAM (</a:t>
            </a:r>
            <a:r>
              <a:rPr lang="en-US" sz="7200" kern="10" dirty="0" err="1" smtClean="0">
                <a:ln w="9525">
                  <a:solidFill>
                    <a:srgbClr val="FFC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ea typeface="+mn-lt"/>
                <a:cs typeface="+mn-lt"/>
              </a:rPr>
              <a:t>tiếp</a:t>
            </a:r>
            <a:r>
              <a:rPr lang="en-US" sz="7200" kern="10" dirty="0" smtClean="0">
                <a:ln w="9525">
                  <a:solidFill>
                    <a:srgbClr val="FFC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7200" kern="10" dirty="0" err="1" smtClean="0">
                <a:ln w="9525">
                  <a:solidFill>
                    <a:srgbClr val="FFC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ea typeface="+mn-lt"/>
                <a:cs typeface="+mn-lt"/>
              </a:rPr>
              <a:t>theo</a:t>
            </a:r>
            <a:r>
              <a:rPr lang="en-US" sz="7200" kern="10" dirty="0" smtClean="0">
                <a:ln w="9525">
                  <a:solidFill>
                    <a:srgbClr val="FFC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ea typeface="+mn-lt"/>
                <a:cs typeface="+mn-lt"/>
              </a:rPr>
              <a:t>)</a:t>
            </a:r>
            <a:endParaRPr lang="vi-VN" sz="7200" kern="10" dirty="0">
              <a:ln w="9525">
                <a:solidFill>
                  <a:srgbClr val="FFC000"/>
                </a:solidFill>
                <a:rou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  <p:pic>
        <p:nvPicPr>
          <p:cNvPr id="3" name="Despacito Sao Truc_ - Sao Truc Hoang Anh [320kbps_MP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09954" y="6174684"/>
            <a:ext cx="609600" cy="609600"/>
          </a:xfrm>
          <a:prstGeom prst="rect">
            <a:avLst/>
          </a:prstGeom>
        </p:spPr>
      </p:pic>
      <p:sp>
        <p:nvSpPr>
          <p:cNvPr id="26" name="WordArt 21"/>
          <p:cNvSpPr>
            <a:spLocks noChangeArrowheads="1" noChangeShapeType="1" noTextEdit="1"/>
          </p:cNvSpPr>
          <p:nvPr/>
        </p:nvSpPr>
        <p:spPr bwMode="auto">
          <a:xfrm>
            <a:off x="4818735" y="2823910"/>
            <a:ext cx="2409371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6600" kern="10" dirty="0" err="1" smtClean="0">
                <a:ln w="9525">
                  <a:solidFill>
                    <a:srgbClr val="FFC000"/>
                  </a:solidFill>
                  <a:rou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Tiết</a:t>
            </a:r>
            <a:r>
              <a:rPr lang="en-US" sz="6600" kern="10" dirty="0" smtClean="0">
                <a:ln w="9525">
                  <a:solidFill>
                    <a:srgbClr val="FFC000"/>
                  </a:solidFill>
                  <a:rou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1 – </a:t>
            </a:r>
            <a:r>
              <a:rPr lang="en-US" sz="6600" kern="10" dirty="0" err="1" smtClean="0">
                <a:ln w="9525">
                  <a:solidFill>
                    <a:srgbClr val="FFC000"/>
                  </a:solidFill>
                  <a:rou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Bài</a:t>
            </a:r>
            <a:r>
              <a:rPr lang="en-US" sz="6600" kern="10" dirty="0" smtClean="0">
                <a:ln w="9525">
                  <a:solidFill>
                    <a:srgbClr val="FFC000"/>
                  </a:solidFill>
                  <a:rou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1</a:t>
            </a:r>
            <a:endParaRPr lang="vi-VN" sz="6600" kern="10" dirty="0">
              <a:ln w="9525">
                <a:solidFill>
                  <a:srgbClr val="FFC000"/>
                </a:solidFill>
                <a:round/>
              </a:ln>
              <a:solidFill>
                <a:srgbClr val="0070C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8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7" descr="b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8" y="2859321"/>
            <a:ext cx="4818743" cy="214811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hinh2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60087"/>
            <a:ext cx="4818742" cy="214811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images215524_Truong-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99" y="2859320"/>
            <a:ext cx="4818742" cy="214811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H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9" y="464458"/>
            <a:ext cx="4818743" cy="214811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1509482" y="4945751"/>
            <a:ext cx="911496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du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8" y="-61686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7068457" y="2474688"/>
            <a:ext cx="4281713" cy="1754326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C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956980" y="215201"/>
            <a:ext cx="61831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PHÂN BỐ DÂN CƯ</a:t>
            </a:r>
            <a:endParaRPr lang="en-US" sz="48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LUOC_DO_8_VUNG_KINH_TE_V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1956" r="4265" b="6451"/>
          <a:stretch>
            <a:fillRect/>
          </a:stretch>
        </p:blipFill>
        <p:spPr bwMode="auto">
          <a:xfrm>
            <a:off x="1230519" y="1175660"/>
            <a:ext cx="5126743" cy="5167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8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ong-Gam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55" y="1146616"/>
            <a:ext cx="4597663" cy="2516084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483079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77" y="1146616"/>
            <a:ext cx="4597663" cy="2516084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s726784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77" y="3797617"/>
            <a:ext cx="4597663" cy="2516084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sc_8303_edi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55" y="3797617"/>
            <a:ext cx="4597663" cy="2516084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27321" y="417342"/>
            <a:ext cx="1063897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en-US" alt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8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3" y="406397"/>
            <a:ext cx="4822320" cy="606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Process 5"/>
          <p:cNvSpPr/>
          <p:nvPr/>
        </p:nvSpPr>
        <p:spPr>
          <a:xfrm>
            <a:off x="7496573" y="435420"/>
            <a:ext cx="3389126" cy="1447800"/>
          </a:xfrm>
          <a:prstGeom prst="flowChartProcess">
            <a:avLst/>
          </a:prstGeom>
          <a:solidFill>
            <a:srgbClr val="00FF00"/>
          </a:solidFill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-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7496573" y="2561766"/>
            <a:ext cx="3389126" cy="1447800"/>
          </a:xfrm>
          <a:prstGeom prst="flowChartProcess">
            <a:avLst/>
          </a:prstGeom>
          <a:solidFill>
            <a:srgbClr val="00FF00"/>
          </a:solidFill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7496573" y="4760688"/>
            <a:ext cx="3389126" cy="1447800"/>
          </a:xfrm>
          <a:prstGeom prst="flowChartProcess">
            <a:avLst/>
          </a:prstGeom>
          <a:solidFill>
            <a:srgbClr val="00FF00"/>
          </a:solidFill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94857" y="1045029"/>
            <a:ext cx="5101716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714171" y="2351314"/>
            <a:ext cx="4782402" cy="79828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38973" y="3438069"/>
            <a:ext cx="3657600" cy="75111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96229" y="4441371"/>
            <a:ext cx="3200344" cy="84182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18971" y="5617938"/>
            <a:ext cx="4477602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8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7" descr="C:\Documents and Settings\Acer\Desktop\Bai1_L9\TTM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92" y="348118"/>
            <a:ext cx="3854450" cy="612525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0-aa-vanhoaxula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90" y="450166"/>
            <a:ext cx="3200400" cy="201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1301-2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46" y="450166"/>
            <a:ext cx="3167743" cy="201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6_nguoi_mu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6" y="2530774"/>
            <a:ext cx="3214914" cy="180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mages657261_DSC_07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46" y="2545288"/>
            <a:ext cx="3177747" cy="180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Duyên dáng các dân tộc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46" y="4438528"/>
            <a:ext cx="3177747" cy="192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ANd9GcTjvzP2glRcSC1M9u1bBqPJqHn0FWLQC-5_PBF-ch3K4lYgd5JEt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6" y="4421522"/>
            <a:ext cx="3214914" cy="194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Process 11"/>
          <p:cNvSpPr/>
          <p:nvPr/>
        </p:nvSpPr>
        <p:spPr>
          <a:xfrm>
            <a:off x="1103090" y="2058168"/>
            <a:ext cx="1219200" cy="4020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Tày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1088576" y="5962524"/>
            <a:ext cx="1447800" cy="4020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Giáy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1088576" y="3937776"/>
            <a:ext cx="1600200" cy="4020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Mường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9760856" y="2000112"/>
            <a:ext cx="12954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Thái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9765374" y="3877524"/>
            <a:ext cx="12954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9456064" y="5907106"/>
            <a:ext cx="16002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H.Mông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8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 descr="C:\Documents and Settings\Acer\Desktop\Bai1_L9\Taynguy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34" y="344714"/>
            <a:ext cx="3886200" cy="6146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SC0438902a9fJPG13327252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30" y="356779"/>
            <a:ext cx="2783114" cy="194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s784500_hocdanhcongchieng255844_1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30" y="2450594"/>
            <a:ext cx="2783114" cy="200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2013_dt195_22_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30" y="4616139"/>
            <a:ext cx="2783114" cy="187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Process 8"/>
          <p:cNvSpPr/>
          <p:nvPr/>
        </p:nvSpPr>
        <p:spPr>
          <a:xfrm>
            <a:off x="1440530" y="1841286"/>
            <a:ext cx="17526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Vân Kiều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1440530" y="3993240"/>
            <a:ext cx="16764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Xê-đăng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1440530" y="6008915"/>
            <a:ext cx="13716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Tà-ôi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551ce57292220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34" y="344714"/>
            <a:ext cx="2819400" cy="195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owchart: Process 12"/>
          <p:cNvSpPr/>
          <p:nvPr/>
        </p:nvSpPr>
        <p:spPr>
          <a:xfrm>
            <a:off x="9187534" y="1819515"/>
            <a:ext cx="15240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Cơ-Tu</a:t>
            </a:r>
          </a:p>
        </p:txBody>
      </p:sp>
      <p:pic>
        <p:nvPicPr>
          <p:cNvPr id="14" name="Picture 2054" descr="B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34" y="2450594"/>
            <a:ext cx="2819400" cy="1999846"/>
          </a:xfrm>
          <a:prstGeom prst="rect">
            <a:avLst/>
          </a:prstGeom>
          <a:noFill/>
          <a:ln w="57150" cmpd="thinThick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uyên dáng các dân tộc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34" y="4616139"/>
            <a:ext cx="2819400" cy="187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owchart: Process 15"/>
          <p:cNvSpPr/>
          <p:nvPr/>
        </p:nvSpPr>
        <p:spPr>
          <a:xfrm>
            <a:off x="9225634" y="3960583"/>
            <a:ext cx="14478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Ba-na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9339934" y="6035923"/>
            <a:ext cx="13716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8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Documents and Settings\Acer\Desktop\Bai1_L9\Nam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52" y="261257"/>
            <a:ext cx="4686300" cy="553902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8" descr="ninhthua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1" y="444497"/>
            <a:ext cx="4038600" cy="179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20842890_images1766630_IMG_25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1" y="2520046"/>
            <a:ext cx="4038600" cy="179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ttp://dantocviet.vn/UserFiles/Image/123/acd/dantochoa2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1" y="4566564"/>
            <a:ext cx="4038600" cy="1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Process 8"/>
          <p:cNvSpPr/>
          <p:nvPr/>
        </p:nvSpPr>
        <p:spPr>
          <a:xfrm>
            <a:off x="9494157" y="3853554"/>
            <a:ext cx="16002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9570357" y="1772561"/>
            <a:ext cx="15240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9646557" y="5885551"/>
            <a:ext cx="14478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Hoa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974270" y="5566325"/>
            <a:ext cx="6110515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Duyên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Khơ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Me,…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8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va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1" y="390755"/>
            <a:ext cx="4528441" cy="2430343"/>
          </a:xfrm>
          <a:prstGeom prst="rect">
            <a:avLst/>
          </a:prstGeom>
          <a:solidFill>
            <a:schemeClr val="bg1"/>
          </a:solidFill>
          <a:ln w="38100">
            <a:solidFill>
              <a:srgbClr val="3333CC"/>
            </a:solidFill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974918" y="2424222"/>
            <a:ext cx="838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Ê-ĐÊ</a:t>
            </a:r>
          </a:p>
        </p:txBody>
      </p:sp>
      <p:pic>
        <p:nvPicPr>
          <p:cNvPr id="7" name="Picture 9" descr="483331319313128093311732199dienbien_tindiaphuongfileshoctienghth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83" y="390755"/>
            <a:ext cx="4528441" cy="2430344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083610" y="2424223"/>
            <a:ext cx="838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</a:p>
        </p:txBody>
      </p:sp>
      <p:pic>
        <p:nvPicPr>
          <p:cNvPr id="9" name="Picture 12" descr="edu_bilingual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83" y="3991416"/>
            <a:ext cx="4528441" cy="243034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590124" y="6024884"/>
            <a:ext cx="1346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H’MÔNG </a:t>
            </a:r>
          </a:p>
        </p:txBody>
      </p:sp>
      <p:pic>
        <p:nvPicPr>
          <p:cNvPr id="11" name="Picture 15" descr="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1" y="3991416"/>
            <a:ext cx="4528441" cy="2430343"/>
          </a:xfrm>
          <a:prstGeom prst="rect">
            <a:avLst/>
          </a:prstGeom>
          <a:solidFill>
            <a:schemeClr val="bg1"/>
          </a:solidFill>
          <a:ln w="38100">
            <a:solidFill>
              <a:srgbClr val="3333CC"/>
            </a:solidFill>
            <a:miter lim="800000"/>
            <a:headEnd/>
            <a:tailEnd/>
          </a:ln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9489143" y="5964559"/>
            <a:ext cx="13239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KHƠ ME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523995" y="2646929"/>
            <a:ext cx="9085928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ngôn</a:t>
            </a:r>
            <a:r>
              <a:rPr lang="en-US" alt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? (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92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47563" y="1821083"/>
            <a:ext cx="5992863" cy="32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6" name="Picture 4" descr="sa-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63" y="495943"/>
            <a:ext cx="4439157" cy="256474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Quan%20Ho-Singing_6350257487395843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93" y="3211944"/>
            <a:ext cx="4439157" cy="256474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mages26536_Lien_ho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94" y="495944"/>
            <a:ext cx="4439157" cy="2564744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088568" y="5886525"/>
            <a:ext cx="1004389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tồn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huy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</a:t>
            </a:r>
          </a:p>
        </p:txBody>
      </p:sp>
      <p:pic>
        <p:nvPicPr>
          <p:cNvPr id="10" name="Picture 16" descr="NgayVHDT2013%5B1%5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62" y="3211944"/>
            <a:ext cx="4439157" cy="256474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92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58810" y="215201"/>
            <a:ext cx="33794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i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i="1" cap="none" spc="0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7th\jamin\Dân tộ V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6" y="1175657"/>
            <a:ext cx="10609943" cy="41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73630" y="5334681"/>
            <a:ext cx="95975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Nam?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71" y="-57619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4" descr="ImageHand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30" y="1219194"/>
            <a:ext cx="2819967" cy="245086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7" descr="tung_bung_ngay_hoi_van_hoa_cac_dan_toc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850" y="3946759"/>
            <a:ext cx="2819967" cy="245086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9" descr="du-lich-toi-sa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30" y="3946759"/>
            <a:ext cx="2819967" cy="245086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0" descr="ao_dai_viet_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97" y="1219192"/>
            <a:ext cx="2819400" cy="2450861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2" descr="NguoiTayLaoCa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850" y="1219192"/>
            <a:ext cx="2819967" cy="2450861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8" descr="HGG_ThieunudtDao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34" y="3946759"/>
            <a:ext cx="2815763" cy="245086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7166" y="215201"/>
            <a:ext cx="85427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CÁC DÂN TỘC Ở VIỆT NAM</a:t>
            </a:r>
            <a:endParaRPr lang="en-US" sz="48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92" y="-47172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35431" y="1295400"/>
            <a:ext cx="11277600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2: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còn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thiếu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dung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đúng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i="1" dirty="0" smtClean="0">
                <a:latin typeface="Times New Roman" panose="02020603050405020304" pitchFamily="18" charset="0"/>
              </a:rPr>
              <a:t>*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Việt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</a:rPr>
              <a:t>Nam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..(1)..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dân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tộc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tộc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..(2)..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chiếm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</a:rPr>
              <a:t>13,8</a:t>
            </a:r>
            <a:r>
              <a:rPr lang="en-US" sz="2800" i="1" dirty="0" smtClean="0">
                <a:latin typeface="Times New Roman" panose="02020603050405020304" pitchFamily="18" charset="0"/>
              </a:rPr>
              <a:t>%.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Dân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tộc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..(3).. </a:t>
            </a:r>
            <a:r>
              <a:rPr lang="en-US" sz="2800" i="1" dirty="0" err="1">
                <a:latin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</a:rPr>
              <a:t> 86,2%. </a:t>
            </a:r>
            <a:r>
              <a:rPr 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tộc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kinh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chủ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yếu</a:t>
            </a:r>
            <a:r>
              <a:rPr lang="en-US" sz="2800" i="1" dirty="0">
                <a:latin typeface="Times New Roman" panose="02020603050405020304" pitchFamily="18" charset="0"/>
              </a:rPr>
              <a:t> ở 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..(4)..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tộc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ít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chủ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yếu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</a:rPr>
              <a:t>ở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..(5)..</a:t>
            </a:r>
            <a:endParaRPr lang="en-US" sz="28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29462" y="4544089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54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863277" y="4544089"/>
            <a:ext cx="20483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724404" y="4544089"/>
            <a:ext cx="17671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157215" y="5204013"/>
            <a:ext cx="53122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129851" y="5204013"/>
            <a:ext cx="36905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  <p:pic>
        <p:nvPicPr>
          <p:cNvPr id="18" name="Picture 8" descr="BAR5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78" y="5832255"/>
            <a:ext cx="88173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358810" y="215201"/>
            <a:ext cx="33794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i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i="1" cap="none" spc="0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Frames PPT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8310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287447" y="221346"/>
            <a:ext cx="587107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 DÒ</a:t>
            </a:r>
            <a:endParaRPr lang="en-US" sz="8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885" y="2307087"/>
            <a:ext cx="11408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3600" b="1" i="1" dirty="0" err="1" smtClean="0">
                <a:solidFill>
                  <a:srgbClr val="7030A0"/>
                </a:solidFill>
              </a:rPr>
              <a:t>Xem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bài</a:t>
            </a:r>
            <a:r>
              <a:rPr lang="en-US" sz="3600" b="1" i="1" dirty="0" smtClean="0">
                <a:solidFill>
                  <a:srgbClr val="7030A0"/>
                </a:solidFill>
              </a:rPr>
              <a:t> 2 “</a:t>
            </a:r>
            <a:r>
              <a:rPr lang="en-US" sz="3600" b="1" i="1" dirty="0" err="1" smtClean="0">
                <a:solidFill>
                  <a:srgbClr val="7030A0"/>
                </a:solidFill>
              </a:rPr>
              <a:t>Dân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số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và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gia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tăng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dân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số</a:t>
            </a:r>
            <a:r>
              <a:rPr lang="en-US" sz="3600" b="1" i="1" dirty="0" smtClean="0">
                <a:solidFill>
                  <a:srgbClr val="7030A0"/>
                </a:solidFill>
              </a:rPr>
              <a:t>”. 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3600" b="1" i="1" dirty="0" err="1">
                <a:solidFill>
                  <a:srgbClr val="7030A0"/>
                </a:solidFill>
              </a:rPr>
              <a:t>Chú</a:t>
            </a:r>
            <a:r>
              <a:rPr lang="en-US" sz="3600" b="1" i="1" dirty="0">
                <a:solidFill>
                  <a:srgbClr val="7030A0"/>
                </a:solidFill>
              </a:rPr>
              <a:t> ý </a:t>
            </a:r>
            <a:r>
              <a:rPr lang="en-US" sz="3600" b="1" i="1" dirty="0" err="1">
                <a:solidFill>
                  <a:srgbClr val="7030A0"/>
                </a:solidFill>
              </a:rPr>
              <a:t>phần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smtClean="0">
                <a:solidFill>
                  <a:srgbClr val="7030A0"/>
                </a:solidFill>
              </a:rPr>
              <a:t>II “</a:t>
            </a:r>
            <a:r>
              <a:rPr lang="en-US" sz="3600" b="1" i="1" dirty="0" err="1" smtClean="0">
                <a:solidFill>
                  <a:srgbClr val="7030A0"/>
                </a:solidFill>
              </a:rPr>
              <a:t>Gia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tăng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dân</a:t>
            </a:r>
            <a:r>
              <a:rPr lang="en-US" sz="3600" b="1" i="1" dirty="0" smtClean="0">
                <a:solidFill>
                  <a:srgbClr val="7030A0"/>
                </a:solidFill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</a:rPr>
              <a:t>số</a:t>
            </a:r>
            <a:r>
              <a:rPr lang="en-US" sz="3600" b="1" i="1" dirty="0" smtClean="0">
                <a:solidFill>
                  <a:srgbClr val="7030A0"/>
                </a:solidFill>
              </a:rPr>
              <a:t>”.</a:t>
            </a:r>
          </a:p>
        </p:txBody>
      </p:sp>
      <p:pic>
        <p:nvPicPr>
          <p:cNvPr id="21" name="Picture 8" descr="BAR5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78" y="5832255"/>
            <a:ext cx="88173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9" y="-57619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8" descr="DSC04389_02a9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70" y="538375"/>
            <a:ext cx="4595941" cy="246608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1" descr="Cong-chieng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31" y="538375"/>
            <a:ext cx="4595941" cy="246608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343087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30" y="3194497"/>
            <a:ext cx="4595941" cy="246608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3" descr="tranphucd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69" y="3194496"/>
            <a:ext cx="4597742" cy="246608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46"/>
          <p:cNvSpPr txBox="1">
            <a:spLocks noChangeArrowheads="1"/>
          </p:cNvSpPr>
          <p:nvPr/>
        </p:nvSpPr>
        <p:spPr bwMode="auto">
          <a:xfrm>
            <a:off x="2503703" y="5860144"/>
            <a:ext cx="743857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3200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0" y="-57619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5"/>
          <p:cNvGrpSpPr/>
          <p:nvPr/>
        </p:nvGrpSpPr>
        <p:grpSpPr bwMode="auto">
          <a:xfrm>
            <a:off x="1045029" y="513996"/>
            <a:ext cx="10116457" cy="4740175"/>
            <a:chOff x="703" y="1480"/>
            <a:chExt cx="4747" cy="1995"/>
          </a:xfrm>
        </p:grpSpPr>
        <p:pic>
          <p:nvPicPr>
            <p:cNvPr id="9" name="Picture 6" descr="54dantocv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1480"/>
              <a:ext cx="3205" cy="199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7"/>
            <p:cNvGrpSpPr/>
            <p:nvPr/>
          </p:nvGrpSpPr>
          <p:grpSpPr bwMode="auto">
            <a:xfrm>
              <a:off x="703" y="1480"/>
              <a:ext cx="1543" cy="1995"/>
              <a:chOff x="294" y="1661"/>
              <a:chExt cx="1520" cy="1434"/>
            </a:xfrm>
          </p:grpSpPr>
          <p:pic>
            <p:nvPicPr>
              <p:cNvPr id="11" name="Picture 8" descr="bandovanhoavna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" y="1661"/>
                <a:ext cx="1520" cy="143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9" descr="images43809_trongdongPhongMy2"/>
              <p:cNvPicPr>
                <a:picLocks noChangeAspect="1" noChangeArrowheads="1"/>
              </p:cNvPicPr>
              <p:nvPr/>
            </p:nvPicPr>
            <p:blipFill>
              <a:blip r:embed="rId5">
                <a:lum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" y="2160"/>
                <a:ext cx="471" cy="48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" name="Horizontal Scroll 12"/>
          <p:cNvSpPr/>
          <p:nvPr/>
        </p:nvSpPr>
        <p:spPr>
          <a:xfrm>
            <a:off x="1248231" y="5413815"/>
            <a:ext cx="9564915" cy="1066800"/>
          </a:xfrm>
          <a:prstGeom prst="horizontalScrol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tộc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ngôn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phong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quán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,… </a:t>
            </a:r>
            <a:endParaRPr lang="en-US" altLang="en-US" sz="3200" b="1" i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4" y="-57619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79" y="747939"/>
            <a:ext cx="8639627" cy="424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478308" y="351064"/>
            <a:ext cx="762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FF"/>
                </a:solidFill>
              </a:rPr>
              <a:t>Hình</a:t>
            </a:r>
            <a:r>
              <a:rPr lang="en-US" altLang="en-US" sz="2000" b="1" dirty="0">
                <a:solidFill>
                  <a:srgbClr val="0000FF"/>
                </a:solidFill>
              </a:rPr>
              <a:t> 1.1</a:t>
            </a:r>
            <a:r>
              <a:rPr lang="en-US" altLang="en-US" sz="2000" dirty="0">
                <a:solidFill>
                  <a:srgbClr val="0000FF"/>
                </a:solidFill>
              </a:rPr>
              <a:t>. </a:t>
            </a:r>
            <a:r>
              <a:rPr lang="en-US" altLang="en-US" sz="2000" b="1" dirty="0" err="1">
                <a:solidFill>
                  <a:srgbClr val="0000FF"/>
                </a:solidFill>
              </a:rPr>
              <a:t>Biểu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đô</a:t>
            </a:r>
            <a:r>
              <a:rPr lang="en-US" altLang="en-US" sz="2000" b="1" dirty="0">
                <a:solidFill>
                  <a:srgbClr val="0000FF"/>
                </a:solidFill>
              </a:rPr>
              <a:t>̀ </a:t>
            </a:r>
            <a:r>
              <a:rPr lang="en-US" altLang="en-US" sz="2000" b="1" dirty="0" err="1">
                <a:solidFill>
                  <a:srgbClr val="0000FF"/>
                </a:solidFill>
              </a:rPr>
              <a:t>cơ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cấu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dân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tộc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của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nước</a:t>
            </a:r>
            <a:r>
              <a:rPr lang="en-US" altLang="en-US" sz="2000" b="1" dirty="0">
                <a:solidFill>
                  <a:srgbClr val="0000FF"/>
                </a:solidFill>
              </a:rPr>
              <a:t> ta </a:t>
            </a:r>
            <a:r>
              <a:rPr lang="en-US" altLang="en-US" sz="2000" b="1" dirty="0" err="1">
                <a:solidFill>
                  <a:srgbClr val="0000FF"/>
                </a:solidFill>
              </a:rPr>
              <a:t>năm</a:t>
            </a:r>
            <a:r>
              <a:rPr lang="en-US" altLang="en-US" sz="2000" b="1" dirty="0">
                <a:solidFill>
                  <a:srgbClr val="0000FF"/>
                </a:solidFill>
              </a:rPr>
              <a:t> 1999 (%)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832411" y="5105400"/>
            <a:ext cx="87049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1999?</a:t>
            </a:r>
          </a:p>
          <a:p>
            <a:pPr eaLnBrk="1" hangingPunct="1"/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4" y="-57619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aga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41" y="2251318"/>
            <a:ext cx="4387567" cy="195054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b443b34c_00alangnghetruyenth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827" y="2251317"/>
            <a:ext cx="4387567" cy="195054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_preview(18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41" y="4441371"/>
            <a:ext cx="4387567" cy="1950541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5a7deeimages86219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827" y="4441371"/>
            <a:ext cx="4387567" cy="1950541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867233" y="145148"/>
            <a:ext cx="10482943" cy="2031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28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86,2%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thâm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canh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mức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xảo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đảo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4" y="-57619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images779079_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10" y="4197161"/>
            <a:ext cx="3891793" cy="223925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847277" y="221784"/>
            <a:ext cx="10430330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8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28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28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13,8%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" descr="83857_buoc-tie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10" y="1741710"/>
            <a:ext cx="3891793" cy="223925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g99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72" y="1741711"/>
            <a:ext cx="3891793" cy="223925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3" descr="ap_201106040436243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72" y="4197162"/>
            <a:ext cx="3891793" cy="2239253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4" y="-57619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webajpg-0154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41" y="397746"/>
            <a:ext cx="4495800" cy="2335481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84_7_1347616789_35_hoi%20nghi1347614134_340x2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27" y="397747"/>
            <a:ext cx="4495800" cy="2335481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500_thu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27" y="4091639"/>
            <a:ext cx="4495800" cy="233548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hanquo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41" y="4091640"/>
            <a:ext cx="4495800" cy="233548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1320803" y="2652492"/>
            <a:ext cx="9434287" cy="13075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ames PPT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" y="-38098"/>
            <a:ext cx="12226471" cy="69342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08802" y="2186158"/>
            <a:ext cx="4412342" cy="2554545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guyên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3200" dirty="0" smtClean="0">
                <a:solidFill>
                  <a:srgbClr val="C00000"/>
                </a:solidFill>
              </a:rPr>
              <a:t> 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1113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832600"/>
            <a:ext cx="12161838" cy="0"/>
          </a:xfrm>
          <a:prstGeom prst="line">
            <a:avLst/>
          </a:prstGeom>
          <a:ln w="7620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121721" y="3"/>
            <a:ext cx="0" cy="6811963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004" y="22227"/>
            <a:ext cx="0" cy="6813550"/>
          </a:xfrm>
          <a:prstGeom prst="line">
            <a:avLst/>
          </a:prstGeom>
          <a:ln w="76200" cmpd="tri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092964" y="215201"/>
            <a:ext cx="79111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PHÂN BỐ CÁC DÂN TỘC</a:t>
            </a:r>
            <a:endParaRPr lang="en-US" sz="48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LUOC_DO_8_VUNG_KINH_TE_V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1956" r="4265" b="6451"/>
          <a:stretch>
            <a:fillRect/>
          </a:stretch>
        </p:blipFill>
        <p:spPr bwMode="auto">
          <a:xfrm>
            <a:off x="1230519" y="1175660"/>
            <a:ext cx="5126743" cy="5167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0</TotalTime>
  <Words>570</Words>
  <Application>Microsoft Office PowerPoint</Application>
  <PresentationFormat>Custom</PresentationFormat>
  <Paragraphs>57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0903836823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NHOÙM ÑÒA</dc:title>
  <dc:creator>LAM TAI LOC</dc:creator>
  <cp:lastModifiedBy>Admin</cp:lastModifiedBy>
  <cp:revision>407</cp:revision>
  <dcterms:created xsi:type="dcterms:W3CDTF">2004-03-04T14:14:00Z</dcterms:created>
  <dcterms:modified xsi:type="dcterms:W3CDTF">2022-09-08T14:16:41Z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CE1BFBCD0E424CA1926CA83C8A2BEA84</vt:lpwstr>
  </property>
  <property fmtid="{D5CDD505-2E9C-101B-9397-08002B2CF9AE}" pid="3" name="KSOProductBuildVer">
    <vt:lpwstr>1033-11.2.0.11191</vt:lpwstr>
  </property>
</Properties>
</file>