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04" r:id="rId2"/>
    <p:sldId id="393" r:id="rId3"/>
    <p:sldId id="394" r:id="rId4"/>
    <p:sldId id="395" r:id="rId5"/>
    <p:sldId id="396" r:id="rId6"/>
    <p:sldId id="397" r:id="rId7"/>
    <p:sldId id="399" r:id="rId8"/>
    <p:sldId id="400" r:id="rId9"/>
    <p:sldId id="401" r:id="rId10"/>
    <p:sldId id="402" r:id="rId11"/>
    <p:sldId id="403" r:id="rId12"/>
    <p:sldId id="33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32AC4-EE0B-4B33-9F8C-86F2F61ADF3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39819-2FF4-4710-A40A-B2E0675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5FD4C-2A3B-48BF-87F3-9FCDCB751059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5400000">
            <a:off x="76200" y="76200"/>
            <a:ext cx="2362200" cy="2362200"/>
            <a:chOff x="48" y="1632"/>
            <a:chExt cx="3072" cy="2640"/>
          </a:xfrm>
        </p:grpSpPr>
        <p:pic>
          <p:nvPicPr>
            <p:cNvPr id="5" name="Picture 2" descr="Frames PPT 007"/>
            <p:cNvPicPr>
              <a:picLocks noChangeAspect="1" noChangeArrowheads="1"/>
            </p:cNvPicPr>
            <p:nvPr/>
          </p:nvPicPr>
          <p:blipFill>
            <a:blip r:embed="rId3"/>
            <a:srcRect t="85001" r="80000"/>
            <a:stretch>
              <a:fillRect/>
            </a:stretch>
          </p:blipFill>
          <p:spPr bwMode="auto">
            <a:xfrm>
              <a:off x="48" y="3792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44" y="249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96" y="1632"/>
              <a:ext cx="0" cy="23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480" y="4176"/>
              <a:ext cx="17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36" y="4224"/>
              <a:ext cx="27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 rot="10800000">
            <a:off x="6172200" y="152400"/>
            <a:ext cx="2858804" cy="2193120"/>
            <a:chOff x="48" y="1632"/>
            <a:chExt cx="3072" cy="2640"/>
          </a:xfrm>
        </p:grpSpPr>
        <p:pic>
          <p:nvPicPr>
            <p:cNvPr id="11" name="Picture 2" descr="Frames PPT 007"/>
            <p:cNvPicPr>
              <a:picLocks noChangeAspect="1" noChangeArrowheads="1"/>
            </p:cNvPicPr>
            <p:nvPr/>
          </p:nvPicPr>
          <p:blipFill>
            <a:blip r:embed="rId3"/>
            <a:srcRect t="85001" r="80000"/>
            <a:stretch>
              <a:fillRect/>
            </a:stretch>
          </p:blipFill>
          <p:spPr bwMode="auto">
            <a:xfrm>
              <a:off x="48" y="3792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Line 4"/>
            <p:cNvSpPr>
              <a:spLocks noChangeShapeType="1"/>
            </p:cNvSpPr>
            <p:nvPr/>
          </p:nvSpPr>
          <p:spPr bwMode="auto">
            <a:xfrm>
              <a:off x="144" y="249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96" y="1632"/>
              <a:ext cx="0" cy="23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480" y="4176"/>
              <a:ext cx="17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336" y="4224"/>
              <a:ext cx="27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28600" y="228600"/>
            <a:ext cx="8915400" cy="541414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>
                <a:gd name="adj1" fmla="val 9037428"/>
                <a:gd name="adj2" fmla="val 36712"/>
              </a:avLst>
            </a:prstTxWarp>
            <a:spAutoFit/>
          </a:bodyPr>
          <a:lstStyle/>
          <a:p>
            <a:pPr algn="ctr"/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Welcome to 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English Class 8</a:t>
            </a:r>
          </a:p>
          <a:p>
            <a:pPr algn="ctr"/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8" name="Picture 27" descr="http://kenhtuyensinh.vn/images/2013/Hoc-tieng-anh-giao-tiep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219200"/>
            <a:ext cx="3657600" cy="236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" name="Picture 28" descr="https://encrypted-tbn2.gstatic.com/images?q=tbn:ANd9GcQongWViEbyQJxN3XvuAs_9QTa6Zk_AME-p8RkYClltpKUlvg7D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2381250" cy="13322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30" name="Cloud Callout 29"/>
          <p:cNvSpPr/>
          <p:nvPr/>
        </p:nvSpPr>
        <p:spPr>
          <a:xfrm>
            <a:off x="1447800" y="4572000"/>
            <a:ext cx="4204855" cy="1393875"/>
          </a:xfrm>
          <a:prstGeom prst="cloudCallout">
            <a:avLst>
              <a:gd name="adj1" fmla="val 58762"/>
              <a:gd name="adj2" fmla="val 3624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Let’s learn English !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76400" y="35814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B050"/>
                </a:solidFill>
              </a:rPr>
              <a:t>Unit 6: FOLK TALES</a:t>
            </a:r>
          </a:p>
        </p:txBody>
      </p:sp>
      <p:pic>
        <p:nvPicPr>
          <p:cNvPr id="33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8620099" y="324466"/>
            <a:ext cx="386561" cy="547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865816" y="330220"/>
            <a:ext cx="370357" cy="46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/>
          <p:nvPr/>
        </p:nvSpPr>
        <p:spPr>
          <a:xfrm>
            <a:off x="152400" y="6197025"/>
            <a:ext cx="31242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Nguyen </a:t>
            </a:r>
            <a:r>
              <a:rPr lang="en-US" sz="1600" b="1" dirty="0" err="1" smtClean="0">
                <a:solidFill>
                  <a:srgbClr val="0070C0"/>
                </a:solidFill>
              </a:rPr>
              <a:t>Ba</a:t>
            </a:r>
            <a:r>
              <a:rPr lang="en-US" sz="1600" b="1" dirty="0" smtClean="0">
                <a:solidFill>
                  <a:srgbClr val="0070C0"/>
                </a:solidFill>
              </a:rPr>
              <a:t> Loan Secondary School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 Teacher: </a:t>
            </a:r>
            <a:r>
              <a:rPr lang="en-US" sz="1600" b="1" dirty="0" err="1" smtClean="0">
                <a:solidFill>
                  <a:srgbClr val="0070C0"/>
                </a:solidFill>
              </a:rPr>
              <a:t>Vũ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Đình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Hùng</a:t>
            </a:r>
            <a:endParaRPr lang="en-US" sz="1600" b="1" dirty="0">
              <a:solidFill>
                <a:srgbClr val="0070C0"/>
              </a:solidFill>
            </a:endParaRPr>
          </a:p>
        </p:txBody>
      </p:sp>
      <p:pic>
        <p:nvPicPr>
          <p:cNvPr id="36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1281485" y="4798690"/>
            <a:ext cx="524192" cy="654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1752525" y="2804592"/>
            <a:ext cx="590502" cy="73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 animBg="1"/>
      <p:bldP spid="31" grpId="0"/>
      <p:bldP spid="3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762000"/>
            <a:ext cx="8458200" cy="50323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7.Number </a:t>
            </a:r>
            <a:r>
              <a:rPr lang="en-US" sz="2800" b="1" dirty="0" smtClean="0">
                <a:solidFill>
                  <a:srgbClr val="FF0000"/>
                </a:solidFill>
              </a:rPr>
              <a:t>the lines of the dialogue in the correct order.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9600" y="5921514"/>
            <a:ext cx="7924800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=&gt;Key: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1.D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2.I       3. A	 4. C              5. F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6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H	7.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B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9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G	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E	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219200"/>
            <a:ext cx="8763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A. I tried to call you. What </a:t>
            </a:r>
            <a:r>
              <a:rPr lang="en-US" sz="2400" i="1" dirty="0" smtClean="0">
                <a:solidFill>
                  <a:srgbClr val="0070C0"/>
                </a:solidFill>
              </a:rPr>
              <a:t>film did you </a:t>
            </a:r>
            <a:r>
              <a:rPr lang="en-US" sz="2400" i="1" dirty="0" smtClean="0">
                <a:solidFill>
                  <a:srgbClr val="0070C0"/>
                </a:solidFill>
              </a:rPr>
              <a:t>see?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B. It’s about a green ogre </a:t>
            </a:r>
            <a:r>
              <a:rPr lang="en-US" sz="2400" i="1" dirty="0" smtClean="0">
                <a:solidFill>
                  <a:srgbClr val="0070C0"/>
                </a:solidFill>
              </a:rPr>
              <a:t>named Shrek</a:t>
            </a:r>
            <a:r>
              <a:rPr lang="en-US" sz="2400" i="1" dirty="0" smtClean="0">
                <a:solidFill>
                  <a:srgbClr val="0070C0"/>
                </a:solidFill>
              </a:rPr>
              <a:t>. He rescues a </a:t>
            </a:r>
            <a:r>
              <a:rPr lang="en-US" sz="2400" i="1" dirty="0" smtClean="0">
                <a:solidFill>
                  <a:srgbClr val="0070C0"/>
                </a:solidFill>
              </a:rPr>
              <a:t>princess named  Fiona</a:t>
            </a:r>
            <a:r>
              <a:rPr lang="en-US" sz="2400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C. Shrek.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D. What were you doing </a:t>
            </a:r>
            <a:r>
              <a:rPr lang="en-US" sz="2400" i="1" dirty="0" smtClean="0">
                <a:solidFill>
                  <a:srgbClr val="0070C0"/>
                </a:solidFill>
              </a:rPr>
              <a:t>yesterday afternoon </a:t>
            </a:r>
            <a:r>
              <a:rPr lang="en-US" sz="2400" i="1" dirty="0" smtClean="0">
                <a:solidFill>
                  <a:srgbClr val="0070C0"/>
                </a:solidFill>
              </a:rPr>
              <a:t>around 3 p.m.?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E. Not exactly. The characters </a:t>
            </a:r>
            <a:r>
              <a:rPr lang="en-US" sz="2400" i="1" dirty="0" smtClean="0">
                <a:solidFill>
                  <a:srgbClr val="0070C0"/>
                </a:solidFill>
              </a:rPr>
              <a:t>are really </a:t>
            </a:r>
            <a:r>
              <a:rPr lang="en-US" sz="2400" i="1" dirty="0" smtClean="0">
                <a:solidFill>
                  <a:srgbClr val="0070C0"/>
                </a:solidFill>
              </a:rPr>
              <a:t>funny and the story </a:t>
            </a:r>
            <a:r>
              <a:rPr lang="en-US" sz="2400" i="1" dirty="0" smtClean="0">
                <a:solidFill>
                  <a:srgbClr val="0070C0"/>
                </a:solidFill>
              </a:rPr>
              <a:t>is surprising</a:t>
            </a:r>
            <a:r>
              <a:rPr lang="en-US" sz="2400" i="1" dirty="0" smtClean="0">
                <a:solidFill>
                  <a:srgbClr val="0070C0"/>
                </a:solidFill>
              </a:rPr>
              <a:t>. You </a:t>
            </a:r>
            <a:r>
              <a:rPr lang="en-US" sz="2400" i="1" dirty="0" smtClean="0">
                <a:solidFill>
                  <a:srgbClr val="0070C0"/>
                </a:solidFill>
              </a:rPr>
              <a:t>should see </a:t>
            </a:r>
            <a:r>
              <a:rPr lang="en-US" sz="2400" i="1" dirty="0" smtClean="0">
                <a:solidFill>
                  <a:srgbClr val="0070C0"/>
                </a:solidFill>
              </a:rPr>
              <a:t>it.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F. I don’t know it.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G. It sounds like a typical fairy tale.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H. It’s a cartoon. It was really good.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I. Yesterday afternoon? I was </a:t>
            </a:r>
            <a:r>
              <a:rPr lang="en-US" sz="2400" i="1" dirty="0" smtClean="0">
                <a:solidFill>
                  <a:srgbClr val="0070C0"/>
                </a:solidFill>
              </a:rPr>
              <a:t>watching a film</a:t>
            </a:r>
            <a:r>
              <a:rPr lang="en-US" sz="2400" i="1" dirty="0" smtClean="0">
                <a:solidFill>
                  <a:srgbClr val="0070C0"/>
                </a:solidFill>
              </a:rPr>
              <a:t>. Why?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J. What’s it about?</a:t>
            </a:r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Complete yourselves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00200" y="1066800"/>
            <a:ext cx="5943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HOMEWORK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2286000"/>
            <a:ext cx="8305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tabLst>
                <a:tab pos="457200" algn="l"/>
              </a:tabLst>
            </a:pPr>
            <a:r>
              <a:rPr lang="nl-NL" sz="2800" dirty="0" smtClean="0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- Study the grammar. Make more examples.</a:t>
            </a:r>
            <a:endParaRPr lang="en-US" sz="2800" dirty="0" smtClean="0">
              <a:solidFill>
                <a:srgbClr val="C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- Do exercise in Workbook</a:t>
            </a:r>
            <a:endParaRPr lang="nl-NL" sz="2800" dirty="0" smtClean="0">
              <a:solidFill>
                <a:srgbClr val="C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nl-NL" sz="2800" dirty="0" smtClean="0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- Prepare : REVIEW 2.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 descr="https://encrypted-tbn2.gstatic.com/images?q=tbn:ANd9GcQqhKlsl9IG6vD1kjr0O_1fuxbs9d3Bv4AI0xOJ-_qFhjfSwwW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14800" y="12192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>
                <a:solidFill>
                  <a:srgbClr val="FFFF00"/>
                </a:solidFill>
              </a:rPr>
              <a:t>Unit 6:</a:t>
            </a:r>
            <a:endParaRPr lang="en-US" sz="4800" b="1" u="sng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8800" y="2590800"/>
            <a:ext cx="682367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FOLK TALES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0800" y="3919536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LOOKING BACK +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20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60437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" y="685800"/>
            <a:ext cx="8991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81000" y="3962400"/>
            <a:ext cx="6705600" cy="18158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i="1" dirty="0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- The </a:t>
            </a:r>
            <a:r>
              <a:rPr lang="en-US" sz="2800" i="1" dirty="0" err="1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Startfruit</a:t>
            </a:r>
            <a:r>
              <a:rPr lang="en-US" sz="2800" i="1" dirty="0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Tree and The Tortoise and the Hare are Fable 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Thanh</a:t>
            </a:r>
            <a:r>
              <a:rPr lang="en-US" sz="2800" i="1" dirty="0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Giong</a:t>
            </a:r>
            <a:r>
              <a:rPr lang="en-US" sz="2800" i="1" dirty="0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is Legend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- Chung </a:t>
            </a:r>
            <a:r>
              <a:rPr lang="en-US" sz="2800" i="1" dirty="0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Cakes ,Day Cakes is </a:t>
            </a:r>
            <a:r>
              <a:rPr lang="en-US" sz="2800" i="1" dirty="0" err="1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Fokl</a:t>
            </a:r>
            <a:r>
              <a:rPr lang="en-US" sz="2800" i="1" dirty="0" smtClean="0">
                <a:solidFill>
                  <a:srgbClr val="FF0000"/>
                </a:solidFill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tale 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4114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600199"/>
            <a:ext cx="4038600" cy="205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962400"/>
            <a:ext cx="4191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038600"/>
            <a:ext cx="4191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762000" y="3276600"/>
            <a:ext cx="1524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witch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19400" y="3276600"/>
            <a:ext cx="1600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hare 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53000" y="3276600"/>
            <a:ext cx="1600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knight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4200" y="3276600"/>
            <a:ext cx="1600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ogre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2000" y="5867400"/>
            <a:ext cx="1524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fairy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43200" y="5867400"/>
            <a:ext cx="16002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tortoise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3000" y="5867400"/>
            <a:ext cx="1447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giaint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10400" y="5867400"/>
            <a:ext cx="1524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dragon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-228600"/>
            <a:ext cx="274434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-22860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-22860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-22860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7200" y="990600"/>
            <a:ext cx="7012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2. Write </a:t>
            </a:r>
            <a:r>
              <a:rPr lang="en-US" sz="2800" b="1" dirty="0" smtClean="0">
                <a:solidFill>
                  <a:srgbClr val="FF0000"/>
                </a:solidFill>
              </a:rPr>
              <a:t>the correct words under the pictures.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0" y="24825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762000"/>
            <a:ext cx="8991600" cy="57943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3. Put the words in the box into the  correct column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38600" y="1600200"/>
          <a:ext cx="4953000" cy="5135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02423"/>
                <a:gridCol w="2350577"/>
              </a:tblGrid>
              <a:tr h="4419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witch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kind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dragon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generous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fairy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mean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giant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wicked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hare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cheerful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emperor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fierce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ortoise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evil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knight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cunning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ogre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brave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eagle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greedy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4174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Buddha</a:t>
                      </a:r>
                      <a:endParaRPr lang="en-US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1518821"/>
            <a:ext cx="3352800" cy="526297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w</a:t>
            </a:r>
            <a:r>
              <a:rPr lang="en-US" sz="2800" dirty="0" smtClean="0"/>
              <a:t>oodcutter  </a:t>
            </a:r>
            <a:r>
              <a:rPr lang="en-US" sz="2800" dirty="0" smtClean="0"/>
              <a:t>fairy generous </a:t>
            </a:r>
            <a:r>
              <a:rPr lang="en-US" sz="2800" dirty="0" smtClean="0"/>
              <a:t>      emperor brave              eagle</a:t>
            </a:r>
            <a:endParaRPr lang="en-US" sz="2800" dirty="0" smtClean="0"/>
          </a:p>
          <a:p>
            <a:r>
              <a:rPr lang="en-US" sz="2800" dirty="0" smtClean="0"/>
              <a:t>knight </a:t>
            </a:r>
            <a:r>
              <a:rPr lang="en-US" sz="2800" dirty="0" smtClean="0"/>
              <a:t>           witch </a:t>
            </a:r>
            <a:r>
              <a:rPr lang="en-US" sz="2800" dirty="0" smtClean="0"/>
              <a:t>giant </a:t>
            </a:r>
            <a:r>
              <a:rPr lang="en-US" sz="2800" dirty="0" smtClean="0"/>
              <a:t>             cunning ogre               mean</a:t>
            </a:r>
            <a:endParaRPr lang="en-US" sz="2800" dirty="0" smtClean="0"/>
          </a:p>
          <a:p>
            <a:r>
              <a:rPr lang="it-IT" sz="2800" dirty="0" smtClean="0"/>
              <a:t>tortoise </a:t>
            </a:r>
            <a:r>
              <a:rPr lang="it-IT" sz="2800" dirty="0" smtClean="0"/>
              <a:t>        hare cheerful        </a:t>
            </a:r>
            <a:r>
              <a:rPr lang="it-IT" sz="2800" dirty="0" smtClean="0"/>
              <a:t>dragon evil </a:t>
            </a:r>
            <a:r>
              <a:rPr lang="it-IT" sz="2800" dirty="0" smtClean="0"/>
              <a:t>                cruel</a:t>
            </a:r>
            <a:endParaRPr lang="it-IT" sz="2800" dirty="0" smtClean="0"/>
          </a:p>
          <a:p>
            <a:r>
              <a:rPr lang="en-US" sz="2800" dirty="0" smtClean="0"/>
              <a:t>greedy </a:t>
            </a:r>
            <a:r>
              <a:rPr lang="en-US" sz="2800" dirty="0" smtClean="0"/>
              <a:t>          wicked </a:t>
            </a:r>
            <a:r>
              <a:rPr lang="en-US" sz="2800" dirty="0" smtClean="0"/>
              <a:t>kind </a:t>
            </a:r>
            <a:r>
              <a:rPr lang="en-US" sz="2800" dirty="0" smtClean="0"/>
              <a:t>               </a:t>
            </a:r>
            <a:r>
              <a:rPr lang="en-US" sz="2800" dirty="0" err="1" smtClean="0"/>
              <a:t>fi</a:t>
            </a:r>
            <a:r>
              <a:rPr lang="en-US" sz="2800" dirty="0" smtClean="0"/>
              <a:t> </a:t>
            </a:r>
            <a:r>
              <a:rPr lang="en-US" sz="2800" dirty="0" err="1" smtClean="0"/>
              <a:t>erce</a:t>
            </a:r>
            <a:r>
              <a:rPr lang="en-US" sz="2800" dirty="0" smtClean="0"/>
              <a:t> Buddha</a:t>
            </a:r>
            <a:endParaRPr lang="en-US" sz="2800" dirty="0"/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38600" y="1600200"/>
            <a:ext cx="25908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CHARACTERS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6553200" y="1600200"/>
            <a:ext cx="2409635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PERSONALITY</a:t>
            </a:r>
            <a:endParaRPr lang="en-US" sz="2400" b="1" dirty="0">
              <a:solidFill>
                <a:srgbClr val="FFFF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838200"/>
            <a:ext cx="3352800" cy="3508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Grammar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371600"/>
            <a:ext cx="5410200" cy="547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4800" y="1447800"/>
            <a:ext cx="327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4. The </a:t>
            </a:r>
            <a:r>
              <a:rPr lang="en-US" sz="2400" b="1" dirty="0" smtClean="0">
                <a:solidFill>
                  <a:srgbClr val="FF0000"/>
                </a:solidFill>
              </a:rPr>
              <a:t>following people were at home at 5 p.m.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yesterday.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What </a:t>
            </a:r>
            <a:r>
              <a:rPr lang="en-US" sz="2400" b="1" dirty="0" smtClean="0">
                <a:solidFill>
                  <a:srgbClr val="FF0000"/>
                </a:solidFill>
              </a:rPr>
              <a:t>were </a:t>
            </a:r>
            <a:r>
              <a:rPr lang="en-US" sz="2400" b="1" dirty="0" smtClean="0">
                <a:solidFill>
                  <a:srgbClr val="FF0000"/>
                </a:solidFill>
              </a:rPr>
              <a:t>they  </a:t>
            </a:r>
            <a:r>
              <a:rPr lang="en-US" sz="2400" b="1" dirty="0" smtClean="0">
                <a:solidFill>
                  <a:srgbClr val="FF0000"/>
                </a:solidFill>
              </a:rPr>
              <a:t>doing</a:t>
            </a:r>
            <a:r>
              <a:rPr lang="en-US" sz="2400" b="1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Work </a:t>
            </a:r>
            <a:r>
              <a:rPr lang="en-US" sz="2400" b="1" dirty="0" smtClean="0">
                <a:solidFill>
                  <a:srgbClr val="FF0000"/>
                </a:solidFill>
              </a:rPr>
              <a:t>in pairs</a:t>
            </a:r>
            <a:r>
              <a:rPr lang="en-US" sz="2400" b="1" dirty="0" smtClean="0">
                <a:solidFill>
                  <a:srgbClr val="FF0000"/>
                </a:solidFill>
              </a:rPr>
              <a:t>, ask and answer questions.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3962400"/>
            <a:ext cx="3581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Example:</a:t>
            </a:r>
          </a:p>
          <a:p>
            <a:r>
              <a:rPr lang="en-US" sz="2400" dirty="0" smtClean="0"/>
              <a:t>1</a:t>
            </a:r>
            <a:r>
              <a:rPr lang="en-US" sz="2400" dirty="0" smtClean="0"/>
              <a:t>. Nam/ play video games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A: Was Nam playing video games?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B: No, he wasn’t. He was playing the piano.</a:t>
            </a:r>
            <a:endParaRPr lang="en-US" sz="2400" i="1" dirty="0">
              <a:solidFill>
                <a:srgbClr val="00B050"/>
              </a:solidFill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71800" y="1447800"/>
            <a:ext cx="6324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2. A: Was </a:t>
            </a:r>
            <a:r>
              <a:rPr lang="en-US" sz="2400" b="1" dirty="0" err="1" smtClean="0">
                <a:solidFill>
                  <a:srgbClr val="0070C0"/>
                </a:solidFill>
              </a:rPr>
              <a:t>Mrs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Lan</a:t>
            </a:r>
            <a:r>
              <a:rPr lang="en-US" sz="2400" b="1" dirty="0" smtClean="0">
                <a:solidFill>
                  <a:srgbClr val="0070C0"/>
                </a:solidFill>
              </a:rPr>
              <a:t> doing the gardening?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B</a:t>
            </a:r>
            <a:r>
              <a:rPr lang="en-US" sz="2400" dirty="0" smtClean="0">
                <a:solidFill>
                  <a:srgbClr val="0070C0"/>
                </a:solidFill>
              </a:rPr>
              <a:t>: No, she wasn’t. She was cooking.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3. A: Was </a:t>
            </a:r>
            <a:r>
              <a:rPr lang="en-US" sz="2400" b="1" dirty="0" err="1" smtClean="0">
                <a:solidFill>
                  <a:srgbClr val="0070C0"/>
                </a:solidFill>
              </a:rPr>
              <a:t>Mr</a:t>
            </a:r>
            <a:r>
              <a:rPr lang="en-US" sz="2400" b="1" dirty="0" smtClean="0">
                <a:solidFill>
                  <a:srgbClr val="0070C0"/>
                </a:solidFill>
              </a:rPr>
              <a:t> Hung writing a letter?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B</a:t>
            </a:r>
            <a:r>
              <a:rPr lang="en-US" sz="2400" dirty="0" smtClean="0">
                <a:solidFill>
                  <a:srgbClr val="0070C0"/>
                </a:solidFill>
              </a:rPr>
              <a:t>: No, he wasn’t. He was reading a newspaper.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4. A: Were </a:t>
            </a:r>
            <a:r>
              <a:rPr lang="en-US" sz="2400" b="1" dirty="0" err="1" smtClean="0">
                <a:solidFill>
                  <a:srgbClr val="0070C0"/>
                </a:solidFill>
              </a:rPr>
              <a:t>Hoa</a:t>
            </a:r>
            <a:r>
              <a:rPr lang="en-US" sz="2400" b="1" dirty="0" smtClean="0">
                <a:solidFill>
                  <a:srgbClr val="0070C0"/>
                </a:solidFill>
              </a:rPr>
              <a:t> and </a:t>
            </a:r>
            <a:r>
              <a:rPr lang="en-US" sz="2400" b="1" dirty="0" err="1" smtClean="0">
                <a:solidFill>
                  <a:srgbClr val="0070C0"/>
                </a:solidFill>
              </a:rPr>
              <a:t>Hai</a:t>
            </a:r>
            <a:r>
              <a:rPr lang="en-US" sz="2400" b="1" dirty="0" smtClean="0">
                <a:solidFill>
                  <a:srgbClr val="0070C0"/>
                </a:solidFill>
              </a:rPr>
              <a:t> playing table tennis?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 B</a:t>
            </a:r>
            <a:r>
              <a:rPr lang="en-US" sz="2400" dirty="0" smtClean="0">
                <a:solidFill>
                  <a:srgbClr val="0070C0"/>
                </a:solidFill>
              </a:rPr>
              <a:t>: Yes, they were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5</a:t>
            </a:r>
            <a:r>
              <a:rPr lang="en-US" sz="2400" b="1" dirty="0" smtClean="0">
                <a:solidFill>
                  <a:srgbClr val="0070C0"/>
                </a:solidFill>
              </a:rPr>
              <a:t>. A: Was Duong listening to music?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 B</a:t>
            </a:r>
            <a:r>
              <a:rPr lang="en-US" sz="2400" dirty="0" smtClean="0">
                <a:solidFill>
                  <a:srgbClr val="0070C0"/>
                </a:solidFill>
              </a:rPr>
              <a:t>: No, he wasn’t. He was watching TV.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6. A: Was Mai doing her homework?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 B</a:t>
            </a:r>
            <a:r>
              <a:rPr lang="en-US" sz="2400" dirty="0" smtClean="0">
                <a:solidFill>
                  <a:srgbClr val="0070C0"/>
                </a:solidFill>
              </a:rPr>
              <a:t>: No, she wasn’t. She was sweeping the </a:t>
            </a:r>
            <a:r>
              <a:rPr lang="en-US" sz="2400" dirty="0" smtClean="0">
                <a:solidFill>
                  <a:srgbClr val="0070C0"/>
                </a:solidFill>
              </a:rPr>
              <a:t>floor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447800"/>
            <a:ext cx="2971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2. </a:t>
            </a:r>
            <a:r>
              <a:rPr lang="en-US" sz="2000" b="1" dirty="0" err="1" smtClean="0">
                <a:solidFill>
                  <a:srgbClr val="FF0000"/>
                </a:solidFill>
              </a:rPr>
              <a:t>Mrs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Lan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do the gardening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3</a:t>
            </a:r>
            <a:r>
              <a:rPr lang="en-US" sz="2000" b="1" dirty="0" smtClean="0">
                <a:solidFill>
                  <a:srgbClr val="FF0000"/>
                </a:solidFill>
              </a:rPr>
              <a:t>. </a:t>
            </a:r>
            <a:r>
              <a:rPr lang="en-US" sz="2000" b="1" dirty="0" err="1" smtClean="0">
                <a:solidFill>
                  <a:srgbClr val="FF0000"/>
                </a:solidFill>
              </a:rPr>
              <a:t>Mr</a:t>
            </a:r>
            <a:r>
              <a:rPr lang="en-US" sz="2000" b="1" dirty="0" smtClean="0">
                <a:solidFill>
                  <a:srgbClr val="FF0000"/>
                </a:solidFill>
              </a:rPr>
              <a:t> Hung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write a letter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4</a:t>
            </a:r>
            <a:r>
              <a:rPr lang="en-US" sz="2000" b="1" dirty="0" smtClean="0">
                <a:solidFill>
                  <a:srgbClr val="FF0000"/>
                </a:solidFill>
              </a:rPr>
              <a:t>. </a:t>
            </a:r>
            <a:r>
              <a:rPr lang="en-US" sz="2000" b="1" dirty="0" err="1" smtClean="0">
                <a:solidFill>
                  <a:srgbClr val="FF0000"/>
                </a:solidFill>
              </a:rPr>
              <a:t>Hoa</a:t>
            </a:r>
            <a:r>
              <a:rPr lang="en-US" sz="2000" b="1" dirty="0" smtClean="0">
                <a:solidFill>
                  <a:srgbClr val="FF0000"/>
                </a:solidFill>
              </a:rPr>
              <a:t> and </a:t>
            </a:r>
            <a:r>
              <a:rPr lang="en-US" sz="2000" b="1" dirty="0" err="1" smtClean="0">
                <a:solidFill>
                  <a:srgbClr val="FF0000"/>
                </a:solidFill>
              </a:rPr>
              <a:t>Hai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play table tennis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5</a:t>
            </a:r>
            <a:r>
              <a:rPr lang="en-US" sz="2000" b="1" dirty="0" smtClean="0">
                <a:solidFill>
                  <a:srgbClr val="FF0000"/>
                </a:solidFill>
              </a:rPr>
              <a:t>. Duong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listen to music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6</a:t>
            </a:r>
            <a:r>
              <a:rPr lang="en-US" sz="2000" b="1" dirty="0" smtClean="0">
                <a:solidFill>
                  <a:srgbClr val="FF0000"/>
                </a:solidFill>
              </a:rPr>
              <a:t>. Mai/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do </a:t>
            </a:r>
            <a:r>
              <a:rPr lang="en-US" sz="2000" b="1" dirty="0" smtClean="0">
                <a:solidFill>
                  <a:srgbClr val="FF0000"/>
                </a:solidFill>
              </a:rPr>
              <a:t>homework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9400" y="762000"/>
            <a:ext cx="2743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ASK  and  ANSWER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5.What </a:t>
            </a:r>
            <a:r>
              <a:rPr lang="en-US" sz="2800" b="1" dirty="0" smtClean="0">
                <a:solidFill>
                  <a:srgbClr val="FF0000"/>
                </a:solidFill>
              </a:rPr>
              <a:t>were you doing at the following </a:t>
            </a:r>
            <a:r>
              <a:rPr lang="en-US" sz="2800" b="1" dirty="0" smtClean="0">
                <a:solidFill>
                  <a:srgbClr val="FF0000"/>
                </a:solidFill>
              </a:rPr>
              <a:t>times? Work </a:t>
            </a:r>
            <a:r>
              <a:rPr lang="en-US" sz="2800" b="1" dirty="0" smtClean="0">
                <a:solidFill>
                  <a:srgbClr val="FF0000"/>
                </a:solidFill>
              </a:rPr>
              <a:t>in pairs. Ask and answer questions, as </a:t>
            </a:r>
            <a:r>
              <a:rPr lang="en-US" sz="2800" b="1" dirty="0" smtClean="0">
                <a:solidFill>
                  <a:srgbClr val="FF0000"/>
                </a:solidFill>
              </a:rPr>
              <a:t>in the </a:t>
            </a:r>
            <a:r>
              <a:rPr lang="en-US" sz="2800" b="1" dirty="0" smtClean="0">
                <a:solidFill>
                  <a:srgbClr val="FF0000"/>
                </a:solidFill>
              </a:rPr>
              <a:t>example.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828801"/>
            <a:ext cx="86868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1. At 10 p.m. yesterday evening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A: What were you doing at ten </a:t>
            </a:r>
            <a:r>
              <a:rPr lang="en-US" sz="2800" i="1" dirty="0" smtClean="0">
                <a:solidFill>
                  <a:srgbClr val="FF0000"/>
                </a:solidFill>
              </a:rPr>
              <a:t>o’clock yesterday </a:t>
            </a:r>
            <a:r>
              <a:rPr lang="en-US" sz="2800" i="1" dirty="0" smtClean="0">
                <a:solidFill>
                  <a:srgbClr val="FF0000"/>
                </a:solidFill>
              </a:rPr>
              <a:t>evening?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B: I was watching TV.</a:t>
            </a:r>
          </a:p>
          <a:p>
            <a:endParaRPr lang="en-US" sz="2800" b="1" dirty="0" smtClean="0"/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5814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2. At 5 a.m. this morning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3. This time last week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4. At lunchtime yesterday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5. Two hours ago</a:t>
            </a:r>
          </a:p>
          <a:p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6. Work </a:t>
            </a:r>
            <a:r>
              <a:rPr lang="en-US" sz="3200" dirty="0" smtClean="0">
                <a:solidFill>
                  <a:srgbClr val="FF0000"/>
                </a:solidFill>
              </a:rPr>
              <a:t>in pairs. Make exclamatory </a:t>
            </a:r>
            <a:r>
              <a:rPr lang="en-US" sz="3200" dirty="0" smtClean="0">
                <a:solidFill>
                  <a:srgbClr val="FF0000"/>
                </a:solidFill>
              </a:rPr>
              <a:t>sentences about </a:t>
            </a:r>
            <a:r>
              <a:rPr lang="en-US" sz="3200" dirty="0" smtClean="0">
                <a:solidFill>
                  <a:srgbClr val="FF0000"/>
                </a:solidFill>
              </a:rPr>
              <a:t>your partner or other classmates.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20113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+ Example</a:t>
            </a:r>
            <a:r>
              <a:rPr lang="en-US" b="1" i="1" dirty="0" smtClean="0">
                <a:solidFill>
                  <a:srgbClr val="00B050"/>
                </a:solidFill>
              </a:rPr>
              <a:t>:</a:t>
            </a:r>
          </a:p>
          <a:p>
            <a:pPr>
              <a:buNone/>
            </a:pPr>
            <a:r>
              <a:rPr lang="en-US" dirty="0" smtClean="0"/>
              <a:t>- What </a:t>
            </a:r>
            <a:r>
              <a:rPr lang="en-US" dirty="0" smtClean="0"/>
              <a:t>a lovely shirt you’re wearing</a:t>
            </a:r>
            <a:r>
              <a:rPr lang="en-US" dirty="0" smtClean="0"/>
              <a:t>!</a:t>
            </a:r>
          </a:p>
          <a:p>
            <a:pPr>
              <a:buNone/>
            </a:pP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-</a:t>
            </a:r>
          </a:p>
        </p:txBody>
      </p:sp>
      <p:sp>
        <p:nvSpPr>
          <p:cNvPr id="5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6: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   </a:t>
            </a:r>
            <a:r>
              <a:rPr lang="en-US" sz="32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FOLK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TALES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Looking back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696</Words>
  <Application>Microsoft Office PowerPoint</Application>
  <PresentationFormat>On-screen Show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3. Put the words in the box into the  correct column</vt:lpstr>
      <vt:lpstr>Grammar</vt:lpstr>
      <vt:lpstr>Slide 7</vt:lpstr>
      <vt:lpstr>5.What were you doing at the following times? Work in pairs. Ask and answer questions, as in the example.</vt:lpstr>
      <vt:lpstr>6. Work in pairs. Make exclamatory sentences about your partner or other classmates.</vt:lpstr>
      <vt:lpstr>7.Number the lines of the dialogue in the correct order.</vt:lpstr>
      <vt:lpstr>Complete yourselves</vt:lpstr>
      <vt:lpstr>Slide 12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MY CLASS</dc:title>
  <dc:creator>Mr</dc:creator>
  <cp:lastModifiedBy>AnhTuan_SVE</cp:lastModifiedBy>
  <cp:revision>132</cp:revision>
  <dcterms:created xsi:type="dcterms:W3CDTF">2015-08-01T15:00:19Z</dcterms:created>
  <dcterms:modified xsi:type="dcterms:W3CDTF">2017-12-03T12:12:16Z</dcterms:modified>
</cp:coreProperties>
</file>