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1"/>
  </p:sldMasterIdLst>
  <p:notesMasterIdLst>
    <p:notesMasterId r:id="rId20"/>
  </p:notesMasterIdLst>
  <p:sldIdLst>
    <p:sldId id="342" r:id="rId2"/>
    <p:sldId id="347" r:id="rId3"/>
    <p:sldId id="358" r:id="rId4"/>
    <p:sldId id="335" r:id="rId5"/>
    <p:sldId id="351" r:id="rId6"/>
    <p:sldId id="352" r:id="rId7"/>
    <p:sldId id="354" r:id="rId8"/>
    <p:sldId id="355" r:id="rId9"/>
    <p:sldId id="356" r:id="rId10"/>
    <p:sldId id="346" r:id="rId11"/>
    <p:sldId id="345" r:id="rId12"/>
    <p:sldId id="295" r:id="rId13"/>
    <p:sldId id="360" r:id="rId14"/>
    <p:sldId id="294" r:id="rId15"/>
    <p:sldId id="348" r:id="rId16"/>
    <p:sldId id="298" r:id="rId17"/>
    <p:sldId id="300" r:id="rId18"/>
    <p:sldId id="34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80836"/>
    <a:srgbClr val="1CF21C"/>
    <a:srgbClr val="FFFF00"/>
    <a:srgbClr val="009900"/>
    <a:srgbClr val="99FF99"/>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4" autoAdjust="0"/>
    <p:restoredTop sz="94660"/>
  </p:normalViewPr>
  <p:slideViewPr>
    <p:cSldViewPr>
      <p:cViewPr varScale="1">
        <p:scale>
          <a:sx n="66" d="100"/>
          <a:sy n="66" d="100"/>
        </p:scale>
        <p:origin x="76"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3A5479-4D51-4FC0-A6A7-05B16E4D8F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2B28EB6-42A2-4DD9-A3E0-A1FB28C7D6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E8DC29-9C44-4E59-A5F7-4362C61E6873}" type="datetimeFigureOut">
              <a:rPr lang="en-US"/>
              <a:pPr>
                <a:defRPr/>
              </a:pPr>
              <a:t>12/30/2021</a:t>
            </a:fld>
            <a:endParaRPr lang="en-US"/>
          </a:p>
        </p:txBody>
      </p:sp>
      <p:sp>
        <p:nvSpPr>
          <p:cNvPr id="4" name="Slide Image Placeholder 3">
            <a:extLst>
              <a:ext uri="{FF2B5EF4-FFF2-40B4-BE49-F238E27FC236}">
                <a16:creationId xmlns:a16="http://schemas.microsoft.com/office/drawing/2014/main" id="{27C87AD3-0997-4952-8B0E-E500EEDF3CE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364C19E-1403-42A8-935D-278CFB1B83D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1986C8-12F6-4BA3-901E-A6E72C34129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3FBBAE4-5CD3-4444-B777-2A7CE167F88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1920B8-195B-4B3A-B0A4-12360F98FD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D755-56C8-42C0-A536-754FC6D47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0099B8-962A-4E94-9806-AE76B5DE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5EF491-ED13-491D-A9F7-DD7846B21904}"/>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2C604EC2-7E21-4464-B7DB-95AC73BC3E81}"/>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86767942-F1BC-4CB2-956B-883C01013248}"/>
              </a:ext>
            </a:extLst>
          </p:cNvPr>
          <p:cNvSpPr>
            <a:spLocks noGrp="1"/>
          </p:cNvSpPr>
          <p:nvPr>
            <p:ph type="sldNum" sz="quarter" idx="12"/>
          </p:nvPr>
        </p:nvSpPr>
        <p:spPr/>
        <p:txBody>
          <a:bodyPr/>
          <a:lstStyle/>
          <a:p>
            <a:fld id="{688C2074-5CFF-454B-87D8-EE054A2AED96}" type="slidenum">
              <a:rPr lang="en-US" altLang="en-US" smtClean="0"/>
              <a:pPr/>
              <a:t>‹#›</a:t>
            </a:fld>
            <a:endParaRPr lang="en-US" altLang="en-US"/>
          </a:p>
        </p:txBody>
      </p:sp>
    </p:spTree>
    <p:extLst>
      <p:ext uri="{BB962C8B-B14F-4D97-AF65-F5344CB8AC3E}">
        <p14:creationId xmlns:p14="http://schemas.microsoft.com/office/powerpoint/2010/main" val="183452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E348-AFAE-4FBA-B609-DA05BBE544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DB9AEC-51A9-4E72-B08B-27F1AD22EF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FEA61-8517-4F29-BD6E-27577D6B9A52}"/>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8F52CB2-ECF6-4BC9-819C-52542112EAF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7E36E6C0-28C8-41FD-8335-0E25996FDD0C}"/>
              </a:ext>
            </a:extLst>
          </p:cNvPr>
          <p:cNvSpPr>
            <a:spLocks noGrp="1"/>
          </p:cNvSpPr>
          <p:nvPr>
            <p:ph type="sldNum" sz="quarter" idx="12"/>
          </p:nvPr>
        </p:nvSpPr>
        <p:spPr/>
        <p:txBody>
          <a:bodyPr/>
          <a:lstStyle/>
          <a:p>
            <a:fld id="{C410A623-C5C0-4253-AA26-98E99F413F7D}" type="slidenum">
              <a:rPr lang="en-US" altLang="en-US" smtClean="0"/>
              <a:pPr/>
              <a:t>‹#›</a:t>
            </a:fld>
            <a:endParaRPr lang="en-US" altLang="en-US"/>
          </a:p>
        </p:txBody>
      </p:sp>
    </p:spTree>
    <p:extLst>
      <p:ext uri="{BB962C8B-B14F-4D97-AF65-F5344CB8AC3E}">
        <p14:creationId xmlns:p14="http://schemas.microsoft.com/office/powerpoint/2010/main" val="413652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A499D-0C50-43AD-80BD-A2269F9201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A4A03-DE20-4F4F-A087-0CA6C9991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169BC-1187-41F0-8D50-24943B0ED56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24ACC4EF-6E8F-4FF9-B2ED-8F30E0610DB7}"/>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E77F4C6F-3815-4F57-B0A2-482E8DD6BBF8}"/>
              </a:ext>
            </a:extLst>
          </p:cNvPr>
          <p:cNvSpPr>
            <a:spLocks noGrp="1"/>
          </p:cNvSpPr>
          <p:nvPr>
            <p:ph type="sldNum" sz="quarter" idx="12"/>
          </p:nvPr>
        </p:nvSpPr>
        <p:spPr/>
        <p:txBody>
          <a:bodyPr/>
          <a:lstStyle/>
          <a:p>
            <a:fld id="{C48E20CA-AEEF-48F6-B4A6-497EFE4CC395}" type="slidenum">
              <a:rPr lang="en-US" altLang="en-US" smtClean="0"/>
              <a:pPr/>
              <a:t>‹#›</a:t>
            </a:fld>
            <a:endParaRPr lang="en-US" altLang="en-US"/>
          </a:p>
        </p:txBody>
      </p:sp>
    </p:spTree>
    <p:extLst>
      <p:ext uri="{BB962C8B-B14F-4D97-AF65-F5344CB8AC3E}">
        <p14:creationId xmlns:p14="http://schemas.microsoft.com/office/powerpoint/2010/main" val="11833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6F0F-428D-4BD1-9B60-114167AB0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53BE4-5831-458B-8E14-3B5D33B3B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03018-6571-4C49-B970-EB0C5DFBD4F2}"/>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1EB81593-18DA-40CB-A491-FF9D73950C82}"/>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469BDBE6-1380-49FD-A588-FE8EFC188E74}"/>
              </a:ext>
            </a:extLst>
          </p:cNvPr>
          <p:cNvSpPr>
            <a:spLocks noGrp="1"/>
          </p:cNvSpPr>
          <p:nvPr>
            <p:ph type="sldNum" sz="quarter" idx="12"/>
          </p:nvPr>
        </p:nvSpPr>
        <p:spPr/>
        <p:txBody>
          <a:bodyPr/>
          <a:lstStyle/>
          <a:p>
            <a:fld id="{34AAF723-DD95-47F8-8C25-F54EC69B7492}" type="slidenum">
              <a:rPr lang="en-US" altLang="en-US" smtClean="0"/>
              <a:pPr/>
              <a:t>‹#›</a:t>
            </a:fld>
            <a:endParaRPr lang="en-US" altLang="en-US"/>
          </a:p>
        </p:txBody>
      </p:sp>
    </p:spTree>
    <p:extLst>
      <p:ext uri="{BB962C8B-B14F-4D97-AF65-F5344CB8AC3E}">
        <p14:creationId xmlns:p14="http://schemas.microsoft.com/office/powerpoint/2010/main" val="311103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A03F-BCCE-4426-876C-565307FD8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06B0F-8052-44AE-93AF-C846218B4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54EE7-11E8-43F6-AFBA-637658A7BDA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14F76EDA-D6EF-4420-9541-69ADDB433B0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76868590-922B-46AF-B3B8-674A391A65E2}"/>
              </a:ext>
            </a:extLst>
          </p:cNvPr>
          <p:cNvSpPr>
            <a:spLocks noGrp="1"/>
          </p:cNvSpPr>
          <p:nvPr>
            <p:ph type="sldNum" sz="quarter" idx="12"/>
          </p:nvPr>
        </p:nvSpPr>
        <p:spPr/>
        <p:txBody>
          <a:bodyPr/>
          <a:lstStyle/>
          <a:p>
            <a:fld id="{05C5E415-7C32-4D6D-B5D3-3C010D0861E4}" type="slidenum">
              <a:rPr lang="en-US" altLang="en-US" smtClean="0"/>
              <a:pPr/>
              <a:t>‹#›</a:t>
            </a:fld>
            <a:endParaRPr lang="en-US" altLang="en-US"/>
          </a:p>
        </p:txBody>
      </p:sp>
    </p:spTree>
    <p:extLst>
      <p:ext uri="{BB962C8B-B14F-4D97-AF65-F5344CB8AC3E}">
        <p14:creationId xmlns:p14="http://schemas.microsoft.com/office/powerpoint/2010/main" val="21310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81FF-FD85-4CA5-AC08-AC7D93610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9037A-526A-4916-863A-A87F26CCD3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E6EB0-F2DC-4DAA-BC02-DC2B57E14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200CE-8F91-4927-BFFA-9858B50108E6}"/>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E1E01D35-B649-4466-A12A-D00031A4F0C6}"/>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C852C9FF-E15B-4B04-848A-30840BD27031}"/>
              </a:ext>
            </a:extLst>
          </p:cNvPr>
          <p:cNvSpPr>
            <a:spLocks noGrp="1"/>
          </p:cNvSpPr>
          <p:nvPr>
            <p:ph type="sldNum" sz="quarter" idx="12"/>
          </p:nvPr>
        </p:nvSpPr>
        <p:spPr/>
        <p:txBody>
          <a:bodyPr/>
          <a:lstStyle/>
          <a:p>
            <a:fld id="{DA1FA7F3-BC2C-4118-AB8A-FAF48DD8F479}" type="slidenum">
              <a:rPr lang="en-US" altLang="en-US" smtClean="0"/>
              <a:pPr/>
              <a:t>‹#›</a:t>
            </a:fld>
            <a:endParaRPr lang="en-US" altLang="en-US"/>
          </a:p>
        </p:txBody>
      </p:sp>
    </p:spTree>
    <p:extLst>
      <p:ext uri="{BB962C8B-B14F-4D97-AF65-F5344CB8AC3E}">
        <p14:creationId xmlns:p14="http://schemas.microsoft.com/office/powerpoint/2010/main" val="12721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C8CF-F2B2-4208-8FE8-1B5D16CED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C0397-5F40-419E-9CD2-BF559910F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3D5B6-66CC-40C6-84EE-1A0355D12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2229E0-69F0-4FE0-A5D8-A65132FD3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CC7DF-8CB4-4E9E-AFB2-DE2322915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1C1DC5-8F62-44AE-B12A-A80EAEBFB95E}"/>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1E63AF19-C61F-4E9E-B551-EA8EAF4C8C20}"/>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0E652DDC-B72B-442B-9D0F-32324DF36D88}"/>
              </a:ext>
            </a:extLst>
          </p:cNvPr>
          <p:cNvSpPr>
            <a:spLocks noGrp="1"/>
          </p:cNvSpPr>
          <p:nvPr>
            <p:ph type="sldNum" sz="quarter" idx="12"/>
          </p:nvPr>
        </p:nvSpPr>
        <p:spPr/>
        <p:txBody>
          <a:bodyPr/>
          <a:lstStyle/>
          <a:p>
            <a:fld id="{CF50E212-E539-48D1-8F84-8AB28878F9CE}" type="slidenum">
              <a:rPr lang="en-US" altLang="en-US" smtClean="0"/>
              <a:pPr/>
              <a:t>‹#›</a:t>
            </a:fld>
            <a:endParaRPr lang="en-US" altLang="en-US"/>
          </a:p>
        </p:txBody>
      </p:sp>
    </p:spTree>
    <p:extLst>
      <p:ext uri="{BB962C8B-B14F-4D97-AF65-F5344CB8AC3E}">
        <p14:creationId xmlns:p14="http://schemas.microsoft.com/office/powerpoint/2010/main" val="80788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56F8-915C-46B1-9EB6-D5136EB356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0C716-E053-4774-BCFC-92F84F298DDB}"/>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045CA891-6116-4F48-A7E0-C9953EEBB671}"/>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B443B7A1-7A82-4880-BD7D-84E95C9E56BB}"/>
              </a:ext>
            </a:extLst>
          </p:cNvPr>
          <p:cNvSpPr>
            <a:spLocks noGrp="1"/>
          </p:cNvSpPr>
          <p:nvPr>
            <p:ph type="sldNum" sz="quarter" idx="12"/>
          </p:nvPr>
        </p:nvSpPr>
        <p:spPr/>
        <p:txBody>
          <a:bodyPr/>
          <a:lstStyle/>
          <a:p>
            <a:fld id="{F0CA4DE0-DBE2-48CA-B681-E9D1DB588B43}" type="slidenum">
              <a:rPr lang="en-US" altLang="en-US" smtClean="0"/>
              <a:pPr/>
              <a:t>‹#›</a:t>
            </a:fld>
            <a:endParaRPr lang="en-US" altLang="en-US"/>
          </a:p>
        </p:txBody>
      </p:sp>
    </p:spTree>
    <p:extLst>
      <p:ext uri="{BB962C8B-B14F-4D97-AF65-F5344CB8AC3E}">
        <p14:creationId xmlns:p14="http://schemas.microsoft.com/office/powerpoint/2010/main" val="238209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9E90B-3B2F-463B-8CB2-6E51834DF750}"/>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6164E2ED-603E-4B3E-AAF7-17CF7E65CD9F}"/>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399AB642-FB11-4584-863D-BA59B55D08F0}"/>
              </a:ext>
            </a:extLst>
          </p:cNvPr>
          <p:cNvSpPr>
            <a:spLocks noGrp="1"/>
          </p:cNvSpPr>
          <p:nvPr>
            <p:ph type="sldNum" sz="quarter" idx="12"/>
          </p:nvPr>
        </p:nvSpPr>
        <p:spPr/>
        <p:txBody>
          <a:bodyPr/>
          <a:lstStyle/>
          <a:p>
            <a:fld id="{5E2A7CB7-BF66-4BD3-B4D0-0DDD3758F70B}" type="slidenum">
              <a:rPr lang="en-US" altLang="en-US" smtClean="0"/>
              <a:pPr/>
              <a:t>‹#›</a:t>
            </a:fld>
            <a:endParaRPr lang="en-US" altLang="en-US"/>
          </a:p>
        </p:txBody>
      </p:sp>
    </p:spTree>
    <p:extLst>
      <p:ext uri="{BB962C8B-B14F-4D97-AF65-F5344CB8AC3E}">
        <p14:creationId xmlns:p14="http://schemas.microsoft.com/office/powerpoint/2010/main" val="61960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E1E9-9F67-46C2-AB39-ED7C4CDDD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EF9026-F948-4CD0-84E2-D7B367E9D5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13DC69-7994-48D0-AE96-D4DA585EB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33C3D-7D90-41BC-BD4F-876C841433F5}"/>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477A3CE5-A13D-4ADD-A89A-1ACD00DA45E8}"/>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4F4D7755-AEF4-46FC-92F7-1FC7A95C13B1}"/>
              </a:ext>
            </a:extLst>
          </p:cNvPr>
          <p:cNvSpPr>
            <a:spLocks noGrp="1"/>
          </p:cNvSpPr>
          <p:nvPr>
            <p:ph type="sldNum" sz="quarter" idx="12"/>
          </p:nvPr>
        </p:nvSpPr>
        <p:spPr/>
        <p:txBody>
          <a:bodyPr/>
          <a:lstStyle/>
          <a:p>
            <a:fld id="{A5D2A9AD-2F54-49D2-A7B5-2C00A8421BC1}" type="slidenum">
              <a:rPr lang="en-US" altLang="en-US" smtClean="0"/>
              <a:pPr/>
              <a:t>‹#›</a:t>
            </a:fld>
            <a:endParaRPr lang="en-US" altLang="en-US"/>
          </a:p>
        </p:txBody>
      </p:sp>
    </p:spTree>
    <p:extLst>
      <p:ext uri="{BB962C8B-B14F-4D97-AF65-F5344CB8AC3E}">
        <p14:creationId xmlns:p14="http://schemas.microsoft.com/office/powerpoint/2010/main" val="59693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5583-5DBD-4B04-9F22-D6DB4D356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E868DA-2E08-43BB-A4E0-BC5D02199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2D9C4F-9AB6-4775-BFF6-B0A42BCEC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B5123-1B90-400C-9616-5D72EC59C603}"/>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6738693B-08C6-4A7C-9699-F3512B9B250F}"/>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505C8CA2-9FF5-4F42-85FE-201AFBD14810}"/>
              </a:ext>
            </a:extLst>
          </p:cNvPr>
          <p:cNvSpPr>
            <a:spLocks noGrp="1"/>
          </p:cNvSpPr>
          <p:nvPr>
            <p:ph type="sldNum" sz="quarter" idx="12"/>
          </p:nvPr>
        </p:nvSpPr>
        <p:spPr/>
        <p:txBody>
          <a:bodyPr/>
          <a:lstStyle/>
          <a:p>
            <a:fld id="{025653F6-7646-4021-B333-41DDB241BBFA}" type="slidenum">
              <a:rPr lang="en-US" altLang="en-US" smtClean="0"/>
              <a:pPr/>
              <a:t>‹#›</a:t>
            </a:fld>
            <a:endParaRPr lang="en-US" altLang="en-US"/>
          </a:p>
        </p:txBody>
      </p:sp>
    </p:spTree>
    <p:extLst>
      <p:ext uri="{BB962C8B-B14F-4D97-AF65-F5344CB8AC3E}">
        <p14:creationId xmlns:p14="http://schemas.microsoft.com/office/powerpoint/2010/main" val="34241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89305-F71D-48F9-8C78-DC4B70E16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576991-FCAC-47B3-A425-1840D93AD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E4556-9391-4F70-A19E-E9F617077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6162EF5F-C3DB-4339-A18D-9D13268A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B33C778-2F46-428E-AFF0-35A8DD750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C0E4E-3AEB-4B5A-A04F-132CFE2E4B15}" type="slidenum">
              <a:rPr lang="en-US" altLang="en-US" smtClean="0"/>
              <a:pPr/>
              <a:t>‹#›</a:t>
            </a:fld>
            <a:endParaRPr lang="en-US" altLang="en-US"/>
          </a:p>
        </p:txBody>
      </p:sp>
    </p:spTree>
    <p:extLst>
      <p:ext uri="{BB962C8B-B14F-4D97-AF65-F5344CB8AC3E}">
        <p14:creationId xmlns:p14="http://schemas.microsoft.com/office/powerpoint/2010/main" val="1863884760"/>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tmjpainandtreatment.com/2014/09/answers-to-questions-about-tmj-disorders/"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38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audio" Target="../media/audio1.wav"/><Relationship Id="rId7" Type="http://schemas.openxmlformats.org/officeDocument/2006/relationships/image" Target="../media/image13.jp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Content Placeholder 4" descr="A picture containing gear&#10;&#10;Description automatically generated">
            <a:extLst>
              <a:ext uri="{FF2B5EF4-FFF2-40B4-BE49-F238E27FC236}">
                <a16:creationId xmlns:a16="http://schemas.microsoft.com/office/drawing/2014/main" id="{0AE636D1-0506-412B-9B8A-71977A9C97DE}"/>
              </a:ext>
            </a:extLst>
          </p:cNvPr>
          <p:cNvPicPr>
            <a:picLocks noChangeAspect="1"/>
          </p:cNvPicPr>
          <p:nvPr/>
        </p:nvPicPr>
        <p:blipFill rotWithShape="1">
          <a:blip r:embed="rId4">
            <a:extLst>
              <a:ext uri="{28A0092B-C50C-407E-A947-70E740481C1C}">
                <a14:useLocalDpi xmlns:a14="http://schemas.microsoft.com/office/drawing/2010/main" val="0"/>
              </a:ext>
            </a:extLst>
          </a:blip>
          <a:srcRect r="16429"/>
          <a:stretch/>
        </p:blipFill>
        <p:spPr>
          <a:xfrm>
            <a:off x="-7813" y="21944"/>
            <a:ext cx="12191980" cy="6856718"/>
          </a:xfrm>
          <a:prstGeom prst="rect">
            <a:avLst/>
          </a:prstGeom>
          <a:ln>
            <a:noFill/>
          </a:ln>
          <a:effectLst>
            <a:softEdge rad="112500"/>
          </a:effectLst>
        </p:spPr>
      </p:pic>
      <p:sp>
        <p:nvSpPr>
          <p:cNvPr id="4" name="Rectangle 8">
            <a:extLst>
              <a:ext uri="{FF2B5EF4-FFF2-40B4-BE49-F238E27FC236}">
                <a16:creationId xmlns:a16="http://schemas.microsoft.com/office/drawing/2014/main" id="{450E9160-6D36-4FB7-B0F3-1A470D05ACC7}"/>
              </a:ext>
            </a:extLst>
          </p:cNvPr>
          <p:cNvSpPr>
            <a:spLocks noChangeArrowheads="1"/>
          </p:cNvSpPr>
          <p:nvPr/>
        </p:nvSpPr>
        <p:spPr bwMode="auto">
          <a:xfrm>
            <a:off x="7832" y="2716117"/>
            <a:ext cx="12176335" cy="1318263"/>
          </a:xfrm>
          <a:prstGeom prst="rect">
            <a:avLst/>
          </a:prstGeom>
          <a:solidFill>
            <a:schemeClr val="bg1">
              <a:alpha val="61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Box 10">
            <a:extLst>
              <a:ext uri="{FF2B5EF4-FFF2-40B4-BE49-F238E27FC236}">
                <a16:creationId xmlns:a16="http://schemas.microsoft.com/office/drawing/2014/main" id="{D4AA3635-8AAB-444D-B380-511783BB07D7}"/>
              </a:ext>
            </a:extLst>
          </p:cNvPr>
          <p:cNvSpPr>
            <a:spLocks noChangeArrowheads="1"/>
          </p:cNvSpPr>
          <p:nvPr>
            <p:custDataLst>
              <p:tags r:id="rId1"/>
            </p:custDataLst>
          </p:nvPr>
        </p:nvSpPr>
        <p:spPr bwMode="auto">
          <a:xfrm>
            <a:off x="25586" y="2952273"/>
            <a:ext cx="12191979"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5000" b="1">
                <a:ea typeface="ＭＳ Ｐゴシック" panose="020B0600070205080204" pitchFamily="50" charset="-128"/>
              </a:rPr>
              <a:t>Mạch dao động</a:t>
            </a:r>
            <a:endParaRPr lang="en-US" altLang="en-US" sz="5000" b="1"/>
          </a:p>
        </p:txBody>
      </p:sp>
      <p:sp>
        <p:nvSpPr>
          <p:cNvPr id="6" name="TextBox 11">
            <a:extLst>
              <a:ext uri="{FF2B5EF4-FFF2-40B4-BE49-F238E27FC236}">
                <a16:creationId xmlns:a16="http://schemas.microsoft.com/office/drawing/2014/main" id="{52D6BECB-29DB-4080-A63F-10C14C17409B}"/>
              </a:ext>
            </a:extLst>
          </p:cNvPr>
          <p:cNvSpPr>
            <a:spLocks noChangeArrowheads="1"/>
          </p:cNvSpPr>
          <p:nvPr>
            <p:custDataLst>
              <p:tags r:id="rId2"/>
            </p:custDataLst>
          </p:nvPr>
        </p:nvSpPr>
        <p:spPr bwMode="auto">
          <a:xfrm>
            <a:off x="228600" y="2823619"/>
            <a:ext cx="182880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20</a:t>
            </a:r>
          </a:p>
        </p:txBody>
      </p:sp>
    </p:spTree>
    <p:extLst>
      <p:ext uri="{BB962C8B-B14F-4D97-AF65-F5344CB8AC3E}">
        <p14:creationId xmlns:p14="http://schemas.microsoft.com/office/powerpoint/2010/main" val="99196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508108-B12B-4120-AAB6-873EEE731CA0}"/>
              </a:ext>
            </a:extLst>
          </p:cNvPr>
          <p:cNvGrpSpPr/>
          <p:nvPr/>
        </p:nvGrpSpPr>
        <p:grpSpPr>
          <a:xfrm>
            <a:off x="336552" y="1371600"/>
            <a:ext cx="11811000" cy="1706859"/>
            <a:chOff x="1276599" y="2174530"/>
            <a:chExt cx="2231091" cy="981592"/>
          </a:xfrm>
        </p:grpSpPr>
        <p:pic>
          <p:nvPicPr>
            <p:cNvPr id="3" name="Picture 4" descr="empty-blue-rectangle">
              <a:extLst>
                <a:ext uri="{FF2B5EF4-FFF2-40B4-BE49-F238E27FC236}">
                  <a16:creationId xmlns:a16="http://schemas.microsoft.com/office/drawing/2014/main" id="{0A51F8AD-EEE0-42A8-8E7E-1A41EB4EB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26060">
              <a:extLst>
                <a:ext uri="{FF2B5EF4-FFF2-40B4-BE49-F238E27FC236}">
                  <a16:creationId xmlns:a16="http://schemas.microsoft.com/office/drawing/2014/main" id="{B142028E-3204-4ABA-BFFB-F4A7122B6B6F}"/>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C2C112-618E-4261-B739-CA1F32D691C6}"/>
                  </a:ext>
                </a:extLst>
              </p:cNvPr>
              <p:cNvSpPr txBox="1">
                <a:spLocks noChangeArrowheads="1"/>
              </p:cNvSpPr>
              <p:nvPr/>
            </p:nvSpPr>
            <p:spPr bwMode="auto">
              <a:xfrm>
                <a:off x="1119044" y="1524000"/>
                <a:ext cx="10444173" cy="1389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anose="020B7200000000000000" pitchFamily="34" charset="0"/>
                  </a:defRPr>
                </a:lvl1pPr>
                <a:lvl2pPr marL="742950" indent="-285750" eaLnBrk="0" hangingPunct="0">
                  <a:defRPr sz="2000">
                    <a:solidFill>
                      <a:schemeClr val="tx1"/>
                    </a:solidFill>
                    <a:latin typeface=".VnTime" panose="020B7200000000000000" pitchFamily="34" charset="0"/>
                  </a:defRPr>
                </a:lvl2pPr>
                <a:lvl3pPr marL="1143000" indent="-228600" eaLnBrk="0" hangingPunct="0">
                  <a:defRPr sz="2000">
                    <a:solidFill>
                      <a:schemeClr val="tx1"/>
                    </a:solidFill>
                    <a:latin typeface=".VnTime" panose="020B7200000000000000" pitchFamily="34" charset="0"/>
                  </a:defRPr>
                </a:lvl3pPr>
                <a:lvl4pPr marL="1600200" indent="-228600" eaLnBrk="0" hangingPunct="0">
                  <a:defRPr sz="2000">
                    <a:solidFill>
                      <a:schemeClr val="tx1"/>
                    </a:solidFill>
                    <a:latin typeface=".VnTime" panose="020B7200000000000000" pitchFamily="34" charset="0"/>
                  </a:defRPr>
                </a:lvl4pPr>
                <a:lvl5pPr marL="2057400" indent="-228600" eaLnBrk="0" hangingPunct="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r>
                  <a:rPr lang="en-US" altLang="en-US" sz="2600">
                    <a:latin typeface="Arial" panose="020B0604020202020204" pitchFamily="34" charset="0"/>
                    <a:cs typeface="Arial" panose="020B0604020202020204" pitchFamily="34" charset="0"/>
                  </a:rPr>
                  <a:t>Sự biến thiên điều hòa theo thời gian của điện tích q của một bản tụ điện và cường độ dòng điện I (hoặc cường độ điện trường </a:t>
                </a:r>
                <a14:m>
                  <m:oMath xmlns:m="http://schemas.openxmlformats.org/officeDocument/2006/math">
                    <m:acc>
                      <m:accPr>
                        <m:chr m:val="⃗"/>
                        <m:ctrlPr>
                          <a:rPr lang="en-US" altLang="en-US" sz="2600" i="1" smtClean="0">
                            <a:latin typeface="Cambria Math" panose="02040503050406030204" pitchFamily="18" charset="0"/>
                            <a:cs typeface="Arial" panose="020B0604020202020204" pitchFamily="34" charset="0"/>
                          </a:rPr>
                        </m:ctrlPr>
                      </m:accPr>
                      <m:e>
                        <m:r>
                          <a:rPr lang="en-US" altLang="en-US" sz="2600" b="0" i="1" smtClean="0">
                            <a:latin typeface="Cambria Math" panose="02040503050406030204" pitchFamily="18" charset="0"/>
                            <a:cs typeface="Arial" panose="020B0604020202020204" pitchFamily="34" charset="0"/>
                          </a:rPr>
                          <m:t>𝐸</m:t>
                        </m:r>
                      </m:e>
                    </m:acc>
                  </m:oMath>
                </a14:m>
                <a:r>
                  <a:rPr lang="en-US" altLang="en-US" sz="2600">
                    <a:latin typeface="Arial" panose="020B0604020202020204" pitchFamily="34" charset="0"/>
                    <a:cs typeface="Arial" panose="020B0604020202020204" pitchFamily="34" charset="0"/>
                  </a:rPr>
                  <a:t> và cảm ứng từ </a:t>
                </a:r>
                <a14:m>
                  <m:oMath xmlns:m="http://schemas.openxmlformats.org/officeDocument/2006/math">
                    <m:acc>
                      <m:accPr>
                        <m:chr m:val="⃗"/>
                        <m:ctrlPr>
                          <a:rPr lang="en-US" altLang="en-US" sz="2600" i="1" smtClean="0">
                            <a:latin typeface="Cambria Math" panose="02040503050406030204" pitchFamily="18" charset="0"/>
                            <a:cs typeface="Arial" panose="020B0604020202020204" pitchFamily="34" charset="0"/>
                          </a:rPr>
                        </m:ctrlPr>
                      </m:accPr>
                      <m:e>
                        <m:r>
                          <a:rPr lang="en-US" altLang="en-US" sz="2600" b="0" i="1" smtClean="0">
                            <a:latin typeface="Cambria Math" panose="02040503050406030204" pitchFamily="18" charset="0"/>
                            <a:cs typeface="Arial" panose="020B0604020202020204" pitchFamily="34" charset="0"/>
                          </a:rPr>
                          <m:t>𝐵</m:t>
                        </m:r>
                      </m:e>
                    </m:acc>
                  </m:oMath>
                </a14:m>
                <a:r>
                  <a:rPr lang="en-US" altLang="en-US" sz="2600">
                    <a:latin typeface="Arial" panose="020B0604020202020204" pitchFamily="34" charset="0"/>
                    <a:cs typeface="Arial" panose="020B0604020202020204" pitchFamily="34" charset="0"/>
                  </a:rPr>
                  <a:t> ) trong mạch dao động được gọi là dao động điện từ tự do</a:t>
                </a:r>
              </a:p>
            </p:txBody>
          </p:sp>
        </mc:Choice>
        <mc:Fallback xmlns="">
          <p:sp>
            <p:nvSpPr>
              <p:cNvPr id="5" name="TextBox 4">
                <a:extLst>
                  <a:ext uri="{FF2B5EF4-FFF2-40B4-BE49-F238E27FC236}">
                    <a16:creationId xmlns:a16="http://schemas.microsoft.com/office/drawing/2014/main" id="{09C2C112-618E-4261-B739-CA1F32D691C6}"/>
                  </a:ext>
                </a:extLst>
              </p:cNvPr>
              <p:cNvSpPr txBox="1">
                <a:spLocks noRot="1" noChangeAspect="1" noMove="1" noResize="1" noEditPoints="1" noAdjustHandles="1" noChangeArrowheads="1" noChangeShapeType="1" noTextEdit="1"/>
              </p:cNvSpPr>
              <p:nvPr/>
            </p:nvSpPr>
            <p:spPr bwMode="auto">
              <a:xfrm>
                <a:off x="1119044" y="1524000"/>
                <a:ext cx="10444173" cy="1389868"/>
              </a:xfrm>
              <a:prstGeom prst="rect">
                <a:avLst/>
              </a:prstGeom>
              <a:blipFill>
                <a:blip r:embed="rId3"/>
                <a:stretch>
                  <a:fillRect l="-1051" t="-3947" b="-100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DDD5939-9D5A-4317-B397-A9DCB30ECDCB}"/>
              </a:ext>
            </a:extLst>
          </p:cNvPr>
          <p:cNvGrpSpPr/>
          <p:nvPr/>
        </p:nvGrpSpPr>
        <p:grpSpPr>
          <a:xfrm>
            <a:off x="-132567" y="109979"/>
            <a:ext cx="10724368" cy="532396"/>
            <a:chOff x="-28397" y="2293270"/>
            <a:chExt cx="12814159" cy="743185"/>
          </a:xfrm>
        </p:grpSpPr>
        <p:grpSp>
          <p:nvGrpSpPr>
            <p:cNvPr id="7" name="Group 70">
              <a:extLst>
                <a:ext uri="{FF2B5EF4-FFF2-40B4-BE49-F238E27FC236}">
                  <a16:creationId xmlns:a16="http://schemas.microsoft.com/office/drawing/2014/main" id="{A1AF72B7-AC09-4993-81DB-1D6F81B102D4}"/>
                </a:ext>
              </a:extLst>
            </p:cNvPr>
            <p:cNvGrpSpPr>
              <a:grpSpLocks/>
            </p:cNvGrpSpPr>
            <p:nvPr/>
          </p:nvGrpSpPr>
          <p:grpSpPr bwMode="auto">
            <a:xfrm>
              <a:off x="254804" y="2293270"/>
              <a:ext cx="12530958" cy="743185"/>
              <a:chOff x="548627" y="3428143"/>
              <a:chExt cx="6452858" cy="1431480"/>
            </a:xfrm>
          </p:grpSpPr>
          <p:pic>
            <p:nvPicPr>
              <p:cNvPr id="10" name="Picture 8" descr="empty-green-rectangle">
                <a:extLst>
                  <a:ext uri="{FF2B5EF4-FFF2-40B4-BE49-F238E27FC236}">
                    <a16:creationId xmlns:a16="http://schemas.microsoft.com/office/drawing/2014/main" id="{810B7BAE-9408-4FB0-8A9B-88935E823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7" y="3428143"/>
                <a:ext cx="6452858"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green-top-faded">
                <a:extLst>
                  <a:ext uri="{FF2B5EF4-FFF2-40B4-BE49-F238E27FC236}">
                    <a16:creationId xmlns:a16="http://schemas.microsoft.com/office/drawing/2014/main" id="{987EA383-6E0D-4031-9007-44FB9B139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64308" y="392477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C2FE0149-68E1-4CFF-8A22-C63F7C39829B}"/>
                </a:ext>
              </a:extLst>
            </p:cNvPr>
            <p:cNvSpPr txBox="1"/>
            <p:nvPr/>
          </p:nvSpPr>
          <p:spPr bwMode="auto">
            <a:xfrm>
              <a:off x="-28397" y="2309135"/>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9" name="Rectangle 1026060">
              <a:extLst>
                <a:ext uri="{FF2B5EF4-FFF2-40B4-BE49-F238E27FC236}">
                  <a16:creationId xmlns:a16="http://schemas.microsoft.com/office/drawing/2014/main" id="{9306F24E-CFFA-4A91-B32F-9C45A9C7BCF5}"/>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Dao động điện từ tự do trong mạch dao động</a:t>
              </a:r>
              <a:endParaRPr lang="en-US" sz="2500" dirty="0"/>
            </a:p>
          </p:txBody>
        </p:sp>
      </p:grpSp>
      <p:sp>
        <p:nvSpPr>
          <p:cNvPr id="12" name="Rectangle 1026060">
            <a:extLst>
              <a:ext uri="{FF2B5EF4-FFF2-40B4-BE49-F238E27FC236}">
                <a16:creationId xmlns:a16="http://schemas.microsoft.com/office/drawing/2014/main" id="{55005F04-7B62-452B-ACE8-A1165D06FFD4}"/>
              </a:ext>
            </a:extLst>
          </p:cNvPr>
          <p:cNvSpPr>
            <a:spLocks noChangeArrowheads="1"/>
          </p:cNvSpPr>
          <p:nvPr/>
        </p:nvSpPr>
        <p:spPr bwMode="auto">
          <a:xfrm>
            <a:off x="193258" y="814598"/>
            <a:ext cx="7816848"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i="1">
                <a:solidFill>
                  <a:srgbClr val="0070C0"/>
                </a:solidFill>
                <a:cs typeface="Arial" panose="020B0604020202020204" pitchFamily="34" charset="0"/>
              </a:rPr>
              <a:t>2. Định nghĩa dao động điện từ tự do </a:t>
            </a:r>
            <a:endParaRPr lang="en-US" sz="2500" i="1" dirty="0">
              <a:solidFill>
                <a:srgbClr val="0070C0"/>
              </a:solidFill>
              <a:cs typeface="Arial" panose="020B0604020202020204" pitchFamily="34" charset="0"/>
            </a:endParaRPr>
          </a:p>
        </p:txBody>
      </p:sp>
      <p:pic>
        <p:nvPicPr>
          <p:cNvPr id="13" name="Content Placeholder 4" descr="Diagram, schematic&#10;&#10;Description automatically generated">
            <a:extLst>
              <a:ext uri="{FF2B5EF4-FFF2-40B4-BE49-F238E27FC236}">
                <a16:creationId xmlns:a16="http://schemas.microsoft.com/office/drawing/2014/main" id="{39E4DAE3-C549-46A8-AE09-88EFA646C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3279270"/>
            <a:ext cx="3886200" cy="3190875"/>
          </a:xfrm>
          <a:prstGeom prst="rect">
            <a:avLst/>
          </a:prstGeom>
        </p:spPr>
      </p:pic>
    </p:spTree>
    <p:extLst>
      <p:ext uri="{BB962C8B-B14F-4D97-AF65-F5344CB8AC3E}">
        <p14:creationId xmlns:p14="http://schemas.microsoft.com/office/powerpoint/2010/main" val="27713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4A8A47-C7B8-48BE-90EE-59C5EA5C6044}"/>
              </a:ext>
            </a:extLst>
          </p:cNvPr>
          <p:cNvGrpSpPr/>
          <p:nvPr/>
        </p:nvGrpSpPr>
        <p:grpSpPr>
          <a:xfrm>
            <a:off x="-24763" y="110817"/>
            <a:ext cx="8843595" cy="531072"/>
            <a:chOff x="254802" y="2293268"/>
            <a:chExt cx="8261098" cy="756234"/>
          </a:xfrm>
        </p:grpSpPr>
        <p:grpSp>
          <p:nvGrpSpPr>
            <p:cNvPr id="3" name="Group 70">
              <a:extLst>
                <a:ext uri="{FF2B5EF4-FFF2-40B4-BE49-F238E27FC236}">
                  <a16:creationId xmlns:a16="http://schemas.microsoft.com/office/drawing/2014/main" id="{197B9760-D9A3-4CCE-8707-B1DC82512973}"/>
                </a:ext>
              </a:extLst>
            </p:cNvPr>
            <p:cNvGrpSpPr>
              <a:grpSpLocks/>
            </p:cNvGrpSpPr>
            <p:nvPr/>
          </p:nvGrpSpPr>
          <p:grpSpPr bwMode="auto">
            <a:xfrm>
              <a:off x="254802" y="2293268"/>
              <a:ext cx="8261098" cy="743185"/>
              <a:chOff x="548626" y="3428140"/>
              <a:chExt cx="4254080" cy="1431480"/>
            </a:xfrm>
          </p:grpSpPr>
          <p:pic>
            <p:nvPicPr>
              <p:cNvPr id="6" name="Picture 8" descr="empty-green-rectangle">
                <a:extLst>
                  <a:ext uri="{FF2B5EF4-FFF2-40B4-BE49-F238E27FC236}">
                    <a16:creationId xmlns:a16="http://schemas.microsoft.com/office/drawing/2014/main" id="{58676880-C544-490C-BF56-8421E83B3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6" y="3428140"/>
                <a:ext cx="425408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green-top-faded">
                <a:extLst>
                  <a:ext uri="{FF2B5EF4-FFF2-40B4-BE49-F238E27FC236}">
                    <a16:creationId xmlns:a16="http://schemas.microsoft.com/office/drawing/2014/main" id="{23885D90-F0F1-42C6-BA98-3F5E6898A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5791" y="3974382"/>
                <a:ext cx="1273932"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025EEA35-2CDD-47E9-86F4-91C80CF88E68}"/>
                </a:ext>
              </a:extLst>
            </p:cNvPr>
            <p:cNvSpPr txBox="1"/>
            <p:nvPr/>
          </p:nvSpPr>
          <p:spPr bwMode="auto">
            <a:xfrm>
              <a:off x="278080" y="2362089"/>
              <a:ext cx="1023523"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 name="Rectangle 1026060">
              <a:extLst>
                <a:ext uri="{FF2B5EF4-FFF2-40B4-BE49-F238E27FC236}">
                  <a16:creationId xmlns:a16="http://schemas.microsoft.com/office/drawing/2014/main" id="{5CC311D2-018F-4E99-8835-5D0915AFD281}"/>
                </a:ext>
              </a:extLst>
            </p:cNvPr>
            <p:cNvSpPr>
              <a:spLocks noChangeArrowheads="1"/>
            </p:cNvSpPr>
            <p:nvPr/>
          </p:nvSpPr>
          <p:spPr bwMode="auto">
            <a:xfrm>
              <a:off x="1259065" y="2333804"/>
              <a:ext cx="6991138" cy="7056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Dao động điện từ tự do trong mạch dao động</a:t>
              </a:r>
              <a:endParaRPr lang="en-US" sz="2500" i="1" dirty="0">
                <a:cs typeface="Arial" panose="020B0604020202020204" pitchFamily="34" charset="0"/>
              </a:endParaRPr>
            </a:p>
          </p:txBody>
        </p:sp>
      </p:grpSp>
      <p:sp>
        <p:nvSpPr>
          <p:cNvPr id="8" name="TextBox 7">
            <a:extLst>
              <a:ext uri="{FF2B5EF4-FFF2-40B4-BE49-F238E27FC236}">
                <a16:creationId xmlns:a16="http://schemas.microsoft.com/office/drawing/2014/main" id="{15E8F271-72AA-40D9-A54F-DA1EE0807CF4}"/>
              </a:ext>
            </a:extLst>
          </p:cNvPr>
          <p:cNvSpPr txBox="1"/>
          <p:nvPr/>
        </p:nvSpPr>
        <p:spPr>
          <a:xfrm>
            <a:off x="215127" y="652428"/>
            <a:ext cx="10791597" cy="461665"/>
          </a:xfrm>
          <a:prstGeom prst="rect">
            <a:avLst/>
          </a:prstGeom>
          <a:noFill/>
        </p:spPr>
        <p:txBody>
          <a:bodyPr wrap="square">
            <a:spAutoFit/>
          </a:bodyPr>
          <a:lstStyle/>
          <a:p>
            <a:r>
              <a:rPr lang="en-US" sz="2400" i="1">
                <a:solidFill>
                  <a:srgbClr val="0070C0"/>
                </a:solidFill>
                <a:latin typeface="Arial" panose="020B0604020202020204" pitchFamily="34" charset="0"/>
                <a:cs typeface="Arial" panose="020B0604020202020204" pitchFamily="34" charset="0"/>
              </a:rPr>
              <a:t>3. Chu kì và tần số dao động riêng của mạch dao động</a:t>
            </a:r>
          </a:p>
        </p:txBody>
      </p:sp>
      <p:sp>
        <p:nvSpPr>
          <p:cNvPr id="12" name="Object 21">
            <a:extLst>
              <a:ext uri="{FF2B5EF4-FFF2-40B4-BE49-F238E27FC236}">
                <a16:creationId xmlns:a16="http://schemas.microsoft.com/office/drawing/2014/main" id="{2F393A8E-855B-49FF-8748-DBD1F9DB9C97}"/>
              </a:ext>
            </a:extLst>
          </p:cNvPr>
          <p:cNvSpPr txBox="1"/>
          <p:nvPr/>
        </p:nvSpPr>
        <p:spPr bwMode="auto">
          <a:xfrm>
            <a:off x="2971800" y="4088286"/>
            <a:ext cx="1143000" cy="711200"/>
          </a:xfrm>
          <a:prstGeom prst="rect">
            <a:avLst/>
          </a:prstGeom>
          <a:noFill/>
          <a:ln>
            <a:noFill/>
          </a:ln>
          <a:effectLst/>
        </p:spPr>
        <p:txBody>
          <a:bodyPr>
            <a:normAutofit/>
          </a:bodyPr>
          <a:lstStyle/>
          <a:p>
            <a:endParaRPr lang="en-US"/>
          </a:p>
        </p:txBody>
      </p:sp>
      <p:grpSp>
        <p:nvGrpSpPr>
          <p:cNvPr id="20" name="Group 19">
            <a:extLst>
              <a:ext uri="{FF2B5EF4-FFF2-40B4-BE49-F238E27FC236}">
                <a16:creationId xmlns:a16="http://schemas.microsoft.com/office/drawing/2014/main" id="{07A34F5F-F20D-4546-BF00-3B8D6F26E3D0}"/>
              </a:ext>
            </a:extLst>
          </p:cNvPr>
          <p:cNvGrpSpPr/>
          <p:nvPr/>
        </p:nvGrpSpPr>
        <p:grpSpPr>
          <a:xfrm>
            <a:off x="6553200" y="2567399"/>
            <a:ext cx="2708303" cy="1104895"/>
            <a:chOff x="2372232" y="2519126"/>
            <a:chExt cx="2708303" cy="1104895"/>
          </a:xfrm>
        </p:grpSpPr>
        <p:pic>
          <p:nvPicPr>
            <p:cNvPr id="15" name="Picture 12" descr="empty-red-rectangle">
              <a:extLst>
                <a:ext uri="{FF2B5EF4-FFF2-40B4-BE49-F238E27FC236}">
                  <a16:creationId xmlns:a16="http://schemas.microsoft.com/office/drawing/2014/main" id="{EE93DDAD-817F-4AB3-934B-3BE1CD5B4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232" y="2519126"/>
              <a:ext cx="2708303" cy="11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Object 21">
                  <a:extLst>
                    <a:ext uri="{FF2B5EF4-FFF2-40B4-BE49-F238E27FC236}">
                      <a16:creationId xmlns:a16="http://schemas.microsoft.com/office/drawing/2014/main" id="{0E74B564-8512-4E80-924C-563A9BB5E785}"/>
                    </a:ext>
                  </a:extLst>
                </p:cNvPr>
                <p:cNvSpPr txBox="1"/>
                <p:nvPr/>
              </p:nvSpPr>
              <p:spPr bwMode="auto">
                <a:xfrm>
                  <a:off x="2718335" y="2760312"/>
                  <a:ext cx="2362200" cy="711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rgbClr val="000000"/>
                            </a:solidFill>
                            <a:latin typeface="Cambria Math" panose="02040503050406030204" pitchFamily="18" charset="0"/>
                            <a:sym typeface="Symbol" panose="05050102010706020507" pitchFamily="18" charset="2"/>
                          </a:rPr>
                          <m:t>𝑇</m:t>
                        </m:r>
                        <m:r>
                          <a:rPr lang="en-US" sz="3000" i="1">
                            <a:solidFill>
                              <a:srgbClr val="000000"/>
                            </a:solidFill>
                            <a:latin typeface="Cambria Math" panose="02040503050406030204" pitchFamily="18" charset="0"/>
                          </a:rPr>
                          <m:t>=</m:t>
                        </m:r>
                        <m:r>
                          <a:rPr lang="en-US" sz="3000" b="0" i="1" smtClean="0">
                            <a:solidFill>
                              <a:srgbClr val="000000"/>
                            </a:solidFill>
                            <a:latin typeface="Cambria Math" panose="02040503050406030204" pitchFamily="18" charset="0"/>
                          </a:rPr>
                          <m:t>2</m:t>
                        </m:r>
                        <m:r>
                          <a:rPr lang="en-US" sz="3000" b="0" i="1" smtClean="0">
                            <a:solidFill>
                              <a:srgbClr val="000000"/>
                            </a:solidFill>
                            <a:latin typeface="Cambria Math" panose="02040503050406030204" pitchFamily="18" charset="0"/>
                            <a:sym typeface="Symbol" panose="05050102010706020507" pitchFamily="18" charset="2"/>
                          </a:rPr>
                          <m:t></m:t>
                        </m:r>
                        <m:rad>
                          <m:radPr>
                            <m:degHide m:val="on"/>
                            <m:ctrlPr>
                              <a:rPr lang="en-US" sz="3000" i="1">
                                <a:solidFill>
                                  <a:srgbClr val="000000"/>
                                </a:solidFill>
                                <a:latin typeface="Cambria Math" panose="02040503050406030204" pitchFamily="18" charset="0"/>
                              </a:rPr>
                            </m:ctrlPr>
                          </m:radPr>
                          <m:deg/>
                          <m:e>
                            <m:r>
                              <a:rPr lang="en-US" sz="3000" i="1">
                                <a:solidFill>
                                  <a:srgbClr val="000000"/>
                                </a:solidFill>
                                <a:latin typeface="Cambria Math" panose="02040503050406030204" pitchFamily="18" charset="0"/>
                              </a:rPr>
                              <m:t>𝐿𝐶</m:t>
                            </m:r>
                          </m:e>
                        </m:rad>
                      </m:oMath>
                    </m:oMathPara>
                  </a14:m>
                  <a:endParaRPr lang="en-US" sz="3000"/>
                </a:p>
              </p:txBody>
            </p:sp>
          </mc:Choice>
          <mc:Fallback xmlns="">
            <p:sp>
              <p:nvSpPr>
                <p:cNvPr id="16" name="Object 21">
                  <a:extLst>
                    <a:ext uri="{FF2B5EF4-FFF2-40B4-BE49-F238E27FC236}">
                      <a16:creationId xmlns:a16="http://schemas.microsoft.com/office/drawing/2014/main" id="{0E74B564-8512-4E80-924C-563A9BB5E785}"/>
                    </a:ext>
                  </a:extLst>
                </p:cNvPr>
                <p:cNvSpPr txBox="1">
                  <a:spLocks noRot="1" noChangeAspect="1" noMove="1" noResize="1" noEditPoints="1" noAdjustHandles="1" noChangeArrowheads="1" noChangeShapeType="1" noTextEdit="1"/>
                </p:cNvSpPr>
                <p:nvPr/>
              </p:nvSpPr>
              <p:spPr bwMode="auto">
                <a:xfrm>
                  <a:off x="2718335" y="2760312"/>
                  <a:ext cx="2362200" cy="711200"/>
                </a:xfrm>
                <a:prstGeom prst="rect">
                  <a:avLst/>
                </a:prstGeom>
                <a:blipFill>
                  <a:blip r:embed="rId5"/>
                  <a:stretch>
                    <a:fillRect/>
                  </a:stretch>
                </a:blipFill>
                <a:ln>
                  <a:noFill/>
                </a:ln>
                <a:effectLst/>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43D958F5-FA8C-4058-A4A2-6C5C7936C899}"/>
              </a:ext>
            </a:extLst>
          </p:cNvPr>
          <p:cNvGrpSpPr/>
          <p:nvPr/>
        </p:nvGrpSpPr>
        <p:grpSpPr>
          <a:xfrm>
            <a:off x="6553200" y="3976246"/>
            <a:ext cx="2788612" cy="1219200"/>
            <a:chOff x="5628572" y="2497756"/>
            <a:chExt cx="2788612" cy="1219200"/>
          </a:xfrm>
        </p:grpSpPr>
        <p:pic>
          <p:nvPicPr>
            <p:cNvPr id="17" name="Picture 12" descr="empty-red-rectangle">
              <a:extLst>
                <a:ext uri="{FF2B5EF4-FFF2-40B4-BE49-F238E27FC236}">
                  <a16:creationId xmlns:a16="http://schemas.microsoft.com/office/drawing/2014/main" id="{378CDC22-0659-4FE8-84B9-4428CF2E9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572" y="2519125"/>
              <a:ext cx="2708303" cy="11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Object 21">
                  <a:extLst>
                    <a:ext uri="{FF2B5EF4-FFF2-40B4-BE49-F238E27FC236}">
                      <a16:creationId xmlns:a16="http://schemas.microsoft.com/office/drawing/2014/main" id="{8F9BE37A-FC6A-4F4E-A4DF-BD3830CD3090}"/>
                    </a:ext>
                  </a:extLst>
                </p:cNvPr>
                <p:cNvSpPr txBox="1"/>
                <p:nvPr/>
              </p:nvSpPr>
              <p:spPr bwMode="auto">
                <a:xfrm>
                  <a:off x="5943600" y="2497756"/>
                  <a:ext cx="2473584" cy="1219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rgbClr val="000000"/>
                            </a:solidFill>
                            <a:latin typeface="Cambria Math" panose="02040503050406030204" pitchFamily="18" charset="0"/>
                            <a:sym typeface="Symbol" panose="05050102010706020507" pitchFamily="18" charset="2"/>
                          </a:rPr>
                          <m:t>𝑓</m:t>
                        </m:r>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1</m:t>
                            </m:r>
                          </m:num>
                          <m:den>
                            <m:r>
                              <a:rPr lang="en-US" sz="3000" b="0" i="1" smtClean="0">
                                <a:solidFill>
                                  <a:srgbClr val="000000"/>
                                </a:solidFill>
                                <a:latin typeface="Cambria Math" panose="02040503050406030204" pitchFamily="18" charset="0"/>
                              </a:rPr>
                              <m:t>2</m:t>
                            </m:r>
                            <m:r>
                              <a:rPr lang="en-US" sz="3000" b="0" i="1" smtClean="0">
                                <a:solidFill>
                                  <a:srgbClr val="000000"/>
                                </a:solidFill>
                                <a:latin typeface="Cambria Math" panose="02040503050406030204" pitchFamily="18" charset="0"/>
                                <a:sym typeface="Symbol" panose="05050102010706020507" pitchFamily="18" charset="2"/>
                              </a:rPr>
                              <m:t></m:t>
                            </m:r>
                            <m:rad>
                              <m:radPr>
                                <m:degHide m:val="on"/>
                                <m:ctrlPr>
                                  <a:rPr lang="en-US" sz="3000" i="1">
                                    <a:solidFill>
                                      <a:srgbClr val="000000"/>
                                    </a:solidFill>
                                    <a:latin typeface="Cambria Math" panose="02040503050406030204" pitchFamily="18" charset="0"/>
                                  </a:rPr>
                                </m:ctrlPr>
                              </m:radPr>
                              <m:deg/>
                              <m:e>
                                <m:r>
                                  <a:rPr lang="en-US" sz="3000" i="1">
                                    <a:solidFill>
                                      <a:srgbClr val="000000"/>
                                    </a:solidFill>
                                    <a:latin typeface="Cambria Math" panose="02040503050406030204" pitchFamily="18" charset="0"/>
                                  </a:rPr>
                                  <m:t>𝐿𝐶</m:t>
                                </m:r>
                              </m:e>
                            </m:rad>
                          </m:den>
                        </m:f>
                      </m:oMath>
                    </m:oMathPara>
                  </a14:m>
                  <a:endParaRPr lang="en-US" sz="3000"/>
                </a:p>
              </p:txBody>
            </p:sp>
          </mc:Choice>
          <mc:Fallback xmlns="">
            <p:sp>
              <p:nvSpPr>
                <p:cNvPr id="18" name="Object 21">
                  <a:extLst>
                    <a:ext uri="{FF2B5EF4-FFF2-40B4-BE49-F238E27FC236}">
                      <a16:creationId xmlns:a16="http://schemas.microsoft.com/office/drawing/2014/main" id="{8F9BE37A-FC6A-4F4E-A4DF-BD3830CD3090}"/>
                    </a:ext>
                  </a:extLst>
                </p:cNvPr>
                <p:cNvSpPr txBox="1">
                  <a:spLocks noRot="1" noChangeAspect="1" noMove="1" noResize="1" noEditPoints="1" noAdjustHandles="1" noChangeArrowheads="1" noChangeShapeType="1" noTextEdit="1"/>
                </p:cNvSpPr>
                <p:nvPr/>
              </p:nvSpPr>
              <p:spPr bwMode="auto">
                <a:xfrm>
                  <a:off x="5943600" y="2497756"/>
                  <a:ext cx="2473584" cy="1219200"/>
                </a:xfrm>
                <a:prstGeom prst="rect">
                  <a:avLst/>
                </a:prstGeom>
                <a:blipFill>
                  <a:blip r:embed="rId6"/>
                  <a:stretch>
                    <a:fillRect/>
                  </a:stretch>
                </a:blipFill>
                <a:ln>
                  <a:noFill/>
                </a:ln>
                <a:effectLst/>
              </p:spPr>
              <p:txBody>
                <a:bodyPr/>
                <a:lstStyle/>
                <a:p>
                  <a:r>
                    <a:rPr lang="en-US">
                      <a:noFill/>
                    </a:rPr>
                    <a:t> </a:t>
                  </a:r>
                </a:p>
              </p:txBody>
            </p:sp>
          </mc:Fallback>
        </mc:AlternateContent>
      </p:grpSp>
      <p:pic>
        <p:nvPicPr>
          <p:cNvPr id="24" name="Picture 4" descr="empty-blue-rectangle">
            <a:extLst>
              <a:ext uri="{FF2B5EF4-FFF2-40B4-BE49-F238E27FC236}">
                <a16:creationId xmlns:a16="http://schemas.microsoft.com/office/drawing/2014/main" id="{0FA59935-FD4E-4B6F-8768-E120AB170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65707" y="1195538"/>
            <a:ext cx="11460585" cy="11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CD4C9869-A2A1-4135-8138-047E377ACD06}"/>
              </a:ext>
            </a:extLst>
          </p:cNvPr>
          <p:cNvSpPr txBox="1"/>
          <p:nvPr/>
        </p:nvSpPr>
        <p:spPr>
          <a:xfrm>
            <a:off x="1295400" y="1302815"/>
            <a:ext cx="9982200" cy="861774"/>
          </a:xfrm>
          <a:prstGeom prst="rect">
            <a:avLst/>
          </a:prstGeom>
          <a:noFill/>
        </p:spPr>
        <p:txBody>
          <a:bodyPr wrap="square">
            <a:spAutoFit/>
          </a:bodyPr>
          <a:lstStyle/>
          <a:p>
            <a:r>
              <a:rPr lang="en-US" sz="2500" i="0" u="none" strike="noStrike" kern="1200" baseline="0">
                <a:solidFill>
                  <a:srgbClr val="000000"/>
                </a:solidFill>
                <a:latin typeface="Arial" panose="020B0604020202020204" pitchFamily="34" charset="0"/>
                <a:cs typeface="Arial" panose="020B0604020202020204" pitchFamily="34" charset="0"/>
              </a:rPr>
              <a:t>Chu kì và tần số của dao động điện từ tự do trong mạch dao động gọi là chu kì và tần số dao động riêng của mạch dao động</a:t>
            </a:r>
            <a:endParaRPr lang="en-US" sz="2500"/>
          </a:p>
        </p:txBody>
      </p:sp>
      <p:sp>
        <p:nvSpPr>
          <p:cNvPr id="26" name="TextBox 25">
            <a:extLst>
              <a:ext uri="{FF2B5EF4-FFF2-40B4-BE49-F238E27FC236}">
                <a16:creationId xmlns:a16="http://schemas.microsoft.com/office/drawing/2014/main" id="{BF05BF9F-C083-4889-A44D-A983F24E179B}"/>
              </a:ext>
            </a:extLst>
          </p:cNvPr>
          <p:cNvSpPr txBox="1"/>
          <p:nvPr/>
        </p:nvSpPr>
        <p:spPr>
          <a:xfrm>
            <a:off x="994762" y="4242399"/>
            <a:ext cx="6108700" cy="477054"/>
          </a:xfrm>
          <a:prstGeom prst="rect">
            <a:avLst/>
          </a:prstGeom>
          <a:noFill/>
        </p:spPr>
        <p:txBody>
          <a:bodyPr wrap="square">
            <a:spAutoFit/>
          </a:bodyPr>
          <a:lstStyle/>
          <a:p>
            <a:r>
              <a:rPr lang="en-US" sz="2500">
                <a:sym typeface="Symbol" panose="05050102010706020507" pitchFamily="18" charset="2"/>
              </a:rPr>
              <a:t>T</a:t>
            </a:r>
            <a:r>
              <a:rPr lang="vi-VN" sz="2500" i="0" u="none" strike="noStrike" kern="1200" baseline="0">
                <a:sym typeface="Symbol" panose="05050102010706020507" pitchFamily="18" charset="2"/>
              </a:rPr>
              <a:t>ần số dao động riêng của mạch</a:t>
            </a:r>
            <a:r>
              <a:rPr lang="en-US" sz="2500" i="0" u="none" strike="noStrike" kern="1200" baseline="0">
                <a:sym typeface="Symbol" panose="05050102010706020507" pitchFamily="18" charset="2"/>
              </a:rPr>
              <a:t>:</a:t>
            </a:r>
            <a:endParaRPr lang="en-US" sz="2500"/>
          </a:p>
        </p:txBody>
      </p:sp>
      <p:sp>
        <p:nvSpPr>
          <p:cNvPr id="27" name="TextBox 26">
            <a:extLst>
              <a:ext uri="{FF2B5EF4-FFF2-40B4-BE49-F238E27FC236}">
                <a16:creationId xmlns:a16="http://schemas.microsoft.com/office/drawing/2014/main" id="{5198B80F-C6A4-4CA6-82A4-59DD17267E33}"/>
              </a:ext>
            </a:extLst>
          </p:cNvPr>
          <p:cNvSpPr txBox="1"/>
          <p:nvPr/>
        </p:nvSpPr>
        <p:spPr>
          <a:xfrm>
            <a:off x="1039886" y="2817532"/>
            <a:ext cx="6108700" cy="477054"/>
          </a:xfrm>
          <a:prstGeom prst="rect">
            <a:avLst/>
          </a:prstGeom>
          <a:noFill/>
        </p:spPr>
        <p:txBody>
          <a:bodyPr wrap="square">
            <a:spAutoFit/>
          </a:bodyPr>
          <a:lstStyle/>
          <a:p>
            <a:r>
              <a:rPr lang="en-US" sz="2500">
                <a:sym typeface="Symbol" panose="05050102010706020507" pitchFamily="18" charset="2"/>
              </a:rPr>
              <a:t>Chu kì </a:t>
            </a:r>
            <a:r>
              <a:rPr lang="vi-VN" sz="2500" i="0" u="none" strike="noStrike" kern="1200" baseline="0">
                <a:sym typeface="Symbol" panose="05050102010706020507" pitchFamily="18" charset="2"/>
              </a:rPr>
              <a:t>dao động riêng của mạch</a:t>
            </a:r>
            <a:r>
              <a:rPr lang="en-US" sz="2500" i="0" u="none" strike="noStrike" kern="1200" baseline="0">
                <a:sym typeface="Symbol" panose="05050102010706020507" pitchFamily="18" charset="2"/>
              </a:rPr>
              <a:t>:</a:t>
            </a:r>
            <a:endParaRPr lang="en-US" sz="2500"/>
          </a:p>
        </p:txBody>
      </p:sp>
    </p:spTree>
    <p:extLst>
      <p:ext uri="{BB962C8B-B14F-4D97-AF65-F5344CB8AC3E}">
        <p14:creationId xmlns:p14="http://schemas.microsoft.com/office/powerpoint/2010/main" val="36612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23C0B67-A87F-4CF7-B92D-D5D41123130E}"/>
              </a:ext>
            </a:extLst>
          </p:cNvPr>
          <p:cNvGrpSpPr/>
          <p:nvPr/>
        </p:nvGrpSpPr>
        <p:grpSpPr>
          <a:xfrm>
            <a:off x="560702" y="2242708"/>
            <a:ext cx="6858000" cy="1505751"/>
            <a:chOff x="238068" y="2589734"/>
            <a:chExt cx="6858000" cy="1505751"/>
          </a:xfrm>
        </p:grpSpPr>
        <mc:AlternateContent xmlns:mc="http://schemas.openxmlformats.org/markup-compatibility/2006" xmlns:a14="http://schemas.microsoft.com/office/drawing/2010/main">
          <mc:Choice Requires="a14">
            <p:sp>
              <p:nvSpPr>
                <p:cNvPr id="72713" name="Object 9">
                  <a:extLst>
                    <a:ext uri="{FF2B5EF4-FFF2-40B4-BE49-F238E27FC236}">
                      <a16:creationId xmlns:a16="http://schemas.microsoft.com/office/drawing/2014/main" id="{DC7C7D34-39CF-4DBC-BD40-E9C922CEA8FD}"/>
                    </a:ext>
                  </a:extLst>
                </p:cNvPr>
                <p:cNvSpPr txBox="1"/>
                <p:nvPr/>
              </p:nvSpPr>
              <p:spPr bwMode="auto">
                <a:xfrm>
                  <a:off x="1200834" y="3139810"/>
                  <a:ext cx="5552335" cy="955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500" i="1" smtClean="0">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𝑊</m:t>
                            </m:r>
                          </m:e>
                          <m:sub>
                            <m:r>
                              <a:rPr lang="en-US" sz="2500" i="1">
                                <a:solidFill>
                                  <a:srgbClr val="000000"/>
                                </a:solidFill>
                                <a:latin typeface="Cambria Math" panose="02040503050406030204" pitchFamily="18" charset="0"/>
                              </a:rPr>
                              <m:t>𝐸</m:t>
                            </m:r>
                          </m:sub>
                        </m:sSub>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𝑞</m:t>
                                </m:r>
                              </m:e>
                              <m:sup>
                                <m:r>
                                  <a:rPr lang="en-US" sz="2500" i="1">
                                    <a:solidFill>
                                      <a:srgbClr val="000000"/>
                                    </a:solidFill>
                                    <a:latin typeface="Cambria Math" panose="02040503050406030204" pitchFamily="18" charset="0"/>
                                  </a:rPr>
                                  <m:t>2</m:t>
                                </m:r>
                              </m:sup>
                            </m:sSup>
                          </m:num>
                          <m:den>
                            <m:r>
                              <a:rPr lang="en-US" sz="2500" i="1">
                                <a:solidFill>
                                  <a:srgbClr val="000000"/>
                                </a:solidFill>
                                <a:latin typeface="Cambria Math" panose="02040503050406030204" pitchFamily="18" charset="0"/>
                              </a:rPr>
                              <m:t>2</m:t>
                            </m:r>
                            <m:r>
                              <a:rPr lang="en-US" sz="2500" i="1">
                                <a:solidFill>
                                  <a:srgbClr val="000000"/>
                                </a:solidFill>
                                <a:latin typeface="Cambria Math" panose="02040503050406030204" pitchFamily="18" charset="0"/>
                              </a:rPr>
                              <m:t>𝐶</m:t>
                            </m:r>
                          </m:den>
                        </m:f>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𝑄</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num>
                          <m:den>
                            <m:r>
                              <a:rPr lang="en-US" sz="2500" i="1">
                                <a:solidFill>
                                  <a:srgbClr val="000000"/>
                                </a:solidFill>
                                <a:latin typeface="Cambria Math" panose="02040503050406030204" pitchFamily="18" charset="0"/>
                              </a:rPr>
                              <m:t>2</m:t>
                            </m:r>
                            <m:r>
                              <a:rPr lang="en-US" sz="2500" i="1">
                                <a:solidFill>
                                  <a:srgbClr val="000000"/>
                                </a:solidFill>
                                <a:latin typeface="Cambria Math" panose="02040503050406030204" pitchFamily="18" charset="0"/>
                              </a:rPr>
                              <m:t>𝐶</m:t>
                            </m:r>
                          </m:den>
                        </m:f>
                        <m:func>
                          <m:funcPr>
                            <m:ctrlPr>
                              <a:rPr lang="en-US" sz="2500" i="1">
                                <a:solidFill>
                                  <a:srgbClr val="000000"/>
                                </a:solidFill>
                                <a:latin typeface="Cambria Math" panose="02040503050406030204" pitchFamily="18" charset="0"/>
                              </a:rPr>
                            </m:ctrlPr>
                          </m:funcPr>
                          <m:fName>
                            <m:sSup>
                              <m:sSupPr>
                                <m:ctrlPr>
                                  <a:rPr lang="en-US" sz="2500" i="1">
                                    <a:solidFill>
                                      <a:srgbClr val="000000"/>
                                    </a:solidFill>
                                    <a:latin typeface="Cambria Math" panose="02040503050406030204" pitchFamily="18" charset="0"/>
                                  </a:rPr>
                                </m:ctrlPr>
                              </m:sSupPr>
                              <m:e>
                                <m:r>
                                  <m:rPr>
                                    <m:sty m:val="p"/>
                                  </m:rPr>
                                  <a:rPr lang="en-US" sz="2500" b="0" i="0" smtClean="0">
                                    <a:solidFill>
                                      <a:srgbClr val="000000"/>
                                    </a:solidFill>
                                    <a:latin typeface="Cambria Math" panose="02040503050406030204" pitchFamily="18" charset="0"/>
                                  </a:rPr>
                                  <m:t>c</m:t>
                                </m:r>
                                <m:r>
                                  <a:rPr lang="en-US" sz="2500" b="0" i="1" smtClean="0">
                                    <a:solidFill>
                                      <a:srgbClr val="000000"/>
                                    </a:solidFill>
                                    <a:latin typeface="Cambria Math" panose="02040503050406030204" pitchFamily="18" charset="0"/>
                                  </a:rPr>
                                  <m:t>𝑜𝑠</m:t>
                                </m:r>
                              </m:e>
                              <m:sup>
                                <m:r>
                                  <a:rPr lang="en-US" sz="2500" i="1">
                                    <a:solidFill>
                                      <a:srgbClr val="000000"/>
                                    </a:solidFill>
                                    <a:latin typeface="Cambria Math" panose="02040503050406030204" pitchFamily="18" charset="0"/>
                                  </a:rPr>
                                  <m:t>2</m:t>
                                </m:r>
                              </m:sup>
                            </m:sSup>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ea typeface="Cambria Math" panose="02040503050406030204" pitchFamily="18" charset="0"/>
                                  </a:rPr>
                                  <m:t>𝜑</m:t>
                                </m:r>
                              </m:e>
                            </m:d>
                          </m:e>
                        </m:func>
                      </m:oMath>
                    </m:oMathPara>
                  </a14:m>
                  <a:endParaRPr lang="en-US" sz="2500"/>
                </a:p>
              </p:txBody>
            </p:sp>
          </mc:Choice>
          <mc:Fallback xmlns="">
            <p:sp>
              <p:nvSpPr>
                <p:cNvPr id="72713" name="Object 9">
                  <a:extLst>
                    <a:ext uri="{FF2B5EF4-FFF2-40B4-BE49-F238E27FC236}">
                      <a16:creationId xmlns:a16="http://schemas.microsoft.com/office/drawing/2014/main" id="{DC7C7D34-39CF-4DBC-BD40-E9C922CEA8FD}"/>
                    </a:ext>
                  </a:extLst>
                </p:cNvPr>
                <p:cNvSpPr txBox="1">
                  <a:spLocks noRot="1" noChangeAspect="1" noMove="1" noResize="1" noEditPoints="1" noAdjustHandles="1" noChangeArrowheads="1" noChangeShapeType="1" noTextEdit="1"/>
                </p:cNvSpPr>
                <p:nvPr/>
              </p:nvSpPr>
              <p:spPr bwMode="auto">
                <a:xfrm>
                  <a:off x="1200834" y="3139810"/>
                  <a:ext cx="5552335" cy="955675"/>
                </a:xfrm>
                <a:prstGeom prst="rect">
                  <a:avLst/>
                </a:prstGeom>
                <a:blipFill>
                  <a:blip r:embed="rId2"/>
                  <a:stretch>
                    <a:fillRect/>
                  </a:stretch>
                </a:blipFill>
                <a:ln>
                  <a:noFill/>
                </a:ln>
                <a:effectLst/>
              </p:spPr>
              <p:txBody>
                <a:bodyPr/>
                <a:lstStyle/>
                <a:p>
                  <a:r>
                    <a:rPr lang="en-US">
                      <a:noFill/>
                    </a:rPr>
                    <a:t> </a:t>
                  </a:r>
                </a:p>
              </p:txBody>
            </p:sp>
          </mc:Fallback>
        </mc:AlternateContent>
        <p:sp>
          <p:nvSpPr>
            <p:cNvPr id="21" name="TextBox 20">
              <a:extLst>
                <a:ext uri="{FF2B5EF4-FFF2-40B4-BE49-F238E27FC236}">
                  <a16:creationId xmlns:a16="http://schemas.microsoft.com/office/drawing/2014/main" id="{149181BA-944B-46F8-843B-C78BADCB8A25}"/>
                </a:ext>
              </a:extLst>
            </p:cNvPr>
            <p:cNvSpPr txBox="1"/>
            <p:nvPr/>
          </p:nvSpPr>
          <p:spPr>
            <a:xfrm>
              <a:off x="238068" y="2589734"/>
              <a:ext cx="6858000" cy="477054"/>
            </a:xfrm>
            <a:prstGeom prst="rect">
              <a:avLst/>
            </a:prstGeom>
            <a:noFill/>
          </p:spPr>
          <p:txBody>
            <a:bodyPr wrap="square">
              <a:spAutoFit/>
            </a:bodyPr>
            <a:lstStyle/>
            <a:p>
              <a:pPr rtl="0"/>
              <a:r>
                <a:rPr lang="vi-VN" sz="2500" b="0" i="0" u="none" strike="noStrike" kern="1200" baseline="0">
                  <a:solidFill>
                    <a:srgbClr val="000000"/>
                  </a:solidFill>
                  <a:latin typeface="Arial" panose="020B0604020202020204" pitchFamily="34" charset="0"/>
                  <a:cs typeface="Arial" panose="020B0604020202020204" pitchFamily="34" charset="0"/>
                </a:rPr>
                <a:t>Năng lượng điện trường tức thời của mạch :</a:t>
              </a:r>
            </a:p>
          </p:txBody>
        </p:sp>
      </p:grpSp>
      <p:grpSp>
        <p:nvGrpSpPr>
          <p:cNvPr id="22" name="Group 21">
            <a:extLst>
              <a:ext uri="{FF2B5EF4-FFF2-40B4-BE49-F238E27FC236}">
                <a16:creationId xmlns:a16="http://schemas.microsoft.com/office/drawing/2014/main" id="{E81D9788-B3FA-4D13-AB1F-C1A70D806104}"/>
              </a:ext>
            </a:extLst>
          </p:cNvPr>
          <p:cNvGrpSpPr/>
          <p:nvPr/>
        </p:nvGrpSpPr>
        <p:grpSpPr>
          <a:xfrm>
            <a:off x="-24763" y="110816"/>
            <a:ext cx="8559163" cy="540771"/>
            <a:chOff x="254802" y="2293270"/>
            <a:chExt cx="7995401" cy="770046"/>
          </a:xfrm>
        </p:grpSpPr>
        <p:grpSp>
          <p:nvGrpSpPr>
            <p:cNvPr id="23" name="Group 70">
              <a:extLst>
                <a:ext uri="{FF2B5EF4-FFF2-40B4-BE49-F238E27FC236}">
                  <a16:creationId xmlns:a16="http://schemas.microsoft.com/office/drawing/2014/main" id="{787D2D79-9365-49E1-8A6C-EDF7971E9DC0}"/>
                </a:ext>
              </a:extLst>
            </p:cNvPr>
            <p:cNvGrpSpPr>
              <a:grpSpLocks/>
            </p:cNvGrpSpPr>
            <p:nvPr/>
          </p:nvGrpSpPr>
          <p:grpSpPr bwMode="auto">
            <a:xfrm>
              <a:off x="254802" y="2293270"/>
              <a:ext cx="5432886" cy="743185"/>
              <a:chOff x="548626" y="3428143"/>
              <a:chExt cx="2797683" cy="1431480"/>
            </a:xfrm>
          </p:grpSpPr>
          <p:pic>
            <p:nvPicPr>
              <p:cNvPr id="26" name="Picture 8" descr="empty-green-rectangle">
                <a:extLst>
                  <a:ext uri="{FF2B5EF4-FFF2-40B4-BE49-F238E27FC236}">
                    <a16:creationId xmlns:a16="http://schemas.microsoft.com/office/drawing/2014/main" id="{2449F4F2-9453-40CF-8BE7-6543930B8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6" y="3428143"/>
                <a:ext cx="279768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green-top-faded">
                <a:extLst>
                  <a:ext uri="{FF2B5EF4-FFF2-40B4-BE49-F238E27FC236}">
                    <a16:creationId xmlns:a16="http://schemas.microsoft.com/office/drawing/2014/main" id="{8EADDD95-812E-4FAD-B5E8-7C461FF88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25791" y="3974382"/>
                <a:ext cx="1273932"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59814FBB-FEBB-49EE-81CF-9346441B824A}"/>
                </a:ext>
              </a:extLst>
            </p:cNvPr>
            <p:cNvSpPr txBox="1"/>
            <p:nvPr/>
          </p:nvSpPr>
          <p:spPr bwMode="auto">
            <a:xfrm>
              <a:off x="278080" y="2362089"/>
              <a:ext cx="1023523" cy="701227"/>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A2F8A656-E235-4808-9D8D-A3B9A19C0774}"/>
                </a:ext>
              </a:extLst>
            </p:cNvPr>
            <p:cNvSpPr>
              <a:spLocks noChangeArrowheads="1"/>
            </p:cNvSpPr>
            <p:nvPr/>
          </p:nvSpPr>
          <p:spPr bwMode="auto">
            <a:xfrm>
              <a:off x="1259065" y="2333804"/>
              <a:ext cx="6991138" cy="7056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Năng lượng điện từ</a:t>
              </a:r>
              <a:endParaRPr lang="en-US" sz="2500" i="1" dirty="0">
                <a:cs typeface="Arial" panose="020B0604020202020204" pitchFamily="34" charset="0"/>
              </a:endParaRPr>
            </a:p>
          </p:txBody>
        </p:sp>
      </p:grpSp>
      <p:grpSp>
        <p:nvGrpSpPr>
          <p:cNvPr id="17" name="Group 16">
            <a:extLst>
              <a:ext uri="{FF2B5EF4-FFF2-40B4-BE49-F238E27FC236}">
                <a16:creationId xmlns:a16="http://schemas.microsoft.com/office/drawing/2014/main" id="{CC42FC28-C8B8-47C1-9B9B-8761DEEFA995}"/>
              </a:ext>
            </a:extLst>
          </p:cNvPr>
          <p:cNvGrpSpPr/>
          <p:nvPr/>
        </p:nvGrpSpPr>
        <p:grpSpPr>
          <a:xfrm>
            <a:off x="560702" y="3875649"/>
            <a:ext cx="6858000" cy="1297949"/>
            <a:chOff x="300729" y="3062013"/>
            <a:chExt cx="6858000" cy="1297949"/>
          </a:xfrm>
        </p:grpSpPr>
        <mc:AlternateContent xmlns:mc="http://schemas.openxmlformats.org/markup-compatibility/2006" xmlns:a14="http://schemas.microsoft.com/office/drawing/2010/main">
          <mc:Choice Requires="a14">
            <p:sp>
              <p:nvSpPr>
                <p:cNvPr id="72714" name="Object 10">
                  <a:extLst>
                    <a:ext uri="{FF2B5EF4-FFF2-40B4-BE49-F238E27FC236}">
                      <a16:creationId xmlns:a16="http://schemas.microsoft.com/office/drawing/2014/main" id="{BA4F740E-B75B-4DDA-9918-DC6F1D3F1D26}"/>
                    </a:ext>
                  </a:extLst>
                </p:cNvPr>
                <p:cNvSpPr txBox="1"/>
                <p:nvPr/>
              </p:nvSpPr>
              <p:spPr bwMode="auto">
                <a:xfrm>
                  <a:off x="1151339" y="3569387"/>
                  <a:ext cx="5918396" cy="7905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𝑊</m:t>
                            </m:r>
                          </m:e>
                          <m:sub>
                            <m:r>
                              <a:rPr lang="en-US" sz="2500" i="1">
                                <a:solidFill>
                                  <a:srgbClr val="000000"/>
                                </a:solidFill>
                                <a:latin typeface="Cambria Math" panose="02040503050406030204" pitchFamily="18" charset="0"/>
                              </a:rPr>
                              <m:t>𝐵</m:t>
                            </m:r>
                          </m:sub>
                        </m:sSub>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𝐿</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𝑖</m:t>
                                </m:r>
                              </m:e>
                              <m:sup>
                                <m:r>
                                  <a:rPr lang="en-US" sz="2500" i="1">
                                    <a:solidFill>
                                      <a:srgbClr val="000000"/>
                                    </a:solidFill>
                                    <a:latin typeface="Cambria Math" panose="02040503050406030204" pitchFamily="18" charset="0"/>
                                  </a:rPr>
                                  <m:t>2</m:t>
                                </m:r>
                              </m:sup>
                            </m:sSup>
                          </m:num>
                          <m:den>
                            <m:r>
                              <a:rPr lang="en-US" sz="2500" i="1">
                                <a:solidFill>
                                  <a:srgbClr val="000000"/>
                                </a:solidFill>
                                <a:latin typeface="Cambria Math" panose="02040503050406030204" pitchFamily="18" charset="0"/>
                              </a:rPr>
                              <m:t>2</m:t>
                            </m:r>
                          </m:den>
                        </m:f>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1</m:t>
                            </m:r>
                          </m:num>
                          <m:den>
                            <m:r>
                              <a:rPr lang="en-US" sz="2500" i="1">
                                <a:solidFill>
                                  <a:srgbClr val="000000"/>
                                </a:solidFill>
                                <a:latin typeface="Cambria Math" panose="02040503050406030204" pitchFamily="18" charset="0"/>
                              </a:rPr>
                              <m:t>2</m:t>
                            </m:r>
                          </m:den>
                        </m:f>
                        <m:r>
                          <a:rPr lang="en-US" sz="2500" i="1">
                            <a:solidFill>
                              <a:srgbClr val="000000"/>
                            </a:solidFill>
                            <a:latin typeface="Cambria Math" panose="02040503050406030204" pitchFamily="18" charset="0"/>
                          </a:rPr>
                          <m:t>𝐿</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e>
                          <m:sup>
                            <m:r>
                              <a:rPr lang="en-US" sz="2500" i="1">
                                <a:solidFill>
                                  <a:srgbClr val="000000"/>
                                </a:solidFill>
                                <a:latin typeface="Cambria Math" panose="02040503050406030204" pitchFamily="18" charset="0"/>
                              </a:rPr>
                              <m:t>2</m:t>
                            </m:r>
                          </m:sup>
                        </m:sSup>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𝑄</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func>
                          <m:funcPr>
                            <m:ctrlPr>
                              <a:rPr lang="en-US" sz="2500" i="1">
                                <a:solidFill>
                                  <a:srgbClr val="000000"/>
                                </a:solidFill>
                                <a:latin typeface="Cambria Math" panose="02040503050406030204" pitchFamily="18" charset="0"/>
                              </a:rPr>
                            </m:ctrlPr>
                          </m:funcPr>
                          <m:fName>
                            <m:sSup>
                              <m:sSupPr>
                                <m:ctrlPr>
                                  <a:rPr lang="en-US" sz="2500" i="1">
                                    <a:solidFill>
                                      <a:srgbClr val="000000"/>
                                    </a:solidFill>
                                    <a:latin typeface="Cambria Math" panose="02040503050406030204" pitchFamily="18" charset="0"/>
                                  </a:rPr>
                                </m:ctrlPr>
                              </m:sSupPr>
                              <m:e>
                                <m:r>
                                  <m:rPr>
                                    <m:sty m:val="p"/>
                                  </m:rPr>
                                  <a:rPr lang="en-US" sz="2500" b="0" i="0" smtClean="0">
                                    <a:solidFill>
                                      <a:srgbClr val="000000"/>
                                    </a:solidFill>
                                    <a:latin typeface="Cambria Math" panose="02040503050406030204" pitchFamily="18" charset="0"/>
                                  </a:rPr>
                                  <m:t>sin</m:t>
                                </m:r>
                              </m:e>
                              <m:sup>
                                <m:r>
                                  <a:rPr lang="en-US" sz="2500" i="1">
                                    <a:solidFill>
                                      <a:srgbClr val="000000"/>
                                    </a:solidFill>
                                    <a:latin typeface="Cambria Math" panose="02040503050406030204" pitchFamily="18" charset="0"/>
                                  </a:rPr>
                                  <m:t>2</m:t>
                                </m:r>
                              </m:sup>
                            </m:sSup>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ea typeface="Cambria Math" panose="02040503050406030204" pitchFamily="18" charset="0"/>
                                  </a:rPr>
                                  <m:t>𝜑</m:t>
                                </m:r>
                              </m:e>
                            </m:d>
                          </m:e>
                        </m:func>
                      </m:oMath>
                    </m:oMathPara>
                  </a14:m>
                  <a:endParaRPr lang="en-US" sz="2500"/>
                </a:p>
              </p:txBody>
            </p:sp>
          </mc:Choice>
          <mc:Fallback xmlns="">
            <p:sp>
              <p:nvSpPr>
                <p:cNvPr id="72714" name="Object 10">
                  <a:extLst>
                    <a:ext uri="{FF2B5EF4-FFF2-40B4-BE49-F238E27FC236}">
                      <a16:creationId xmlns:a16="http://schemas.microsoft.com/office/drawing/2014/main" id="{BA4F740E-B75B-4DDA-9918-DC6F1D3F1D26}"/>
                    </a:ext>
                  </a:extLst>
                </p:cNvPr>
                <p:cNvSpPr txBox="1">
                  <a:spLocks noRot="1" noChangeAspect="1" noMove="1" noResize="1" noEditPoints="1" noAdjustHandles="1" noChangeArrowheads="1" noChangeShapeType="1" noTextEdit="1"/>
                </p:cNvSpPr>
                <p:nvPr/>
              </p:nvSpPr>
              <p:spPr bwMode="auto">
                <a:xfrm>
                  <a:off x="1151339" y="3569387"/>
                  <a:ext cx="5918396" cy="790575"/>
                </a:xfrm>
                <a:prstGeom prst="rect">
                  <a:avLst/>
                </a:prstGeom>
                <a:blipFill>
                  <a:blip r:embed="rId5"/>
                  <a:stretch>
                    <a:fillRect b="-2308"/>
                  </a:stretch>
                </a:blipFill>
                <a:ln>
                  <a:noFill/>
                </a:ln>
                <a:effectLst/>
              </p:spPr>
              <p:txBody>
                <a:bodyPr/>
                <a:lstStyle/>
                <a:p>
                  <a:r>
                    <a:rPr lang="en-US">
                      <a:noFill/>
                    </a:rPr>
                    <a:t> </a:t>
                  </a:r>
                </a:p>
              </p:txBody>
            </p:sp>
          </mc:Fallback>
        </mc:AlternateContent>
        <p:sp>
          <p:nvSpPr>
            <p:cNvPr id="34" name="TextBox 33">
              <a:extLst>
                <a:ext uri="{FF2B5EF4-FFF2-40B4-BE49-F238E27FC236}">
                  <a16:creationId xmlns:a16="http://schemas.microsoft.com/office/drawing/2014/main" id="{9079B207-D177-4D6E-B521-B21D415ECC64}"/>
                </a:ext>
              </a:extLst>
            </p:cNvPr>
            <p:cNvSpPr txBox="1"/>
            <p:nvPr/>
          </p:nvSpPr>
          <p:spPr>
            <a:xfrm>
              <a:off x="300729" y="3062013"/>
              <a:ext cx="6858000" cy="861774"/>
            </a:xfrm>
            <a:prstGeom prst="rect">
              <a:avLst/>
            </a:prstGeom>
            <a:noFill/>
          </p:spPr>
          <p:txBody>
            <a:bodyPr wrap="square">
              <a:spAutoFit/>
            </a:bodyPr>
            <a:lstStyle/>
            <a:p>
              <a:pPr rtl="0"/>
              <a:r>
                <a:rPr lang="vi-VN" sz="2500" b="0" i="0" u="none" strike="noStrike" kern="1200" baseline="0">
                  <a:solidFill>
                    <a:srgbClr val="000000"/>
                  </a:solidFill>
                  <a:latin typeface="Arial" panose="020B0604020202020204" pitchFamily="34" charset="0"/>
                  <a:cs typeface="Arial" panose="020B0604020202020204" pitchFamily="34" charset="0"/>
                </a:rPr>
                <a:t>Năng lượng từ trường tức thời của mạch:</a:t>
              </a:r>
            </a:p>
            <a:p>
              <a:pPr rtl="0"/>
              <a:r>
                <a:rPr lang="en-US" sz="2500" b="0" i="0" u="none" strike="noStrike" kern="1200" baseline="0">
                  <a:solidFill>
                    <a:srgbClr val="000000"/>
                  </a:solidFill>
                  <a:latin typeface="Arial" panose="020B0604020202020204" pitchFamily="34" charset="0"/>
                  <a:cs typeface="Arial" panose="020B0604020202020204" pitchFamily="34" charset="0"/>
                </a:rPr>
                <a:t> </a:t>
              </a:r>
              <a:endParaRPr lang="en-US" sz="250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8C012119-4C2F-4F72-AB16-9BE0041B5146}"/>
              </a:ext>
            </a:extLst>
          </p:cNvPr>
          <p:cNvGrpSpPr/>
          <p:nvPr/>
        </p:nvGrpSpPr>
        <p:grpSpPr>
          <a:xfrm>
            <a:off x="7696200" y="4383023"/>
            <a:ext cx="3036330" cy="850900"/>
            <a:chOff x="762000" y="4482154"/>
            <a:chExt cx="3036330" cy="850900"/>
          </a:xfrm>
        </p:grpSpPr>
        <mc:AlternateContent xmlns:mc="http://schemas.openxmlformats.org/markup-compatibility/2006" xmlns:a14="http://schemas.microsoft.com/office/drawing/2010/main">
          <mc:Choice Requires="a14">
            <p:sp>
              <p:nvSpPr>
                <p:cNvPr id="72715" name="Object 11">
                  <a:extLst>
                    <a:ext uri="{FF2B5EF4-FFF2-40B4-BE49-F238E27FC236}">
                      <a16:creationId xmlns:a16="http://schemas.microsoft.com/office/drawing/2014/main" id="{DA51764B-CFE5-4F3D-B653-3AA9BB181D58}"/>
                    </a:ext>
                  </a:extLst>
                </p:cNvPr>
                <p:cNvSpPr txBox="1"/>
                <p:nvPr/>
              </p:nvSpPr>
              <p:spPr bwMode="auto">
                <a:xfrm>
                  <a:off x="1876368" y="4482154"/>
                  <a:ext cx="1921962" cy="8509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1</m:t>
                            </m:r>
                          </m:num>
                          <m:den>
                            <m:r>
                              <a:rPr lang="en-US" sz="2500" i="1">
                                <a:solidFill>
                                  <a:srgbClr val="000000"/>
                                </a:solidFill>
                                <a:latin typeface="Cambria Math" panose="02040503050406030204" pitchFamily="18" charset="0"/>
                              </a:rPr>
                              <m:t>𝐿𝐶</m:t>
                            </m:r>
                          </m:den>
                        </m:f>
                      </m:oMath>
                    </m:oMathPara>
                  </a14:m>
                  <a:endParaRPr lang="en-US" sz="2500"/>
                </a:p>
              </p:txBody>
            </p:sp>
          </mc:Choice>
          <mc:Fallback xmlns="">
            <p:sp>
              <p:nvSpPr>
                <p:cNvPr id="72715" name="Object 11">
                  <a:extLst>
                    <a:ext uri="{FF2B5EF4-FFF2-40B4-BE49-F238E27FC236}">
                      <a16:creationId xmlns:a16="http://schemas.microsoft.com/office/drawing/2014/main" id="{DA51764B-CFE5-4F3D-B653-3AA9BB181D58}"/>
                    </a:ext>
                  </a:extLst>
                </p:cNvPr>
                <p:cNvSpPr txBox="1">
                  <a:spLocks noRot="1" noChangeAspect="1" noMove="1" noResize="1" noEditPoints="1" noAdjustHandles="1" noChangeArrowheads="1" noChangeShapeType="1" noTextEdit="1"/>
                </p:cNvSpPr>
                <p:nvPr/>
              </p:nvSpPr>
              <p:spPr bwMode="auto">
                <a:xfrm>
                  <a:off x="1876368" y="4482154"/>
                  <a:ext cx="1921962" cy="850900"/>
                </a:xfrm>
                <a:prstGeom prst="rect">
                  <a:avLst/>
                </a:prstGeom>
                <a:blipFill>
                  <a:blip r:embed="rId6"/>
                  <a:stretch>
                    <a:fillRect/>
                  </a:stretch>
                </a:blipFill>
                <a:ln>
                  <a:noFill/>
                </a:ln>
                <a:effectLst/>
              </p:spPr>
              <p:txBody>
                <a:bodyPr/>
                <a:lstStyle/>
                <a:p>
                  <a:r>
                    <a:rPr lang="en-US">
                      <a:noFill/>
                    </a:rPr>
                    <a:t> </a:t>
                  </a:r>
                </a:p>
              </p:txBody>
            </p:sp>
          </mc:Fallback>
        </mc:AlternateContent>
        <p:sp>
          <p:nvSpPr>
            <p:cNvPr id="36" name="TextBox 35">
              <a:extLst>
                <a:ext uri="{FF2B5EF4-FFF2-40B4-BE49-F238E27FC236}">
                  <a16:creationId xmlns:a16="http://schemas.microsoft.com/office/drawing/2014/main" id="{C0DF94C7-37FB-4F9D-8157-F9690D19ADA5}"/>
                </a:ext>
              </a:extLst>
            </p:cNvPr>
            <p:cNvSpPr txBox="1"/>
            <p:nvPr/>
          </p:nvSpPr>
          <p:spPr>
            <a:xfrm>
              <a:off x="762000" y="4705971"/>
              <a:ext cx="1418043" cy="495520"/>
            </a:xfrm>
            <a:prstGeom prst="rect">
              <a:avLst/>
            </a:prstGeom>
            <a:noFill/>
          </p:spPr>
          <p:txBody>
            <a:bodyPr wrap="square">
              <a:spAutoFit/>
            </a:bodyPr>
            <a:lstStyle/>
            <a:p>
              <a:pPr rtl="0"/>
              <a:r>
                <a:rPr lang="en-US" sz="2500" b="0" i="0" u="none" strike="noStrike" kern="1200" baseline="0">
                  <a:solidFill>
                    <a:srgbClr val="000000"/>
                  </a:solidFill>
                  <a:latin typeface="Arial" panose="020B0604020202020204" pitchFamily="34" charset="0"/>
                  <a:cs typeface="Arial" panose="020B0604020202020204" pitchFamily="34" charset="0"/>
                </a:rPr>
                <a:t>Thay :</a:t>
              </a:r>
            </a:p>
          </p:txBody>
        </p:sp>
      </p:grpSp>
      <p:grpSp>
        <p:nvGrpSpPr>
          <p:cNvPr id="29" name="Group 28">
            <a:extLst>
              <a:ext uri="{FF2B5EF4-FFF2-40B4-BE49-F238E27FC236}">
                <a16:creationId xmlns:a16="http://schemas.microsoft.com/office/drawing/2014/main" id="{E7038FCE-5B9C-489D-934F-254217AE1724}"/>
              </a:ext>
            </a:extLst>
          </p:cNvPr>
          <p:cNvGrpSpPr/>
          <p:nvPr/>
        </p:nvGrpSpPr>
        <p:grpSpPr>
          <a:xfrm>
            <a:off x="754718" y="5360521"/>
            <a:ext cx="7999292" cy="1028700"/>
            <a:chOff x="4421308" y="1359294"/>
            <a:chExt cx="7999292" cy="1028700"/>
          </a:xfrm>
        </p:grpSpPr>
        <mc:AlternateContent xmlns:mc="http://schemas.openxmlformats.org/markup-compatibility/2006" xmlns:a14="http://schemas.microsoft.com/office/drawing/2010/main">
          <mc:Choice Requires="a14">
            <p:sp>
              <p:nvSpPr>
                <p:cNvPr id="31" name="Object 5">
                  <a:extLst>
                    <a:ext uri="{FF2B5EF4-FFF2-40B4-BE49-F238E27FC236}">
                      <a16:creationId xmlns:a16="http://schemas.microsoft.com/office/drawing/2014/main" id="{B821D9EE-5E8B-49FD-A990-D4A3347D7B63}"/>
                    </a:ext>
                  </a:extLst>
                </p:cNvPr>
                <p:cNvSpPr txBox="1"/>
                <p:nvPr/>
              </p:nvSpPr>
              <p:spPr bwMode="auto">
                <a:xfrm>
                  <a:off x="5105400" y="1359294"/>
                  <a:ext cx="7315200" cy="1028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𝑊</m:t>
                            </m:r>
                          </m:e>
                          <m:sub>
                            <m:r>
                              <a:rPr lang="en-US" sz="2400" i="1">
                                <a:solidFill>
                                  <a:srgbClr val="000000"/>
                                </a:solidFill>
                                <a:latin typeface="Cambria Math" panose="02040503050406030204" pitchFamily="18" charset="0"/>
                              </a:rPr>
                              <m:t>𝐵</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2</m:t>
                            </m:r>
                          </m:den>
                        </m:f>
                        <m:r>
                          <a:rPr lang="en-US" sz="2400" i="1">
                            <a:solidFill>
                              <a:srgbClr val="000000"/>
                            </a:solidFill>
                            <a:latin typeface="Cambria Math" panose="02040503050406030204" pitchFamily="18" charset="0"/>
                          </a:rPr>
                          <m:t>𝐿</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𝐿𝐶</m:t>
                            </m:r>
                          </m:den>
                        </m:f>
                        <m:sSup>
                          <m:sSupPr>
                            <m:ctrlPr>
                              <a:rPr lang="en-US" sz="2400" i="1">
                                <a:solidFill>
                                  <a:srgbClr val="000000"/>
                                </a:solidFill>
                                <a:latin typeface="Cambria Math" panose="02040503050406030204" pitchFamily="18" charset="0"/>
                              </a:rPr>
                            </m:ctrlPr>
                          </m:sSup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0</m:t>
                                </m:r>
                              </m:sub>
                            </m:sSub>
                          </m:e>
                          <m:sup>
                            <m:r>
                              <a:rPr lang="en-US" sz="2400" i="1">
                                <a:solidFill>
                                  <a:srgbClr val="000000"/>
                                </a:solidFill>
                                <a:latin typeface="Cambria Math" panose="02040503050406030204" pitchFamily="18" charset="0"/>
                              </a:rPr>
                              <m:t>2</m:t>
                            </m:r>
                          </m:sup>
                        </m:sSup>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r>
                                  <m:rPr>
                                    <m:sty m:val="p"/>
                                  </m:rPr>
                                  <a:rPr lang="en-US" sz="2400" b="0" i="0" smtClean="0">
                                    <a:solidFill>
                                      <a:srgbClr val="000000"/>
                                    </a:solidFill>
                                    <a:latin typeface="Cambria Math" panose="02040503050406030204" pitchFamily="18" charset="0"/>
                                  </a:rPr>
                                  <m:t>sin</m:t>
                                </m:r>
                              </m:e>
                              <m:sup>
                                <m:r>
                                  <a:rPr lang="en-US" sz="2400" i="1">
                                    <a:solidFill>
                                      <a:srgbClr val="000000"/>
                                    </a:solidFill>
                                    <a:latin typeface="Cambria Math" panose="02040503050406030204" pitchFamily="18" charset="0"/>
                                  </a:rPr>
                                  <m:t>2</m:t>
                                </m:r>
                              </m:sup>
                            </m:sSup>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ea typeface="Cambria Math" panose="02040503050406030204" pitchFamily="18" charset="0"/>
                                  </a:rPr>
                                  <m:t>𝜑</m:t>
                                </m:r>
                              </m:e>
                            </m:d>
                          </m:e>
                        </m:func>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0</m:t>
                                    </m:r>
                                  </m:sub>
                                </m:sSub>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𝐶</m:t>
                            </m:r>
                          </m:den>
                        </m:f>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r>
                                  <m:rPr>
                                    <m:sty m:val="p"/>
                                  </m:rPr>
                                  <a:rPr lang="en-US" sz="2400" b="0" i="0" smtClean="0">
                                    <a:solidFill>
                                      <a:srgbClr val="000000"/>
                                    </a:solidFill>
                                    <a:latin typeface="Cambria Math" panose="02040503050406030204" pitchFamily="18" charset="0"/>
                                  </a:rPr>
                                  <m:t>sin</m:t>
                                </m:r>
                              </m:e>
                              <m:sup>
                                <m:r>
                                  <a:rPr lang="en-US" sz="2400" i="1">
                                    <a:solidFill>
                                      <a:srgbClr val="000000"/>
                                    </a:solidFill>
                                    <a:latin typeface="Cambria Math" panose="02040503050406030204" pitchFamily="18" charset="0"/>
                                  </a:rPr>
                                  <m:t>2</m:t>
                                </m:r>
                              </m:sup>
                            </m:sSup>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ea typeface="Cambria Math" panose="02040503050406030204" pitchFamily="18" charset="0"/>
                                  </a:rPr>
                                  <m:t>𝜑</m:t>
                                </m:r>
                              </m:e>
                            </m:d>
                          </m:e>
                        </m:func>
                      </m:oMath>
                    </m:oMathPara>
                  </a14:m>
                  <a:endParaRPr lang="en-US" sz="2400"/>
                </a:p>
              </p:txBody>
            </p:sp>
          </mc:Choice>
          <mc:Fallback xmlns="">
            <p:sp>
              <p:nvSpPr>
                <p:cNvPr id="31" name="Object 5">
                  <a:extLst>
                    <a:ext uri="{FF2B5EF4-FFF2-40B4-BE49-F238E27FC236}">
                      <a16:creationId xmlns:a16="http://schemas.microsoft.com/office/drawing/2014/main" id="{B821D9EE-5E8B-49FD-A990-D4A3347D7B63}"/>
                    </a:ext>
                  </a:extLst>
                </p:cNvPr>
                <p:cNvSpPr txBox="1">
                  <a:spLocks noRot="1" noChangeAspect="1" noMove="1" noResize="1" noEditPoints="1" noAdjustHandles="1" noChangeArrowheads="1" noChangeShapeType="1" noTextEdit="1"/>
                </p:cNvSpPr>
                <p:nvPr/>
              </p:nvSpPr>
              <p:spPr bwMode="auto">
                <a:xfrm>
                  <a:off x="5105400" y="1359294"/>
                  <a:ext cx="7315200" cy="1028700"/>
                </a:xfrm>
                <a:prstGeom prst="rect">
                  <a:avLst/>
                </a:prstGeom>
                <a:blipFill>
                  <a:blip r:embed="rId7"/>
                  <a:stretch>
                    <a:fillRect/>
                  </a:stretch>
                </a:blipFill>
                <a:ln>
                  <a:noFill/>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71AFFBFD-5B2E-4837-B4D8-C76E3C18A9E4}"/>
                </a:ext>
              </a:extLst>
            </p:cNvPr>
            <p:cNvSpPr txBox="1"/>
            <p:nvPr/>
          </p:nvSpPr>
          <p:spPr>
            <a:xfrm>
              <a:off x="4421308" y="1556942"/>
              <a:ext cx="772602" cy="477054"/>
            </a:xfrm>
            <a:prstGeom prst="rect">
              <a:avLst/>
            </a:prstGeom>
            <a:noFill/>
          </p:spPr>
          <p:txBody>
            <a:bodyPr wrap="square">
              <a:spAutoFit/>
            </a:bodyPr>
            <a:lstStyle/>
            <a:p>
              <a:pPr rtl="0"/>
              <a:r>
                <a:rPr lang="vi-VN" sz="2500" b="0" i="0" u="none" strike="noStrike" kern="1200" baseline="0">
                  <a:solidFill>
                    <a:srgbClr val="000000"/>
                  </a:solidFill>
                  <a:sym typeface="Symbol" panose="05050102010706020507" pitchFamily="18" charset="2"/>
                </a:rPr>
                <a:t></a:t>
              </a:r>
              <a:endParaRPr lang="en-US" sz="2500" b="0" i="0" u="none" strike="noStrike" kern="1200" baseline="0">
                <a:solidFill>
                  <a:srgbClr val="000000"/>
                </a:solidFill>
              </a:endParaRPr>
            </a:p>
          </p:txBody>
        </p:sp>
      </p:grpSp>
      <p:grpSp>
        <p:nvGrpSpPr>
          <p:cNvPr id="35" name="Group 34">
            <a:extLst>
              <a:ext uri="{FF2B5EF4-FFF2-40B4-BE49-F238E27FC236}">
                <a16:creationId xmlns:a16="http://schemas.microsoft.com/office/drawing/2014/main" id="{7DB5F79C-D9D7-43FE-A971-A033F154FF31}"/>
              </a:ext>
            </a:extLst>
          </p:cNvPr>
          <p:cNvGrpSpPr/>
          <p:nvPr/>
        </p:nvGrpSpPr>
        <p:grpSpPr>
          <a:xfrm>
            <a:off x="548002" y="806947"/>
            <a:ext cx="10400276" cy="574801"/>
            <a:chOff x="487680" y="1225298"/>
            <a:chExt cx="10400276" cy="574801"/>
          </a:xfrm>
        </p:grpSpPr>
        <mc:AlternateContent xmlns:mc="http://schemas.openxmlformats.org/markup-compatibility/2006" xmlns:a14="http://schemas.microsoft.com/office/drawing/2010/main">
          <mc:Choice Requires="a14">
            <p:sp>
              <p:nvSpPr>
                <p:cNvPr id="37" name="Object 7">
                  <a:extLst>
                    <a:ext uri="{FF2B5EF4-FFF2-40B4-BE49-F238E27FC236}">
                      <a16:creationId xmlns:a16="http://schemas.microsoft.com/office/drawing/2014/main" id="{B4892A96-9C2A-4F32-96AA-1BB96638AB90}"/>
                    </a:ext>
                  </a:extLst>
                </p:cNvPr>
                <p:cNvSpPr txBox="1"/>
                <p:nvPr/>
              </p:nvSpPr>
              <p:spPr bwMode="auto">
                <a:xfrm>
                  <a:off x="7044032" y="1246061"/>
                  <a:ext cx="3843924" cy="5540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𝑞</m:t>
                        </m:r>
                        <m:r>
                          <a:rPr lang="en-US" sz="2500" i="1" smtClean="0">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𝑄</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b="0" i="0" smtClean="0">
                                <a:solidFill>
                                  <a:srgbClr val="000000"/>
                                </a:solidFill>
                                <a:latin typeface="Cambria Math" panose="02040503050406030204" pitchFamily="18" charset="0"/>
                              </a:rPr>
                              <m:t>cos</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ea typeface="Cambria Math" panose="02040503050406030204" pitchFamily="18" charset="0"/>
                                  </a:rPr>
                                  <m:t>𝜑</m:t>
                                </m:r>
                              </m:e>
                            </m:d>
                          </m:e>
                        </m:func>
                      </m:oMath>
                    </m:oMathPara>
                  </a14:m>
                  <a:endParaRPr lang="en-US" sz="2500"/>
                </a:p>
              </p:txBody>
            </p:sp>
          </mc:Choice>
          <mc:Fallback xmlns="">
            <p:sp>
              <p:nvSpPr>
                <p:cNvPr id="37" name="Object 7">
                  <a:extLst>
                    <a:ext uri="{FF2B5EF4-FFF2-40B4-BE49-F238E27FC236}">
                      <a16:creationId xmlns:a16="http://schemas.microsoft.com/office/drawing/2014/main" id="{B4892A96-9C2A-4F32-96AA-1BB96638AB90}"/>
                    </a:ext>
                  </a:extLst>
                </p:cNvPr>
                <p:cNvSpPr txBox="1">
                  <a:spLocks noRot="1" noChangeAspect="1" noMove="1" noResize="1" noEditPoints="1" noAdjustHandles="1" noChangeArrowheads="1" noChangeShapeType="1" noTextEdit="1"/>
                </p:cNvSpPr>
                <p:nvPr/>
              </p:nvSpPr>
              <p:spPr bwMode="auto">
                <a:xfrm>
                  <a:off x="7044032" y="1246061"/>
                  <a:ext cx="3843924" cy="554038"/>
                </a:xfrm>
                <a:prstGeom prst="rect">
                  <a:avLst/>
                </a:prstGeom>
                <a:blipFill>
                  <a:blip r:embed="rId8"/>
                  <a:stretch>
                    <a:fillRect l="-475"/>
                  </a:stretch>
                </a:blipFill>
                <a:ln>
                  <a:noFill/>
                </a:ln>
                <a:effectLst/>
              </p:spPr>
              <p:txBody>
                <a:bodyPr/>
                <a:lstStyle/>
                <a:p>
                  <a:r>
                    <a:rPr lang="en-US">
                      <a:noFill/>
                    </a:rPr>
                    <a:t> </a:t>
                  </a:r>
                </a:p>
              </p:txBody>
            </p:sp>
          </mc:Fallback>
        </mc:AlternateContent>
        <p:sp>
          <p:nvSpPr>
            <p:cNvPr id="38" name="TextBox 37">
              <a:extLst>
                <a:ext uri="{FF2B5EF4-FFF2-40B4-BE49-F238E27FC236}">
                  <a16:creationId xmlns:a16="http://schemas.microsoft.com/office/drawing/2014/main" id="{312F0BEE-8F9F-48EB-900A-C5F980E5F6C7}"/>
                </a:ext>
              </a:extLst>
            </p:cNvPr>
            <p:cNvSpPr txBox="1"/>
            <p:nvPr/>
          </p:nvSpPr>
          <p:spPr>
            <a:xfrm>
              <a:off x="487680" y="1225298"/>
              <a:ext cx="6763132" cy="477054"/>
            </a:xfrm>
            <a:prstGeom prst="rect">
              <a:avLst/>
            </a:prstGeom>
            <a:noFill/>
          </p:spPr>
          <p:txBody>
            <a:bodyPr wrap="square">
              <a:spAutoFit/>
            </a:bodyPr>
            <a:lstStyle/>
            <a:p>
              <a:pPr rtl="0"/>
              <a:r>
                <a:rPr lang="en-US" sz="2500" b="0" i="0" u="none" strike="noStrike" kern="1200" baseline="0">
                  <a:solidFill>
                    <a:srgbClr val="000000"/>
                  </a:solidFill>
                  <a:latin typeface="Arial" panose="020B0604020202020204" pitchFamily="34" charset="0"/>
                  <a:cs typeface="Arial" panose="020B0604020202020204" pitchFamily="34" charset="0"/>
                </a:rPr>
                <a:t>Giả sử ở thời điểm t điện tích của tụ điện là :</a:t>
              </a:r>
            </a:p>
          </p:txBody>
        </p:sp>
      </p:grpSp>
      <p:grpSp>
        <p:nvGrpSpPr>
          <p:cNvPr id="39" name="Group 38">
            <a:extLst>
              <a:ext uri="{FF2B5EF4-FFF2-40B4-BE49-F238E27FC236}">
                <a16:creationId xmlns:a16="http://schemas.microsoft.com/office/drawing/2014/main" id="{D3F81939-0368-4356-93AE-6233165F117A}"/>
              </a:ext>
            </a:extLst>
          </p:cNvPr>
          <p:cNvGrpSpPr/>
          <p:nvPr/>
        </p:nvGrpSpPr>
        <p:grpSpPr>
          <a:xfrm>
            <a:off x="608324" y="1430789"/>
            <a:ext cx="11480443" cy="533400"/>
            <a:chOff x="548002" y="1849140"/>
            <a:chExt cx="11480443" cy="533400"/>
          </a:xfrm>
        </p:grpSpPr>
        <mc:AlternateContent xmlns:mc="http://schemas.openxmlformats.org/markup-compatibility/2006" xmlns:a14="http://schemas.microsoft.com/office/drawing/2010/main">
          <mc:Choice Requires="a14">
            <p:sp>
              <p:nvSpPr>
                <p:cNvPr id="40" name="Object 8">
                  <a:extLst>
                    <a:ext uri="{FF2B5EF4-FFF2-40B4-BE49-F238E27FC236}">
                      <a16:creationId xmlns:a16="http://schemas.microsoft.com/office/drawing/2014/main" id="{6E5B6524-6D86-4B22-996C-0439CCCF546E}"/>
                    </a:ext>
                  </a:extLst>
                </p:cNvPr>
                <p:cNvSpPr txBox="1"/>
                <p:nvPr/>
              </p:nvSpPr>
              <p:spPr bwMode="auto">
                <a:xfrm>
                  <a:off x="7223540" y="1849140"/>
                  <a:ext cx="4804905" cy="533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𝑖</m:t>
                        </m:r>
                        <m:r>
                          <a:rPr lang="en-US" sz="2500" i="1" smtClean="0">
                            <a:solidFill>
                              <a:srgbClr val="000000"/>
                            </a:solidFill>
                            <a:latin typeface="Cambria Math" panose="02040503050406030204" pitchFamily="18" charset="0"/>
                          </a:rPr>
                          <m:t>=</m:t>
                        </m:r>
                        <m:r>
                          <a:rPr lang="en-US" sz="2500" i="1" smtClean="0">
                            <a:solidFill>
                              <a:srgbClr val="000000"/>
                            </a:solidFill>
                            <a:latin typeface="Cambria Math" panose="02040503050406030204" pitchFamily="18" charset="0"/>
                          </a:rPr>
                          <m:t>𝑞</m:t>
                        </m:r>
                        <m:r>
                          <a:rPr lang="en-US" sz="2500" i="1" smtClean="0">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𝑄</m:t>
                            </m:r>
                          </m:e>
                          <m:sub>
                            <m:r>
                              <a:rPr lang="en-US" sz="2500" i="1">
                                <a:solidFill>
                                  <a:srgbClr val="000000"/>
                                </a:solidFill>
                                <a:latin typeface="Cambria Math" panose="02040503050406030204" pitchFamily="18" charset="0"/>
                              </a:rPr>
                              <m:t>0</m:t>
                            </m:r>
                          </m:sub>
                        </m:sSub>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func>
                          <m:funcPr>
                            <m:ctrlPr>
                              <a:rPr lang="en-US" sz="2500" i="1">
                                <a:solidFill>
                                  <a:srgbClr val="000000"/>
                                </a:solidFill>
                                <a:latin typeface="Cambria Math" panose="02040503050406030204" pitchFamily="18" charset="0"/>
                              </a:rPr>
                            </m:ctrlPr>
                          </m:funcPr>
                          <m:fName>
                            <m:r>
                              <m:rPr>
                                <m:sty m:val="p"/>
                              </m:rPr>
                              <a:rPr lang="en-US" sz="2500" b="0" i="0" smtClean="0">
                                <a:solidFill>
                                  <a:srgbClr val="000000"/>
                                </a:solidFill>
                                <a:latin typeface="Cambria Math" panose="02040503050406030204" pitchFamily="18" charset="0"/>
                              </a:rPr>
                              <m:t>sin</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ea typeface="Cambria Math" panose="02040503050406030204" pitchFamily="18" charset="0"/>
                                  </a:rPr>
                                  <m:t>𝜑</m:t>
                                </m:r>
                              </m:e>
                            </m:d>
                          </m:e>
                        </m:func>
                      </m:oMath>
                    </m:oMathPara>
                  </a14:m>
                  <a:endParaRPr lang="en-US" sz="2500"/>
                </a:p>
              </p:txBody>
            </p:sp>
          </mc:Choice>
          <mc:Fallback xmlns="">
            <p:sp>
              <p:nvSpPr>
                <p:cNvPr id="40" name="Object 8">
                  <a:extLst>
                    <a:ext uri="{FF2B5EF4-FFF2-40B4-BE49-F238E27FC236}">
                      <a16:creationId xmlns:a16="http://schemas.microsoft.com/office/drawing/2014/main" id="{6E5B6524-6D86-4B22-996C-0439CCCF546E}"/>
                    </a:ext>
                  </a:extLst>
                </p:cNvPr>
                <p:cNvSpPr txBox="1">
                  <a:spLocks noRot="1" noChangeAspect="1" noMove="1" noResize="1" noEditPoints="1" noAdjustHandles="1" noChangeArrowheads="1" noChangeShapeType="1" noTextEdit="1"/>
                </p:cNvSpPr>
                <p:nvPr/>
              </p:nvSpPr>
              <p:spPr bwMode="auto">
                <a:xfrm>
                  <a:off x="7223540" y="1849140"/>
                  <a:ext cx="4804905" cy="533400"/>
                </a:xfrm>
                <a:prstGeom prst="rect">
                  <a:avLst/>
                </a:prstGeom>
                <a:blipFill>
                  <a:blip r:embed="rId9"/>
                  <a:stretch>
                    <a:fillRect l="-381" b="-6897"/>
                  </a:stretch>
                </a:blipFill>
                <a:ln>
                  <a:noFill/>
                </a:ln>
                <a:effectLst/>
              </p:spPr>
              <p:txBody>
                <a:bodyPr/>
                <a:lstStyle/>
                <a:p>
                  <a:r>
                    <a:rPr lang="en-US">
                      <a:noFill/>
                    </a:rPr>
                    <a:t> </a:t>
                  </a:r>
                </a:p>
              </p:txBody>
            </p:sp>
          </mc:Fallback>
        </mc:AlternateContent>
        <p:sp>
          <p:nvSpPr>
            <p:cNvPr id="41" name="TextBox 40">
              <a:extLst>
                <a:ext uri="{FF2B5EF4-FFF2-40B4-BE49-F238E27FC236}">
                  <a16:creationId xmlns:a16="http://schemas.microsoft.com/office/drawing/2014/main" id="{50C586C2-E377-4B27-802F-DF625ECE1734}"/>
                </a:ext>
              </a:extLst>
            </p:cNvPr>
            <p:cNvSpPr txBox="1"/>
            <p:nvPr/>
          </p:nvSpPr>
          <p:spPr>
            <a:xfrm>
              <a:off x="548002" y="1852528"/>
              <a:ext cx="6858000" cy="477054"/>
            </a:xfrm>
            <a:prstGeom prst="rect">
              <a:avLst/>
            </a:prstGeom>
            <a:noFill/>
          </p:spPr>
          <p:txBody>
            <a:bodyPr wrap="square">
              <a:spAutoFit/>
            </a:bodyPr>
            <a:lstStyle/>
            <a:p>
              <a:pPr rtl="0"/>
              <a:r>
                <a:rPr lang="en-US" sz="2500" b="0" i="0" u="none" strike="noStrike" kern="1200" baseline="0">
                  <a:solidFill>
                    <a:srgbClr val="000000"/>
                  </a:solidFill>
                  <a:latin typeface="Arial" panose="020B0604020202020204" pitchFamily="34" charset="0"/>
                  <a:cs typeface="Arial" panose="020B0604020202020204" pitchFamily="34" charset="0"/>
                </a:rPr>
                <a:t>Dòng điện tức thời qua cuộn dây thuần cảm :</a:t>
              </a:r>
            </a:p>
          </p:txBody>
        </p:sp>
      </p:grpSp>
    </p:spTree>
    <p:extLst>
      <p:ext uri="{BB962C8B-B14F-4D97-AF65-F5344CB8AC3E}">
        <p14:creationId xmlns:p14="http://schemas.microsoft.com/office/powerpoint/2010/main" val="41153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B9C840-7CCF-48C8-85AB-3FB99567F65A}"/>
              </a:ext>
            </a:extLst>
          </p:cNvPr>
          <p:cNvGrpSpPr/>
          <p:nvPr/>
        </p:nvGrpSpPr>
        <p:grpSpPr>
          <a:xfrm>
            <a:off x="-24763" y="110816"/>
            <a:ext cx="8559163" cy="540771"/>
            <a:chOff x="254802" y="2293270"/>
            <a:chExt cx="7995401" cy="770046"/>
          </a:xfrm>
        </p:grpSpPr>
        <p:grpSp>
          <p:nvGrpSpPr>
            <p:cNvPr id="3" name="Group 70">
              <a:extLst>
                <a:ext uri="{FF2B5EF4-FFF2-40B4-BE49-F238E27FC236}">
                  <a16:creationId xmlns:a16="http://schemas.microsoft.com/office/drawing/2014/main" id="{16BDBD51-F720-442D-8D66-467929C5E32F}"/>
                </a:ext>
              </a:extLst>
            </p:cNvPr>
            <p:cNvGrpSpPr>
              <a:grpSpLocks/>
            </p:cNvGrpSpPr>
            <p:nvPr/>
          </p:nvGrpSpPr>
          <p:grpSpPr bwMode="auto">
            <a:xfrm>
              <a:off x="254802" y="2293270"/>
              <a:ext cx="5432886" cy="743185"/>
              <a:chOff x="548626" y="3428143"/>
              <a:chExt cx="2797683" cy="1431480"/>
            </a:xfrm>
          </p:grpSpPr>
          <p:pic>
            <p:nvPicPr>
              <p:cNvPr id="6" name="Picture 8" descr="empty-green-rectangle">
                <a:extLst>
                  <a:ext uri="{FF2B5EF4-FFF2-40B4-BE49-F238E27FC236}">
                    <a16:creationId xmlns:a16="http://schemas.microsoft.com/office/drawing/2014/main" id="{81676925-87C0-4EA8-AFE8-E21AAF344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6" y="3428143"/>
                <a:ext cx="279768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green-top-faded">
                <a:extLst>
                  <a:ext uri="{FF2B5EF4-FFF2-40B4-BE49-F238E27FC236}">
                    <a16:creationId xmlns:a16="http://schemas.microsoft.com/office/drawing/2014/main" id="{A0A7204F-B1DF-4B49-86B4-D0243427F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5791" y="3974382"/>
                <a:ext cx="1273932"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F6B5C8F4-1F3F-4D37-9E78-DEF9BF188448}"/>
                </a:ext>
              </a:extLst>
            </p:cNvPr>
            <p:cNvSpPr txBox="1"/>
            <p:nvPr/>
          </p:nvSpPr>
          <p:spPr bwMode="auto">
            <a:xfrm>
              <a:off x="278080" y="2362089"/>
              <a:ext cx="1023523" cy="701227"/>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 name="Rectangle 1026060">
              <a:extLst>
                <a:ext uri="{FF2B5EF4-FFF2-40B4-BE49-F238E27FC236}">
                  <a16:creationId xmlns:a16="http://schemas.microsoft.com/office/drawing/2014/main" id="{2C50970E-CD38-4181-93BC-201A62DF535C}"/>
                </a:ext>
              </a:extLst>
            </p:cNvPr>
            <p:cNvSpPr>
              <a:spLocks noChangeArrowheads="1"/>
            </p:cNvSpPr>
            <p:nvPr/>
          </p:nvSpPr>
          <p:spPr bwMode="auto">
            <a:xfrm>
              <a:off x="1259065" y="2333804"/>
              <a:ext cx="6991138" cy="7056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Năng lượng điện từ</a:t>
              </a:r>
              <a:endParaRPr lang="en-US" sz="2500" i="1" dirty="0">
                <a:cs typeface="Arial" panose="020B0604020202020204" pitchFamily="34" charset="0"/>
              </a:endParaRPr>
            </a:p>
          </p:txBody>
        </p:sp>
      </p:grpSp>
      <p:grpSp>
        <p:nvGrpSpPr>
          <p:cNvPr id="8" name="Group 7">
            <a:extLst>
              <a:ext uri="{FF2B5EF4-FFF2-40B4-BE49-F238E27FC236}">
                <a16:creationId xmlns:a16="http://schemas.microsoft.com/office/drawing/2014/main" id="{B97B6E98-C5D1-4E9A-A235-98B2F6209EA7}"/>
              </a:ext>
            </a:extLst>
          </p:cNvPr>
          <p:cNvGrpSpPr/>
          <p:nvPr/>
        </p:nvGrpSpPr>
        <p:grpSpPr>
          <a:xfrm>
            <a:off x="944354" y="5749167"/>
            <a:ext cx="7577346" cy="1245667"/>
            <a:chOff x="748550" y="4146503"/>
            <a:chExt cx="7577346" cy="1245667"/>
          </a:xfrm>
        </p:grpSpPr>
        <p:sp>
          <p:nvSpPr>
            <p:cNvPr id="9" name="Text Box 4">
              <a:extLst>
                <a:ext uri="{FF2B5EF4-FFF2-40B4-BE49-F238E27FC236}">
                  <a16:creationId xmlns:a16="http://schemas.microsoft.com/office/drawing/2014/main" id="{863C02A3-BECC-43EC-941E-A42AE81D479D}"/>
                </a:ext>
              </a:extLst>
            </p:cNvPr>
            <p:cNvSpPr txBox="1">
              <a:spLocks noChangeArrowheads="1"/>
            </p:cNvSpPr>
            <p:nvPr/>
          </p:nvSpPr>
          <p:spPr bwMode="auto">
            <a:xfrm>
              <a:off x="748550" y="4338035"/>
              <a:ext cx="1981200"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r>
                <a:rPr lang="en-US" sz="2500" b="0" i="0" u="none" strike="noStrike" kern="1200" baseline="0">
                  <a:solidFill>
                    <a:srgbClr val="000000"/>
                  </a:solidFill>
                  <a:latin typeface="Arial" panose="020B0604020202020204" pitchFamily="34" charset="0"/>
                  <a:cs typeface="Arial" panose="020B0604020202020204" pitchFamily="34" charset="0"/>
                </a:rPr>
                <a:t>Chú ý:</a:t>
              </a:r>
            </a:p>
            <a:p>
              <a:pPr>
                <a:spcBef>
                  <a:spcPct val="50000"/>
                </a:spcBef>
              </a:pPr>
              <a:endParaRPr lang="en-US" altLang="en-US" sz="25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Object 7">
                  <a:extLst>
                    <a:ext uri="{FF2B5EF4-FFF2-40B4-BE49-F238E27FC236}">
                      <a16:creationId xmlns:a16="http://schemas.microsoft.com/office/drawing/2014/main" id="{963B0C0B-38B0-42B6-8BD3-B7A9D372E895}"/>
                    </a:ext>
                  </a:extLst>
                </p:cNvPr>
                <p:cNvSpPr txBox="1"/>
                <p:nvPr/>
              </p:nvSpPr>
              <p:spPr bwMode="auto">
                <a:xfrm>
                  <a:off x="2143648" y="4146503"/>
                  <a:ext cx="6182248" cy="936614"/>
                </a:xfrm>
                <a:prstGeom prst="rect">
                  <a:avLst/>
                </a:prstGeom>
                <a:noFill/>
                <a:ln>
                  <a:noFill/>
                </a:ln>
                <a:effectLst/>
              </p:spPr>
              <p:txBody>
                <a:bodyPr>
                  <a:normAutofit fontScale="92500"/>
                </a:bodyPr>
                <a:lstStyle/>
                <a:p>
                  <a14:m>
                    <m:oMath xmlns:m="http://schemas.openxmlformats.org/officeDocument/2006/math">
                      <m:sSub>
                        <m:sSubPr>
                          <m:ctrlPr>
                            <a:rPr lang="en-US" sz="3000" i="1" smtClean="0">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𝑊</m:t>
                          </m:r>
                        </m:e>
                        <m:sub>
                          <m:r>
                            <a:rPr lang="en-US" sz="3000" i="1">
                              <a:solidFill>
                                <a:srgbClr val="000000"/>
                              </a:solidFill>
                              <a:latin typeface="Cambria Math" panose="02040503050406030204" pitchFamily="18" charset="0"/>
                            </a:rPr>
                            <m:t>𝐸𝐵</m:t>
                          </m:r>
                        </m:sub>
                      </m:sSub>
                      <m:r>
                        <a:rPr lang="en-US" sz="3000" i="1">
                          <a:solidFill>
                            <a:srgbClr val="000000"/>
                          </a:solidFill>
                          <a:latin typeface="Cambria Math" panose="02040503050406030204" pitchFamily="18" charset="0"/>
                        </a:rPr>
                        <m:t>=</m:t>
                      </m:r>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𝑊</m:t>
                          </m:r>
                        </m:e>
                        <m:sub>
                          <m:r>
                            <a:rPr lang="en-US" sz="3000" i="1">
                              <a:solidFill>
                                <a:srgbClr val="000000"/>
                              </a:solidFill>
                              <a:latin typeface="Cambria Math" panose="02040503050406030204" pitchFamily="18" charset="0"/>
                            </a:rPr>
                            <m:t>𝐸</m:t>
                          </m:r>
                          <m:r>
                            <m:rPr>
                              <m:sty m:val="p"/>
                            </m:rPr>
                            <a:rPr lang="en-US" sz="3000" i="0">
                              <a:solidFill>
                                <a:srgbClr val="000000"/>
                              </a:solidFill>
                              <a:latin typeface="Cambria Math" panose="02040503050406030204" pitchFamily="18" charset="0"/>
                            </a:rPr>
                            <m:t>max</m:t>
                          </m:r>
                        </m:sub>
                      </m:sSub>
                      <m:r>
                        <a:rPr lang="en-US" sz="3000" b="0" i="1" smtClean="0">
                          <a:solidFill>
                            <a:srgbClr val="000000"/>
                          </a:solidFill>
                          <a:latin typeface="Cambria Math" panose="02040503050406030204" pitchFamily="18" charset="0"/>
                        </a:rPr>
                        <m:t>=</m:t>
                      </m:r>
                      <m:r>
                        <a:rPr lang="en-US" sz="3000" b="0" i="1" smtClean="0">
                          <a:solidFill>
                            <a:srgbClr val="000000"/>
                          </a:solidFill>
                          <a:latin typeface="Cambria Math" panose="02040503050406030204" pitchFamily="18" charset="0"/>
                        </a:rPr>
                        <m:t>𝑊</m:t>
                      </m:r>
                      <m:r>
                        <m:rPr>
                          <m:sty m:val="p"/>
                        </m:rPr>
                        <a:rPr lang="en-US" sz="3000" b="0" i="0" baseline="-25000" smtClean="0">
                          <a:solidFill>
                            <a:srgbClr val="000000"/>
                          </a:solidFill>
                          <a:latin typeface="Cambria Math" panose="02040503050406030204" pitchFamily="18" charset="0"/>
                        </a:rPr>
                        <m:t>Bm</m:t>
                      </m:r>
                      <m:r>
                        <m:rPr>
                          <m:sty m:val="p"/>
                        </m:rPr>
                        <a:rPr lang="en-US" sz="3000" i="0" baseline="-25000">
                          <a:solidFill>
                            <a:srgbClr val="000000"/>
                          </a:solidFill>
                          <a:latin typeface="Cambria Math" panose="02040503050406030204" pitchFamily="18" charset="0"/>
                        </a:rPr>
                        <m:t>ax</m:t>
                      </m:r>
                    </m:oMath>
                  </a14:m>
                  <a:r>
                    <a:rPr lang="en-US" sz="3000">
                      <a:solidFill>
                        <a:srgbClr val="000000"/>
                      </a:solidFill>
                    </a:rPr>
                    <a:t> </a:t>
                  </a:r>
                  <a14:m>
                    <m:oMath xmlns:m="http://schemas.openxmlformats.org/officeDocument/2006/math">
                      <m:r>
                        <a:rPr lang="en-US" sz="3000" b="0" i="0" smtClean="0">
                          <a:solidFill>
                            <a:srgbClr val="000000"/>
                          </a:solidFill>
                          <a:latin typeface="Cambria Math" panose="02040503050406030204" pitchFamily="18" charset="0"/>
                        </a:rPr>
                        <m:t>= </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𝐶</m:t>
                          </m:r>
                          <m:sSup>
                            <m:sSupPr>
                              <m:ctrlPr>
                                <a:rPr lang="en-US" sz="3000" i="1">
                                  <a:solidFill>
                                    <a:srgbClr val="000000"/>
                                  </a:solidFill>
                                  <a:latin typeface="Cambria Math" panose="02040503050406030204" pitchFamily="18" charset="0"/>
                                </a:rPr>
                              </m:ctrlPr>
                            </m:sSupPr>
                            <m:e>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𝑈</m:t>
                                  </m:r>
                                </m:e>
                                <m:sub>
                                  <m:r>
                                    <a:rPr lang="en-US" sz="3000" i="1">
                                      <a:solidFill>
                                        <a:srgbClr val="000000"/>
                                      </a:solidFill>
                                      <a:latin typeface="Cambria Math" panose="02040503050406030204" pitchFamily="18" charset="0"/>
                                    </a:rPr>
                                    <m:t>0</m:t>
                                  </m:r>
                                </m:sub>
                              </m:sSub>
                            </m:e>
                            <m:sup>
                              <m:r>
                                <a:rPr lang="en-US" sz="3000" i="1">
                                  <a:solidFill>
                                    <a:srgbClr val="000000"/>
                                  </a:solidFill>
                                  <a:latin typeface="Cambria Math" panose="02040503050406030204" pitchFamily="18" charset="0"/>
                                </a:rPr>
                                <m:t>2</m:t>
                              </m:r>
                            </m:sup>
                          </m:sSup>
                        </m:num>
                        <m:den>
                          <m:r>
                            <a:rPr lang="en-US" sz="3000" i="1">
                              <a:solidFill>
                                <a:srgbClr val="000000"/>
                              </a:solidFill>
                              <a:latin typeface="Cambria Math" panose="02040503050406030204" pitchFamily="18" charset="0"/>
                            </a:rPr>
                            <m:t>2</m:t>
                          </m:r>
                        </m:den>
                      </m:f>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𝐿</m:t>
                          </m:r>
                          <m:sSup>
                            <m:sSupPr>
                              <m:ctrlPr>
                                <a:rPr lang="en-US" sz="3000" i="1">
                                  <a:solidFill>
                                    <a:srgbClr val="000000"/>
                                  </a:solidFill>
                                  <a:latin typeface="Cambria Math" panose="02040503050406030204" pitchFamily="18" charset="0"/>
                                </a:rPr>
                              </m:ctrlPr>
                            </m:sSupPr>
                            <m:e>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𝐼</m:t>
                                  </m:r>
                                </m:e>
                                <m:sub>
                                  <m:r>
                                    <a:rPr lang="en-US" sz="3000" i="1">
                                      <a:solidFill>
                                        <a:srgbClr val="000000"/>
                                      </a:solidFill>
                                      <a:latin typeface="Cambria Math" panose="02040503050406030204" pitchFamily="18" charset="0"/>
                                    </a:rPr>
                                    <m:t>0</m:t>
                                  </m:r>
                                </m:sub>
                              </m:sSub>
                            </m:e>
                            <m:sup>
                              <m:r>
                                <a:rPr lang="en-US" sz="3000" i="1">
                                  <a:solidFill>
                                    <a:srgbClr val="000000"/>
                                  </a:solidFill>
                                  <a:latin typeface="Cambria Math" panose="02040503050406030204" pitchFamily="18" charset="0"/>
                                </a:rPr>
                                <m:t>2</m:t>
                              </m:r>
                            </m:sup>
                          </m:sSup>
                        </m:num>
                        <m:den>
                          <m:r>
                            <a:rPr lang="en-US" sz="3000" i="1">
                              <a:solidFill>
                                <a:srgbClr val="000000"/>
                              </a:solidFill>
                              <a:latin typeface="Cambria Math" panose="02040503050406030204" pitchFamily="18" charset="0"/>
                            </a:rPr>
                            <m:t>2</m:t>
                          </m:r>
                        </m:den>
                      </m:f>
                    </m:oMath>
                  </a14:m>
                  <a:endParaRPr lang="en-US" sz="3000">
                    <a:latin typeface="Arial" panose="020B0604020202020204" pitchFamily="34" charset="0"/>
                    <a:cs typeface="Arial" panose="020B0604020202020204" pitchFamily="34" charset="0"/>
                  </a:endParaRPr>
                </a:p>
              </p:txBody>
            </p:sp>
          </mc:Choice>
          <mc:Fallback xmlns="">
            <p:sp>
              <p:nvSpPr>
                <p:cNvPr id="10" name="Object 7">
                  <a:extLst>
                    <a:ext uri="{FF2B5EF4-FFF2-40B4-BE49-F238E27FC236}">
                      <a16:creationId xmlns:a16="http://schemas.microsoft.com/office/drawing/2014/main" id="{963B0C0B-38B0-42B6-8BD3-B7A9D372E895}"/>
                    </a:ext>
                  </a:extLst>
                </p:cNvPr>
                <p:cNvSpPr txBox="1">
                  <a:spLocks noRot="1" noChangeAspect="1" noMove="1" noResize="1" noEditPoints="1" noAdjustHandles="1" noChangeArrowheads="1" noChangeShapeType="1" noTextEdit="1"/>
                </p:cNvSpPr>
                <p:nvPr/>
              </p:nvSpPr>
              <p:spPr bwMode="auto">
                <a:xfrm>
                  <a:off x="2143648" y="4146503"/>
                  <a:ext cx="6182248" cy="936614"/>
                </a:xfrm>
                <a:prstGeom prst="rect">
                  <a:avLst/>
                </a:prstGeom>
                <a:blipFill>
                  <a:blip r:embed="rId4"/>
                  <a:stretch>
                    <a:fillRect/>
                  </a:stretch>
                </a:blipFill>
                <a:ln>
                  <a:noFill/>
                </a:ln>
                <a:effectLst/>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0AF81BE9-6F54-4611-80F2-8BF22FFE3C2A}"/>
              </a:ext>
            </a:extLst>
          </p:cNvPr>
          <p:cNvGrpSpPr/>
          <p:nvPr/>
        </p:nvGrpSpPr>
        <p:grpSpPr>
          <a:xfrm>
            <a:off x="586102" y="820118"/>
            <a:ext cx="11007096" cy="1326911"/>
            <a:chOff x="586875" y="2694005"/>
            <a:chExt cx="11007096" cy="1326911"/>
          </a:xfrm>
        </p:grpSpPr>
        <mc:AlternateContent xmlns:mc="http://schemas.openxmlformats.org/markup-compatibility/2006" xmlns:a14="http://schemas.microsoft.com/office/drawing/2010/main">
          <mc:Choice Requires="a14">
            <p:sp>
              <p:nvSpPr>
                <p:cNvPr id="13" name="Object 6">
                  <a:extLst>
                    <a:ext uri="{FF2B5EF4-FFF2-40B4-BE49-F238E27FC236}">
                      <a16:creationId xmlns:a16="http://schemas.microsoft.com/office/drawing/2014/main" id="{E18921E9-28A0-4626-9370-81D9EA8A2C86}"/>
                    </a:ext>
                  </a:extLst>
                </p:cNvPr>
                <p:cNvSpPr txBox="1"/>
                <p:nvPr/>
              </p:nvSpPr>
              <p:spPr bwMode="auto">
                <a:xfrm>
                  <a:off x="1459371" y="3090641"/>
                  <a:ext cx="10134600" cy="9302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𝑊</m:t>
                        </m:r>
                        <m:r>
                          <a:rPr lang="en-US" sz="240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𝑊</m:t>
                            </m:r>
                          </m:e>
                          <m:sub>
                            <m:r>
                              <a:rPr lang="en-US" sz="2400" i="1">
                                <a:solidFill>
                                  <a:srgbClr val="000000"/>
                                </a:solidFill>
                                <a:latin typeface="Cambria Math" panose="02040503050406030204" pitchFamily="18" charset="0"/>
                              </a:rPr>
                              <m:t>𝐸</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𝑊</m:t>
                            </m:r>
                          </m:e>
                          <m:sub>
                            <m:r>
                              <a:rPr lang="en-US" sz="2400" i="1">
                                <a:solidFill>
                                  <a:srgbClr val="000000"/>
                                </a:solidFill>
                                <a:latin typeface="Cambria Math" panose="02040503050406030204" pitchFamily="18" charset="0"/>
                              </a:rPr>
                              <m:t>𝐵</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0</m:t>
                                    </m:r>
                                  </m:sub>
                                </m:sSub>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𝐶</m:t>
                            </m:r>
                          </m:den>
                        </m:f>
                        <m:d>
                          <m:dPr>
                            <m:begChr m:val="["/>
                            <m:endChr m:val="]"/>
                            <m:ctrlPr>
                              <a:rPr lang="en-US" sz="2400" i="1">
                                <a:solidFill>
                                  <a:srgbClr val="000000"/>
                                </a:solidFill>
                                <a:latin typeface="Cambria Math" panose="02040503050406030204" pitchFamily="18" charset="0"/>
                              </a:rPr>
                            </m:ctrlPr>
                          </m:dPr>
                          <m:e>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r>
                                      <m:rPr>
                                        <m:sty m:val="p"/>
                                      </m:rPr>
                                      <a:rPr lang="en-US" sz="2400" b="0" i="0" smtClean="0">
                                        <a:solidFill>
                                          <a:srgbClr val="000000"/>
                                        </a:solidFill>
                                        <a:latin typeface="Cambria Math" panose="02040503050406030204" pitchFamily="18" charset="0"/>
                                      </a:rPr>
                                      <m:t>cos</m:t>
                                    </m:r>
                                  </m:e>
                                  <m:sup>
                                    <m:r>
                                      <a:rPr lang="en-US" sz="2400" i="1">
                                        <a:solidFill>
                                          <a:srgbClr val="000000"/>
                                        </a:solidFill>
                                        <a:latin typeface="Cambria Math" panose="02040503050406030204" pitchFamily="18" charset="0"/>
                                      </a:rPr>
                                      <m:t>2</m:t>
                                    </m:r>
                                  </m:sup>
                                </m:sSup>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ea typeface="Cambria Math" panose="02040503050406030204" pitchFamily="18" charset="0"/>
                                      </a:rPr>
                                      <m:t>𝜑</m:t>
                                    </m:r>
                                  </m:e>
                                </m:d>
                              </m:e>
                            </m:func>
                            <m:r>
                              <a:rPr lang="en-US" sz="2400" i="1">
                                <a:solidFill>
                                  <a:srgbClr val="000000"/>
                                </a:solidFill>
                                <a:latin typeface="Cambria Math" panose="02040503050406030204" pitchFamily="18" charset="0"/>
                              </a:rPr>
                              <m:t>+</m:t>
                            </m:r>
                            <m:func>
                              <m:funcPr>
                                <m:ctrlPr>
                                  <a:rPr lang="en-US" sz="2400" i="1">
                                    <a:solidFill>
                                      <a:srgbClr val="000000"/>
                                    </a:solidFill>
                                    <a:latin typeface="Cambria Math" panose="02040503050406030204" pitchFamily="18" charset="0"/>
                                  </a:rPr>
                                </m:ctrlPr>
                              </m:funcPr>
                              <m:fName>
                                <m:sSup>
                                  <m:sSupPr>
                                    <m:ctrlPr>
                                      <a:rPr lang="en-US" sz="2400" i="1">
                                        <a:solidFill>
                                          <a:srgbClr val="000000"/>
                                        </a:solidFill>
                                        <a:latin typeface="Cambria Math" panose="02040503050406030204" pitchFamily="18" charset="0"/>
                                      </a:rPr>
                                    </m:ctrlPr>
                                  </m:sSupPr>
                                  <m:e>
                                    <m:r>
                                      <m:rPr>
                                        <m:sty m:val="p"/>
                                      </m:rPr>
                                      <a:rPr lang="en-US" sz="2400" b="0" i="0" smtClean="0">
                                        <a:solidFill>
                                          <a:srgbClr val="000000"/>
                                        </a:solidFill>
                                        <a:latin typeface="Cambria Math" panose="02040503050406030204" pitchFamily="18" charset="0"/>
                                      </a:rPr>
                                      <m:t>sin</m:t>
                                    </m:r>
                                  </m:e>
                                  <m:sup>
                                    <m:r>
                                      <a:rPr lang="en-US" sz="2400" i="1">
                                        <a:solidFill>
                                          <a:srgbClr val="000000"/>
                                        </a:solidFill>
                                        <a:latin typeface="Cambria Math" panose="02040503050406030204" pitchFamily="18" charset="0"/>
                                      </a:rPr>
                                      <m:t>2</m:t>
                                    </m:r>
                                  </m:sup>
                                </m:sSup>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ea typeface="Cambria Math" panose="02040503050406030204" pitchFamily="18" charset="0"/>
                                      </a:rPr>
                                      <m:t>𝜑</m:t>
                                    </m:r>
                                  </m:e>
                                </m:d>
                              </m:e>
                            </m:func>
                          </m:e>
                        </m:d>
                      </m:oMath>
                    </m:oMathPara>
                  </a14:m>
                  <a:endParaRPr lang="en-US" sz="2400"/>
                </a:p>
              </p:txBody>
            </p:sp>
          </mc:Choice>
          <mc:Fallback xmlns="">
            <p:sp>
              <p:nvSpPr>
                <p:cNvPr id="13" name="Object 6">
                  <a:extLst>
                    <a:ext uri="{FF2B5EF4-FFF2-40B4-BE49-F238E27FC236}">
                      <a16:creationId xmlns:a16="http://schemas.microsoft.com/office/drawing/2014/main" id="{E18921E9-28A0-4626-9370-81D9EA8A2C86}"/>
                    </a:ext>
                  </a:extLst>
                </p:cNvPr>
                <p:cNvSpPr txBox="1">
                  <a:spLocks noRot="1" noChangeAspect="1" noMove="1" noResize="1" noEditPoints="1" noAdjustHandles="1" noChangeArrowheads="1" noChangeShapeType="1" noTextEdit="1"/>
                </p:cNvSpPr>
                <p:nvPr/>
              </p:nvSpPr>
              <p:spPr bwMode="auto">
                <a:xfrm>
                  <a:off x="1459371" y="3090641"/>
                  <a:ext cx="10134600" cy="930275"/>
                </a:xfrm>
                <a:prstGeom prst="rect">
                  <a:avLst/>
                </a:prstGeom>
                <a:blipFill>
                  <a:blip r:embed="rId5"/>
                  <a:stretch>
                    <a:fillRect/>
                  </a:stretch>
                </a:blipFill>
                <a:ln>
                  <a:noFill/>
                </a:ln>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5A6670F6-F69D-4D65-A809-857DA55528E4}"/>
                </a:ext>
              </a:extLst>
            </p:cNvPr>
            <p:cNvSpPr txBox="1"/>
            <p:nvPr/>
          </p:nvSpPr>
          <p:spPr>
            <a:xfrm>
              <a:off x="586875" y="2694005"/>
              <a:ext cx="6097604" cy="861774"/>
            </a:xfrm>
            <a:prstGeom prst="rect">
              <a:avLst/>
            </a:prstGeom>
            <a:noFill/>
          </p:spPr>
          <p:txBody>
            <a:bodyPr wrap="square">
              <a:spAutoFit/>
            </a:bodyPr>
            <a:lstStyle/>
            <a:p>
              <a:pPr rtl="0"/>
              <a:r>
                <a:rPr lang="vi-VN" sz="2400" b="0" i="0" u="none" strike="noStrike" kern="1200" baseline="0">
                  <a:solidFill>
                    <a:srgbClr val="000000"/>
                  </a:solidFill>
                </a:rPr>
                <a:t>Năng lượng điện từ của mạch :</a:t>
              </a:r>
            </a:p>
            <a:p>
              <a:pPr rtl="0"/>
              <a:endParaRPr lang="en-US" sz="2400" b="0" i="0" u="none" strike="noStrike" kern="1200" baseline="0">
                <a:solidFill>
                  <a:srgbClr val="000000"/>
                </a:solidFill>
              </a:endParaRPr>
            </a:p>
          </p:txBody>
        </p:sp>
      </p:grpSp>
      <p:grpSp>
        <p:nvGrpSpPr>
          <p:cNvPr id="16" name="Group 15">
            <a:extLst>
              <a:ext uri="{FF2B5EF4-FFF2-40B4-BE49-F238E27FC236}">
                <a16:creationId xmlns:a16="http://schemas.microsoft.com/office/drawing/2014/main" id="{EA639040-9EAF-4BEA-BC84-4195519045DE}"/>
              </a:ext>
            </a:extLst>
          </p:cNvPr>
          <p:cNvGrpSpPr/>
          <p:nvPr/>
        </p:nvGrpSpPr>
        <p:grpSpPr>
          <a:xfrm>
            <a:off x="404254" y="3504107"/>
            <a:ext cx="11811000" cy="1936007"/>
            <a:chOff x="1276599" y="2174530"/>
            <a:chExt cx="2231091" cy="981592"/>
          </a:xfrm>
        </p:grpSpPr>
        <p:pic>
          <p:nvPicPr>
            <p:cNvPr id="17" name="Picture 4" descr="empty-blue-rectangle">
              <a:extLst>
                <a:ext uri="{FF2B5EF4-FFF2-40B4-BE49-F238E27FC236}">
                  <a16:creationId xmlns:a16="http://schemas.microsoft.com/office/drawing/2014/main" id="{6E74229B-C632-4E32-A52F-26227148E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2CDAA24D-6E04-4328-A094-DDE537062436}"/>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4755D2F3-F956-462B-9650-FBBDA0C4EA29}"/>
              </a:ext>
            </a:extLst>
          </p:cNvPr>
          <p:cNvSpPr txBox="1"/>
          <p:nvPr/>
        </p:nvSpPr>
        <p:spPr>
          <a:xfrm>
            <a:off x="967852" y="3656502"/>
            <a:ext cx="10661544" cy="1631216"/>
          </a:xfrm>
          <a:prstGeom prst="rect">
            <a:avLst/>
          </a:prstGeom>
          <a:noFill/>
        </p:spPr>
        <p:txBody>
          <a:bodyPr wrap="square">
            <a:spAutoFit/>
          </a:bodyPr>
          <a:lstStyle/>
          <a:p>
            <a:pPr rtl="0"/>
            <a:r>
              <a:rPr lang="en-US" sz="2500" b="0" i="0" u="none" strike="noStrike" kern="1200" baseline="0">
                <a:latin typeface="Arial" panose="020B0604020202020204" pitchFamily="34" charset="0"/>
                <a:cs typeface="Arial" panose="020B0604020202020204" pitchFamily="34" charset="0"/>
              </a:rPr>
              <a:t>Tổng năng lượng điện trường và năng lượng từ trường của mạch gọi là năng lượng điện từ. Nếu không có sự tiêu hao năng lượng. Trong quá trình dao động của mạch, năng lượng điện trường và năng lượng từ trường chuyển hóa cho nhau nhưng tổng năng lượng điện từ không đổi</a:t>
            </a:r>
          </a:p>
        </p:txBody>
      </p:sp>
      <p:pic>
        <p:nvPicPr>
          <p:cNvPr id="25" name="Picture 12" descr="empty-red-rectangle">
            <a:extLst>
              <a:ext uri="{FF2B5EF4-FFF2-40B4-BE49-F238E27FC236}">
                <a16:creationId xmlns:a16="http://schemas.microsoft.com/office/drawing/2014/main" id="{124E040C-007A-4EDE-9992-F7C6204BE6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990" y="2135952"/>
            <a:ext cx="4523658" cy="11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Object 6">
                <a:extLst>
                  <a:ext uri="{FF2B5EF4-FFF2-40B4-BE49-F238E27FC236}">
                    <a16:creationId xmlns:a16="http://schemas.microsoft.com/office/drawing/2014/main" id="{9BE1726A-16C9-4F65-9609-97CD810E379D}"/>
                  </a:ext>
                </a:extLst>
              </p:cNvPr>
              <p:cNvSpPr txBox="1"/>
              <p:nvPr/>
            </p:nvSpPr>
            <p:spPr bwMode="auto">
              <a:xfrm>
                <a:off x="1458598" y="2196604"/>
                <a:ext cx="4523658" cy="9302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𝑊</m:t>
                      </m:r>
                      <m:r>
                        <a:rPr lang="en-US" sz="240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𝑊</m:t>
                          </m:r>
                        </m:e>
                        <m:sub>
                          <m:r>
                            <a:rPr lang="en-US" sz="2400" i="1">
                              <a:solidFill>
                                <a:srgbClr val="000000"/>
                              </a:solidFill>
                              <a:latin typeface="Cambria Math" panose="02040503050406030204" pitchFamily="18" charset="0"/>
                            </a:rPr>
                            <m:t>𝐸</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𝑊</m:t>
                          </m:r>
                        </m:e>
                        <m:sub>
                          <m:r>
                            <a:rPr lang="en-US" sz="2400" i="1">
                              <a:solidFill>
                                <a:srgbClr val="000000"/>
                              </a:solidFill>
                              <a:latin typeface="Cambria Math" panose="02040503050406030204" pitchFamily="18" charset="0"/>
                            </a:rPr>
                            <m:t>𝐵</m:t>
                          </m:r>
                        </m:sub>
                      </m:sSub>
                      <m:r>
                        <a:rPr lang="en-US" sz="2400" b="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0</m:t>
                                  </m:r>
                                </m:sub>
                              </m:sSub>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𝐶</m:t>
                          </m:r>
                        </m:den>
                      </m:f>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𝑐𝑜𝑛𝑠𝑡</m:t>
                      </m:r>
                    </m:oMath>
                  </m:oMathPara>
                </a14:m>
                <a:endParaRPr lang="en-US" sz="2400"/>
              </a:p>
            </p:txBody>
          </p:sp>
        </mc:Choice>
        <mc:Fallback xmlns="">
          <p:sp>
            <p:nvSpPr>
              <p:cNvPr id="27" name="Object 6">
                <a:extLst>
                  <a:ext uri="{FF2B5EF4-FFF2-40B4-BE49-F238E27FC236}">
                    <a16:creationId xmlns:a16="http://schemas.microsoft.com/office/drawing/2014/main" id="{9BE1726A-16C9-4F65-9609-97CD810E379D}"/>
                  </a:ext>
                </a:extLst>
              </p:cNvPr>
              <p:cNvSpPr txBox="1">
                <a:spLocks noRot="1" noChangeAspect="1" noMove="1" noResize="1" noEditPoints="1" noAdjustHandles="1" noChangeArrowheads="1" noChangeShapeType="1" noTextEdit="1"/>
              </p:cNvSpPr>
              <p:nvPr/>
            </p:nvSpPr>
            <p:spPr bwMode="auto">
              <a:xfrm>
                <a:off x="1458598" y="2196604"/>
                <a:ext cx="4523658" cy="930275"/>
              </a:xfrm>
              <a:prstGeom prst="rect">
                <a:avLst/>
              </a:prstGeom>
              <a:blipFill>
                <a:blip r:embed="rId8"/>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8028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a:extLst>
              <a:ext uri="{FF2B5EF4-FFF2-40B4-BE49-F238E27FC236}">
                <a16:creationId xmlns:a16="http://schemas.microsoft.com/office/drawing/2014/main" id="{99C6A665-DAD7-4C50-90C4-828CF08BEB02}"/>
              </a:ext>
            </a:extLst>
          </p:cNvPr>
          <p:cNvSpPr txBox="1">
            <a:spLocks noChangeArrowheads="1"/>
          </p:cNvSpPr>
          <p:nvPr/>
        </p:nvSpPr>
        <p:spPr bwMode="auto">
          <a:xfrm>
            <a:off x="3124200" y="1752601"/>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2" name="TextBox 21">
            <a:extLst>
              <a:ext uri="{FF2B5EF4-FFF2-40B4-BE49-F238E27FC236}">
                <a16:creationId xmlns:a16="http://schemas.microsoft.com/office/drawing/2014/main" id="{14B3BB7B-7EE8-421A-8C22-0DF3DEA12CBB}"/>
              </a:ext>
            </a:extLst>
          </p:cNvPr>
          <p:cNvSpPr txBox="1"/>
          <p:nvPr/>
        </p:nvSpPr>
        <p:spPr>
          <a:xfrm>
            <a:off x="2286000" y="849933"/>
            <a:ext cx="7884910" cy="492443"/>
          </a:xfrm>
          <a:prstGeom prst="rect">
            <a:avLst/>
          </a:prstGeom>
          <a:noFill/>
        </p:spPr>
        <p:txBody>
          <a:bodyPr wrap="square">
            <a:spAutoFit/>
          </a:bodyPr>
          <a:lstStyle/>
          <a:p>
            <a:r>
              <a:rPr lang="vi-VN" sz="2600" i="0" strike="noStrike" kern="1200" baseline="0">
                <a:solidFill>
                  <a:srgbClr val="0070C0"/>
                </a:solidFill>
              </a:rPr>
              <a:t>So sánh dao động cơ học &amp; dao động điện từ  </a:t>
            </a:r>
            <a:endParaRPr lang="en-US" sz="2600">
              <a:solidFill>
                <a:srgbClr val="0070C0"/>
              </a:solidFill>
            </a:endParaRPr>
          </a:p>
        </p:txBody>
      </p:sp>
      <p:grpSp>
        <p:nvGrpSpPr>
          <p:cNvPr id="23" name="Group 56">
            <a:extLst>
              <a:ext uri="{FF2B5EF4-FFF2-40B4-BE49-F238E27FC236}">
                <a16:creationId xmlns:a16="http://schemas.microsoft.com/office/drawing/2014/main" id="{E7FD1AF5-4418-42C0-A2F7-8EBC063230F7}"/>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BB29830B-9206-421C-906B-BE95E9074DE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F4D60F07-517C-4C71-8AEE-F244F9D9221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pic>
        <p:nvPicPr>
          <p:cNvPr id="26" name="Picture 14" descr="http://tmjpainandtreatment.com/wp-content/uploads/2014/09/little-man-with-red-question-mark.jpg">
            <a:hlinkClick r:id="rId2"/>
            <a:extLst>
              <a:ext uri="{FF2B5EF4-FFF2-40B4-BE49-F238E27FC236}">
                <a16:creationId xmlns:a16="http://schemas.microsoft.com/office/drawing/2014/main" id="{263F23BC-7056-4E3C-A6E0-F2FFB3FAB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22068"/>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BB5E94B3-6C02-4115-B668-2AAFCE774401}"/>
              </a:ext>
            </a:extLst>
          </p:cNvPr>
          <p:cNvGrpSpPr/>
          <p:nvPr/>
        </p:nvGrpSpPr>
        <p:grpSpPr>
          <a:xfrm>
            <a:off x="1532338" y="1689102"/>
            <a:ext cx="4026493" cy="4046689"/>
            <a:chOff x="433017" y="1451032"/>
            <a:chExt cx="4900983" cy="4046689"/>
          </a:xfrm>
        </p:grpSpPr>
        <p:grpSp>
          <p:nvGrpSpPr>
            <p:cNvPr id="27" name="Group 26">
              <a:extLst>
                <a:ext uri="{FF2B5EF4-FFF2-40B4-BE49-F238E27FC236}">
                  <a16:creationId xmlns:a16="http://schemas.microsoft.com/office/drawing/2014/main" id="{83C7EB89-FCD8-40F1-919F-3E1839A36BE1}"/>
                </a:ext>
              </a:extLst>
            </p:cNvPr>
            <p:cNvGrpSpPr/>
            <p:nvPr/>
          </p:nvGrpSpPr>
          <p:grpSpPr>
            <a:xfrm>
              <a:off x="927307" y="1451032"/>
              <a:ext cx="4406693" cy="4046689"/>
              <a:chOff x="1035061" y="2179131"/>
              <a:chExt cx="2410666" cy="1262472"/>
            </a:xfrm>
          </p:grpSpPr>
          <p:pic>
            <p:nvPicPr>
              <p:cNvPr id="28" name="Picture 4" descr="empty-blue-rectangle">
                <a:extLst>
                  <a:ext uri="{FF2B5EF4-FFF2-40B4-BE49-F238E27FC236}">
                    <a16:creationId xmlns:a16="http://schemas.microsoft.com/office/drawing/2014/main" id="{A68BD0E5-1AB1-40AE-84D1-B61A54779B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35061" y="2179131"/>
                <a:ext cx="2231091" cy="126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026060">
                <a:extLst>
                  <a:ext uri="{FF2B5EF4-FFF2-40B4-BE49-F238E27FC236}">
                    <a16:creationId xmlns:a16="http://schemas.microsoft.com/office/drawing/2014/main" id="{5B7BDAF4-3797-476C-A7AE-F4C246B44B6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33" name="TextBox 32">
              <a:extLst>
                <a:ext uri="{FF2B5EF4-FFF2-40B4-BE49-F238E27FC236}">
                  <a16:creationId xmlns:a16="http://schemas.microsoft.com/office/drawing/2014/main" id="{41DDC3E4-891A-4103-8C3D-E842748FBB0A}"/>
                </a:ext>
              </a:extLst>
            </p:cNvPr>
            <p:cNvSpPr txBox="1"/>
            <p:nvPr/>
          </p:nvSpPr>
          <p:spPr>
            <a:xfrm>
              <a:off x="433017" y="1634917"/>
              <a:ext cx="4530594" cy="3693319"/>
            </a:xfrm>
            <a:prstGeom prst="rect">
              <a:avLst/>
            </a:prstGeom>
            <a:noFill/>
          </p:spPr>
          <p:txBody>
            <a:bodyPr wrap="square">
              <a:spAutoFit/>
            </a:bodyPr>
            <a:lstStyle/>
            <a:p>
              <a:pPr algn="ctr" rtl="0"/>
              <a:r>
                <a:rPr lang="vi-VN" sz="2600" i="0" strike="noStrike" kern="1200" baseline="0">
                  <a:latin typeface="Arial" panose="020B0604020202020204" pitchFamily="34" charset="0"/>
                  <a:cs typeface="Arial" panose="020B0604020202020204" pitchFamily="34" charset="0"/>
                </a:rPr>
                <a:t>D</a:t>
              </a:r>
              <a:r>
                <a:rPr lang="en-US" sz="2600" i="0" strike="noStrike" kern="1200" baseline="0">
                  <a:latin typeface="Arial" panose="020B0604020202020204" pitchFamily="34" charset="0"/>
                  <a:cs typeface="Arial" panose="020B0604020202020204" pitchFamily="34" charset="0"/>
                </a:rPr>
                <a:t>ao động cơ học</a:t>
              </a:r>
              <a:endParaRPr lang="vi-VN" sz="2600" i="0" strike="noStrike" kern="1200" baseline="0">
                <a:latin typeface="Arial" panose="020B0604020202020204" pitchFamily="34" charset="0"/>
                <a:cs typeface="Arial" panose="020B0604020202020204" pitchFamily="34" charset="0"/>
              </a:endParaRPr>
            </a:p>
            <a:p>
              <a:pPr algn="ctr" rtl="0"/>
              <a:r>
                <a:rPr lang="en-US" sz="2600" i="0" u="none" strike="noStrike" kern="1200" baseline="0">
                  <a:latin typeface="Arial" panose="020B0604020202020204" pitchFamily="34" charset="0"/>
                  <a:cs typeface="Arial" panose="020B0604020202020204" pitchFamily="34" charset="0"/>
                </a:rPr>
                <a:t>x</a:t>
              </a:r>
            </a:p>
            <a:p>
              <a:pPr algn="ctr" rtl="0"/>
              <a:r>
                <a:rPr lang="en-US" sz="2600" i="0" u="none" strike="noStrike" kern="1200" baseline="0">
                  <a:latin typeface="Arial" panose="020B0604020202020204" pitchFamily="34" charset="0"/>
                  <a:cs typeface="Arial" panose="020B0604020202020204" pitchFamily="34" charset="0"/>
                </a:rPr>
                <a:t>v</a:t>
              </a:r>
            </a:p>
            <a:p>
              <a:pPr algn="ctr" rtl="0"/>
              <a:r>
                <a:rPr lang="en-US" sz="2600" i="0" u="none" strike="noStrike" kern="1200" baseline="0">
                  <a:latin typeface="Arial" panose="020B0604020202020204" pitchFamily="34" charset="0"/>
                  <a:cs typeface="Arial" panose="020B0604020202020204" pitchFamily="34" charset="0"/>
                </a:rPr>
                <a:t>Eđ</a:t>
              </a:r>
            </a:p>
            <a:p>
              <a:pPr algn="ctr" rtl="0"/>
              <a:r>
                <a:rPr lang="en-US" sz="2600" i="0" u="none" strike="noStrike" kern="1200" baseline="0">
                  <a:latin typeface="Arial" panose="020B0604020202020204" pitchFamily="34" charset="0"/>
                  <a:cs typeface="Arial" panose="020B0604020202020204" pitchFamily="34" charset="0"/>
                </a:rPr>
                <a:t>Et</a:t>
              </a:r>
            </a:p>
            <a:p>
              <a:pPr algn="ctr" rtl="0"/>
              <a:r>
                <a:rPr lang="en-US" sz="2600" i="0" u="none" strike="noStrike" kern="1200" baseline="0">
                  <a:latin typeface="Arial" panose="020B0604020202020204" pitchFamily="34" charset="0"/>
                  <a:cs typeface="Arial" panose="020B0604020202020204" pitchFamily="34" charset="0"/>
                </a:rPr>
                <a:t>K</a:t>
              </a:r>
            </a:p>
            <a:p>
              <a:pPr algn="ctr" rtl="0"/>
              <a:r>
                <a:rPr lang="en-US" sz="2600" i="0" u="none" strike="noStrike" kern="1200" baseline="0">
                  <a:latin typeface="Arial" panose="020B0604020202020204" pitchFamily="34" charset="0"/>
                  <a:cs typeface="Arial" panose="020B0604020202020204" pitchFamily="34" charset="0"/>
                </a:rPr>
                <a:t>m</a:t>
              </a:r>
            </a:p>
            <a:p>
              <a:pPr algn="ctr" rtl="0"/>
              <a:r>
                <a:rPr lang="it-IT" sz="2600" i="0" u="none" strike="noStrike" kern="1200" baseline="0">
                  <a:latin typeface="Arial" panose="020B0604020202020204" pitchFamily="34" charset="0"/>
                  <a:cs typeface="Arial" panose="020B0604020202020204" pitchFamily="34" charset="0"/>
                </a:rPr>
                <a:t>       Hệ số ma sát K</a:t>
              </a:r>
            </a:p>
            <a:p>
              <a:pPr algn="ctr" rtl="0"/>
              <a:r>
                <a:rPr lang="en-US" sz="2600" i="0" u="none" strike="noStrike" kern="1200" baseline="0">
                  <a:latin typeface="Arial" panose="020B0604020202020204" pitchFamily="34" charset="0"/>
                  <a:cs typeface="Arial" panose="020B0604020202020204" pitchFamily="34" charset="0"/>
                </a:rPr>
                <a:t>       Lực ma sát Fms</a:t>
              </a:r>
              <a:endParaRPr lang="en-US" sz="260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4EBF4EF1-76B7-4E3A-BA3E-1E845ED4994A}"/>
              </a:ext>
            </a:extLst>
          </p:cNvPr>
          <p:cNvGrpSpPr/>
          <p:nvPr/>
        </p:nvGrpSpPr>
        <p:grpSpPr>
          <a:xfrm>
            <a:off x="5905500" y="468973"/>
            <a:ext cx="4196310" cy="5138014"/>
            <a:chOff x="6543502" y="373343"/>
            <a:chExt cx="4721191" cy="5138014"/>
          </a:xfrm>
        </p:grpSpPr>
        <p:grpSp>
          <p:nvGrpSpPr>
            <p:cNvPr id="30" name="Group 29">
              <a:extLst>
                <a:ext uri="{FF2B5EF4-FFF2-40B4-BE49-F238E27FC236}">
                  <a16:creationId xmlns:a16="http://schemas.microsoft.com/office/drawing/2014/main" id="{3E812A32-08CD-4220-B05F-6F319E1F2468}"/>
                </a:ext>
              </a:extLst>
            </p:cNvPr>
            <p:cNvGrpSpPr/>
            <p:nvPr/>
          </p:nvGrpSpPr>
          <p:grpSpPr>
            <a:xfrm>
              <a:off x="7010400" y="373343"/>
              <a:ext cx="4078430" cy="5138014"/>
              <a:chOff x="1035061" y="2179131"/>
              <a:chExt cx="2410666" cy="1262472"/>
            </a:xfrm>
          </p:grpSpPr>
          <p:pic>
            <p:nvPicPr>
              <p:cNvPr id="31" name="Picture 4" descr="empty-blue-rectangle">
                <a:extLst>
                  <a:ext uri="{FF2B5EF4-FFF2-40B4-BE49-F238E27FC236}">
                    <a16:creationId xmlns:a16="http://schemas.microsoft.com/office/drawing/2014/main" id="{D696FFFD-E2C3-4DB6-9A15-B2DC5E39F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35061" y="2460011"/>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026060">
                <a:extLst>
                  <a:ext uri="{FF2B5EF4-FFF2-40B4-BE49-F238E27FC236}">
                    <a16:creationId xmlns:a16="http://schemas.microsoft.com/office/drawing/2014/main" id="{6BD15900-41A0-499A-A424-96C858AFFB6D}"/>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08D6FDB0-5D76-4948-B023-4D940F9BAB2A}"/>
                </a:ext>
              </a:extLst>
            </p:cNvPr>
            <p:cNvSpPr txBox="1"/>
            <p:nvPr/>
          </p:nvSpPr>
          <p:spPr>
            <a:xfrm>
              <a:off x="6543502" y="1705278"/>
              <a:ext cx="4721191" cy="3693319"/>
            </a:xfrm>
            <a:prstGeom prst="rect">
              <a:avLst/>
            </a:prstGeom>
            <a:noFill/>
          </p:spPr>
          <p:txBody>
            <a:bodyPr wrap="square">
              <a:spAutoFit/>
            </a:bodyPr>
            <a:lstStyle/>
            <a:p>
              <a:pPr algn="ctr" rtl="0"/>
              <a:r>
                <a:rPr lang="en-US" sz="2600" i="0" strike="noStrike" kern="1200" baseline="0">
                  <a:latin typeface="Arial" panose="020B0604020202020204" pitchFamily="34" charset="0"/>
                  <a:cs typeface="Arial" panose="020B0604020202020204" pitchFamily="34" charset="0"/>
                </a:rPr>
                <a:t>Dao động điện từ</a:t>
              </a:r>
            </a:p>
            <a:p>
              <a:pPr algn="ctr" rtl="0"/>
              <a:r>
                <a:rPr lang="en-US" sz="2600" i="0" u="none" strike="noStrike" kern="1200" baseline="0">
                  <a:latin typeface="Arial" panose="020B0604020202020204" pitchFamily="34" charset="0"/>
                  <a:cs typeface="Arial" panose="020B0604020202020204" pitchFamily="34" charset="0"/>
                </a:rPr>
                <a:t>q</a:t>
              </a:r>
            </a:p>
            <a:p>
              <a:pPr algn="ctr" rtl="0"/>
              <a:r>
                <a:rPr lang="en-US" sz="2600" i="0" u="none" strike="noStrike" kern="1200" baseline="0">
                  <a:latin typeface="Arial" panose="020B0604020202020204" pitchFamily="34" charset="0"/>
                  <a:cs typeface="Arial" panose="020B0604020202020204" pitchFamily="34" charset="0"/>
                </a:rPr>
                <a:t>i</a:t>
              </a:r>
            </a:p>
            <a:p>
              <a:pPr algn="ctr" rtl="0"/>
              <a:r>
                <a:rPr lang="en-US" sz="2600" i="0" u="none" strike="noStrike" kern="1200" baseline="0">
                  <a:latin typeface="Arial" panose="020B0604020202020204" pitchFamily="34" charset="0"/>
                  <a:cs typeface="Arial" panose="020B0604020202020204" pitchFamily="34" charset="0"/>
                </a:rPr>
                <a:t>W</a:t>
              </a:r>
              <a:r>
                <a:rPr lang="en-US" sz="2600" i="0" u="none" strike="noStrike" kern="1200" baseline="-25000">
                  <a:latin typeface="Arial" panose="020B0604020202020204" pitchFamily="34" charset="0"/>
                  <a:cs typeface="Arial" panose="020B0604020202020204" pitchFamily="34" charset="0"/>
                </a:rPr>
                <a:t>B</a:t>
              </a:r>
            </a:p>
            <a:p>
              <a:pPr algn="ctr" rtl="0"/>
              <a:r>
                <a:rPr lang="en-US" sz="2600" i="0" u="none" strike="noStrike" kern="1200" baseline="0">
                  <a:latin typeface="Arial" panose="020B0604020202020204" pitchFamily="34" charset="0"/>
                  <a:cs typeface="Arial" panose="020B0604020202020204" pitchFamily="34" charset="0"/>
                </a:rPr>
                <a:t>W</a:t>
              </a:r>
              <a:r>
                <a:rPr lang="en-US" sz="2600" i="0" u="none" strike="noStrike" kern="1200" baseline="-25000">
                  <a:latin typeface="Arial" panose="020B0604020202020204" pitchFamily="34" charset="0"/>
                  <a:cs typeface="Arial" panose="020B0604020202020204" pitchFamily="34" charset="0"/>
                </a:rPr>
                <a:t>E</a:t>
              </a:r>
            </a:p>
            <a:p>
              <a:pPr algn="ctr" rtl="0"/>
              <a:r>
                <a:rPr lang="en-US" sz="2600" i="0" u="none" strike="noStrike" kern="1200" baseline="0">
                  <a:latin typeface="Arial" panose="020B0604020202020204" pitchFamily="34" charset="0"/>
                  <a:cs typeface="Arial" panose="020B0604020202020204" pitchFamily="34" charset="0"/>
                </a:rPr>
                <a:t>1 / C</a:t>
              </a:r>
            </a:p>
            <a:p>
              <a:pPr algn="ctr" rtl="0"/>
              <a:r>
                <a:rPr lang="en-US" sz="2600" i="0" u="none" strike="noStrike" kern="1200" baseline="0">
                  <a:latin typeface="Arial" panose="020B0604020202020204" pitchFamily="34" charset="0"/>
                  <a:cs typeface="Arial" panose="020B0604020202020204" pitchFamily="34" charset="0"/>
                </a:rPr>
                <a:t>L</a:t>
              </a:r>
            </a:p>
            <a:p>
              <a:pPr algn="ctr" rtl="0"/>
              <a:r>
                <a:rPr lang="en-US" sz="2600" i="0" u="none" strike="noStrike" kern="1200" baseline="0">
                  <a:latin typeface="Arial" panose="020B0604020202020204" pitchFamily="34" charset="0"/>
                  <a:cs typeface="Arial" panose="020B0604020202020204" pitchFamily="34" charset="0"/>
                </a:rPr>
                <a:t>Điện trở R</a:t>
              </a:r>
            </a:p>
            <a:p>
              <a:pPr algn="ctr" rtl="0"/>
              <a:r>
                <a:rPr lang="vi-VN" sz="2600" i="0" u="none" strike="noStrike" kern="1200" baseline="0">
                  <a:latin typeface="Arial" panose="020B0604020202020204" pitchFamily="34" charset="0"/>
                  <a:cs typeface="Arial" panose="020B0604020202020204" pitchFamily="34" charset="0"/>
                </a:rPr>
                <a:t>    Nhiệt lượng Q </a:t>
              </a:r>
              <a:endParaRPr lang="en-US" sz="260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268F163-CA66-4B93-8E45-0F55EEC6C492}"/>
              </a:ext>
            </a:extLst>
          </p:cNvPr>
          <p:cNvSpPr txBox="1">
            <a:spLocks noChangeArrowheads="1"/>
          </p:cNvSpPr>
          <p:nvPr/>
        </p:nvSpPr>
        <p:spPr bwMode="auto">
          <a:xfrm>
            <a:off x="1052864" y="950542"/>
            <a:ext cx="967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i="1">
                <a:solidFill>
                  <a:srgbClr val="0070C0"/>
                </a:solidFill>
                <a:latin typeface="Arial" pitchFamily="34" charset="0"/>
                <a:cs typeface="Arial" pitchFamily="34" charset="0"/>
              </a:rPr>
              <a:t>Các anten thu phát sóng bằng cách nào?</a:t>
            </a:r>
          </a:p>
        </p:txBody>
      </p:sp>
      <p:grpSp>
        <p:nvGrpSpPr>
          <p:cNvPr id="4" name="Group 56">
            <a:extLst>
              <a:ext uri="{FF2B5EF4-FFF2-40B4-BE49-F238E27FC236}">
                <a16:creationId xmlns:a16="http://schemas.microsoft.com/office/drawing/2014/main" id="{0A3D27BC-66B5-43A6-810D-BE86F49979EE}"/>
              </a:ext>
            </a:extLst>
          </p:cNvPr>
          <p:cNvGrpSpPr/>
          <p:nvPr/>
        </p:nvGrpSpPr>
        <p:grpSpPr>
          <a:xfrm>
            <a:off x="3431704" y="221377"/>
            <a:ext cx="4856346"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FFD9CBEF-4834-4B84-841F-30DC21CE7AE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912891E9-2C4B-40AB-8DD8-EADFC8F91A9C}"/>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12" name="Picture 11" descr="A tall metal tower&#10;&#10;Description automatically generated with low confidence">
            <a:extLst>
              <a:ext uri="{FF2B5EF4-FFF2-40B4-BE49-F238E27FC236}">
                <a16:creationId xmlns:a16="http://schemas.microsoft.com/office/drawing/2014/main" id="{9EBE55FD-2427-4458-9E0E-07043D3CD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277" y="1785275"/>
            <a:ext cx="2026318" cy="2701757"/>
          </a:xfrm>
          <a:prstGeom prst="rect">
            <a:avLst/>
          </a:prstGeom>
          <a:ln>
            <a:noFill/>
          </a:ln>
          <a:effectLst>
            <a:softEdge rad="112500"/>
          </a:effectLst>
        </p:spPr>
      </p:pic>
      <p:pic>
        <p:nvPicPr>
          <p:cNvPr id="14" name="Picture 13" descr="A picture containing sky, object, antenna, outdoor&#10;&#10;Description automatically generated">
            <a:extLst>
              <a:ext uri="{FF2B5EF4-FFF2-40B4-BE49-F238E27FC236}">
                <a16:creationId xmlns:a16="http://schemas.microsoft.com/office/drawing/2014/main" id="{A628A402-6CDD-494F-8077-AFAC213F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73" y="1785276"/>
            <a:ext cx="3018370" cy="2701757"/>
          </a:xfrm>
          <a:prstGeom prst="rect">
            <a:avLst/>
          </a:prstGeom>
          <a:ln>
            <a:noFill/>
          </a:ln>
          <a:effectLst>
            <a:softEdge rad="112500"/>
          </a:effectLst>
        </p:spPr>
      </p:pic>
      <p:sp>
        <p:nvSpPr>
          <p:cNvPr id="15" name="Text Box 2">
            <a:extLst>
              <a:ext uri="{FF2B5EF4-FFF2-40B4-BE49-F238E27FC236}">
                <a16:creationId xmlns:a16="http://schemas.microsoft.com/office/drawing/2014/main" id="{771911A4-AC46-4B84-AD10-6EAFBD17347D}"/>
              </a:ext>
            </a:extLst>
          </p:cNvPr>
          <p:cNvSpPr txBox="1">
            <a:spLocks noChangeArrowheads="1"/>
          </p:cNvSpPr>
          <p:nvPr/>
        </p:nvSpPr>
        <p:spPr bwMode="auto">
          <a:xfrm>
            <a:off x="4015376" y="4470990"/>
            <a:ext cx="78867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i="1">
                <a:latin typeface="Arial" pitchFamily="34" charset="0"/>
                <a:cs typeface="Arial" pitchFamily="34" charset="0"/>
              </a:rPr>
              <a:t>Nếu tách hai bản cực của tụ điện C, đồng thời tách xa các vòng của cuộn cảm thì vùng không gian có điện trường biến thiên và từ trường biến thiên mở rộng dần. Khi đó mạch dao động gọi là dao động hở. Điện từ trường không còn bị giới hạn trong khuôn khổ mạch LC nữa mà lan toả ra không gian thành sóng điện từ  </a:t>
            </a:r>
          </a:p>
        </p:txBody>
      </p:sp>
      <p:pic>
        <p:nvPicPr>
          <p:cNvPr id="11" name="Picture 10">
            <a:extLst>
              <a:ext uri="{FF2B5EF4-FFF2-40B4-BE49-F238E27FC236}">
                <a16:creationId xmlns:a16="http://schemas.microsoft.com/office/drawing/2014/main" id="{F2BAAFCA-21F9-4651-BFB8-1D9FA1BD6F39}"/>
              </a:ext>
            </a:extLst>
          </p:cNvPr>
          <p:cNvPicPr>
            <a:picLocks noChangeAspect="1"/>
          </p:cNvPicPr>
          <p:nvPr/>
        </p:nvPicPr>
        <p:blipFill>
          <a:blip r:embed="rId4"/>
          <a:stretch>
            <a:fillRect/>
          </a:stretch>
        </p:blipFill>
        <p:spPr>
          <a:xfrm>
            <a:off x="5464439" y="1777810"/>
            <a:ext cx="6705600" cy="2597124"/>
          </a:xfrm>
          <a:prstGeom prst="rect">
            <a:avLst/>
          </a:prstGeom>
        </p:spPr>
      </p:pic>
      <p:pic>
        <p:nvPicPr>
          <p:cNvPr id="7" name="Picture 6" descr="Diagram&#10;&#10;Description automatically generated">
            <a:extLst>
              <a:ext uri="{FF2B5EF4-FFF2-40B4-BE49-F238E27FC236}">
                <a16:creationId xmlns:a16="http://schemas.microsoft.com/office/drawing/2014/main" id="{9A12955B-BF2F-410C-BC2F-3506E4B93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924" y="4644488"/>
            <a:ext cx="3304273" cy="2038350"/>
          </a:xfrm>
          <a:prstGeom prst="rect">
            <a:avLst/>
          </a:prstGeom>
        </p:spPr>
      </p:pic>
    </p:spTree>
    <p:extLst>
      <p:ext uri="{BB962C8B-B14F-4D97-AF65-F5344CB8AC3E}">
        <p14:creationId xmlns:p14="http://schemas.microsoft.com/office/powerpoint/2010/main" val="25462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Object 5">
                <a:extLst>
                  <a:ext uri="{FF2B5EF4-FFF2-40B4-BE49-F238E27FC236}">
                    <a16:creationId xmlns:a16="http://schemas.microsoft.com/office/drawing/2014/main" id="{A2E977C0-60D0-4B39-B8A8-DA4AF1FC9D7D}"/>
                  </a:ext>
                </a:extLst>
              </p:cNvPr>
              <p:cNvSpPr txBox="1"/>
              <p:nvPr/>
            </p:nvSpPr>
            <p:spPr bwMode="auto">
              <a:xfrm>
                <a:off x="6395185" y="3886893"/>
                <a:ext cx="1936750" cy="12065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500" b="0" i="1" smtClean="0">
                          <a:solidFill>
                            <a:schemeClr val="tx1"/>
                          </a:solidFill>
                          <a:latin typeface="Cambria Math" panose="02040503050406030204" pitchFamily="18" charset="0"/>
                        </a:rPr>
                        <m:t>𝜛</m:t>
                      </m:r>
                      <m:r>
                        <a:rPr lang="en-US" sz="2500" b="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b="0" i="1" smtClean="0">
                              <a:solidFill>
                                <a:schemeClr val="tx1"/>
                              </a:solidFill>
                              <a:latin typeface="Cambria Math" panose="02040503050406030204" pitchFamily="18" charset="0"/>
                            </a:rPr>
                            <m:t>1</m:t>
                          </m:r>
                        </m:num>
                        <m:den>
                          <m:rad>
                            <m:radPr>
                              <m:degHide m:val="on"/>
                              <m:ctrlPr>
                                <a:rPr lang="en-US" sz="2500" i="1">
                                  <a:solidFill>
                                    <a:schemeClr val="tx1"/>
                                  </a:solidFill>
                                  <a:latin typeface="Cambria Math" panose="02040503050406030204" pitchFamily="18" charset="0"/>
                                </a:rPr>
                              </m:ctrlPr>
                            </m:radPr>
                            <m:deg/>
                            <m:e>
                              <m:r>
                                <a:rPr lang="en-US" sz="2500" b="0" i="1" smtClean="0">
                                  <a:solidFill>
                                    <a:schemeClr val="tx1"/>
                                  </a:solidFill>
                                  <a:latin typeface="Cambria Math" panose="02040503050406030204" pitchFamily="18" charset="0"/>
                                </a:rPr>
                                <m:t>𝐿𝐶</m:t>
                              </m:r>
                            </m:e>
                          </m:rad>
                        </m:den>
                      </m:f>
                    </m:oMath>
                  </m:oMathPara>
                </a14:m>
                <a:endParaRPr lang="en-US" sz="2500">
                  <a:solidFill>
                    <a:schemeClr val="tx1"/>
                  </a:solidFill>
                  <a:latin typeface="Arial" panose="020B0604020202020204" pitchFamily="34" charset="0"/>
                  <a:cs typeface="Arial" panose="020B0604020202020204" pitchFamily="34" charset="0"/>
                </a:endParaRPr>
              </a:p>
            </p:txBody>
          </p:sp>
        </mc:Choice>
        <mc:Fallback xmlns="">
          <p:sp>
            <p:nvSpPr>
              <p:cNvPr id="7" name="Object 5">
                <a:extLst>
                  <a:ext uri="{FF2B5EF4-FFF2-40B4-BE49-F238E27FC236}">
                    <a16:creationId xmlns:a16="http://schemas.microsoft.com/office/drawing/2014/main" id="{A2E977C0-60D0-4B39-B8A8-DA4AF1FC9D7D}"/>
                  </a:ext>
                </a:extLst>
              </p:cNvPr>
              <p:cNvSpPr txBox="1">
                <a:spLocks noRot="1" noChangeAspect="1" noMove="1" noResize="1" noEditPoints="1" noAdjustHandles="1" noChangeArrowheads="1" noChangeShapeType="1" noTextEdit="1"/>
              </p:cNvSpPr>
              <p:nvPr/>
            </p:nvSpPr>
            <p:spPr bwMode="auto">
              <a:xfrm>
                <a:off x="6395185" y="3886893"/>
                <a:ext cx="1936750" cy="1206500"/>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6">
                <a:extLst>
                  <a:ext uri="{FF2B5EF4-FFF2-40B4-BE49-F238E27FC236}">
                    <a16:creationId xmlns:a16="http://schemas.microsoft.com/office/drawing/2014/main" id="{2C3005FF-B9D1-4201-951C-79C522976AD1}"/>
                  </a:ext>
                </a:extLst>
              </p:cNvPr>
              <p:cNvSpPr txBox="1"/>
              <p:nvPr/>
            </p:nvSpPr>
            <p:spPr bwMode="auto">
              <a:xfrm>
                <a:off x="2302610" y="4867926"/>
                <a:ext cx="8032750" cy="10699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500" b="0" i="1" smtClean="0">
                          <a:solidFill>
                            <a:schemeClr val="tx1"/>
                          </a:solidFill>
                          <a:latin typeface="Cambria Math" panose="02040503050406030204" pitchFamily="18" charset="0"/>
                        </a:rPr>
                        <m:t>𝑓</m:t>
                      </m:r>
                      <m:r>
                        <a:rPr lang="en-US" sz="2500" b="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b="0" i="1" smtClean="0">
                              <a:solidFill>
                                <a:schemeClr val="tx1"/>
                              </a:solidFill>
                              <a:latin typeface="Cambria Math" panose="02040503050406030204" pitchFamily="18" charset="0"/>
                            </a:rPr>
                            <m:t>1</m:t>
                          </m:r>
                        </m:num>
                        <m:den>
                          <m:r>
                            <a:rPr lang="en-US" sz="2500" b="0" i="1" smtClean="0">
                              <a:solidFill>
                                <a:schemeClr val="tx1"/>
                              </a:solidFill>
                              <a:latin typeface="Cambria Math" panose="02040503050406030204" pitchFamily="18" charset="0"/>
                            </a:rPr>
                            <m:t>2</m:t>
                          </m:r>
                          <m:r>
                            <a:rPr lang="en-US" sz="2500" b="0" i="1" smtClean="0">
                              <a:solidFill>
                                <a:schemeClr val="tx1"/>
                              </a:solidFill>
                              <a:latin typeface="Cambria Math" panose="02040503050406030204" pitchFamily="18" charset="0"/>
                            </a:rPr>
                            <m:t>𝜋</m:t>
                          </m:r>
                          <m:rad>
                            <m:radPr>
                              <m:degHide m:val="on"/>
                              <m:ctrlPr>
                                <a:rPr lang="en-US" sz="2500" i="1">
                                  <a:solidFill>
                                    <a:schemeClr val="tx1"/>
                                  </a:solidFill>
                                  <a:latin typeface="Cambria Math" panose="02040503050406030204" pitchFamily="18" charset="0"/>
                                </a:rPr>
                              </m:ctrlPr>
                            </m:radPr>
                            <m:deg/>
                            <m:e>
                              <m:r>
                                <a:rPr lang="en-US" sz="2500" b="0" i="1" smtClean="0">
                                  <a:solidFill>
                                    <a:schemeClr val="tx1"/>
                                  </a:solidFill>
                                  <a:latin typeface="Cambria Math" panose="02040503050406030204" pitchFamily="18" charset="0"/>
                                </a:rPr>
                                <m:t>𝐿𝐶</m:t>
                              </m:r>
                            </m:e>
                          </m:rad>
                        </m:den>
                      </m:f>
                      <m:r>
                        <a:rPr lang="en-US" sz="2500" b="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b="0" i="1" smtClean="0">
                              <a:solidFill>
                                <a:schemeClr val="tx1"/>
                              </a:solidFill>
                              <a:latin typeface="Cambria Math" panose="02040503050406030204" pitchFamily="18" charset="0"/>
                            </a:rPr>
                            <m:t>1</m:t>
                          </m:r>
                        </m:num>
                        <m:den>
                          <m:r>
                            <a:rPr lang="en-US" sz="2500" b="0" i="1" smtClean="0">
                              <a:solidFill>
                                <a:schemeClr val="tx1"/>
                              </a:solidFill>
                              <a:latin typeface="Cambria Math" panose="02040503050406030204" pitchFamily="18" charset="0"/>
                            </a:rPr>
                            <m:t>2</m:t>
                          </m:r>
                          <m:r>
                            <a:rPr lang="en-US" sz="2500" b="0" i="1" smtClean="0">
                              <a:solidFill>
                                <a:schemeClr val="tx1"/>
                              </a:solidFill>
                              <a:latin typeface="Cambria Math" panose="02040503050406030204" pitchFamily="18" charset="0"/>
                            </a:rPr>
                            <m:t>𝜋</m:t>
                          </m:r>
                          <m:rad>
                            <m:radPr>
                              <m:degHide m:val="on"/>
                              <m:ctrlPr>
                                <a:rPr lang="en-US" sz="2500" i="1">
                                  <a:solidFill>
                                    <a:schemeClr val="tx1"/>
                                  </a:solidFill>
                                  <a:latin typeface="Cambria Math" panose="02040503050406030204" pitchFamily="18" charset="0"/>
                                </a:rPr>
                              </m:ctrlPr>
                            </m:radPr>
                            <m:deg/>
                            <m:e>
                              <m:r>
                                <a:rPr lang="en-US" sz="2500" b="0" i="1" smtClean="0">
                                  <a:solidFill>
                                    <a:schemeClr val="tx1"/>
                                  </a:solidFill>
                                  <a:latin typeface="Cambria Math" panose="02040503050406030204" pitchFamily="18" charset="0"/>
                                </a:rPr>
                                <m:t>5.1</m:t>
                              </m:r>
                              <m:sSup>
                                <m:sSupPr>
                                  <m:ctrlPr>
                                    <a:rPr lang="en-US" sz="2500" i="1">
                                      <a:solidFill>
                                        <a:schemeClr val="tx1"/>
                                      </a:solidFill>
                                      <a:latin typeface="Cambria Math" panose="02040503050406030204" pitchFamily="18" charset="0"/>
                                    </a:rPr>
                                  </m:ctrlPr>
                                </m:sSupPr>
                                <m:e>
                                  <m:r>
                                    <a:rPr lang="en-US" sz="2500" b="0" i="1" smtClean="0">
                                      <a:solidFill>
                                        <a:schemeClr val="tx1"/>
                                      </a:solidFill>
                                      <a:latin typeface="Cambria Math" panose="02040503050406030204" pitchFamily="18" charset="0"/>
                                    </a:rPr>
                                    <m:t>0</m:t>
                                  </m:r>
                                </m:e>
                                <m:sup>
                                  <m:r>
                                    <a:rPr lang="en-US" sz="2500" b="0" i="1" smtClean="0">
                                      <a:solidFill>
                                        <a:schemeClr val="tx1"/>
                                      </a:solidFill>
                                      <a:latin typeface="Cambria Math" panose="02040503050406030204" pitchFamily="18" charset="0"/>
                                    </a:rPr>
                                    <m:t>−6</m:t>
                                  </m:r>
                                </m:sup>
                              </m:sSup>
                              <m:r>
                                <a:rPr lang="en-US" sz="2500" b="0" i="1" smtClean="0">
                                  <a:solidFill>
                                    <a:schemeClr val="tx1"/>
                                  </a:solidFill>
                                  <a:latin typeface="Cambria Math" panose="02040503050406030204" pitchFamily="18" charset="0"/>
                                </a:rPr>
                                <m:t>.15000.1</m:t>
                              </m:r>
                              <m:sSup>
                                <m:sSupPr>
                                  <m:ctrlPr>
                                    <a:rPr lang="en-US" sz="2500" i="1">
                                      <a:solidFill>
                                        <a:schemeClr val="tx1"/>
                                      </a:solidFill>
                                      <a:latin typeface="Cambria Math" panose="02040503050406030204" pitchFamily="18" charset="0"/>
                                    </a:rPr>
                                  </m:ctrlPr>
                                </m:sSupPr>
                                <m:e>
                                  <m:r>
                                    <a:rPr lang="en-US" sz="2500" b="0" i="1" smtClean="0">
                                      <a:solidFill>
                                        <a:schemeClr val="tx1"/>
                                      </a:solidFill>
                                      <a:latin typeface="Cambria Math" panose="02040503050406030204" pitchFamily="18" charset="0"/>
                                    </a:rPr>
                                    <m:t>0</m:t>
                                  </m:r>
                                </m:e>
                                <m:sup>
                                  <m:r>
                                    <a:rPr lang="en-US" sz="2500" b="0" i="1" smtClean="0">
                                      <a:solidFill>
                                        <a:schemeClr val="tx1"/>
                                      </a:solidFill>
                                      <a:latin typeface="Cambria Math" panose="02040503050406030204" pitchFamily="18" charset="0"/>
                                    </a:rPr>
                                    <m:t>−12</m:t>
                                  </m:r>
                                </m:sup>
                              </m:sSup>
                            </m:e>
                          </m:rad>
                        </m:den>
                      </m:f>
                      <m:r>
                        <a:rPr lang="en-US" sz="2500" b="0" i="1" smtClean="0">
                          <a:solidFill>
                            <a:schemeClr val="tx1"/>
                          </a:solidFill>
                          <a:latin typeface="Cambria Math" panose="02040503050406030204" pitchFamily="18" charset="0"/>
                        </a:rPr>
                        <m:t>≈0,58.1</m:t>
                      </m:r>
                      <m:sSup>
                        <m:sSupPr>
                          <m:ctrlPr>
                            <a:rPr lang="en-US" sz="2500" i="1">
                              <a:solidFill>
                                <a:schemeClr val="tx1"/>
                              </a:solidFill>
                              <a:latin typeface="Cambria Math" panose="02040503050406030204" pitchFamily="18" charset="0"/>
                            </a:rPr>
                          </m:ctrlPr>
                        </m:sSupPr>
                        <m:e>
                          <m:r>
                            <a:rPr lang="en-US" sz="2500" b="0" i="1" smtClean="0">
                              <a:solidFill>
                                <a:schemeClr val="tx1"/>
                              </a:solidFill>
                              <a:latin typeface="Cambria Math" panose="02040503050406030204" pitchFamily="18" charset="0"/>
                            </a:rPr>
                            <m:t>0</m:t>
                          </m:r>
                        </m:e>
                        <m:sup>
                          <m:r>
                            <a:rPr lang="en-US" sz="2500" b="0" i="1" smtClean="0">
                              <a:solidFill>
                                <a:schemeClr val="tx1"/>
                              </a:solidFill>
                              <a:latin typeface="Cambria Math" panose="02040503050406030204" pitchFamily="18" charset="0"/>
                            </a:rPr>
                            <m:t>6</m:t>
                          </m:r>
                        </m:sup>
                      </m:sSup>
                      <m:r>
                        <a:rPr lang="en-US" sz="2500" b="0" i="1" smtClean="0">
                          <a:solidFill>
                            <a:schemeClr val="tx1"/>
                          </a:solidFill>
                          <a:latin typeface="Cambria Math" panose="02040503050406030204" pitchFamily="18" charset="0"/>
                        </a:rPr>
                        <m:t>𝐻𝑧</m:t>
                      </m:r>
                    </m:oMath>
                  </m:oMathPara>
                </a14:m>
                <a:endParaRPr lang="en-US" sz="2500">
                  <a:solidFill>
                    <a:schemeClr val="tx1"/>
                  </a:solidFill>
                  <a:latin typeface="Arial" panose="020B0604020202020204" pitchFamily="34" charset="0"/>
                  <a:cs typeface="Arial" panose="020B0604020202020204" pitchFamily="34" charset="0"/>
                </a:endParaRPr>
              </a:p>
            </p:txBody>
          </p:sp>
        </mc:Choice>
        <mc:Fallback xmlns="">
          <p:sp>
            <p:nvSpPr>
              <p:cNvPr id="8" name="Object 6">
                <a:extLst>
                  <a:ext uri="{FF2B5EF4-FFF2-40B4-BE49-F238E27FC236}">
                    <a16:creationId xmlns:a16="http://schemas.microsoft.com/office/drawing/2014/main" id="{2C3005FF-B9D1-4201-951C-79C522976AD1}"/>
                  </a:ext>
                </a:extLst>
              </p:cNvPr>
              <p:cNvSpPr txBox="1">
                <a:spLocks noRot="1" noChangeAspect="1" noMove="1" noResize="1" noEditPoints="1" noAdjustHandles="1" noChangeArrowheads="1" noChangeShapeType="1" noTextEdit="1"/>
              </p:cNvSpPr>
              <p:nvPr/>
            </p:nvSpPr>
            <p:spPr bwMode="auto">
              <a:xfrm>
                <a:off x="2302610" y="4867926"/>
                <a:ext cx="8032750" cy="1069975"/>
              </a:xfrm>
              <a:prstGeom prst="rect">
                <a:avLst/>
              </a:prstGeom>
              <a:blipFill>
                <a:blip r:embed="rId3"/>
                <a:stretch>
                  <a:fillRect/>
                </a:stretch>
              </a:blipFill>
              <a:ln>
                <a:noFill/>
              </a:ln>
              <a:effectLst/>
            </p:spPr>
            <p:txBody>
              <a:bodyPr/>
              <a:lstStyle/>
              <a:p>
                <a:r>
                  <a:rPr lang="en-US">
                    <a:noFill/>
                  </a:rPr>
                  <a:t> </a:t>
                </a:r>
              </a:p>
            </p:txBody>
          </p:sp>
        </mc:Fallback>
      </mc:AlternateContent>
      <p:sp>
        <p:nvSpPr>
          <p:cNvPr id="10" name="TextBox 9">
            <a:extLst>
              <a:ext uri="{FF2B5EF4-FFF2-40B4-BE49-F238E27FC236}">
                <a16:creationId xmlns:a16="http://schemas.microsoft.com/office/drawing/2014/main" id="{D95B5015-4E2F-492B-BD59-79B28610FF0A}"/>
              </a:ext>
            </a:extLst>
          </p:cNvPr>
          <p:cNvSpPr txBox="1"/>
          <p:nvPr/>
        </p:nvSpPr>
        <p:spPr>
          <a:xfrm>
            <a:off x="686836" y="4009757"/>
            <a:ext cx="6097604" cy="1246495"/>
          </a:xfrm>
          <a:prstGeom prst="rect">
            <a:avLst/>
          </a:prstGeom>
          <a:noFill/>
        </p:spPr>
        <p:txBody>
          <a:bodyPr wrap="square">
            <a:spAutoFit/>
          </a:bodyPr>
          <a:lstStyle/>
          <a:p>
            <a:pPr rtl="0"/>
            <a:r>
              <a:rPr lang="en-US" sz="2500" i="0" u="none" strike="noStrike" kern="1200" baseline="0">
                <a:latin typeface="Arial" panose="020B0604020202020204" pitchFamily="34" charset="0"/>
                <a:cs typeface="Arial" panose="020B0604020202020204" pitchFamily="34" charset="0"/>
              </a:rPr>
              <a:t>Tần số dao động điện từ trong mạch :</a:t>
            </a:r>
          </a:p>
          <a:p>
            <a:pPr rtl="0"/>
            <a:endParaRPr lang="en-US" sz="2500" i="0" u="none" strike="noStrike" kern="1200" baseline="0">
              <a:latin typeface="Arial" panose="020B0604020202020204" pitchFamily="34" charset="0"/>
              <a:cs typeface="Arial" panose="020B0604020202020204" pitchFamily="34" charset="0"/>
            </a:endParaRPr>
          </a:p>
          <a:p>
            <a:pPr rtl="0"/>
            <a:endParaRPr lang="en-US" sz="2500" i="0" u="none" strike="noStrike" kern="1200" baseline="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8A481C97-F734-44B7-B951-9A01412CD47A}"/>
              </a:ext>
            </a:extLst>
          </p:cNvPr>
          <p:cNvGrpSpPr/>
          <p:nvPr/>
        </p:nvGrpSpPr>
        <p:grpSpPr>
          <a:xfrm>
            <a:off x="770357" y="831649"/>
            <a:ext cx="11249656" cy="2590800"/>
            <a:chOff x="1276599" y="2174530"/>
            <a:chExt cx="2231091" cy="981592"/>
          </a:xfrm>
        </p:grpSpPr>
        <p:pic>
          <p:nvPicPr>
            <p:cNvPr id="12" name="Picture 4" descr="empty-blue-rectangle">
              <a:extLst>
                <a:ext uri="{FF2B5EF4-FFF2-40B4-BE49-F238E27FC236}">
                  <a16:creationId xmlns:a16="http://schemas.microsoft.com/office/drawing/2014/main" id="{91361C6E-3598-40FE-B175-C6482C9A1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17FF3658-00E8-4DE7-AAA9-506F5C8A2B7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1C2F2DB6-13F0-4E0E-9F13-A602F73E126F}"/>
              </a:ext>
            </a:extLst>
          </p:cNvPr>
          <p:cNvSpPr txBox="1"/>
          <p:nvPr/>
        </p:nvSpPr>
        <p:spPr>
          <a:xfrm>
            <a:off x="1746985" y="1009449"/>
            <a:ext cx="9144000" cy="2015936"/>
          </a:xfrm>
          <a:prstGeom prst="rect">
            <a:avLst/>
          </a:prstGeom>
          <a:noFill/>
        </p:spPr>
        <p:txBody>
          <a:bodyPr wrap="square">
            <a:spAutoFit/>
          </a:bodyPr>
          <a:lstStyle/>
          <a:p>
            <a:pPr rtl="0"/>
            <a:r>
              <a:rPr lang="en-US" sz="2500" i="0" u="none" strike="noStrike" kern="1200" baseline="0">
                <a:latin typeface="Arial" panose="020B0604020202020204" pitchFamily="34" charset="0"/>
                <a:cs typeface="Arial" panose="020B0604020202020204" pitchFamily="34" charset="0"/>
              </a:rPr>
              <a:t>Một mạch dao động gồm   một tụ điện  có điện dung C = 15000 pF  và một cuộn cảm L = 5</a:t>
            </a:r>
            <a:r>
              <a:rPr lang="en-US" sz="2500" i="0" u="none" strike="noStrike" kern="1200" baseline="0">
                <a:latin typeface="Arial" panose="020B0604020202020204" pitchFamily="34" charset="0"/>
                <a:cs typeface="Arial" panose="020B0604020202020204" pitchFamily="34" charset="0"/>
                <a:sym typeface="Symbol" panose="05050102010706020507" pitchFamily="18" charset="2"/>
              </a:rPr>
              <a:t></a:t>
            </a:r>
            <a:r>
              <a:rPr lang="en-US" sz="2500" i="0" u="none" strike="noStrike" kern="1200" baseline="0">
                <a:latin typeface="Arial" panose="020B0604020202020204" pitchFamily="34" charset="0"/>
                <a:cs typeface="Arial" panose="020B0604020202020204" pitchFamily="34" charset="0"/>
              </a:rPr>
              <a:t>H ,điện trở không đáng kể . Hiệu điện thế cực đại ở hai đầu tụ điện là   Uo  = 1,2 V .</a:t>
            </a:r>
          </a:p>
          <a:p>
            <a:pPr rtl="0"/>
            <a:r>
              <a:rPr lang="en-US" sz="2500" i="0" u="none" strike="noStrike" kern="1200" baseline="0">
                <a:latin typeface="Arial" panose="020B0604020202020204" pitchFamily="34" charset="0"/>
                <a:cs typeface="Arial" panose="020B0604020202020204" pitchFamily="34" charset="0"/>
              </a:rPr>
              <a:t>Câu a/ Tính tần số dao động điện từ trong mạch ?</a:t>
            </a:r>
          </a:p>
          <a:p>
            <a:pPr rtl="0"/>
            <a:r>
              <a:rPr lang="vi-VN" sz="2500" i="0" u="none" strike="noStrike" kern="1200" baseline="0">
                <a:latin typeface="Arial" panose="020B0604020202020204" pitchFamily="34" charset="0"/>
                <a:cs typeface="Arial" panose="020B0604020202020204" pitchFamily="34" charset="0"/>
              </a:rPr>
              <a:t>Câu </a:t>
            </a:r>
            <a:r>
              <a:rPr lang="en-US" sz="2500" i="0" u="none" strike="noStrike" kern="1200" baseline="0">
                <a:latin typeface="Arial" panose="020B0604020202020204" pitchFamily="34" charset="0"/>
                <a:cs typeface="Arial" panose="020B0604020202020204" pitchFamily="34" charset="0"/>
              </a:rPr>
              <a:t>b</a:t>
            </a:r>
            <a:r>
              <a:rPr lang="vi-VN" sz="2500" i="0" u="none" strike="noStrike" kern="1200" baseline="0">
                <a:latin typeface="Arial" panose="020B0604020202020204" pitchFamily="34" charset="0"/>
                <a:cs typeface="Arial" panose="020B0604020202020204" pitchFamily="34" charset="0"/>
              </a:rPr>
              <a:t>/ Tính cường độ dòng điện chạy trong mạch ?</a:t>
            </a:r>
          </a:p>
        </p:txBody>
      </p:sp>
      <p:grpSp>
        <p:nvGrpSpPr>
          <p:cNvPr id="15" name="Group 56">
            <a:extLst>
              <a:ext uri="{FF2B5EF4-FFF2-40B4-BE49-F238E27FC236}">
                <a16:creationId xmlns:a16="http://schemas.microsoft.com/office/drawing/2014/main" id="{487A44C6-2756-4500-99A9-81CE047F6C6A}"/>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6" name="Rounded Rectangle 57">
              <a:extLst>
                <a:ext uri="{FF2B5EF4-FFF2-40B4-BE49-F238E27FC236}">
                  <a16:creationId xmlns:a16="http://schemas.microsoft.com/office/drawing/2014/main" id="{965C2EAF-0C43-4B81-BEAA-8D8C53884D1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5E936B55-C2B7-4801-843C-FB7427DDB0E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9" name="Picture 14" descr="http://tmjpainandtreatment.com/wp-content/uploads/2014/09/little-man-with-red-question-mark.jpg">
            <a:hlinkClick r:id="rId5"/>
            <a:extLst>
              <a:ext uri="{FF2B5EF4-FFF2-40B4-BE49-F238E27FC236}">
                <a16:creationId xmlns:a16="http://schemas.microsoft.com/office/drawing/2014/main" id="{6F9FF7AF-AFAA-4622-BA59-AFEA3BFCB1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a:extLst>
              <a:ext uri="{FF2B5EF4-FFF2-40B4-BE49-F238E27FC236}">
                <a16:creationId xmlns:a16="http://schemas.microsoft.com/office/drawing/2014/main" id="{B6E8B0D5-0372-44D8-9259-0408735EC9E0}"/>
              </a:ext>
            </a:extLst>
          </p:cNvPr>
          <p:cNvSpPr txBox="1">
            <a:spLocks noChangeArrowheads="1"/>
          </p:cNvSpPr>
          <p:nvPr/>
        </p:nvSpPr>
        <p:spPr bwMode="auto">
          <a:xfrm>
            <a:off x="2438400" y="1600200"/>
            <a:ext cx="6934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u="sng">
              <a:solidFill>
                <a:srgbClr val="FF3300"/>
              </a:solidFill>
              <a:latin typeface="VNI-Times" pitchFamily="2" charset="0"/>
            </a:endParaRPr>
          </a:p>
          <a:p>
            <a:pPr>
              <a:spcBef>
                <a:spcPct val="50000"/>
              </a:spcBef>
            </a:pPr>
            <a:endParaRPr lang="en-US" altLang="en-US" sz="2800" b="1" u="sng">
              <a:solidFill>
                <a:srgbClr val="FF3300"/>
              </a:solidFill>
              <a:latin typeface="VNI-Times" pitchFamily="2" charset="0"/>
            </a:endParaRPr>
          </a:p>
        </p:txBody>
      </p:sp>
      <mc:AlternateContent xmlns:mc="http://schemas.openxmlformats.org/markup-compatibility/2006" xmlns:a14="http://schemas.microsoft.com/office/drawing/2010/main">
        <mc:Choice Requires="a14">
          <p:sp>
            <p:nvSpPr>
              <p:cNvPr id="77828" name="Object 4">
                <a:extLst>
                  <a:ext uri="{FF2B5EF4-FFF2-40B4-BE49-F238E27FC236}">
                    <a16:creationId xmlns:a16="http://schemas.microsoft.com/office/drawing/2014/main" id="{1F4A35FA-AE27-4E68-A7A6-E056B5A4AA1D}"/>
                  </a:ext>
                </a:extLst>
              </p:cNvPr>
              <p:cNvSpPr txBox="1"/>
              <p:nvPr/>
            </p:nvSpPr>
            <p:spPr bwMode="auto">
              <a:xfrm>
                <a:off x="3276600" y="4592300"/>
                <a:ext cx="5638800" cy="15240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𝐶</m:t>
                          </m:r>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num>
                        <m:den>
                          <m:r>
                            <a:rPr lang="en-US" sz="2500" i="1">
                              <a:solidFill>
                                <a:srgbClr val="000000"/>
                              </a:solidFill>
                              <a:latin typeface="Cambria Math" panose="02040503050406030204" pitchFamily="18" charset="0"/>
                            </a:rPr>
                            <m:t>2</m:t>
                          </m:r>
                        </m:den>
                      </m:f>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𝐿</m:t>
                          </m:r>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num>
                        <m:den>
                          <m:r>
                            <a:rPr lang="en-US" sz="2500" i="1">
                              <a:solidFill>
                                <a:srgbClr val="000000"/>
                              </a:solidFill>
                              <a:latin typeface="Cambria Math" panose="02040503050406030204" pitchFamily="18" charset="0"/>
                            </a:rPr>
                            <m:t>2</m:t>
                          </m:r>
                        </m:den>
                      </m:f>
                      <m:r>
                        <a:rPr lang="en-US" sz="2500" i="1">
                          <a:solidFill>
                            <a:srgbClr val="000000"/>
                          </a:solidFill>
                          <a:latin typeface="Cambria Math" panose="02040503050406030204" pitchFamily="18" charset="0"/>
                        </a:rPr>
                        <m:t>⇒</m:t>
                      </m:r>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𝐶</m:t>
                          </m:r>
                        </m:num>
                        <m:den>
                          <m:r>
                            <a:rPr lang="en-US" sz="2500" i="1">
                              <a:solidFill>
                                <a:srgbClr val="000000"/>
                              </a:solidFill>
                              <a:latin typeface="Cambria Math" panose="02040503050406030204" pitchFamily="18" charset="0"/>
                            </a:rPr>
                            <m:t>𝐿</m:t>
                          </m:r>
                        </m:den>
                      </m:f>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oMath>
                    <m:oMath xmlns:m="http://schemas.openxmlformats.org/officeDocument/2006/math">
                      <m:sSup>
                        <m:sSupPr>
                          <m:ctrlPr>
                            <a:rPr lang="en-US" sz="2500" i="1">
                              <a:solidFill>
                                <a:srgbClr val="000000"/>
                              </a:solidFill>
                              <a:latin typeface="Cambria Math" panose="02040503050406030204" pitchFamily="18" charset="0"/>
                            </a:rPr>
                          </m:ctrlPr>
                        </m:sSupPr>
                        <m:e>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p>
                        <m:sSupPr>
                          <m:ctrlPr>
                            <a:rPr lang="en-US" sz="2500" i="1">
                              <a:solidFill>
                                <a:srgbClr val="000000"/>
                              </a:solidFill>
                              <a:latin typeface="Cambria Math" panose="02040503050406030204" pitchFamily="18" charset="0"/>
                            </a:rPr>
                          </m:ctrlPr>
                        </m:sSupPr>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𝐼</m:t>
                              </m:r>
                              <m:rad>
                                <m:radPr>
                                  <m:degHide m:val="on"/>
                                  <m:ctrlPr>
                                    <a:rPr lang="en-US" sz="2500" i="1">
                                      <a:solidFill>
                                        <a:srgbClr val="000000"/>
                                      </a:solidFill>
                                      <a:latin typeface="Cambria Math" panose="02040503050406030204" pitchFamily="18" charset="0"/>
                                    </a:rPr>
                                  </m:ctrlPr>
                                </m:radPr>
                                <m:deg/>
                                <m:e>
                                  <m:r>
                                    <a:rPr lang="en-US" sz="2500" i="1">
                                      <a:solidFill>
                                        <a:srgbClr val="000000"/>
                                      </a:solidFill>
                                      <a:latin typeface="Cambria Math" panose="02040503050406030204" pitchFamily="18" charset="0"/>
                                    </a:rPr>
                                    <m:t>2</m:t>
                                  </m:r>
                                </m:e>
                              </m:rad>
                            </m:e>
                          </m:d>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15000.1</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0</m:t>
                              </m:r>
                            </m:e>
                            <m:sup>
                              <m:r>
                                <a:rPr lang="en-US" sz="2500" i="1">
                                  <a:solidFill>
                                    <a:srgbClr val="000000"/>
                                  </a:solidFill>
                                  <a:latin typeface="Cambria Math" panose="02040503050406030204" pitchFamily="18" charset="0"/>
                                </a:rPr>
                                <m:t>−12</m:t>
                              </m:r>
                            </m:sup>
                          </m:sSup>
                        </m:num>
                        <m:den>
                          <m:r>
                            <a:rPr lang="en-US" sz="2500" i="1">
                              <a:solidFill>
                                <a:srgbClr val="000000"/>
                              </a:solidFill>
                              <a:latin typeface="Cambria Math" panose="02040503050406030204" pitchFamily="18" charset="0"/>
                            </a:rPr>
                            <m:t>5.1</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0</m:t>
                              </m:r>
                            </m:e>
                            <m:sup>
                              <m:r>
                                <a:rPr lang="en-US" sz="2500" i="1">
                                  <a:solidFill>
                                    <a:srgbClr val="000000"/>
                                  </a:solidFill>
                                  <a:latin typeface="Cambria Math" panose="02040503050406030204" pitchFamily="18" charset="0"/>
                                </a:rPr>
                                <m:t>−6</m:t>
                              </m:r>
                            </m:sup>
                          </m:sSup>
                        </m:den>
                      </m:f>
                      <m:r>
                        <a:rPr lang="en-US" sz="2500" i="1">
                          <a:solidFill>
                            <a:srgbClr val="000000"/>
                          </a:solidFill>
                          <a:latin typeface="Cambria Math" panose="02040503050406030204" pitchFamily="18" charset="0"/>
                        </a:rPr>
                        <m:t>⋅</m:t>
                      </m:r>
                      <m:sSup>
                        <m:sSupPr>
                          <m:ctrlPr>
                            <a:rPr lang="en-US" sz="2500" i="1">
                              <a:solidFill>
                                <a:srgbClr val="000000"/>
                              </a:solidFill>
                              <a:latin typeface="Cambria Math" panose="02040503050406030204" pitchFamily="18" charset="0"/>
                            </a:rPr>
                          </m:ctrlPr>
                        </m:sSupPr>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1,2</m:t>
                              </m:r>
                            </m:e>
                          </m:d>
                        </m:e>
                        <m:sup>
                          <m:r>
                            <a:rPr lang="en-US" sz="2500" i="1">
                              <a:solidFill>
                                <a:srgbClr val="000000"/>
                              </a:solidFill>
                              <a:latin typeface="Cambria Math" panose="02040503050406030204" pitchFamily="18" charset="0"/>
                            </a:rPr>
                            <m:t>2</m:t>
                          </m:r>
                        </m:sup>
                      </m:sSup>
                    </m:oMath>
                    <m:oMath xmlns:m="http://schemas.openxmlformats.org/officeDocument/2006/math">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=0,046</m:t>
                      </m:r>
                      <m:r>
                        <a:rPr lang="en-US" sz="2500" i="1">
                          <a:solidFill>
                            <a:srgbClr val="000000"/>
                          </a:solidFill>
                          <a:latin typeface="Cambria Math" panose="02040503050406030204" pitchFamily="18" charset="0"/>
                        </a:rPr>
                        <m:t>𝐴</m:t>
                      </m:r>
                    </m:oMath>
                  </m:oMathPara>
                </a14:m>
                <a:endParaRPr lang="en-US" sz="2500"/>
              </a:p>
            </p:txBody>
          </p:sp>
        </mc:Choice>
        <mc:Fallback xmlns="">
          <p:sp>
            <p:nvSpPr>
              <p:cNvPr id="77828" name="Object 4">
                <a:extLst>
                  <a:ext uri="{FF2B5EF4-FFF2-40B4-BE49-F238E27FC236}">
                    <a16:creationId xmlns:a16="http://schemas.microsoft.com/office/drawing/2014/main" id="{1F4A35FA-AE27-4E68-A7A6-E056B5A4AA1D}"/>
                  </a:ext>
                </a:extLst>
              </p:cNvPr>
              <p:cNvSpPr txBox="1">
                <a:spLocks noRot="1" noChangeAspect="1" noMove="1" noResize="1" noEditPoints="1" noAdjustHandles="1" noChangeArrowheads="1" noChangeShapeType="1" noTextEdit="1"/>
              </p:cNvSpPr>
              <p:nvPr/>
            </p:nvSpPr>
            <p:spPr bwMode="auto">
              <a:xfrm>
                <a:off x="3276600" y="4592300"/>
                <a:ext cx="5638800" cy="1524000"/>
              </a:xfrm>
              <a:prstGeom prst="rect">
                <a:avLst/>
              </a:prstGeom>
              <a:blipFill>
                <a:blip r:embed="rId2"/>
                <a:stretch>
                  <a:fillRect b="-31600"/>
                </a:stretch>
              </a:blipFill>
              <a:ln>
                <a:noFill/>
              </a:ln>
              <a:effectLst/>
            </p:spPr>
            <p:txBody>
              <a:bodyPr/>
              <a:lstStyle/>
              <a:p>
                <a:r>
                  <a:rPr lang="en-US">
                    <a:noFill/>
                  </a:rPr>
                  <a:t> </a:t>
                </a:r>
              </a:p>
            </p:txBody>
          </p:sp>
        </mc:Fallback>
      </mc:AlternateContent>
      <p:sp>
        <p:nvSpPr>
          <p:cNvPr id="8" name="TextBox 7">
            <a:extLst>
              <a:ext uri="{FF2B5EF4-FFF2-40B4-BE49-F238E27FC236}">
                <a16:creationId xmlns:a16="http://schemas.microsoft.com/office/drawing/2014/main" id="{5DAC9B24-B600-4BAE-9DEF-F27F6289208D}"/>
              </a:ext>
            </a:extLst>
          </p:cNvPr>
          <p:cNvSpPr txBox="1"/>
          <p:nvPr/>
        </p:nvSpPr>
        <p:spPr>
          <a:xfrm>
            <a:off x="685800" y="3452038"/>
            <a:ext cx="6097604" cy="861774"/>
          </a:xfrm>
          <a:prstGeom prst="rect">
            <a:avLst/>
          </a:prstGeom>
          <a:noFill/>
        </p:spPr>
        <p:txBody>
          <a:bodyPr wrap="square">
            <a:spAutoFit/>
          </a:bodyPr>
          <a:lstStyle/>
          <a:p>
            <a:pPr algn="ctr" rtl="0"/>
            <a:r>
              <a:rPr lang="en-US" sz="2500" b="1" i="0" strike="noStrike" kern="1200" baseline="0">
                <a:latin typeface="Arial" panose="020B0604020202020204" pitchFamily="34" charset="0"/>
                <a:cs typeface="Arial" panose="020B0604020202020204" pitchFamily="34" charset="0"/>
              </a:rPr>
              <a:t>GIẢI</a:t>
            </a:r>
          </a:p>
          <a:p>
            <a:pPr rtl="0"/>
            <a:r>
              <a:rPr lang="vi-VN" sz="2500" b="0" i="0" strike="noStrike" kern="1200" baseline="0">
                <a:latin typeface="Arial" panose="020B0604020202020204" pitchFamily="34" charset="0"/>
                <a:cs typeface="Arial" panose="020B0604020202020204" pitchFamily="34" charset="0"/>
              </a:rPr>
              <a:t>Cường độ dòng điện trong mạch:</a:t>
            </a:r>
          </a:p>
        </p:txBody>
      </p:sp>
      <p:grpSp>
        <p:nvGrpSpPr>
          <p:cNvPr id="10" name="Group 56">
            <a:extLst>
              <a:ext uri="{FF2B5EF4-FFF2-40B4-BE49-F238E27FC236}">
                <a16:creationId xmlns:a16="http://schemas.microsoft.com/office/drawing/2014/main" id="{D08370F3-3B93-4217-85EB-96AC1C1B7DF9}"/>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F0059A40-C928-48D0-894C-E2A8AA49EA7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02A68B9-8E6D-4963-938A-DA8CA8F847A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3" name="Picture 14" descr="http://tmjpainandtreatment.com/wp-content/uploads/2014/09/little-man-with-red-question-mark.jpg">
            <a:hlinkClick r:id="rId3"/>
            <a:extLst>
              <a:ext uri="{FF2B5EF4-FFF2-40B4-BE49-F238E27FC236}">
                <a16:creationId xmlns:a16="http://schemas.microsoft.com/office/drawing/2014/main" id="{B9F23B41-0F31-4DEC-A09B-7D93490071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5165714F-F318-4435-89E0-74F87A44C0C1}"/>
              </a:ext>
            </a:extLst>
          </p:cNvPr>
          <p:cNvGrpSpPr/>
          <p:nvPr/>
        </p:nvGrpSpPr>
        <p:grpSpPr>
          <a:xfrm>
            <a:off x="770357" y="831649"/>
            <a:ext cx="11249656" cy="2590800"/>
            <a:chOff x="1276599" y="2174530"/>
            <a:chExt cx="2231091" cy="981592"/>
          </a:xfrm>
        </p:grpSpPr>
        <p:pic>
          <p:nvPicPr>
            <p:cNvPr id="15" name="Picture 4" descr="empty-blue-rectangle">
              <a:extLst>
                <a:ext uri="{FF2B5EF4-FFF2-40B4-BE49-F238E27FC236}">
                  <a16:creationId xmlns:a16="http://schemas.microsoft.com/office/drawing/2014/main" id="{8D1550EA-F162-4985-98D4-0E65527ED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DA761804-87AE-4F5E-996E-A4BCBA03ACDF}"/>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A46C5C1D-08F8-48DF-9664-2B4B0291B43A}"/>
              </a:ext>
            </a:extLst>
          </p:cNvPr>
          <p:cNvSpPr txBox="1"/>
          <p:nvPr/>
        </p:nvSpPr>
        <p:spPr>
          <a:xfrm>
            <a:off x="1333500" y="1033766"/>
            <a:ext cx="9144000" cy="2015936"/>
          </a:xfrm>
          <a:prstGeom prst="rect">
            <a:avLst/>
          </a:prstGeom>
          <a:noFill/>
        </p:spPr>
        <p:txBody>
          <a:bodyPr wrap="square">
            <a:spAutoFit/>
          </a:bodyPr>
          <a:lstStyle/>
          <a:p>
            <a:pPr rtl="0"/>
            <a:r>
              <a:rPr lang="en-US" sz="2500" i="0" u="none" strike="noStrike" kern="1200" baseline="0">
                <a:latin typeface="Arial" panose="020B0604020202020204" pitchFamily="34" charset="0"/>
                <a:cs typeface="Arial" panose="020B0604020202020204" pitchFamily="34" charset="0"/>
              </a:rPr>
              <a:t>Một mạch dao động gồm   một tụ điện  có điện dung C = 15000 pF  và một cuộn cảm L = 5</a:t>
            </a:r>
            <a:r>
              <a:rPr lang="en-US" sz="2500" i="0" u="none" strike="noStrike" kern="1200" baseline="0">
                <a:latin typeface="Arial" panose="020B0604020202020204" pitchFamily="34" charset="0"/>
                <a:cs typeface="Arial" panose="020B0604020202020204" pitchFamily="34" charset="0"/>
                <a:sym typeface="Symbol" panose="05050102010706020507" pitchFamily="18" charset="2"/>
              </a:rPr>
              <a:t></a:t>
            </a:r>
            <a:r>
              <a:rPr lang="en-US" sz="2500" i="0" u="none" strike="noStrike" kern="1200" baseline="0">
                <a:latin typeface="Arial" panose="020B0604020202020204" pitchFamily="34" charset="0"/>
                <a:cs typeface="Arial" panose="020B0604020202020204" pitchFamily="34" charset="0"/>
              </a:rPr>
              <a:t>H ,điện trở không đáng kể . Hiệu điện thế cực đại ở hai đầu tụ điện là   Uo  = 1,2 V .</a:t>
            </a:r>
          </a:p>
          <a:p>
            <a:pPr rtl="0"/>
            <a:r>
              <a:rPr lang="en-US" sz="2500" i="0" u="none" strike="noStrike" kern="1200" baseline="0">
                <a:latin typeface="Arial" panose="020B0604020202020204" pitchFamily="34" charset="0"/>
                <a:cs typeface="Arial" panose="020B0604020202020204" pitchFamily="34" charset="0"/>
              </a:rPr>
              <a:t>a/ Tính tần số dao động điện từ trong mạch ?</a:t>
            </a:r>
          </a:p>
          <a:p>
            <a:pPr rtl="0"/>
            <a:r>
              <a:rPr lang="en-US" sz="2500" i="0" u="none" strike="noStrike" kern="1200" baseline="0">
                <a:latin typeface="Arial" panose="020B0604020202020204" pitchFamily="34" charset="0"/>
                <a:cs typeface="Arial" panose="020B0604020202020204" pitchFamily="34" charset="0"/>
              </a:rPr>
              <a:t>b</a:t>
            </a:r>
            <a:r>
              <a:rPr lang="vi-VN" sz="2500" i="0" u="none" strike="noStrike" kern="1200" baseline="0">
                <a:latin typeface="Arial" panose="020B0604020202020204" pitchFamily="34" charset="0"/>
                <a:cs typeface="Arial" panose="020B0604020202020204" pitchFamily="34" charset="0"/>
              </a:rPr>
              <a:t>/ Tính cường độ dòng điện chạy trong mạch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9D7AB92-8C62-406E-9343-0B533ACAC3F0}"/>
                  </a:ext>
                </a:extLst>
              </p:cNvPr>
              <p:cNvSpPr txBox="1"/>
              <p:nvPr/>
            </p:nvSpPr>
            <p:spPr>
              <a:xfrm>
                <a:off x="266699" y="1435400"/>
                <a:ext cx="8039101" cy="4451668"/>
              </a:xfrm>
              <a:prstGeom prst="rect">
                <a:avLst/>
              </a:prstGeom>
              <a:noFill/>
            </p:spPr>
            <p:txBody>
              <a:bodyPr wrap="square">
                <a:spAutoFit/>
              </a:bodyPr>
              <a:lstStyle/>
              <a:p>
                <a:pPr rtl="0"/>
                <a:r>
                  <a:rPr lang="en-US" sz="2400" i="0" u="none" strike="noStrike" kern="1200" baseline="0">
                    <a:solidFill>
                      <a:srgbClr val="000000"/>
                    </a:solidFill>
                    <a:latin typeface="Arial" panose="020B0604020202020204" pitchFamily="34" charset="0"/>
                    <a:cs typeface="Arial" panose="020B0604020202020204" pitchFamily="34" charset="0"/>
                  </a:rPr>
                  <a:t>Giả sử ở thời điểm t, điện tích của tụ điện là q và tụ đang phóng điện .</a:t>
                </a:r>
              </a:p>
              <a:p>
                <a:pPr rtl="0"/>
                <a:r>
                  <a:rPr lang="vi-VN" sz="2400" i="0" u="none" strike="noStrike" kern="1200" baseline="0">
                    <a:solidFill>
                      <a:srgbClr val="000000"/>
                    </a:solidFill>
                    <a:latin typeface="Arial" panose="020B0604020202020204" pitchFamily="34" charset="0"/>
                    <a:cs typeface="Arial" panose="020B0604020202020204" pitchFamily="34" charset="0"/>
                  </a:rPr>
                  <a:t>Cường độ tức thời của dòng điện qua cuộn cảm:</a:t>
                </a:r>
              </a:p>
              <a:p>
                <a:pPr rtl="0"/>
                <a:r>
                  <a:rPr lang="en-US" sz="2400" i="0" u="none" strike="noStrike" kern="1200" baseline="0">
                    <a:solidFill>
                      <a:srgbClr val="000000"/>
                    </a:solidFill>
                    <a:latin typeface="Arial" panose="020B0604020202020204" pitchFamily="34" charset="0"/>
                    <a:cs typeface="Arial" panose="020B0604020202020204" pitchFamily="34" charset="0"/>
                  </a:rPr>
                  <a:t>                               i  = dq/dt  = q’</a:t>
                </a:r>
              </a:p>
              <a:p>
                <a:pPr rtl="0"/>
                <a:r>
                  <a:rPr lang="en-US" sz="2400" i="0" u="none" strike="noStrike" kern="1200" baseline="0">
                    <a:solidFill>
                      <a:srgbClr val="000000"/>
                    </a:solidFill>
                    <a:latin typeface="Arial" panose="020B0604020202020204" pitchFamily="34" charset="0"/>
                    <a:cs typeface="Arial" panose="020B0604020202020204" pitchFamily="34" charset="0"/>
                  </a:rPr>
                  <a:t>Dòng điện biến thiên tạo ra trong cuộn cảm một suất điện động tức thời :               e = - Li' = - Lq" .</a:t>
                </a:r>
              </a:p>
              <a:p>
                <a:pPr rtl="0"/>
                <a:r>
                  <a:rPr lang="vi-VN" sz="2400" i="0" u="none" strike="noStrike" kern="1200" baseline="0">
                    <a:solidFill>
                      <a:srgbClr val="000000"/>
                    </a:solidFill>
                    <a:latin typeface="Arial" panose="020B0604020202020204" pitchFamily="34" charset="0"/>
                    <a:cs typeface="Arial" panose="020B0604020202020204" pitchFamily="34" charset="0"/>
                  </a:rPr>
                  <a:t>Cuộn dây coi như máy thu điện : u = Ri + e = e (</a:t>
                </a:r>
                <a:r>
                  <a:rPr lang="vi-VN" sz="2400" i="1" u="none" strike="noStrike" kern="1200" baseline="0">
                    <a:solidFill>
                      <a:srgbClr val="000000"/>
                    </a:solidFill>
                    <a:latin typeface="Arial" panose="020B0604020202020204" pitchFamily="34" charset="0"/>
                    <a:cs typeface="Arial" panose="020B0604020202020204" pitchFamily="34" charset="0"/>
                  </a:rPr>
                  <a:t>Vì R = 0 </a:t>
                </a:r>
                <a:r>
                  <a:rPr lang="vi-VN" sz="2400" i="0" u="none" strike="noStrike" kern="1200" baseline="0">
                    <a:solidFill>
                      <a:srgbClr val="000000"/>
                    </a:solidFill>
                    <a:latin typeface="Arial" panose="020B0604020202020204" pitchFamily="34" charset="0"/>
                    <a:cs typeface="Arial" panose="020B0604020202020204" pitchFamily="34" charset="0"/>
                  </a:rPr>
                  <a:t>)</a:t>
                </a:r>
              </a:p>
              <a:p>
                <a:pPr rtl="0"/>
                <a:r>
                  <a:rPr lang="en-US" sz="2400" i="0" u="none" strike="noStrike" kern="1200" baseline="0">
                    <a:solidFill>
                      <a:srgbClr val="000000"/>
                    </a:solidFill>
                    <a:latin typeface="Arial" panose="020B0604020202020204" pitchFamily="34" charset="0"/>
                    <a:cs typeface="Arial" panose="020B0604020202020204" pitchFamily="34" charset="0"/>
                  </a:rPr>
                  <a:t>Mặt khác :    u = q / C </a:t>
                </a:r>
                <a:r>
                  <a:rPr lang="en-US" sz="2400" i="0" u="none" strike="noStrike" kern="1200" baseline="0">
                    <a:solidFill>
                      <a:srgbClr val="000000"/>
                    </a:solidFill>
                    <a:latin typeface="Arial" panose="020B0604020202020204" pitchFamily="34" charset="0"/>
                    <a:cs typeface="Arial" panose="020B0604020202020204" pitchFamily="34" charset="0"/>
                    <a:sym typeface="Wingdings" panose="05000000000000000000" pitchFamily="2" charset="2"/>
                  </a:rPr>
                  <a:t>   q/ C  = - Lq"</a:t>
                </a:r>
              </a:p>
              <a:p>
                <a:r>
                  <a:rPr lang="en-US" sz="2400" i="0" u="none" strike="noStrike" kern="1200" baseline="0">
                    <a:solidFill>
                      <a:srgbClr val="000000"/>
                    </a:solidFill>
                    <a:latin typeface="Arial" panose="020B0604020202020204" pitchFamily="34" charset="0"/>
                    <a:cs typeface="Arial" panose="020B0604020202020204" pitchFamily="34" charset="0"/>
                  </a:rPr>
                  <a:t>Hay :    </a:t>
                </a:r>
                <a14:m>
                  <m:oMath xmlns:m="http://schemas.openxmlformats.org/officeDocument/2006/math">
                    <m:r>
                      <a:rPr lang="en-US" sz="2400" i="1" smtClean="0">
                        <a:solidFill>
                          <a:srgbClr val="000000"/>
                        </a:solidFill>
                        <a:latin typeface="Cambria Math" panose="02040503050406030204" pitchFamily="18" charset="0"/>
                      </a:rPr>
                      <m:t>𝑞</m:t>
                    </m:r>
                    <m:r>
                      <a:rPr lang="en-US" sz="240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𝐿𝐶</m:t>
                        </m:r>
                      </m:den>
                    </m:f>
                    <m:r>
                      <a:rPr lang="en-US" sz="2400" i="1">
                        <a:solidFill>
                          <a:srgbClr val="000000"/>
                        </a:solidFill>
                        <a:latin typeface="Cambria Math" panose="02040503050406030204" pitchFamily="18" charset="0"/>
                      </a:rPr>
                      <m:t>𝑞</m:t>
                    </m:r>
                    <m:r>
                      <a:rPr lang="en-US" sz="2400" i="1">
                        <a:solidFill>
                          <a:srgbClr val="000000"/>
                        </a:solidFill>
                        <a:latin typeface="Cambria Math" panose="02040503050406030204" pitchFamily="18" charset="0"/>
                      </a:rPr>
                      <m:t>=0</m:t>
                    </m:r>
                  </m:oMath>
                </a14:m>
                <a:r>
                  <a:rPr lang="en-US" sz="2400" i="0" u="none" strike="noStrike" kern="1200" baseline="0">
                    <a:solidFill>
                      <a:srgbClr val="000000"/>
                    </a:solidFill>
                    <a:latin typeface="Arial" panose="020B0604020202020204" pitchFamily="34" charset="0"/>
                    <a:cs typeface="Arial" panose="020B0604020202020204" pitchFamily="34" charset="0"/>
                  </a:rPr>
                  <a:t>                Đặt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𝜔</m:t>
                    </m:r>
                    <m:r>
                      <a:rPr lang="en-US" sz="2400" i="1"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𝐿𝐶</m:t>
                            </m:r>
                          </m:e>
                        </m:rad>
                      </m:den>
                    </m:f>
                  </m:oMath>
                </a14:m>
                <a:endParaRPr lang="en-US" sz="2400" i="0" u="none" strike="noStrike" kern="1200" baseline="0">
                  <a:solidFill>
                    <a:srgbClr val="000000"/>
                  </a:solidFill>
                  <a:latin typeface="Arial" panose="020B0604020202020204" pitchFamily="34" charset="0"/>
                  <a:cs typeface="Arial" panose="020B0604020202020204" pitchFamily="34" charset="0"/>
                </a:endParaRPr>
              </a:p>
              <a:p>
                <a:pPr rtl="0"/>
                <a:endParaRPr lang="en-US" sz="2400" i="0" u="none" strike="noStrike" kern="1200" baseline="0">
                  <a:solidFill>
                    <a:srgbClr val="000000"/>
                  </a:solidFill>
                  <a:latin typeface="Arial" panose="020B0604020202020204" pitchFamily="34" charset="0"/>
                  <a:cs typeface="Arial" panose="020B0604020202020204" pitchFamily="34" charset="0"/>
                </a:endParaRPr>
              </a:p>
              <a:p>
                <a:pPr rtl="0"/>
                <a:r>
                  <a:rPr lang="vi-VN" sz="2400" i="0" u="none" strike="noStrike" kern="1200" baseline="0">
                    <a:solidFill>
                      <a:srgbClr val="000000"/>
                    </a:solidFill>
                    <a:latin typeface="Arial" panose="020B0604020202020204" pitchFamily="34" charset="0"/>
                    <a:cs typeface="Arial" panose="020B0604020202020204" pitchFamily="34" charset="0"/>
                  </a:rPr>
                  <a:t>Phương trình trên có nghiệm là :    </a:t>
                </a:r>
              </a:p>
            </p:txBody>
          </p:sp>
        </mc:Choice>
        <mc:Fallback>
          <p:sp>
            <p:nvSpPr>
              <p:cNvPr id="3" name="TextBox 2">
                <a:extLst>
                  <a:ext uri="{FF2B5EF4-FFF2-40B4-BE49-F238E27FC236}">
                    <a16:creationId xmlns:a16="http://schemas.microsoft.com/office/drawing/2014/main" id="{19D7AB92-8C62-406E-9343-0B533ACAC3F0}"/>
                  </a:ext>
                </a:extLst>
              </p:cNvPr>
              <p:cNvSpPr txBox="1">
                <a:spLocks noRot="1" noChangeAspect="1" noMove="1" noResize="1" noEditPoints="1" noAdjustHandles="1" noChangeArrowheads="1" noChangeShapeType="1" noTextEdit="1"/>
              </p:cNvSpPr>
              <p:nvPr/>
            </p:nvSpPr>
            <p:spPr>
              <a:xfrm>
                <a:off x="266699" y="1435400"/>
                <a:ext cx="8039101" cy="4451668"/>
              </a:xfrm>
              <a:prstGeom prst="rect">
                <a:avLst/>
              </a:prstGeom>
              <a:blipFill>
                <a:blip r:embed="rId2"/>
                <a:stretch>
                  <a:fillRect l="-1213" t="-958" r="-106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3D47ABD8-E6A1-4694-AE50-DB6187595302}"/>
              </a:ext>
            </a:extLst>
          </p:cNvPr>
          <p:cNvSpPr txBox="1"/>
          <p:nvPr/>
        </p:nvSpPr>
        <p:spPr>
          <a:xfrm>
            <a:off x="2026499" y="869774"/>
            <a:ext cx="4519499" cy="492443"/>
          </a:xfrm>
          <a:prstGeom prst="rect">
            <a:avLst/>
          </a:prstGeom>
          <a:noFill/>
        </p:spPr>
        <p:txBody>
          <a:bodyPr wrap="square">
            <a:spAutoFit/>
          </a:bodyPr>
          <a:lstStyle/>
          <a:p>
            <a:r>
              <a:rPr lang="en-US" sz="2600" i="1">
                <a:solidFill>
                  <a:srgbClr val="0070C0"/>
                </a:solidFill>
                <a:latin typeface="Arial" panose="020B0604020202020204" pitchFamily="34" charset="0"/>
                <a:cs typeface="Arial" panose="020B0604020202020204" pitchFamily="34" charset="0"/>
              </a:rPr>
              <a:t>Chứng minh biểu thức:</a:t>
            </a:r>
          </a:p>
        </p:txBody>
      </p:sp>
      <p:grpSp>
        <p:nvGrpSpPr>
          <p:cNvPr id="15" name="Group 56">
            <a:extLst>
              <a:ext uri="{FF2B5EF4-FFF2-40B4-BE49-F238E27FC236}">
                <a16:creationId xmlns:a16="http://schemas.microsoft.com/office/drawing/2014/main" id="{6DDFDB70-B4FE-42AF-BEDD-854371DF85CA}"/>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6" name="Rounded Rectangle 57">
              <a:extLst>
                <a:ext uri="{FF2B5EF4-FFF2-40B4-BE49-F238E27FC236}">
                  <a16:creationId xmlns:a16="http://schemas.microsoft.com/office/drawing/2014/main" id="{5618D78B-72F8-4F49-BF90-99EF196D0FD5}"/>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81FD2786-2A95-4EB1-89B1-8270D31D5F7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Phụ lục</a:t>
              </a:r>
            </a:p>
          </p:txBody>
        </p:sp>
      </p:grpSp>
      <mc:AlternateContent xmlns:mc="http://schemas.openxmlformats.org/markup-compatibility/2006" xmlns:a14="http://schemas.microsoft.com/office/drawing/2010/main">
        <mc:Choice Requires="a14">
          <p:sp>
            <p:nvSpPr>
              <p:cNvPr id="18" name="Object 7">
                <a:extLst>
                  <a:ext uri="{FF2B5EF4-FFF2-40B4-BE49-F238E27FC236}">
                    <a16:creationId xmlns:a16="http://schemas.microsoft.com/office/drawing/2014/main" id="{B8E4C2EF-12EF-4BBF-A7E1-CF11DCD0252E}"/>
                  </a:ext>
                </a:extLst>
              </p:cNvPr>
              <p:cNvSpPr txBox="1"/>
              <p:nvPr/>
            </p:nvSpPr>
            <p:spPr bwMode="auto">
              <a:xfrm>
                <a:off x="6096000" y="815806"/>
                <a:ext cx="3843924" cy="5540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600" i="1" smtClean="0">
                          <a:solidFill>
                            <a:srgbClr val="0070C0"/>
                          </a:solidFill>
                          <a:latin typeface="Cambria Math" panose="02040503050406030204" pitchFamily="18" charset="0"/>
                        </a:rPr>
                        <m:t>𝑞</m:t>
                      </m:r>
                      <m:r>
                        <a:rPr lang="en-US" sz="2600" i="1" smtClean="0">
                          <a:solidFill>
                            <a:srgbClr val="0070C0"/>
                          </a:solidFill>
                          <a:latin typeface="Cambria Math" panose="02040503050406030204" pitchFamily="18" charset="0"/>
                        </a:rPr>
                        <m:t>=</m:t>
                      </m:r>
                      <m:sSub>
                        <m:sSubPr>
                          <m:ctrlPr>
                            <a:rPr lang="en-US" sz="2600" i="1">
                              <a:solidFill>
                                <a:srgbClr val="0070C0"/>
                              </a:solidFill>
                              <a:latin typeface="Cambria Math" panose="02040503050406030204" pitchFamily="18" charset="0"/>
                            </a:rPr>
                          </m:ctrlPr>
                        </m:sSubPr>
                        <m:e>
                          <m:r>
                            <a:rPr lang="en-US" sz="2600" b="0" i="1" smtClean="0">
                              <a:solidFill>
                                <a:srgbClr val="0070C0"/>
                              </a:solidFill>
                              <a:latin typeface="Cambria Math" panose="02040503050406030204" pitchFamily="18" charset="0"/>
                            </a:rPr>
                            <m:t>𝑞</m:t>
                          </m:r>
                        </m:e>
                        <m:sub>
                          <m:r>
                            <a:rPr lang="en-US" sz="2600" i="1">
                              <a:solidFill>
                                <a:srgbClr val="0070C0"/>
                              </a:solidFill>
                              <a:latin typeface="Cambria Math" panose="02040503050406030204" pitchFamily="18" charset="0"/>
                            </a:rPr>
                            <m:t>0</m:t>
                          </m:r>
                        </m:sub>
                      </m:sSub>
                      <m:func>
                        <m:funcPr>
                          <m:ctrlPr>
                            <a:rPr lang="en-US" sz="2600" i="1">
                              <a:solidFill>
                                <a:srgbClr val="0070C0"/>
                              </a:solidFill>
                              <a:latin typeface="Cambria Math" panose="02040503050406030204" pitchFamily="18" charset="0"/>
                            </a:rPr>
                          </m:ctrlPr>
                        </m:funcPr>
                        <m:fName>
                          <m:r>
                            <m:rPr>
                              <m:sty m:val="p"/>
                            </m:rPr>
                            <a:rPr lang="en-US" sz="2600" b="0" i="0" smtClean="0">
                              <a:solidFill>
                                <a:srgbClr val="0070C0"/>
                              </a:solidFill>
                              <a:latin typeface="Cambria Math" panose="02040503050406030204" pitchFamily="18" charset="0"/>
                            </a:rPr>
                            <m:t>c</m:t>
                          </m:r>
                          <m:r>
                            <a:rPr lang="en-US" sz="2600" b="0" i="1" smtClean="0">
                              <a:solidFill>
                                <a:srgbClr val="0070C0"/>
                              </a:solidFill>
                              <a:latin typeface="Cambria Math" panose="02040503050406030204" pitchFamily="18" charset="0"/>
                            </a:rPr>
                            <m:t>𝑜𝑠</m:t>
                          </m:r>
                        </m:fName>
                        <m:e>
                          <m:d>
                            <m:dPr>
                              <m:ctrlPr>
                                <a:rPr lang="en-US" sz="2600" i="1">
                                  <a:solidFill>
                                    <a:srgbClr val="0070C0"/>
                                  </a:solidFill>
                                  <a:latin typeface="Cambria Math" panose="02040503050406030204" pitchFamily="18" charset="0"/>
                                </a:rPr>
                              </m:ctrlPr>
                            </m:dPr>
                            <m:e>
                              <m:r>
                                <a:rPr lang="en-US" sz="2600" i="1">
                                  <a:solidFill>
                                    <a:srgbClr val="0070C0"/>
                                  </a:solidFill>
                                  <a:latin typeface="Cambria Math" panose="02040503050406030204" pitchFamily="18" charset="0"/>
                                  <a:ea typeface="Cambria Math" panose="02040503050406030204" pitchFamily="18" charset="0"/>
                                  <a:cs typeface="Arial" panose="020B0604020202020204" pitchFamily="34" charset="0"/>
                                </a:rPr>
                                <m:t>𝜔</m:t>
                              </m:r>
                              <m:r>
                                <a:rPr lang="en-US" sz="2600" i="1">
                                  <a:solidFill>
                                    <a:srgbClr val="0070C0"/>
                                  </a:solidFill>
                                  <a:latin typeface="Cambria Math" panose="02040503050406030204" pitchFamily="18" charset="0"/>
                                </a:rPr>
                                <m:t>𝑡</m:t>
                              </m:r>
                              <m:r>
                                <a:rPr lang="en-US" sz="2600" i="1">
                                  <a:solidFill>
                                    <a:srgbClr val="0070C0"/>
                                  </a:solidFill>
                                  <a:latin typeface="Cambria Math" panose="02040503050406030204" pitchFamily="18" charset="0"/>
                                </a:rPr>
                                <m:t>+</m:t>
                              </m:r>
                              <m:r>
                                <a:rPr lang="en-US" sz="2600" i="1" smtClean="0">
                                  <a:solidFill>
                                    <a:srgbClr val="0070C0"/>
                                  </a:solidFill>
                                  <a:latin typeface="Cambria Math" panose="02040503050406030204" pitchFamily="18" charset="0"/>
                                  <a:ea typeface="Cambria Math" panose="02040503050406030204" pitchFamily="18" charset="0"/>
                                </a:rPr>
                                <m:t>𝜑</m:t>
                              </m:r>
                            </m:e>
                          </m:d>
                        </m:e>
                      </m:func>
                    </m:oMath>
                  </m:oMathPara>
                </a14:m>
                <a:endParaRPr lang="en-US" sz="2600">
                  <a:solidFill>
                    <a:srgbClr val="0070C0"/>
                  </a:solidFill>
                </a:endParaRPr>
              </a:p>
            </p:txBody>
          </p:sp>
        </mc:Choice>
        <mc:Fallback xmlns="">
          <p:sp>
            <p:nvSpPr>
              <p:cNvPr id="18" name="Object 7">
                <a:extLst>
                  <a:ext uri="{FF2B5EF4-FFF2-40B4-BE49-F238E27FC236}">
                    <a16:creationId xmlns:a16="http://schemas.microsoft.com/office/drawing/2014/main" id="{B8E4C2EF-12EF-4BBF-A7E1-CF11DCD0252E}"/>
                  </a:ext>
                </a:extLst>
              </p:cNvPr>
              <p:cNvSpPr txBox="1">
                <a:spLocks noRot="1" noChangeAspect="1" noMove="1" noResize="1" noEditPoints="1" noAdjustHandles="1" noChangeArrowheads="1" noChangeShapeType="1" noTextEdit="1"/>
              </p:cNvSpPr>
              <p:nvPr/>
            </p:nvSpPr>
            <p:spPr bwMode="auto">
              <a:xfrm>
                <a:off x="6096000" y="815806"/>
                <a:ext cx="3843924" cy="554038"/>
              </a:xfrm>
              <a:prstGeom prst="rect">
                <a:avLst/>
              </a:prstGeom>
              <a:blipFill>
                <a:blip r:embed="rId3"/>
                <a:stretch>
                  <a:fillRect/>
                </a:stretch>
              </a:blipFill>
              <a:ln>
                <a:noFill/>
              </a:ln>
              <a:effectLst/>
            </p:spPr>
            <p:txBody>
              <a:bodyPr/>
              <a:lstStyle/>
              <a:p>
                <a:r>
                  <a:rPr lang="en-US">
                    <a:noFill/>
                  </a:rPr>
                  <a:t> </a:t>
                </a:r>
              </a:p>
            </p:txBody>
          </p:sp>
        </mc:Fallback>
      </mc:AlternateContent>
      <p:pic>
        <p:nvPicPr>
          <p:cNvPr id="20" name="Picture 19">
            <a:extLst>
              <a:ext uri="{FF2B5EF4-FFF2-40B4-BE49-F238E27FC236}">
                <a16:creationId xmlns:a16="http://schemas.microsoft.com/office/drawing/2014/main" id="{B804C121-C3F7-427C-A5B3-4AAC843F86F1}"/>
              </a:ext>
            </a:extLst>
          </p:cNvPr>
          <p:cNvPicPr>
            <a:picLocks noChangeAspect="1"/>
          </p:cNvPicPr>
          <p:nvPr/>
        </p:nvPicPr>
        <p:blipFill>
          <a:blip r:embed="rId4"/>
          <a:stretch>
            <a:fillRect/>
          </a:stretch>
        </p:blipFill>
        <p:spPr>
          <a:xfrm>
            <a:off x="8763000" y="1531778"/>
            <a:ext cx="3006614" cy="2180701"/>
          </a:xfrm>
          <a:prstGeom prst="rect">
            <a:avLst/>
          </a:prstGeom>
        </p:spPr>
      </p:pic>
      <p:pic>
        <p:nvPicPr>
          <p:cNvPr id="21" name="Picture 12" descr="empty-red-rectangle">
            <a:extLst>
              <a:ext uri="{FF2B5EF4-FFF2-40B4-BE49-F238E27FC236}">
                <a16:creationId xmlns:a16="http://schemas.microsoft.com/office/drawing/2014/main" id="{9B4BD196-D1A7-49E3-9D5A-6C5696EBD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241" y="5765175"/>
            <a:ext cx="4191828" cy="80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2" name="Object 20">
                <a:extLst>
                  <a:ext uri="{FF2B5EF4-FFF2-40B4-BE49-F238E27FC236}">
                    <a16:creationId xmlns:a16="http://schemas.microsoft.com/office/drawing/2014/main" id="{6B0FF0E2-EEC9-4F12-A689-27E2D46B8210}"/>
                  </a:ext>
                </a:extLst>
              </p:cNvPr>
              <p:cNvSpPr txBox="1"/>
              <p:nvPr/>
            </p:nvSpPr>
            <p:spPr bwMode="auto">
              <a:xfrm>
                <a:off x="3340022" y="5866471"/>
                <a:ext cx="4191828" cy="7032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3000" i="1" smtClean="0">
                          <a:solidFill>
                            <a:schemeClr val="tx1"/>
                          </a:solidFill>
                          <a:latin typeface="Cambria Math" panose="02040503050406030204" pitchFamily="18" charset="0"/>
                        </a:rPr>
                        <m:t>𝑞</m:t>
                      </m:r>
                      <m:r>
                        <a:rPr lang="en-US" sz="3000" i="1" smtClean="0">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𝑄</m:t>
                          </m:r>
                        </m:e>
                        <m:sub>
                          <m:r>
                            <a:rPr lang="en-US" sz="3000" i="1">
                              <a:solidFill>
                                <a:schemeClr val="tx1"/>
                              </a:solidFill>
                              <a:latin typeface="Cambria Math" panose="02040503050406030204" pitchFamily="18" charset="0"/>
                            </a:rPr>
                            <m:t>0</m:t>
                          </m:r>
                        </m:sub>
                      </m:sSub>
                      <m:func>
                        <m:funcPr>
                          <m:ctrlPr>
                            <a:rPr lang="en-US" sz="3000" i="1">
                              <a:solidFill>
                                <a:schemeClr val="tx1"/>
                              </a:solidFill>
                              <a:latin typeface="Cambria Math" panose="02040503050406030204" pitchFamily="18" charset="0"/>
                            </a:rPr>
                          </m:ctrlPr>
                        </m:funcPr>
                        <m:fName>
                          <m:r>
                            <m:rPr>
                              <m:sty m:val="p"/>
                            </m:rPr>
                            <a:rPr lang="en-US" sz="3000" b="0" i="0" smtClean="0">
                              <a:solidFill>
                                <a:schemeClr val="tx1"/>
                              </a:solidFill>
                              <a:latin typeface="Cambria Math" panose="02040503050406030204" pitchFamily="18" charset="0"/>
                            </a:rPr>
                            <m:t>c</m:t>
                          </m:r>
                          <m:r>
                            <a:rPr lang="en-US" sz="3000" b="0" i="1" smtClean="0">
                              <a:solidFill>
                                <a:schemeClr val="tx1"/>
                              </a:solidFill>
                              <a:latin typeface="Cambria Math" panose="02040503050406030204" pitchFamily="18" charset="0"/>
                            </a:rPr>
                            <m:t>𝑜𝑠</m:t>
                          </m:r>
                        </m:fName>
                        <m:e>
                          <m:d>
                            <m:dPr>
                              <m:ctrlPr>
                                <a:rPr lang="en-US" sz="30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ea typeface="Cambria Math" panose="02040503050406030204" pitchFamily="18" charset="0"/>
                                  <a:cs typeface="Arial" panose="020B0604020202020204" pitchFamily="34" charset="0"/>
                                </a:rPr>
                                <m:t>𝜔</m:t>
                              </m:r>
                              <m:r>
                                <a:rPr lang="en-US" sz="3000" i="1">
                                  <a:solidFill>
                                    <a:schemeClr val="tx1"/>
                                  </a:solidFill>
                                  <a:latin typeface="Cambria Math" panose="02040503050406030204" pitchFamily="18" charset="0"/>
                                </a:rPr>
                                <m:t>𝑡</m:t>
                              </m:r>
                              <m:r>
                                <a:rPr lang="en-US" sz="30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ea typeface="Cambria Math" panose="02040503050406030204" pitchFamily="18" charset="0"/>
                                </a:rPr>
                                <m:t>𝜑</m:t>
                              </m:r>
                            </m:e>
                          </m:d>
                        </m:e>
                      </m:func>
                    </m:oMath>
                  </m:oMathPara>
                </a14:m>
                <a:endParaRPr lang="en-US" sz="3000">
                  <a:solidFill>
                    <a:schemeClr val="tx1"/>
                  </a:solidFill>
                </a:endParaRPr>
              </a:p>
            </p:txBody>
          </p:sp>
        </mc:Choice>
        <mc:Fallback>
          <p:sp>
            <p:nvSpPr>
              <p:cNvPr id="22" name="Object 20">
                <a:extLst>
                  <a:ext uri="{FF2B5EF4-FFF2-40B4-BE49-F238E27FC236}">
                    <a16:creationId xmlns:a16="http://schemas.microsoft.com/office/drawing/2014/main" id="{6B0FF0E2-EEC9-4F12-A689-27E2D46B8210}"/>
                  </a:ext>
                </a:extLst>
              </p:cNvPr>
              <p:cNvSpPr txBox="1">
                <a:spLocks noRot="1" noChangeAspect="1" noMove="1" noResize="1" noEditPoints="1" noAdjustHandles="1" noChangeArrowheads="1" noChangeShapeType="1" noTextEdit="1"/>
              </p:cNvSpPr>
              <p:nvPr/>
            </p:nvSpPr>
            <p:spPr bwMode="auto">
              <a:xfrm>
                <a:off x="3340022" y="5866471"/>
                <a:ext cx="4191828" cy="703263"/>
              </a:xfrm>
              <a:prstGeom prst="rect">
                <a:avLst/>
              </a:prstGeom>
              <a:blipFill>
                <a:blip r:embed="rId6"/>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101960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268F163-CA66-4B93-8E45-0F55EEC6C492}"/>
              </a:ext>
            </a:extLst>
          </p:cNvPr>
          <p:cNvSpPr txBox="1">
            <a:spLocks noChangeArrowheads="1"/>
          </p:cNvSpPr>
          <p:nvPr/>
        </p:nvSpPr>
        <p:spPr bwMode="auto">
          <a:xfrm>
            <a:off x="1143000" y="962117"/>
            <a:ext cx="967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a:solidFill>
                  <a:srgbClr val="0070C0"/>
                </a:solidFill>
                <a:latin typeface="Arial" pitchFamily="34" charset="0"/>
                <a:cs typeface="Arial" pitchFamily="34" charset="0"/>
              </a:rPr>
              <a:t>Các anten thu phát sóng bằng cách nào?</a:t>
            </a:r>
          </a:p>
        </p:txBody>
      </p:sp>
      <p:pic>
        <p:nvPicPr>
          <p:cNvPr id="3" name="Picture 14" descr="http://tmjpainandtreatment.com/wp-content/uploads/2014/09/little-man-with-red-question-mark.jpg">
            <a:hlinkClick r:id="rId2"/>
            <a:extLst>
              <a:ext uri="{FF2B5EF4-FFF2-40B4-BE49-F238E27FC236}">
                <a16:creationId xmlns:a16="http://schemas.microsoft.com/office/drawing/2014/main" id="{E5D3BF94-C202-4BFE-90F2-34CA987980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47" y="534095"/>
            <a:ext cx="880705" cy="124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6">
            <a:extLst>
              <a:ext uri="{FF2B5EF4-FFF2-40B4-BE49-F238E27FC236}">
                <a16:creationId xmlns:a16="http://schemas.microsoft.com/office/drawing/2014/main" id="{0A3D27BC-66B5-43A6-810D-BE86F49979EE}"/>
              </a:ext>
            </a:extLst>
          </p:cNvPr>
          <p:cNvGrpSpPr/>
          <p:nvPr/>
        </p:nvGrpSpPr>
        <p:grpSpPr>
          <a:xfrm>
            <a:off x="4343400" y="151792"/>
            <a:ext cx="2969096"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FFD9CBEF-4834-4B84-841F-30DC21CE7AE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912891E9-2C4B-40AB-8DD8-EADFC8F91A9C}"/>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10" name="Picture 9" descr="A picture containing object, tree, outdoor, sky&#10;&#10;Description automatically generated">
            <a:extLst>
              <a:ext uri="{FF2B5EF4-FFF2-40B4-BE49-F238E27FC236}">
                <a16:creationId xmlns:a16="http://schemas.microsoft.com/office/drawing/2014/main" id="{3B608EE1-74CA-47F2-B56B-F5683A272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43497"/>
            <a:ext cx="4114800" cy="2743200"/>
          </a:xfrm>
          <a:prstGeom prst="rect">
            <a:avLst/>
          </a:prstGeom>
          <a:ln>
            <a:noFill/>
          </a:ln>
          <a:effectLst>
            <a:softEdge rad="112500"/>
          </a:effectLst>
        </p:spPr>
      </p:pic>
      <p:pic>
        <p:nvPicPr>
          <p:cNvPr id="14" name="Picture 13" descr="A picture containing sky, object, antenna, outdoor&#10;&#10;Description automatically generated">
            <a:extLst>
              <a:ext uri="{FF2B5EF4-FFF2-40B4-BE49-F238E27FC236}">
                <a16:creationId xmlns:a16="http://schemas.microsoft.com/office/drawing/2014/main" id="{A628A402-6CDD-494F-8077-AFAC213F3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93" y="2064219"/>
            <a:ext cx="3018370" cy="2701757"/>
          </a:xfrm>
          <a:prstGeom prst="rect">
            <a:avLst/>
          </a:prstGeom>
          <a:ln>
            <a:noFill/>
          </a:ln>
          <a:effectLst>
            <a:softEdge rad="112500"/>
          </a:effectLst>
        </p:spPr>
      </p:pic>
      <p:sp>
        <p:nvSpPr>
          <p:cNvPr id="15" name="Text Box 2">
            <a:extLst>
              <a:ext uri="{FF2B5EF4-FFF2-40B4-BE49-F238E27FC236}">
                <a16:creationId xmlns:a16="http://schemas.microsoft.com/office/drawing/2014/main" id="{771911A4-AC46-4B84-AD10-6EAFBD17347D}"/>
              </a:ext>
            </a:extLst>
          </p:cNvPr>
          <p:cNvSpPr txBox="1">
            <a:spLocks noChangeArrowheads="1"/>
          </p:cNvSpPr>
          <p:nvPr/>
        </p:nvSpPr>
        <p:spPr bwMode="auto">
          <a:xfrm>
            <a:off x="266700" y="4996372"/>
            <a:ext cx="11658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latin typeface="Arial" pitchFamily="34" charset="0"/>
                <a:cs typeface="Arial" pitchFamily="34" charset="0"/>
              </a:rPr>
              <a:t>Các electron dao động trong mạch dao động của anten sẽ làm cho anten phát ra sóng điện từ. Đó là một trong những nguyên tắc cơ bản của việc liên lạc vô tuyến</a:t>
            </a:r>
          </a:p>
        </p:txBody>
      </p:sp>
      <p:sp>
        <p:nvSpPr>
          <p:cNvPr id="19" name="TextBox 18">
            <a:extLst>
              <a:ext uri="{FF2B5EF4-FFF2-40B4-BE49-F238E27FC236}">
                <a16:creationId xmlns:a16="http://schemas.microsoft.com/office/drawing/2014/main" id="{E8FF6FD2-1FE4-47BF-A5B8-C3F76F3AC4BB}"/>
              </a:ext>
            </a:extLst>
          </p:cNvPr>
          <p:cNvSpPr txBox="1"/>
          <p:nvPr/>
        </p:nvSpPr>
        <p:spPr>
          <a:xfrm>
            <a:off x="2133600" y="6047099"/>
            <a:ext cx="8576663" cy="553998"/>
          </a:xfrm>
          <a:prstGeom prst="rect">
            <a:avLst/>
          </a:prstGeom>
          <a:noFill/>
        </p:spPr>
        <p:txBody>
          <a:bodyPr wrap="square">
            <a:spAutoFit/>
          </a:bodyPr>
          <a:lstStyle/>
          <a:p>
            <a:pPr algn="ctr"/>
            <a:r>
              <a:rPr lang="en-US" sz="3000" i="1">
                <a:solidFill>
                  <a:srgbClr val="C00000"/>
                </a:solidFill>
                <a:latin typeface="Arial" pitchFamily="34" charset="0"/>
                <a:cs typeface="Arial" pitchFamily="34" charset="0"/>
              </a:rPr>
              <a:t>Vậy các electron dao động như thế nào?</a:t>
            </a:r>
            <a:endParaRPr lang="en-US" sz="3000" i="1">
              <a:solidFill>
                <a:srgbClr val="C00000"/>
              </a:solidFill>
            </a:endParaRPr>
          </a:p>
        </p:txBody>
      </p:sp>
      <p:pic>
        <p:nvPicPr>
          <p:cNvPr id="11" name="Picture 10" descr="Background pattern&#10;&#10;Description automatically generated">
            <a:extLst>
              <a:ext uri="{FF2B5EF4-FFF2-40B4-BE49-F238E27FC236}">
                <a16:creationId xmlns:a16="http://schemas.microsoft.com/office/drawing/2014/main" id="{281DFC96-344A-4D81-ACE9-927A8C8FF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800" y="2262572"/>
            <a:ext cx="2952750" cy="2305050"/>
          </a:xfrm>
          <a:prstGeom prst="rect">
            <a:avLst/>
          </a:prstGeom>
        </p:spPr>
      </p:pic>
    </p:spTree>
    <p:extLst>
      <p:ext uri="{BB962C8B-B14F-4D97-AF65-F5344CB8AC3E}">
        <p14:creationId xmlns:p14="http://schemas.microsoft.com/office/powerpoint/2010/main" val="38181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0F801F6-62DA-4727-AE52-D3E60163501D}"/>
              </a:ext>
            </a:extLst>
          </p:cNvPr>
          <p:cNvSpPr txBox="1">
            <a:spLocks noChangeArrowheads="1"/>
          </p:cNvSpPr>
          <p:nvPr/>
        </p:nvSpPr>
        <p:spPr bwMode="auto">
          <a:xfrm>
            <a:off x="1600200" y="805025"/>
            <a:ext cx="9677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a:solidFill>
                  <a:srgbClr val="0070C0"/>
                </a:solidFill>
                <a:latin typeface="Arial" pitchFamily="34" charset="0"/>
                <a:cs typeface="Arial" pitchFamily="34" charset="0"/>
              </a:rPr>
              <a:t>Điều gì sẽ xảy ra nếu ta mắc nối tiếp một tụ điện đã được tích điện với một cuộn cảm? </a:t>
            </a:r>
          </a:p>
        </p:txBody>
      </p:sp>
      <p:pic>
        <p:nvPicPr>
          <p:cNvPr id="3" name="Picture 14" descr="http://tmjpainandtreatment.com/wp-content/uploads/2014/09/little-man-with-red-question-mark.jpg">
            <a:hlinkClick r:id="rId2"/>
            <a:extLst>
              <a:ext uri="{FF2B5EF4-FFF2-40B4-BE49-F238E27FC236}">
                <a16:creationId xmlns:a16="http://schemas.microsoft.com/office/drawing/2014/main" id="{589990E5-556C-4022-B82B-9599DEA049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96" y="511917"/>
            <a:ext cx="880705" cy="124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6">
            <a:extLst>
              <a:ext uri="{FF2B5EF4-FFF2-40B4-BE49-F238E27FC236}">
                <a16:creationId xmlns:a16="http://schemas.microsoft.com/office/drawing/2014/main" id="{F18A5330-185A-4882-8925-8070E29875CB}"/>
              </a:ext>
            </a:extLst>
          </p:cNvPr>
          <p:cNvGrpSpPr/>
          <p:nvPr/>
        </p:nvGrpSpPr>
        <p:grpSpPr>
          <a:xfrm>
            <a:off x="4648200" y="170177"/>
            <a:ext cx="2895600"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98AEF4E7-4FBA-4953-8ACB-9BE472A9325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15D1D9D-4C30-4040-A1E8-3EC6262CFF7C}"/>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pic>
        <p:nvPicPr>
          <p:cNvPr id="7" name="Picture 6" descr="Diagram, schematic&#10;&#10;Description automatically generated">
            <a:extLst>
              <a:ext uri="{FF2B5EF4-FFF2-40B4-BE49-F238E27FC236}">
                <a16:creationId xmlns:a16="http://schemas.microsoft.com/office/drawing/2014/main" id="{35FE8352-2E93-4AC4-8DB2-E7C042A5F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95800"/>
            <a:ext cx="3532160" cy="2119296"/>
          </a:xfrm>
          <a:prstGeom prst="rect">
            <a:avLst/>
          </a:prstGeom>
        </p:spPr>
      </p:pic>
      <p:pic>
        <p:nvPicPr>
          <p:cNvPr id="8" name="Picture 7" descr="Diagram, schematic&#10;&#10;Description automatically generated">
            <a:extLst>
              <a:ext uri="{FF2B5EF4-FFF2-40B4-BE49-F238E27FC236}">
                <a16:creationId xmlns:a16="http://schemas.microsoft.com/office/drawing/2014/main" id="{9797ED5F-174C-422A-8801-2DD3745DD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864" y="4219214"/>
            <a:ext cx="3456368" cy="2649882"/>
          </a:xfrm>
          <a:prstGeom prst="rect">
            <a:avLst/>
          </a:prstGeom>
        </p:spPr>
      </p:pic>
      <p:pic>
        <p:nvPicPr>
          <p:cNvPr id="9" name="Content Placeholder 4" descr="Diagram&#10;&#10;Description automatically generated with medium confidence">
            <a:extLst>
              <a:ext uri="{FF2B5EF4-FFF2-40B4-BE49-F238E27FC236}">
                <a16:creationId xmlns:a16="http://schemas.microsoft.com/office/drawing/2014/main" id="{1F0FAE0B-91FD-4B5A-A096-366B3019F8DC}"/>
              </a:ext>
            </a:extLst>
          </p:cNvPr>
          <p:cNvPicPr>
            <a:picLocks noChangeAspect="1"/>
          </p:cNvPicPr>
          <p:nvPr/>
        </p:nvPicPr>
        <p:blipFill rotWithShape="1">
          <a:blip r:embed="rId6">
            <a:extLst>
              <a:ext uri="{28A0092B-C50C-407E-A947-70E740481C1C}">
                <a14:useLocalDpi xmlns:a14="http://schemas.microsoft.com/office/drawing/2010/main" val="0"/>
              </a:ext>
            </a:extLst>
          </a:blip>
          <a:srcRect l="1731" t="1824" r="39166" b="57899"/>
          <a:stretch/>
        </p:blipFill>
        <p:spPr>
          <a:xfrm>
            <a:off x="6754432" y="2747919"/>
            <a:ext cx="3771900" cy="1445895"/>
          </a:xfrm>
          <a:prstGeom prst="rect">
            <a:avLst/>
          </a:prstGeom>
        </p:spPr>
      </p:pic>
      <p:pic>
        <p:nvPicPr>
          <p:cNvPr id="12" name="Picture 11" descr="Diagram&#10;&#10;Description automatically generated with medium confidence">
            <a:extLst>
              <a:ext uri="{FF2B5EF4-FFF2-40B4-BE49-F238E27FC236}">
                <a16:creationId xmlns:a16="http://schemas.microsoft.com/office/drawing/2014/main" id="{18CEE0D7-A265-434B-A6E6-0A0354F2E9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8060" y="2371945"/>
            <a:ext cx="3505200" cy="1940868"/>
          </a:xfrm>
          <a:prstGeom prst="rect">
            <a:avLst/>
          </a:prstGeom>
        </p:spPr>
      </p:pic>
      <p:sp>
        <p:nvSpPr>
          <p:cNvPr id="14" name="TextBox 13">
            <a:extLst>
              <a:ext uri="{FF2B5EF4-FFF2-40B4-BE49-F238E27FC236}">
                <a16:creationId xmlns:a16="http://schemas.microsoft.com/office/drawing/2014/main" id="{C21144B8-D826-48B4-BFEC-879FB518FE01}"/>
              </a:ext>
            </a:extLst>
          </p:cNvPr>
          <p:cNvSpPr txBox="1"/>
          <p:nvPr/>
        </p:nvSpPr>
        <p:spPr>
          <a:xfrm>
            <a:off x="1447800" y="1944528"/>
            <a:ext cx="2971800" cy="553998"/>
          </a:xfrm>
          <a:prstGeom prst="rect">
            <a:avLst/>
          </a:prstGeom>
          <a:noFill/>
        </p:spPr>
        <p:txBody>
          <a:bodyPr wrap="square">
            <a:spAutoFit/>
          </a:bodyPr>
          <a:lstStyle/>
          <a:p>
            <a:pPr algn="ctr"/>
            <a:r>
              <a:rPr lang="en-US" sz="3000" i="1" u="sng">
                <a:solidFill>
                  <a:srgbClr val="00B050"/>
                </a:solidFill>
                <a:latin typeface="Arial" pitchFamily="34" charset="0"/>
                <a:cs typeface="Arial" pitchFamily="34" charset="0"/>
              </a:rPr>
              <a:t>Tụ điện</a:t>
            </a:r>
            <a:endParaRPr lang="en-US" sz="3000" i="1" u="sng">
              <a:solidFill>
                <a:srgbClr val="00B050"/>
              </a:solidFill>
            </a:endParaRPr>
          </a:p>
        </p:txBody>
      </p:sp>
      <p:sp>
        <p:nvSpPr>
          <p:cNvPr id="15" name="TextBox 14">
            <a:extLst>
              <a:ext uri="{FF2B5EF4-FFF2-40B4-BE49-F238E27FC236}">
                <a16:creationId xmlns:a16="http://schemas.microsoft.com/office/drawing/2014/main" id="{0B309C1B-DC25-4901-889A-718ACA41CE7F}"/>
              </a:ext>
            </a:extLst>
          </p:cNvPr>
          <p:cNvSpPr txBox="1"/>
          <p:nvPr/>
        </p:nvSpPr>
        <p:spPr>
          <a:xfrm>
            <a:off x="7239000" y="1944528"/>
            <a:ext cx="2971800" cy="553998"/>
          </a:xfrm>
          <a:prstGeom prst="rect">
            <a:avLst/>
          </a:prstGeom>
          <a:noFill/>
        </p:spPr>
        <p:txBody>
          <a:bodyPr wrap="square">
            <a:spAutoFit/>
          </a:bodyPr>
          <a:lstStyle/>
          <a:p>
            <a:pPr algn="ctr"/>
            <a:r>
              <a:rPr lang="en-US" sz="3000" i="1" u="sng">
                <a:solidFill>
                  <a:srgbClr val="00B050"/>
                </a:solidFill>
                <a:latin typeface="Arial" pitchFamily="34" charset="0"/>
                <a:cs typeface="Arial" pitchFamily="34" charset="0"/>
              </a:rPr>
              <a:t>Cuộn cảm</a:t>
            </a:r>
            <a:endParaRPr lang="en-US" sz="3000" i="1" u="sng">
              <a:solidFill>
                <a:srgbClr val="00B050"/>
              </a:solidFill>
            </a:endParaRPr>
          </a:p>
        </p:txBody>
      </p:sp>
    </p:spTree>
    <p:extLst>
      <p:ext uri="{BB962C8B-B14F-4D97-AF65-F5344CB8AC3E}">
        <p14:creationId xmlns:p14="http://schemas.microsoft.com/office/powerpoint/2010/main" val="32644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16">
            <a:hlinkClick r:id="rId2" action="ppaction://hlinksldjump" highlightClick="1">
              <a:snd r:embed="rId3" name="click.wav"/>
            </a:hlinkClick>
            <a:hlinkHover r:id="" action="ppaction://noaction" highlightClick="1"/>
            <a:extLst>
              <a:ext uri="{FF2B5EF4-FFF2-40B4-BE49-F238E27FC236}">
                <a16:creationId xmlns:a16="http://schemas.microsoft.com/office/drawing/2014/main" id="{9CF635F7-F37D-4048-9EFB-B07732724761}"/>
              </a:ext>
            </a:extLst>
          </p:cNvPr>
          <p:cNvSpPr>
            <a:spLocks noChangeArrowheads="1"/>
          </p:cNvSpPr>
          <p:nvPr/>
        </p:nvSpPr>
        <p:spPr bwMode="auto">
          <a:xfrm>
            <a:off x="8420100" y="906149"/>
            <a:ext cx="2667000" cy="713610"/>
          </a:xfrm>
          <a:prstGeom prst="roundRect">
            <a:avLst>
              <a:gd name="adj" fmla="val 16667"/>
            </a:avLst>
          </a:prstGeom>
          <a:noFill/>
          <a:ln>
            <a:noFill/>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en-US" sz="2200" i="1" dirty="0">
                <a:solidFill>
                  <a:schemeClr val="tx1"/>
                </a:solidFill>
                <a:latin typeface="Arial" panose="020B0604020202020204" pitchFamily="34" charset="0"/>
                <a:cs typeface="Arial" panose="020B0604020202020204" pitchFamily="34" charset="0"/>
              </a:rPr>
              <a:t> </a:t>
            </a:r>
            <a:r>
              <a:rPr lang="en-US" sz="2200" i="1" dirty="0" err="1">
                <a:solidFill>
                  <a:schemeClr val="tx1"/>
                </a:solidFill>
                <a:latin typeface="Arial" panose="020B0604020202020204" pitchFamily="34" charset="0"/>
                <a:cs typeface="Arial" panose="020B0604020202020204" pitchFamily="34" charset="0"/>
              </a:rPr>
              <a:t>Mạch</a:t>
            </a:r>
            <a:r>
              <a:rPr lang="en-US" sz="2200" i="1" dirty="0">
                <a:solidFill>
                  <a:schemeClr val="tx1"/>
                </a:solidFill>
                <a:latin typeface="Arial" panose="020B0604020202020204" pitchFamily="34" charset="0"/>
                <a:cs typeface="Arial" panose="020B0604020202020204" pitchFamily="34" charset="0"/>
              </a:rPr>
              <a:t> </a:t>
            </a:r>
            <a:r>
              <a:rPr lang="en-US" sz="2200" i="1" err="1">
                <a:solidFill>
                  <a:schemeClr val="tx1"/>
                </a:solidFill>
                <a:latin typeface="Arial" panose="020B0604020202020204" pitchFamily="34" charset="0"/>
                <a:cs typeface="Arial" panose="020B0604020202020204" pitchFamily="34" charset="0"/>
              </a:rPr>
              <a:t>dao</a:t>
            </a:r>
            <a:r>
              <a:rPr lang="en-US" sz="2200" i="1">
                <a:solidFill>
                  <a:schemeClr val="tx1"/>
                </a:solidFill>
                <a:latin typeface="Arial" panose="020B0604020202020204" pitchFamily="34" charset="0"/>
                <a:cs typeface="Arial" panose="020B0604020202020204" pitchFamily="34" charset="0"/>
              </a:rPr>
              <a:t> động LC</a:t>
            </a:r>
            <a:endParaRPr lang="en-US" sz="2200" i="1" dirty="0">
              <a:solidFill>
                <a:schemeClr val="tx1"/>
              </a:solidFill>
              <a:latin typeface="Arial" panose="020B0604020202020204" pitchFamily="34" charset="0"/>
              <a:cs typeface="Arial" panose="020B0604020202020204" pitchFamily="34" charset="0"/>
            </a:endParaRPr>
          </a:p>
        </p:txBody>
      </p:sp>
      <p:sp>
        <p:nvSpPr>
          <p:cNvPr id="72" name="AutoShape 16">
            <a:hlinkClick r:id="rId2" action="ppaction://hlinksldjump" highlightClick="1">
              <a:snd r:embed="rId3" name="click.wav"/>
            </a:hlinkClick>
            <a:hlinkHover r:id="" action="ppaction://noaction" highlightClick="1"/>
            <a:extLst>
              <a:ext uri="{FF2B5EF4-FFF2-40B4-BE49-F238E27FC236}">
                <a16:creationId xmlns:a16="http://schemas.microsoft.com/office/drawing/2014/main" id="{A2F33365-9EEE-45BD-8880-3AAF6162AF83}"/>
              </a:ext>
            </a:extLst>
          </p:cNvPr>
          <p:cNvSpPr>
            <a:spLocks noChangeArrowheads="1"/>
          </p:cNvSpPr>
          <p:nvPr/>
        </p:nvSpPr>
        <p:spPr bwMode="auto">
          <a:xfrm>
            <a:off x="2099387" y="5942951"/>
            <a:ext cx="8010923" cy="585109"/>
          </a:xfrm>
          <a:prstGeom prst="roundRect">
            <a:avLst>
              <a:gd name="adj" fmla="val 16667"/>
            </a:avLst>
          </a:prstGeom>
          <a:noFill/>
          <a:ln>
            <a:no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200" i="1">
                <a:solidFill>
                  <a:schemeClr val="tx1"/>
                </a:solidFill>
                <a:latin typeface="Arial" panose="020B0604020202020204" pitchFamily="34" charset="0"/>
                <a:cs typeface="Arial" panose="020B0604020202020204" pitchFamily="34" charset="0"/>
              </a:rPr>
              <a:t> Nếu điện trở mạch rất nhỏ coi như bằng 0 (R</a:t>
            </a:r>
            <a:r>
              <a:rPr lang="en-US" sz="2200" i="1" baseline="-25000">
                <a:solidFill>
                  <a:schemeClr val="tx1"/>
                </a:solidFill>
                <a:latin typeface="Arial" panose="020B0604020202020204" pitchFamily="34" charset="0"/>
                <a:cs typeface="Arial" panose="020B0604020202020204" pitchFamily="34" charset="0"/>
              </a:rPr>
              <a:t>m</a:t>
            </a:r>
            <a:r>
              <a:rPr lang="en-US" sz="2200" i="1">
                <a:solidFill>
                  <a:schemeClr val="tx1"/>
                </a:solidFill>
                <a:latin typeface="Arial" panose="020B0604020202020204" pitchFamily="34" charset="0"/>
                <a:cs typeface="Arial" panose="020B0604020202020204" pitchFamily="34" charset="0"/>
              </a:rPr>
              <a:t>= 0</a:t>
            </a:r>
            <a:r>
              <a:rPr lang="en-US" sz="2200" i="1">
                <a:latin typeface="Arial" panose="020B0604020202020204" pitchFamily="34" charset="0"/>
                <a:cs typeface="Arial" panose="020B0604020202020204" pitchFamily="34" charset="0"/>
              </a:rPr>
              <a:t>)</a:t>
            </a:r>
            <a:r>
              <a:rPr lang="en-US" sz="2200" i="1">
                <a:solidFill>
                  <a:schemeClr val="tx1"/>
                </a:solidFill>
                <a:latin typeface="Arial" panose="020B0604020202020204" pitchFamily="34" charset="0"/>
                <a:cs typeface="Arial" panose="020B0604020202020204" pitchFamily="34" charset="0"/>
              </a:rPr>
              <a:t>, thì mạch là mạch </a:t>
            </a:r>
            <a:r>
              <a:rPr lang="en-US" sz="2200" i="1" dirty="0" err="1">
                <a:solidFill>
                  <a:schemeClr val="tx1"/>
                </a:solidFill>
                <a:latin typeface="Arial" panose="020B0604020202020204" pitchFamily="34" charset="0"/>
                <a:cs typeface="Arial" panose="020B0604020202020204" pitchFamily="34" charset="0"/>
              </a:rPr>
              <a:t>dao</a:t>
            </a:r>
            <a:r>
              <a:rPr lang="en-US" sz="2200" i="1" dirty="0">
                <a:solidFill>
                  <a:schemeClr val="tx1"/>
                </a:solidFill>
                <a:latin typeface="Arial" panose="020B0604020202020204" pitchFamily="34" charset="0"/>
                <a:cs typeface="Arial" panose="020B0604020202020204" pitchFamily="34" charset="0"/>
              </a:rPr>
              <a:t> </a:t>
            </a:r>
            <a:r>
              <a:rPr lang="en-US" sz="2200" i="1" dirty="0" err="1">
                <a:solidFill>
                  <a:schemeClr val="tx1"/>
                </a:solidFill>
                <a:latin typeface="Arial" panose="020B0604020202020204" pitchFamily="34" charset="0"/>
                <a:cs typeface="Arial" panose="020B0604020202020204" pitchFamily="34" charset="0"/>
              </a:rPr>
              <a:t>động</a:t>
            </a:r>
            <a:r>
              <a:rPr lang="en-US" sz="2200" i="1" dirty="0">
                <a:solidFill>
                  <a:schemeClr val="tx1"/>
                </a:solidFill>
                <a:latin typeface="Arial" panose="020B0604020202020204" pitchFamily="34" charset="0"/>
                <a:cs typeface="Arial" panose="020B0604020202020204" pitchFamily="34" charset="0"/>
              </a:rPr>
              <a:t> </a:t>
            </a:r>
            <a:r>
              <a:rPr lang="en-US" sz="2200" i="1" err="1">
                <a:solidFill>
                  <a:schemeClr val="tx1"/>
                </a:solidFill>
                <a:latin typeface="Arial" panose="020B0604020202020204" pitchFamily="34" charset="0"/>
                <a:cs typeface="Arial" panose="020B0604020202020204" pitchFamily="34" charset="0"/>
              </a:rPr>
              <a:t>lí</a:t>
            </a:r>
            <a:r>
              <a:rPr lang="en-US" sz="2200" i="1">
                <a:solidFill>
                  <a:schemeClr val="tx1"/>
                </a:solidFill>
                <a:latin typeface="Arial" panose="020B0604020202020204" pitchFamily="34" charset="0"/>
                <a:cs typeface="Arial" panose="020B0604020202020204" pitchFamily="34" charset="0"/>
              </a:rPr>
              <a:t> tưởng</a:t>
            </a:r>
            <a:endParaRPr lang="en-US" sz="2200" i="1" dirty="0">
              <a:solidFill>
                <a:schemeClr val="tx1"/>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ED59AF6E-BAA1-403C-823D-B9F524B0F3AF}"/>
              </a:ext>
            </a:extLst>
          </p:cNvPr>
          <p:cNvGrpSpPr/>
          <p:nvPr/>
        </p:nvGrpSpPr>
        <p:grpSpPr>
          <a:xfrm>
            <a:off x="-132567" y="109979"/>
            <a:ext cx="9886167" cy="532396"/>
            <a:chOff x="-28397" y="2293270"/>
            <a:chExt cx="11812623" cy="743185"/>
          </a:xfrm>
        </p:grpSpPr>
        <p:grpSp>
          <p:nvGrpSpPr>
            <p:cNvPr id="56" name="Group 70">
              <a:extLst>
                <a:ext uri="{FF2B5EF4-FFF2-40B4-BE49-F238E27FC236}">
                  <a16:creationId xmlns:a16="http://schemas.microsoft.com/office/drawing/2014/main" id="{DDCC9198-5614-401E-BC8E-B136FD429AF2}"/>
                </a:ext>
              </a:extLst>
            </p:cNvPr>
            <p:cNvGrpSpPr>
              <a:grpSpLocks/>
            </p:cNvGrpSpPr>
            <p:nvPr/>
          </p:nvGrpSpPr>
          <p:grpSpPr bwMode="auto">
            <a:xfrm>
              <a:off x="254804" y="2293270"/>
              <a:ext cx="5163808" cy="743185"/>
              <a:chOff x="548627" y="3428143"/>
              <a:chExt cx="2659120" cy="1431480"/>
            </a:xfrm>
          </p:grpSpPr>
          <p:pic>
            <p:nvPicPr>
              <p:cNvPr id="59" name="Picture 8" descr="empty-green-rectangle">
                <a:extLst>
                  <a:ext uri="{FF2B5EF4-FFF2-40B4-BE49-F238E27FC236}">
                    <a16:creationId xmlns:a16="http://schemas.microsoft.com/office/drawing/2014/main" id="{A793539E-1B2B-4245-BA1C-B45710288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7" y="3428143"/>
                <a:ext cx="265912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green-top-faded">
                <a:extLst>
                  <a:ext uri="{FF2B5EF4-FFF2-40B4-BE49-F238E27FC236}">
                    <a16:creationId xmlns:a16="http://schemas.microsoft.com/office/drawing/2014/main" id="{01A42C9D-628B-4AF0-BE68-4C4378285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64308" y="392477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25D921E1-F0D9-4761-B475-06756C452004}"/>
                </a:ext>
              </a:extLst>
            </p:cNvPr>
            <p:cNvSpPr txBox="1"/>
            <p:nvPr/>
          </p:nvSpPr>
          <p:spPr bwMode="auto">
            <a:xfrm>
              <a:off x="-28397" y="2309135"/>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58" name="Rectangle 1026060">
              <a:extLst>
                <a:ext uri="{FF2B5EF4-FFF2-40B4-BE49-F238E27FC236}">
                  <a16:creationId xmlns:a16="http://schemas.microsoft.com/office/drawing/2014/main" id="{37287D81-AC4B-4256-B2EE-661A7B53A265}"/>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Mạch dao động</a:t>
              </a:r>
              <a:endParaRPr lang="en-US" sz="2500" dirty="0"/>
            </a:p>
          </p:txBody>
        </p:sp>
      </p:grpSp>
      <p:grpSp>
        <p:nvGrpSpPr>
          <p:cNvPr id="5" name="Group 4">
            <a:extLst>
              <a:ext uri="{FF2B5EF4-FFF2-40B4-BE49-F238E27FC236}">
                <a16:creationId xmlns:a16="http://schemas.microsoft.com/office/drawing/2014/main" id="{F2FDA899-5D9D-4D9F-8A18-3660F8B6B9B5}"/>
              </a:ext>
            </a:extLst>
          </p:cNvPr>
          <p:cNvGrpSpPr/>
          <p:nvPr/>
        </p:nvGrpSpPr>
        <p:grpSpPr>
          <a:xfrm>
            <a:off x="315909" y="4601847"/>
            <a:ext cx="11560181" cy="1122108"/>
            <a:chOff x="457200" y="5521833"/>
            <a:chExt cx="11560181" cy="1022554"/>
          </a:xfrm>
        </p:grpSpPr>
        <p:grpSp>
          <p:nvGrpSpPr>
            <p:cNvPr id="61" name="Group 60">
              <a:extLst>
                <a:ext uri="{FF2B5EF4-FFF2-40B4-BE49-F238E27FC236}">
                  <a16:creationId xmlns:a16="http://schemas.microsoft.com/office/drawing/2014/main" id="{B43323A3-590E-4D07-99E0-3127870EC295}"/>
                </a:ext>
              </a:extLst>
            </p:cNvPr>
            <p:cNvGrpSpPr/>
            <p:nvPr/>
          </p:nvGrpSpPr>
          <p:grpSpPr>
            <a:xfrm>
              <a:off x="457200" y="5521833"/>
              <a:ext cx="11560181" cy="1022554"/>
              <a:chOff x="1314997" y="2125361"/>
              <a:chExt cx="2231091" cy="780121"/>
            </a:xfrm>
          </p:grpSpPr>
          <p:pic>
            <p:nvPicPr>
              <p:cNvPr id="62" name="Picture 4" descr="empty-blue-rectangle">
                <a:extLst>
                  <a:ext uri="{FF2B5EF4-FFF2-40B4-BE49-F238E27FC236}">
                    <a16:creationId xmlns:a16="http://schemas.microsoft.com/office/drawing/2014/main" id="{EF946B31-DD5F-497C-A08C-B37D25971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1026060">
                <a:extLst>
                  <a:ext uri="{FF2B5EF4-FFF2-40B4-BE49-F238E27FC236}">
                    <a16:creationId xmlns:a16="http://schemas.microsoft.com/office/drawing/2014/main" id="{CC2F00C2-0B86-4F31-B9BF-DF89A007AE68}"/>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64" name="TextBox 63">
              <a:extLst>
                <a:ext uri="{FF2B5EF4-FFF2-40B4-BE49-F238E27FC236}">
                  <a16:creationId xmlns:a16="http://schemas.microsoft.com/office/drawing/2014/main" id="{4A32FE8E-660C-4B96-A723-FABB045FC959}"/>
                </a:ext>
              </a:extLst>
            </p:cNvPr>
            <p:cNvSpPr txBox="1"/>
            <p:nvPr/>
          </p:nvSpPr>
          <p:spPr>
            <a:xfrm>
              <a:off x="1117125" y="5597183"/>
              <a:ext cx="10033178" cy="813364"/>
            </a:xfrm>
            <a:prstGeom prst="rect">
              <a:avLst/>
            </a:prstGeom>
            <a:noFill/>
          </p:spPr>
          <p:txBody>
            <a:bodyPr wrap="square" rtlCol="0">
              <a:spAutoFit/>
            </a:bodyPr>
            <a:lstStyle/>
            <a:p>
              <a:pPr algn="ctr"/>
              <a:r>
                <a:rPr lang="en-US" sz="2600">
                  <a:latin typeface="Arial" panose="020B0604020202020204" pitchFamily="34" charset="0"/>
                  <a:cs typeface="Arial" panose="020B0604020202020204" pitchFamily="34" charset="0"/>
                </a:rPr>
                <a:t>Mạch dao động gồm một cuộn cảm có độ tự cảm L mắc nối tiếp với một tụ điện có điện dung C thành một mạch kín</a:t>
              </a:r>
            </a:p>
          </p:txBody>
        </p:sp>
      </p:grpSp>
      <p:sp>
        <p:nvSpPr>
          <p:cNvPr id="76" name="Rectangle 1026060">
            <a:extLst>
              <a:ext uri="{FF2B5EF4-FFF2-40B4-BE49-F238E27FC236}">
                <a16:creationId xmlns:a16="http://schemas.microsoft.com/office/drawing/2014/main" id="{5CA6A125-9506-41A2-8D74-1F9E105F295F}"/>
              </a:ext>
            </a:extLst>
          </p:cNvPr>
          <p:cNvSpPr>
            <a:spLocks noChangeArrowheads="1"/>
          </p:cNvSpPr>
          <p:nvPr/>
        </p:nvSpPr>
        <p:spPr bwMode="auto">
          <a:xfrm>
            <a:off x="152399" y="652457"/>
            <a:ext cx="2282648"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i="1">
                <a:solidFill>
                  <a:srgbClr val="0070C0"/>
                </a:solidFill>
              </a:rPr>
              <a:t>1. Cấu tạo</a:t>
            </a:r>
            <a:endParaRPr lang="en-US" sz="2500" i="1" dirty="0">
              <a:solidFill>
                <a:srgbClr val="0070C0"/>
              </a:solidFill>
            </a:endParaRPr>
          </a:p>
        </p:txBody>
      </p:sp>
      <p:pic>
        <p:nvPicPr>
          <p:cNvPr id="77" name="Content Placeholder 4">
            <a:extLst>
              <a:ext uri="{FF2B5EF4-FFF2-40B4-BE49-F238E27FC236}">
                <a16:creationId xmlns:a16="http://schemas.microsoft.com/office/drawing/2014/main" id="{F48E1087-02FA-4A49-B2BE-42713A1DBE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627" y="1574099"/>
            <a:ext cx="2596372" cy="2466553"/>
          </a:xfrm>
          <a:prstGeom prst="rect">
            <a:avLst/>
          </a:prstGeom>
          <a:ln>
            <a:noFill/>
          </a:ln>
          <a:effectLst>
            <a:softEdge rad="112500"/>
          </a:effectLst>
        </p:spPr>
      </p:pic>
      <p:pic>
        <p:nvPicPr>
          <p:cNvPr id="78" name="Picture 77" descr="A picture containing toy&#10;&#10;Description automatically generated">
            <a:extLst>
              <a:ext uri="{FF2B5EF4-FFF2-40B4-BE49-F238E27FC236}">
                <a16:creationId xmlns:a16="http://schemas.microsoft.com/office/drawing/2014/main" id="{AB10C9A2-ECCD-4A25-AD69-71D6494B6850}"/>
              </a:ext>
            </a:extLst>
          </p:cNvPr>
          <p:cNvPicPr>
            <a:picLocks noChangeAspect="1"/>
          </p:cNvPicPr>
          <p:nvPr/>
        </p:nvPicPr>
        <p:blipFill rotWithShape="1">
          <a:blip r:embed="rId8">
            <a:extLst>
              <a:ext uri="{28A0092B-C50C-407E-A947-70E740481C1C}">
                <a14:useLocalDpi xmlns:a14="http://schemas.microsoft.com/office/drawing/2010/main" val="0"/>
              </a:ext>
            </a:extLst>
          </a:blip>
          <a:srcRect l="2242" t="5429" r="13658" b="836"/>
          <a:stretch/>
        </p:blipFill>
        <p:spPr>
          <a:xfrm>
            <a:off x="3825556" y="1441185"/>
            <a:ext cx="3499743" cy="2599467"/>
          </a:xfrm>
          <a:prstGeom prst="rect">
            <a:avLst/>
          </a:prstGeom>
          <a:ln>
            <a:noFill/>
          </a:ln>
          <a:effectLst>
            <a:softEdge rad="112500"/>
          </a:effectLst>
        </p:spPr>
      </p:pic>
      <p:sp>
        <p:nvSpPr>
          <p:cNvPr id="16" name="Oval 15">
            <a:extLst>
              <a:ext uri="{FF2B5EF4-FFF2-40B4-BE49-F238E27FC236}">
                <a16:creationId xmlns:a16="http://schemas.microsoft.com/office/drawing/2014/main" id="{7C5452B9-26FD-499B-8C0A-74D8C98FAF44}"/>
              </a:ext>
            </a:extLst>
          </p:cNvPr>
          <p:cNvSpPr/>
          <p:nvPr/>
        </p:nvSpPr>
        <p:spPr>
          <a:xfrm>
            <a:off x="3864130" y="2520196"/>
            <a:ext cx="1469870" cy="112210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DA020E-08FB-4868-A7F6-9D74F9B6B330}"/>
              </a:ext>
            </a:extLst>
          </p:cNvPr>
          <p:cNvPicPr>
            <a:picLocks noChangeAspect="1"/>
          </p:cNvPicPr>
          <p:nvPr/>
        </p:nvPicPr>
        <p:blipFill>
          <a:blip r:embed="rId9"/>
          <a:stretch>
            <a:fillRect/>
          </a:stretch>
        </p:blipFill>
        <p:spPr>
          <a:xfrm>
            <a:off x="7778320" y="1474944"/>
            <a:ext cx="3499744" cy="2433457"/>
          </a:xfrm>
          <a:prstGeom prst="rect">
            <a:avLst/>
          </a:prstGeom>
        </p:spPr>
      </p:pic>
      <p:sp>
        <p:nvSpPr>
          <p:cNvPr id="2" name="TextBox 1">
            <a:extLst>
              <a:ext uri="{FF2B5EF4-FFF2-40B4-BE49-F238E27FC236}">
                <a16:creationId xmlns:a16="http://schemas.microsoft.com/office/drawing/2014/main" id="{9F71A01B-CB52-48A2-AEC7-66EEA1659205}"/>
              </a:ext>
            </a:extLst>
          </p:cNvPr>
          <p:cNvSpPr txBox="1"/>
          <p:nvPr/>
        </p:nvSpPr>
        <p:spPr>
          <a:xfrm>
            <a:off x="4967754" y="2863334"/>
            <a:ext cx="533400" cy="477054"/>
          </a:xfrm>
          <a:prstGeom prst="rect">
            <a:avLst/>
          </a:prstGeom>
          <a:noFill/>
        </p:spPr>
        <p:txBody>
          <a:bodyPr wrap="square" rtlCol="0">
            <a:spAutoFit/>
          </a:bodyPr>
          <a:lstStyle/>
          <a:p>
            <a:r>
              <a:rPr lang="en-US" sz="2500"/>
              <a:t>C</a:t>
            </a:r>
          </a:p>
        </p:txBody>
      </p:sp>
      <p:sp>
        <p:nvSpPr>
          <p:cNvPr id="21" name="TextBox 20">
            <a:extLst>
              <a:ext uri="{FF2B5EF4-FFF2-40B4-BE49-F238E27FC236}">
                <a16:creationId xmlns:a16="http://schemas.microsoft.com/office/drawing/2014/main" id="{51595404-A46A-43FE-AD07-92E553CC37AB}"/>
              </a:ext>
            </a:extLst>
          </p:cNvPr>
          <p:cNvSpPr txBox="1"/>
          <p:nvPr/>
        </p:nvSpPr>
        <p:spPr>
          <a:xfrm>
            <a:off x="3886200" y="3048000"/>
            <a:ext cx="533400" cy="477054"/>
          </a:xfrm>
          <a:prstGeom prst="rect">
            <a:avLst/>
          </a:prstGeom>
          <a:noFill/>
        </p:spPr>
        <p:txBody>
          <a:bodyPr wrap="square" rtlCol="0">
            <a:spAutoFit/>
          </a:bodyPr>
          <a:lstStyle/>
          <a:p>
            <a:r>
              <a:rPr lang="en-US" sz="2500"/>
              <a:t>L</a:t>
            </a:r>
          </a:p>
        </p:txBody>
      </p:sp>
      <p:sp>
        <p:nvSpPr>
          <p:cNvPr id="22" name="TextBox 21">
            <a:extLst>
              <a:ext uri="{FF2B5EF4-FFF2-40B4-BE49-F238E27FC236}">
                <a16:creationId xmlns:a16="http://schemas.microsoft.com/office/drawing/2014/main" id="{786942B8-B7B6-47D9-BB3C-E884603F38F9}"/>
              </a:ext>
            </a:extLst>
          </p:cNvPr>
          <p:cNvSpPr txBox="1"/>
          <p:nvPr/>
        </p:nvSpPr>
        <p:spPr>
          <a:xfrm>
            <a:off x="2324452" y="2691672"/>
            <a:ext cx="533400" cy="477054"/>
          </a:xfrm>
          <a:prstGeom prst="rect">
            <a:avLst/>
          </a:prstGeom>
          <a:noFill/>
        </p:spPr>
        <p:txBody>
          <a:bodyPr wrap="square" rtlCol="0">
            <a:spAutoFit/>
          </a:bodyPr>
          <a:lstStyle/>
          <a:p>
            <a:r>
              <a:rPr lang="en-US" sz="2500">
                <a:solidFill>
                  <a:srgbClr val="FFFF00"/>
                </a:solidFill>
              </a:rPr>
              <a:t>C</a:t>
            </a:r>
          </a:p>
        </p:txBody>
      </p:sp>
      <p:sp>
        <p:nvSpPr>
          <p:cNvPr id="23" name="TextBox 22">
            <a:extLst>
              <a:ext uri="{FF2B5EF4-FFF2-40B4-BE49-F238E27FC236}">
                <a16:creationId xmlns:a16="http://schemas.microsoft.com/office/drawing/2014/main" id="{772C3200-4566-49BD-82E7-64C6D09A704B}"/>
              </a:ext>
            </a:extLst>
          </p:cNvPr>
          <p:cNvSpPr txBox="1"/>
          <p:nvPr/>
        </p:nvSpPr>
        <p:spPr>
          <a:xfrm>
            <a:off x="1220828" y="2994139"/>
            <a:ext cx="533400" cy="477054"/>
          </a:xfrm>
          <a:prstGeom prst="rect">
            <a:avLst/>
          </a:prstGeom>
          <a:noFill/>
        </p:spPr>
        <p:txBody>
          <a:bodyPr wrap="square" rtlCol="0">
            <a:spAutoFit/>
          </a:bodyPr>
          <a:lstStyle/>
          <a:p>
            <a:r>
              <a:rPr lang="en-US" sz="2500">
                <a:solidFill>
                  <a:srgbClr val="FFFF00"/>
                </a:solidFill>
              </a:rPr>
              <a:t>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060">
            <a:extLst>
              <a:ext uri="{FF2B5EF4-FFF2-40B4-BE49-F238E27FC236}">
                <a16:creationId xmlns:a16="http://schemas.microsoft.com/office/drawing/2014/main" id="{86B5B833-4403-4668-ABA1-C8CC7A7BF8FE}"/>
              </a:ext>
            </a:extLst>
          </p:cNvPr>
          <p:cNvSpPr>
            <a:spLocks noChangeArrowheads="1"/>
          </p:cNvSpPr>
          <p:nvPr/>
        </p:nvSpPr>
        <p:spPr bwMode="auto">
          <a:xfrm>
            <a:off x="336552" y="675269"/>
            <a:ext cx="4366190"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i="1">
                <a:solidFill>
                  <a:srgbClr val="0070C0"/>
                </a:solidFill>
                <a:cs typeface="Arial" panose="020B0604020202020204" pitchFamily="34" charset="0"/>
              </a:rPr>
              <a:t>2. Nguyên tắc hoạt động</a:t>
            </a:r>
            <a:endParaRPr lang="en-US" sz="2500" i="1" dirty="0">
              <a:solidFill>
                <a:srgbClr val="0070C0"/>
              </a:solidFill>
              <a:cs typeface="Arial" panose="020B0604020202020204" pitchFamily="34" charset="0"/>
            </a:endParaRPr>
          </a:p>
        </p:txBody>
      </p:sp>
      <p:grpSp>
        <p:nvGrpSpPr>
          <p:cNvPr id="3" name="Group 2">
            <a:extLst>
              <a:ext uri="{FF2B5EF4-FFF2-40B4-BE49-F238E27FC236}">
                <a16:creationId xmlns:a16="http://schemas.microsoft.com/office/drawing/2014/main" id="{E666848B-5F47-4B64-81DB-1B73096C1E8A}"/>
              </a:ext>
            </a:extLst>
          </p:cNvPr>
          <p:cNvGrpSpPr/>
          <p:nvPr/>
        </p:nvGrpSpPr>
        <p:grpSpPr>
          <a:xfrm>
            <a:off x="-132567" y="109979"/>
            <a:ext cx="9886167" cy="532396"/>
            <a:chOff x="-28397" y="2293270"/>
            <a:chExt cx="11812623" cy="743185"/>
          </a:xfrm>
        </p:grpSpPr>
        <p:grpSp>
          <p:nvGrpSpPr>
            <p:cNvPr id="4" name="Group 70">
              <a:extLst>
                <a:ext uri="{FF2B5EF4-FFF2-40B4-BE49-F238E27FC236}">
                  <a16:creationId xmlns:a16="http://schemas.microsoft.com/office/drawing/2014/main" id="{491F60F6-6C88-4DE6-BDF8-A6774424F33F}"/>
                </a:ext>
              </a:extLst>
            </p:cNvPr>
            <p:cNvGrpSpPr>
              <a:grpSpLocks/>
            </p:cNvGrpSpPr>
            <p:nvPr/>
          </p:nvGrpSpPr>
          <p:grpSpPr bwMode="auto">
            <a:xfrm>
              <a:off x="254804" y="2293270"/>
              <a:ext cx="5163808" cy="743185"/>
              <a:chOff x="548627" y="3428143"/>
              <a:chExt cx="2659120" cy="1431480"/>
            </a:xfrm>
          </p:grpSpPr>
          <p:pic>
            <p:nvPicPr>
              <p:cNvPr id="7" name="Picture 8" descr="empty-green-rectangle">
                <a:extLst>
                  <a:ext uri="{FF2B5EF4-FFF2-40B4-BE49-F238E27FC236}">
                    <a16:creationId xmlns:a16="http://schemas.microsoft.com/office/drawing/2014/main" id="{4DBD5DF1-9E6E-4D7C-8420-709852919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265912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C348060D-6077-465E-AC68-FCF87F9AB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4308" y="392477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A914AE06-347C-4CD6-BD03-46289427628F}"/>
                </a:ext>
              </a:extLst>
            </p:cNvPr>
            <p:cNvSpPr txBox="1"/>
            <p:nvPr/>
          </p:nvSpPr>
          <p:spPr bwMode="auto">
            <a:xfrm>
              <a:off x="-28397" y="2309135"/>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6" name="Rectangle 1026060">
              <a:extLst>
                <a:ext uri="{FF2B5EF4-FFF2-40B4-BE49-F238E27FC236}">
                  <a16:creationId xmlns:a16="http://schemas.microsoft.com/office/drawing/2014/main" id="{853EDB5C-D7CE-49B2-AED5-7BD661722AF8}"/>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Mạch dao động</a:t>
              </a:r>
              <a:endParaRPr lang="en-US" sz="2500" dirty="0"/>
            </a:p>
          </p:txBody>
        </p:sp>
      </p:grpSp>
      <p:grpSp>
        <p:nvGrpSpPr>
          <p:cNvPr id="9" name="Group 8">
            <a:extLst>
              <a:ext uri="{FF2B5EF4-FFF2-40B4-BE49-F238E27FC236}">
                <a16:creationId xmlns:a16="http://schemas.microsoft.com/office/drawing/2014/main" id="{BCBB9955-DF82-41DC-8E42-DA99102F9860}"/>
              </a:ext>
            </a:extLst>
          </p:cNvPr>
          <p:cNvGrpSpPr/>
          <p:nvPr/>
        </p:nvGrpSpPr>
        <p:grpSpPr>
          <a:xfrm>
            <a:off x="193258" y="4909664"/>
            <a:ext cx="11560181" cy="1951351"/>
            <a:chOff x="457200" y="5521833"/>
            <a:chExt cx="11560181" cy="1253326"/>
          </a:xfrm>
        </p:grpSpPr>
        <p:grpSp>
          <p:nvGrpSpPr>
            <p:cNvPr id="10" name="Group 9">
              <a:extLst>
                <a:ext uri="{FF2B5EF4-FFF2-40B4-BE49-F238E27FC236}">
                  <a16:creationId xmlns:a16="http://schemas.microsoft.com/office/drawing/2014/main" id="{4889A439-C112-42DB-9BFD-0DE1CD2C7631}"/>
                </a:ext>
              </a:extLst>
            </p:cNvPr>
            <p:cNvGrpSpPr/>
            <p:nvPr/>
          </p:nvGrpSpPr>
          <p:grpSpPr>
            <a:xfrm>
              <a:off x="457200" y="5521833"/>
              <a:ext cx="11560181" cy="1022554"/>
              <a:chOff x="1314997" y="2125361"/>
              <a:chExt cx="2231091" cy="780121"/>
            </a:xfrm>
          </p:grpSpPr>
          <p:pic>
            <p:nvPicPr>
              <p:cNvPr id="12" name="Picture 4" descr="empty-blue-rectangle">
                <a:extLst>
                  <a:ext uri="{FF2B5EF4-FFF2-40B4-BE49-F238E27FC236}">
                    <a16:creationId xmlns:a16="http://schemas.microsoft.com/office/drawing/2014/main" id="{92CA149E-5A96-4E5B-9774-038509321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2734A66A-B54D-4025-A883-AA171D8CD89A}"/>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0238DA3B-4CD1-48ED-8A70-395BB210D264}"/>
                </a:ext>
              </a:extLst>
            </p:cNvPr>
            <p:cNvSpPr txBox="1"/>
            <p:nvPr/>
          </p:nvSpPr>
          <p:spPr>
            <a:xfrm>
              <a:off x="1117125" y="5597183"/>
              <a:ext cx="10033178" cy="1177976"/>
            </a:xfrm>
            <a:prstGeom prst="rect">
              <a:avLst/>
            </a:prstGeom>
            <a:noFill/>
          </p:spPr>
          <p:txBody>
            <a:bodyPr wrap="square" rtlCol="0">
              <a:spAutoFit/>
            </a:bodyPr>
            <a:lstStyle/>
            <a:p>
              <a:pPr algn="ctr"/>
              <a:r>
                <a:rPr lang="en-US" sz="2600">
                  <a:latin typeface="Arial" panose="020B0604020202020204" pitchFamily="34" charset="0"/>
                  <a:cs typeface="Arial" panose="020B0604020202020204" pitchFamily="34" charset="0"/>
                </a:rPr>
                <a:t>Muốn mạch dao động hoạt động thì ta tích điện cho tụ điện rồi cho nó phóng điện trong mạch. Tụ điện sẽ phóng điện qua lại trong mạch nhiều lần, tạo ra một dòng điện xoay chiều trong mạch</a:t>
              </a:r>
            </a:p>
          </p:txBody>
        </p:sp>
      </p:grpSp>
      <p:pic>
        <p:nvPicPr>
          <p:cNvPr id="15" name="Picture 14">
            <a:extLst>
              <a:ext uri="{FF2B5EF4-FFF2-40B4-BE49-F238E27FC236}">
                <a16:creationId xmlns:a16="http://schemas.microsoft.com/office/drawing/2014/main" id="{6CC3B6DE-6F3E-4564-84A7-BC0B9EDB755A}"/>
              </a:ext>
            </a:extLst>
          </p:cNvPr>
          <p:cNvPicPr>
            <a:picLocks noChangeAspect="1"/>
          </p:cNvPicPr>
          <p:nvPr/>
        </p:nvPicPr>
        <p:blipFill>
          <a:blip r:embed="rId5"/>
          <a:stretch>
            <a:fillRect/>
          </a:stretch>
        </p:blipFill>
        <p:spPr>
          <a:xfrm>
            <a:off x="193258" y="1170789"/>
            <a:ext cx="5771464" cy="3112003"/>
          </a:xfrm>
          <a:prstGeom prst="rect">
            <a:avLst/>
          </a:prstGeom>
        </p:spPr>
      </p:pic>
      <p:pic>
        <p:nvPicPr>
          <p:cNvPr id="16" name="Content Placeholder 4" descr="Diagram, schematic&#10;&#10;Description automatically generated">
            <a:extLst>
              <a:ext uri="{FF2B5EF4-FFF2-40B4-BE49-F238E27FC236}">
                <a16:creationId xmlns:a16="http://schemas.microsoft.com/office/drawing/2014/main" id="{B665318D-F76A-4AEE-B113-96340A4D1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2628" y="1448128"/>
            <a:ext cx="3886200" cy="3190875"/>
          </a:xfrm>
          <a:prstGeom prst="rect">
            <a:avLst/>
          </a:prstGeom>
        </p:spPr>
      </p:pic>
    </p:spTree>
    <p:extLst>
      <p:ext uri="{BB962C8B-B14F-4D97-AF65-F5344CB8AC3E}">
        <p14:creationId xmlns:p14="http://schemas.microsoft.com/office/powerpoint/2010/main" val="1033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060">
            <a:extLst>
              <a:ext uri="{FF2B5EF4-FFF2-40B4-BE49-F238E27FC236}">
                <a16:creationId xmlns:a16="http://schemas.microsoft.com/office/drawing/2014/main" id="{86B5B833-4403-4668-ABA1-C8CC7A7BF8FE}"/>
              </a:ext>
            </a:extLst>
          </p:cNvPr>
          <p:cNvSpPr>
            <a:spLocks noChangeArrowheads="1"/>
          </p:cNvSpPr>
          <p:nvPr/>
        </p:nvSpPr>
        <p:spPr bwMode="auto">
          <a:xfrm>
            <a:off x="336552" y="675269"/>
            <a:ext cx="8502648"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i="1">
                <a:solidFill>
                  <a:srgbClr val="0070C0"/>
                </a:solidFill>
                <a:cs typeface="Arial" panose="020B0604020202020204" pitchFamily="34" charset="0"/>
              </a:rPr>
              <a:t>3. Đồ thị biến thiên của điện áp</a:t>
            </a:r>
            <a:endParaRPr lang="en-US" sz="2500" i="1" dirty="0">
              <a:solidFill>
                <a:srgbClr val="0070C0"/>
              </a:solidFill>
              <a:cs typeface="Arial" panose="020B0604020202020204" pitchFamily="34" charset="0"/>
            </a:endParaRPr>
          </a:p>
        </p:txBody>
      </p:sp>
      <p:grpSp>
        <p:nvGrpSpPr>
          <p:cNvPr id="3" name="Group 2">
            <a:extLst>
              <a:ext uri="{FF2B5EF4-FFF2-40B4-BE49-F238E27FC236}">
                <a16:creationId xmlns:a16="http://schemas.microsoft.com/office/drawing/2014/main" id="{E666848B-5F47-4B64-81DB-1B73096C1E8A}"/>
              </a:ext>
            </a:extLst>
          </p:cNvPr>
          <p:cNvGrpSpPr/>
          <p:nvPr/>
        </p:nvGrpSpPr>
        <p:grpSpPr>
          <a:xfrm>
            <a:off x="-132567" y="109979"/>
            <a:ext cx="9886167" cy="532396"/>
            <a:chOff x="-28397" y="2293270"/>
            <a:chExt cx="11812623" cy="743185"/>
          </a:xfrm>
        </p:grpSpPr>
        <p:grpSp>
          <p:nvGrpSpPr>
            <p:cNvPr id="4" name="Group 70">
              <a:extLst>
                <a:ext uri="{FF2B5EF4-FFF2-40B4-BE49-F238E27FC236}">
                  <a16:creationId xmlns:a16="http://schemas.microsoft.com/office/drawing/2014/main" id="{491F60F6-6C88-4DE6-BDF8-A6774424F33F}"/>
                </a:ext>
              </a:extLst>
            </p:cNvPr>
            <p:cNvGrpSpPr>
              <a:grpSpLocks/>
            </p:cNvGrpSpPr>
            <p:nvPr/>
          </p:nvGrpSpPr>
          <p:grpSpPr bwMode="auto">
            <a:xfrm>
              <a:off x="254804" y="2293270"/>
              <a:ext cx="5163808" cy="743185"/>
              <a:chOff x="548627" y="3428143"/>
              <a:chExt cx="2659120" cy="1431480"/>
            </a:xfrm>
          </p:grpSpPr>
          <p:pic>
            <p:nvPicPr>
              <p:cNvPr id="7" name="Picture 8" descr="empty-green-rectangle">
                <a:extLst>
                  <a:ext uri="{FF2B5EF4-FFF2-40B4-BE49-F238E27FC236}">
                    <a16:creationId xmlns:a16="http://schemas.microsoft.com/office/drawing/2014/main" id="{4DBD5DF1-9E6E-4D7C-8420-709852919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265912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C348060D-6077-465E-AC68-FCF87F9AB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4308" y="392477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A914AE06-347C-4CD6-BD03-46289427628F}"/>
                </a:ext>
              </a:extLst>
            </p:cNvPr>
            <p:cNvSpPr txBox="1"/>
            <p:nvPr/>
          </p:nvSpPr>
          <p:spPr bwMode="auto">
            <a:xfrm>
              <a:off x="-28397" y="2309135"/>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6" name="Rectangle 1026060">
              <a:extLst>
                <a:ext uri="{FF2B5EF4-FFF2-40B4-BE49-F238E27FC236}">
                  <a16:creationId xmlns:a16="http://schemas.microsoft.com/office/drawing/2014/main" id="{853EDB5C-D7CE-49B2-AED5-7BD661722AF8}"/>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Mạch dao động</a:t>
              </a:r>
              <a:endParaRPr lang="en-US" sz="2500" dirty="0"/>
            </a:p>
          </p:txBody>
        </p:sp>
      </p:grpSp>
      <p:grpSp>
        <p:nvGrpSpPr>
          <p:cNvPr id="9" name="Group 8">
            <a:extLst>
              <a:ext uri="{FF2B5EF4-FFF2-40B4-BE49-F238E27FC236}">
                <a16:creationId xmlns:a16="http://schemas.microsoft.com/office/drawing/2014/main" id="{BCBB9955-DF82-41DC-8E42-DA99102F9860}"/>
              </a:ext>
            </a:extLst>
          </p:cNvPr>
          <p:cNvGrpSpPr/>
          <p:nvPr/>
        </p:nvGrpSpPr>
        <p:grpSpPr>
          <a:xfrm>
            <a:off x="193258" y="4909662"/>
            <a:ext cx="11560181" cy="1592053"/>
            <a:chOff x="457200" y="5521833"/>
            <a:chExt cx="11560181" cy="1022554"/>
          </a:xfrm>
        </p:grpSpPr>
        <p:grpSp>
          <p:nvGrpSpPr>
            <p:cNvPr id="10" name="Group 9">
              <a:extLst>
                <a:ext uri="{FF2B5EF4-FFF2-40B4-BE49-F238E27FC236}">
                  <a16:creationId xmlns:a16="http://schemas.microsoft.com/office/drawing/2014/main" id="{4889A439-C112-42DB-9BFD-0DE1CD2C7631}"/>
                </a:ext>
              </a:extLst>
            </p:cNvPr>
            <p:cNvGrpSpPr/>
            <p:nvPr/>
          </p:nvGrpSpPr>
          <p:grpSpPr>
            <a:xfrm>
              <a:off x="457200" y="5521833"/>
              <a:ext cx="11560181" cy="1022554"/>
              <a:chOff x="1314997" y="2125361"/>
              <a:chExt cx="2231091" cy="780121"/>
            </a:xfrm>
          </p:grpSpPr>
          <p:pic>
            <p:nvPicPr>
              <p:cNvPr id="12" name="Picture 4" descr="empty-blue-rectangle">
                <a:extLst>
                  <a:ext uri="{FF2B5EF4-FFF2-40B4-BE49-F238E27FC236}">
                    <a16:creationId xmlns:a16="http://schemas.microsoft.com/office/drawing/2014/main" id="{92CA149E-5A96-4E5B-9774-038509321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2734A66A-B54D-4025-A883-AA171D8CD89A}"/>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0238DA3B-4CD1-48ED-8A70-395BB210D264}"/>
                </a:ext>
              </a:extLst>
            </p:cNvPr>
            <p:cNvSpPr txBox="1"/>
            <p:nvPr/>
          </p:nvSpPr>
          <p:spPr>
            <a:xfrm>
              <a:off x="1117125" y="5597183"/>
              <a:ext cx="10033178" cy="830259"/>
            </a:xfrm>
            <a:prstGeom prst="rect">
              <a:avLst/>
            </a:prstGeom>
            <a:noFill/>
          </p:spPr>
          <p:txBody>
            <a:bodyPr wrap="square" rtlCol="0">
              <a:spAutoFit/>
            </a:bodyPr>
            <a:lstStyle/>
            <a:p>
              <a:pPr algn="ctr"/>
              <a:r>
                <a:rPr lang="en-US" sz="2600">
                  <a:latin typeface="Arial" panose="020B0604020202020204" pitchFamily="34" charset="0"/>
                  <a:cs typeface="Arial" panose="020B0604020202020204" pitchFamily="34" charset="0"/>
                </a:rPr>
                <a:t>Nối hai bản tụ với dao động kí điện tử ta thấy đồ thị biến thiên của điện áp có dạng hình sin (tương tự dao động cơ). Mạch LC được gọi là mạch dao động (hay khung dao động)</a:t>
              </a:r>
            </a:p>
          </p:txBody>
        </p:sp>
      </p:grpSp>
      <p:pic>
        <p:nvPicPr>
          <p:cNvPr id="17" name="Picture 16">
            <a:extLst>
              <a:ext uri="{FF2B5EF4-FFF2-40B4-BE49-F238E27FC236}">
                <a16:creationId xmlns:a16="http://schemas.microsoft.com/office/drawing/2014/main" id="{0D4A9A4A-794F-4166-8472-6A4CE4AC7C57}"/>
              </a:ext>
            </a:extLst>
          </p:cNvPr>
          <p:cNvPicPr>
            <a:picLocks noChangeAspect="1"/>
          </p:cNvPicPr>
          <p:nvPr/>
        </p:nvPicPr>
        <p:blipFill>
          <a:blip r:embed="rId5"/>
          <a:stretch>
            <a:fillRect/>
          </a:stretch>
        </p:blipFill>
        <p:spPr>
          <a:xfrm>
            <a:off x="495674" y="1125449"/>
            <a:ext cx="4540248" cy="3429268"/>
          </a:xfrm>
          <a:prstGeom prst="rect">
            <a:avLst/>
          </a:prstGeom>
        </p:spPr>
      </p:pic>
      <p:pic>
        <p:nvPicPr>
          <p:cNvPr id="19" name="Picture 18" descr="A picture containing person&#10;&#10;Description automatically generated">
            <a:extLst>
              <a:ext uri="{FF2B5EF4-FFF2-40B4-BE49-F238E27FC236}">
                <a16:creationId xmlns:a16="http://schemas.microsoft.com/office/drawing/2014/main" id="{252B9FA0-56CF-4B6E-8E42-CD769C3175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9772" y="1282106"/>
            <a:ext cx="5543828" cy="3118403"/>
          </a:xfrm>
          <a:prstGeom prst="rect">
            <a:avLst/>
          </a:prstGeom>
          <a:ln>
            <a:noFill/>
          </a:ln>
          <a:effectLst>
            <a:softEdge rad="112500"/>
          </a:effectLst>
        </p:spPr>
      </p:pic>
    </p:spTree>
    <p:extLst>
      <p:ext uri="{BB962C8B-B14F-4D97-AF65-F5344CB8AC3E}">
        <p14:creationId xmlns:p14="http://schemas.microsoft.com/office/powerpoint/2010/main" val="89902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060">
            <a:extLst>
              <a:ext uri="{FF2B5EF4-FFF2-40B4-BE49-F238E27FC236}">
                <a16:creationId xmlns:a16="http://schemas.microsoft.com/office/drawing/2014/main" id="{86B5B833-4403-4668-ABA1-C8CC7A7BF8FE}"/>
              </a:ext>
            </a:extLst>
          </p:cNvPr>
          <p:cNvSpPr>
            <a:spLocks noChangeArrowheads="1"/>
          </p:cNvSpPr>
          <p:nvPr/>
        </p:nvSpPr>
        <p:spPr bwMode="auto">
          <a:xfrm>
            <a:off x="336552" y="675269"/>
            <a:ext cx="4366190"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i="1">
                <a:solidFill>
                  <a:srgbClr val="0070C0"/>
                </a:solidFill>
                <a:cs typeface="Arial" panose="020B0604020202020204" pitchFamily="34" charset="0"/>
              </a:rPr>
              <a:t>4. Giải thích</a:t>
            </a:r>
            <a:endParaRPr lang="en-US" sz="2500" i="1" dirty="0">
              <a:solidFill>
                <a:srgbClr val="0070C0"/>
              </a:solidFill>
              <a:cs typeface="Arial" panose="020B0604020202020204" pitchFamily="34" charset="0"/>
            </a:endParaRPr>
          </a:p>
        </p:txBody>
      </p:sp>
      <p:grpSp>
        <p:nvGrpSpPr>
          <p:cNvPr id="3" name="Group 2">
            <a:extLst>
              <a:ext uri="{FF2B5EF4-FFF2-40B4-BE49-F238E27FC236}">
                <a16:creationId xmlns:a16="http://schemas.microsoft.com/office/drawing/2014/main" id="{E666848B-5F47-4B64-81DB-1B73096C1E8A}"/>
              </a:ext>
            </a:extLst>
          </p:cNvPr>
          <p:cNvGrpSpPr/>
          <p:nvPr/>
        </p:nvGrpSpPr>
        <p:grpSpPr>
          <a:xfrm>
            <a:off x="-132567" y="109979"/>
            <a:ext cx="9886167" cy="532396"/>
            <a:chOff x="-28397" y="2293270"/>
            <a:chExt cx="11812623" cy="743185"/>
          </a:xfrm>
        </p:grpSpPr>
        <p:grpSp>
          <p:nvGrpSpPr>
            <p:cNvPr id="4" name="Group 70">
              <a:extLst>
                <a:ext uri="{FF2B5EF4-FFF2-40B4-BE49-F238E27FC236}">
                  <a16:creationId xmlns:a16="http://schemas.microsoft.com/office/drawing/2014/main" id="{491F60F6-6C88-4DE6-BDF8-A6774424F33F}"/>
                </a:ext>
              </a:extLst>
            </p:cNvPr>
            <p:cNvGrpSpPr>
              <a:grpSpLocks/>
            </p:cNvGrpSpPr>
            <p:nvPr/>
          </p:nvGrpSpPr>
          <p:grpSpPr bwMode="auto">
            <a:xfrm>
              <a:off x="254804" y="2293270"/>
              <a:ext cx="5163808" cy="743185"/>
              <a:chOff x="548627" y="3428143"/>
              <a:chExt cx="2659120" cy="1431480"/>
            </a:xfrm>
          </p:grpSpPr>
          <p:pic>
            <p:nvPicPr>
              <p:cNvPr id="7" name="Picture 8" descr="empty-green-rectangle">
                <a:extLst>
                  <a:ext uri="{FF2B5EF4-FFF2-40B4-BE49-F238E27FC236}">
                    <a16:creationId xmlns:a16="http://schemas.microsoft.com/office/drawing/2014/main" id="{4DBD5DF1-9E6E-4D7C-8420-709852919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265912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C348060D-6077-465E-AC68-FCF87F9AB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4308" y="392477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A914AE06-347C-4CD6-BD03-46289427628F}"/>
                </a:ext>
              </a:extLst>
            </p:cNvPr>
            <p:cNvSpPr txBox="1"/>
            <p:nvPr/>
          </p:nvSpPr>
          <p:spPr bwMode="auto">
            <a:xfrm>
              <a:off x="-28397" y="2309135"/>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6" name="Rectangle 1026060">
              <a:extLst>
                <a:ext uri="{FF2B5EF4-FFF2-40B4-BE49-F238E27FC236}">
                  <a16:creationId xmlns:a16="http://schemas.microsoft.com/office/drawing/2014/main" id="{853EDB5C-D7CE-49B2-AED5-7BD661722AF8}"/>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Mạch dao động</a:t>
              </a:r>
              <a:endParaRPr lang="en-US" sz="2500" dirty="0"/>
            </a:p>
          </p:txBody>
        </p:sp>
      </p:grpSp>
      <p:grpSp>
        <p:nvGrpSpPr>
          <p:cNvPr id="9" name="Group 8">
            <a:extLst>
              <a:ext uri="{FF2B5EF4-FFF2-40B4-BE49-F238E27FC236}">
                <a16:creationId xmlns:a16="http://schemas.microsoft.com/office/drawing/2014/main" id="{BCBB9955-DF82-41DC-8E42-DA99102F9860}"/>
              </a:ext>
            </a:extLst>
          </p:cNvPr>
          <p:cNvGrpSpPr/>
          <p:nvPr/>
        </p:nvGrpSpPr>
        <p:grpSpPr>
          <a:xfrm>
            <a:off x="0" y="4648200"/>
            <a:ext cx="12420600" cy="2129988"/>
            <a:chOff x="457200" y="5521834"/>
            <a:chExt cx="11560181" cy="1362143"/>
          </a:xfrm>
        </p:grpSpPr>
        <p:grpSp>
          <p:nvGrpSpPr>
            <p:cNvPr id="10" name="Group 9">
              <a:extLst>
                <a:ext uri="{FF2B5EF4-FFF2-40B4-BE49-F238E27FC236}">
                  <a16:creationId xmlns:a16="http://schemas.microsoft.com/office/drawing/2014/main" id="{4889A439-C112-42DB-9BFD-0DE1CD2C7631}"/>
                </a:ext>
              </a:extLst>
            </p:cNvPr>
            <p:cNvGrpSpPr/>
            <p:nvPr/>
          </p:nvGrpSpPr>
          <p:grpSpPr>
            <a:xfrm>
              <a:off x="457200" y="5521834"/>
              <a:ext cx="11560181" cy="1362143"/>
              <a:chOff x="1314997" y="2125361"/>
              <a:chExt cx="2231091" cy="1039198"/>
            </a:xfrm>
          </p:grpSpPr>
          <p:pic>
            <p:nvPicPr>
              <p:cNvPr id="12" name="Picture 4" descr="empty-blue-rectangle">
                <a:extLst>
                  <a:ext uri="{FF2B5EF4-FFF2-40B4-BE49-F238E27FC236}">
                    <a16:creationId xmlns:a16="http://schemas.microsoft.com/office/drawing/2014/main" id="{92CA149E-5A96-4E5B-9774-038509321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10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2734A66A-B54D-4025-A883-AA171D8CD89A}"/>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238DA3B-4CD1-48ED-8A70-395BB210D264}"/>
                    </a:ext>
                  </a:extLst>
                </p:cNvPr>
                <p:cNvSpPr txBox="1"/>
                <p:nvPr/>
              </p:nvSpPr>
              <p:spPr>
                <a:xfrm>
                  <a:off x="875649" y="5592313"/>
                  <a:ext cx="10740981" cy="807066"/>
                </a:xfrm>
                <a:prstGeom prst="rect">
                  <a:avLst/>
                </a:prstGeom>
                <a:noFill/>
              </p:spPr>
              <p:txBody>
                <a:bodyPr wrap="square" rtlCol="0">
                  <a:spAutoFit/>
                </a:bodyPr>
                <a:lstStyle/>
                <a:p>
                  <a:pPr eaLnBrk="1" hangingPunct="1"/>
                  <a:r>
                    <a:rPr lang="fr-FR" altLang="en-US" sz="2200">
                      <a:latin typeface="Arial" panose="020B0604020202020204" pitchFamily="34" charset="0"/>
                      <a:cs typeface="Arial" panose="020B0604020202020204" pitchFamily="34" charset="0"/>
                    </a:rPr>
                    <a:t>Đóng k sang B: Tụ điện C sẽ phóng điện qua L. D</a:t>
                  </a:r>
                  <a:r>
                    <a:rPr lang="fr-FR" altLang="en-US" sz="2200">
                      <a:latin typeface="Arial" panose="020B0604020202020204" pitchFamily="34" charset="0"/>
                      <a:cs typeface="Arial" panose="020B0604020202020204" pitchFamily="34" charset="0"/>
                      <a:sym typeface="Symbol" panose="05050102010706020507" pitchFamily="18" charset="2"/>
                    </a:rPr>
                    <a:t>òng điện tăng </a:t>
                  </a:r>
                  <a:r>
                    <a:rPr lang="fr-FR" altLang="en-US" sz="2200">
                      <a:latin typeface="Arial" panose="020B0604020202020204" pitchFamily="34" charset="0"/>
                      <a:cs typeface="Arial" panose="020B0604020202020204" pitchFamily="34" charset="0"/>
                    </a:rPr>
                    <a:t>gây ra hiện tượng CƯĐT (</a:t>
                  </a:r>
                  <a14:m>
                    <m:oMath xmlns:m="http://schemas.openxmlformats.org/officeDocument/2006/math">
                      <m:r>
                        <a:rPr lang="en-US" sz="2200" i="1" smtClean="0">
                          <a:solidFill>
                            <a:srgbClr val="000000"/>
                          </a:solidFill>
                          <a:latin typeface="Cambria Math" panose="02040503050406030204" pitchFamily="18" charset="0"/>
                        </a:rPr>
                        <m:t>𝑒</m:t>
                      </m:r>
                      <m:r>
                        <a:rPr lang="en-US" sz="2200" i="1" smtClean="0">
                          <a:solidFill>
                            <a:srgbClr val="000000"/>
                          </a:solidFill>
                          <a:latin typeface="Cambria Math" panose="02040503050406030204" pitchFamily="18" charset="0"/>
                        </a:rPr>
                        <m:t>=−</m:t>
                      </m:r>
                      <m:r>
                        <a:rPr lang="en-US" sz="2200" i="1" smtClean="0">
                          <a:solidFill>
                            <a:srgbClr val="000000"/>
                          </a:solidFill>
                          <a:latin typeface="Cambria Math" panose="02040503050406030204" pitchFamily="18" charset="0"/>
                        </a:rPr>
                        <m:t>𝐿</m:t>
                      </m:r>
                      <m:f>
                        <m:fPr>
                          <m:ctrlPr>
                            <a:rPr lang="en-US" sz="2200" i="1">
                              <a:solidFill>
                                <a:srgbClr val="000000"/>
                              </a:solidFill>
                              <a:latin typeface="Cambria Math" panose="02040503050406030204" pitchFamily="18" charset="0"/>
                            </a:rPr>
                          </m:ctrlPr>
                        </m:fPr>
                        <m:num>
                          <m:r>
                            <a:rPr lang="en-US" sz="2200" i="1">
                              <a:solidFill>
                                <a:srgbClr val="000000"/>
                              </a:solidFill>
                              <a:latin typeface="Cambria Math" panose="02040503050406030204" pitchFamily="18" charset="0"/>
                            </a:rPr>
                            <m:t>𝑑𝑖</m:t>
                          </m:r>
                        </m:num>
                        <m:den>
                          <m:r>
                            <a:rPr lang="en-US" sz="2200" i="1">
                              <a:solidFill>
                                <a:srgbClr val="000000"/>
                              </a:solidFill>
                              <a:latin typeface="Cambria Math" panose="02040503050406030204" pitchFamily="18" charset="0"/>
                            </a:rPr>
                            <m:t>𝑑𝑡</m:t>
                          </m:r>
                        </m:den>
                      </m:f>
                    </m:oMath>
                  </a14:m>
                  <a:r>
                    <a:rPr lang="fr-FR" altLang="en-US" sz="2200">
                      <a:latin typeface="Arial" panose="020B0604020202020204" pitchFamily="34" charset="0"/>
                      <a:cs typeface="Arial" panose="020B0604020202020204" pitchFamily="34" charset="0"/>
                    </a:rPr>
                    <a:t>). Sđđ tự cảm làm chậm sự phóng điện của tụ </a:t>
                  </a:r>
                </a:p>
                <a:p>
                  <a:pPr eaLnBrk="1" hangingPunct="1"/>
                  <a:endParaRPr lang="en-US" sz="2200">
                    <a:latin typeface="Arial" panose="020B0604020202020204" pitchFamily="34" charset="0"/>
                    <a:cs typeface="Arial" panose="020B0604020202020204" pitchFamily="34" charset="0"/>
                  </a:endParaRPr>
                </a:p>
              </p:txBody>
            </p:sp>
          </mc:Choice>
          <mc:Fallback>
            <p:sp>
              <p:nvSpPr>
                <p:cNvPr id="11" name="TextBox 10">
                  <a:extLst>
                    <a:ext uri="{FF2B5EF4-FFF2-40B4-BE49-F238E27FC236}">
                      <a16:creationId xmlns:a16="http://schemas.microsoft.com/office/drawing/2014/main" id="{0238DA3B-4CD1-48ED-8A70-395BB210D264}"/>
                    </a:ext>
                  </a:extLst>
                </p:cNvPr>
                <p:cNvSpPr txBox="1">
                  <a:spLocks noRot="1" noChangeAspect="1" noMove="1" noResize="1" noEditPoints="1" noAdjustHandles="1" noChangeArrowheads="1" noChangeShapeType="1" noTextEdit="1"/>
                </p:cNvSpPr>
                <p:nvPr/>
              </p:nvSpPr>
              <p:spPr>
                <a:xfrm>
                  <a:off x="875649" y="5592313"/>
                  <a:ext cx="10740981" cy="807066"/>
                </a:xfrm>
                <a:prstGeom prst="rect">
                  <a:avLst/>
                </a:prstGeom>
                <a:blipFill>
                  <a:blip r:embed="rId5"/>
                  <a:stretch>
                    <a:fillRect l="-687" t="-2899"/>
                  </a:stretch>
                </a:blipFill>
              </p:spPr>
              <p:txBody>
                <a:bodyPr/>
                <a:lstStyle/>
                <a:p>
                  <a:r>
                    <a:rPr lang="en-US">
                      <a:noFill/>
                    </a:rPr>
                    <a:t> </a:t>
                  </a:r>
                </a:p>
              </p:txBody>
            </p:sp>
          </mc:Fallback>
        </mc:AlternateContent>
      </p:grpSp>
      <p:pic>
        <p:nvPicPr>
          <p:cNvPr id="17" name="Picture 16">
            <a:extLst>
              <a:ext uri="{FF2B5EF4-FFF2-40B4-BE49-F238E27FC236}">
                <a16:creationId xmlns:a16="http://schemas.microsoft.com/office/drawing/2014/main" id="{483586CD-DE6B-4495-B638-99799314319F}"/>
              </a:ext>
            </a:extLst>
          </p:cNvPr>
          <p:cNvPicPr>
            <a:picLocks noChangeAspect="1"/>
          </p:cNvPicPr>
          <p:nvPr/>
        </p:nvPicPr>
        <p:blipFill rotWithShape="1">
          <a:blip r:embed="rId6"/>
          <a:srcRect t="386" r="68515" b="26737"/>
          <a:stretch/>
        </p:blipFill>
        <p:spPr>
          <a:xfrm>
            <a:off x="2905107" y="675268"/>
            <a:ext cx="2124093" cy="3931126"/>
          </a:xfrm>
          <a:prstGeom prst="rect">
            <a:avLst/>
          </a:prstGeom>
        </p:spPr>
      </p:pic>
      <p:pic>
        <p:nvPicPr>
          <p:cNvPr id="15" name="Picture 14">
            <a:extLst>
              <a:ext uri="{FF2B5EF4-FFF2-40B4-BE49-F238E27FC236}">
                <a16:creationId xmlns:a16="http://schemas.microsoft.com/office/drawing/2014/main" id="{4166CA78-D226-4214-A09C-B465EFD7387E}"/>
              </a:ext>
            </a:extLst>
          </p:cNvPr>
          <p:cNvPicPr>
            <a:picLocks noChangeAspect="1"/>
          </p:cNvPicPr>
          <p:nvPr/>
        </p:nvPicPr>
        <p:blipFill rotWithShape="1">
          <a:blip r:embed="rId6"/>
          <a:srcRect l="71863" t="386" r="1735" b="26737"/>
          <a:stretch/>
        </p:blipFill>
        <p:spPr>
          <a:xfrm>
            <a:off x="7772400" y="685800"/>
            <a:ext cx="1781193" cy="3931126"/>
          </a:xfrm>
          <a:prstGeom prst="rect">
            <a:avLst/>
          </a:prstGeom>
        </p:spPr>
      </p:pic>
      <p:pic>
        <p:nvPicPr>
          <p:cNvPr id="16" name="Picture 15">
            <a:extLst>
              <a:ext uri="{FF2B5EF4-FFF2-40B4-BE49-F238E27FC236}">
                <a16:creationId xmlns:a16="http://schemas.microsoft.com/office/drawing/2014/main" id="{10EC4AFE-2E4F-4030-BFD4-34CBF8760951}"/>
              </a:ext>
            </a:extLst>
          </p:cNvPr>
          <p:cNvPicPr>
            <a:picLocks noChangeAspect="1"/>
          </p:cNvPicPr>
          <p:nvPr/>
        </p:nvPicPr>
        <p:blipFill rotWithShape="1">
          <a:blip r:embed="rId6"/>
          <a:srcRect l="30694" t="2916" r="28645" b="27080"/>
          <a:stretch/>
        </p:blipFill>
        <p:spPr>
          <a:xfrm>
            <a:off x="5029200" y="816981"/>
            <a:ext cx="2743200" cy="3776114"/>
          </a:xfrm>
          <a:prstGeom prst="rect">
            <a:avLst/>
          </a:prstGeom>
        </p:spPr>
      </p:pic>
      <p:sp>
        <p:nvSpPr>
          <p:cNvPr id="18" name="TextBox 17">
            <a:extLst>
              <a:ext uri="{FF2B5EF4-FFF2-40B4-BE49-F238E27FC236}">
                <a16:creationId xmlns:a16="http://schemas.microsoft.com/office/drawing/2014/main" id="{347FCCBB-D80B-4484-9268-3D21DE612196}"/>
              </a:ext>
            </a:extLst>
          </p:cNvPr>
          <p:cNvSpPr txBox="1"/>
          <p:nvPr/>
        </p:nvSpPr>
        <p:spPr>
          <a:xfrm>
            <a:off x="495673" y="5528939"/>
            <a:ext cx="11366211" cy="769441"/>
          </a:xfrm>
          <a:prstGeom prst="rect">
            <a:avLst/>
          </a:prstGeom>
          <a:noFill/>
        </p:spPr>
        <p:txBody>
          <a:bodyPr wrap="square">
            <a:spAutoFit/>
          </a:bodyPr>
          <a:lstStyle/>
          <a:p>
            <a:pPr eaLnBrk="1" hangingPunct="1"/>
            <a:r>
              <a:rPr lang="fr-FR" altLang="en-US" sz="2200">
                <a:latin typeface="Arial" panose="020B0604020202020204" pitchFamily="34" charset="0"/>
                <a:cs typeface="Arial" panose="020B0604020202020204" pitchFamily="34" charset="0"/>
              </a:rPr>
              <a:t>Khi tụ điện hết điện thì dòng tự cảm lại nạp điện cho tụ, làm cho tụ điện lại được tích điện nhưng theo chiều ngược lại. Sau đó tụ lại phóng điện theo chiều ngược với ban đầu. </a:t>
            </a:r>
          </a:p>
        </p:txBody>
      </p:sp>
      <p:sp>
        <p:nvSpPr>
          <p:cNvPr id="20" name="TextBox 19">
            <a:extLst>
              <a:ext uri="{FF2B5EF4-FFF2-40B4-BE49-F238E27FC236}">
                <a16:creationId xmlns:a16="http://schemas.microsoft.com/office/drawing/2014/main" id="{1DC597BB-1516-4818-8E6F-506A3C26992D}"/>
              </a:ext>
            </a:extLst>
          </p:cNvPr>
          <p:cNvSpPr txBox="1"/>
          <p:nvPr/>
        </p:nvSpPr>
        <p:spPr>
          <a:xfrm>
            <a:off x="515057" y="6307195"/>
            <a:ext cx="9844395" cy="430887"/>
          </a:xfrm>
          <a:prstGeom prst="rect">
            <a:avLst/>
          </a:prstGeom>
          <a:noFill/>
        </p:spPr>
        <p:txBody>
          <a:bodyPr wrap="square">
            <a:spAutoFit/>
          </a:bodyPr>
          <a:lstStyle/>
          <a:p>
            <a:pPr eaLnBrk="1" hangingPunct="1"/>
            <a:r>
              <a:rPr lang="fr-FR" altLang="en-US" sz="2200">
                <a:latin typeface="Arial" panose="020B0604020202020204" pitchFamily="34" charset="0"/>
                <a:cs typeface="Arial" panose="020B0604020202020204" pitchFamily="34" charset="0"/>
              </a:rPr>
              <a:t>Hiện tượng lặp đi lặp lại tạo thành dao động điện và dao động từ trong mạch</a:t>
            </a:r>
          </a:p>
        </p:txBody>
      </p:sp>
    </p:spTree>
    <p:extLst>
      <p:ext uri="{BB962C8B-B14F-4D97-AF65-F5344CB8AC3E}">
        <p14:creationId xmlns:p14="http://schemas.microsoft.com/office/powerpoint/2010/main" val="29094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060">
            <a:extLst>
              <a:ext uri="{FF2B5EF4-FFF2-40B4-BE49-F238E27FC236}">
                <a16:creationId xmlns:a16="http://schemas.microsoft.com/office/drawing/2014/main" id="{86B5B833-4403-4668-ABA1-C8CC7A7BF8FE}"/>
              </a:ext>
            </a:extLst>
          </p:cNvPr>
          <p:cNvSpPr>
            <a:spLocks noChangeArrowheads="1"/>
          </p:cNvSpPr>
          <p:nvPr/>
        </p:nvSpPr>
        <p:spPr bwMode="auto">
          <a:xfrm>
            <a:off x="336552" y="675269"/>
            <a:ext cx="4366190"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i="1">
                <a:solidFill>
                  <a:srgbClr val="0070C0"/>
                </a:solidFill>
                <a:cs typeface="Arial" panose="020B0604020202020204" pitchFamily="34" charset="0"/>
              </a:rPr>
              <a:t>4. Giải thích</a:t>
            </a:r>
            <a:endParaRPr lang="en-US" sz="2500" i="1" dirty="0">
              <a:solidFill>
                <a:srgbClr val="0070C0"/>
              </a:solidFill>
              <a:cs typeface="Arial" panose="020B0604020202020204" pitchFamily="34" charset="0"/>
            </a:endParaRPr>
          </a:p>
        </p:txBody>
      </p:sp>
      <p:grpSp>
        <p:nvGrpSpPr>
          <p:cNvPr id="3" name="Group 2">
            <a:extLst>
              <a:ext uri="{FF2B5EF4-FFF2-40B4-BE49-F238E27FC236}">
                <a16:creationId xmlns:a16="http://schemas.microsoft.com/office/drawing/2014/main" id="{E666848B-5F47-4B64-81DB-1B73096C1E8A}"/>
              </a:ext>
            </a:extLst>
          </p:cNvPr>
          <p:cNvGrpSpPr/>
          <p:nvPr/>
        </p:nvGrpSpPr>
        <p:grpSpPr>
          <a:xfrm>
            <a:off x="-132567" y="109979"/>
            <a:ext cx="9886167" cy="532396"/>
            <a:chOff x="-28397" y="2293270"/>
            <a:chExt cx="11812623" cy="743185"/>
          </a:xfrm>
        </p:grpSpPr>
        <p:grpSp>
          <p:nvGrpSpPr>
            <p:cNvPr id="4" name="Group 70">
              <a:extLst>
                <a:ext uri="{FF2B5EF4-FFF2-40B4-BE49-F238E27FC236}">
                  <a16:creationId xmlns:a16="http://schemas.microsoft.com/office/drawing/2014/main" id="{491F60F6-6C88-4DE6-BDF8-A6774424F33F}"/>
                </a:ext>
              </a:extLst>
            </p:cNvPr>
            <p:cNvGrpSpPr>
              <a:grpSpLocks/>
            </p:cNvGrpSpPr>
            <p:nvPr/>
          </p:nvGrpSpPr>
          <p:grpSpPr bwMode="auto">
            <a:xfrm>
              <a:off x="254804" y="2293270"/>
              <a:ext cx="5163808" cy="743185"/>
              <a:chOff x="548627" y="3428143"/>
              <a:chExt cx="2659120" cy="1431480"/>
            </a:xfrm>
          </p:grpSpPr>
          <p:pic>
            <p:nvPicPr>
              <p:cNvPr id="7" name="Picture 8" descr="empty-green-rectangle">
                <a:extLst>
                  <a:ext uri="{FF2B5EF4-FFF2-40B4-BE49-F238E27FC236}">
                    <a16:creationId xmlns:a16="http://schemas.microsoft.com/office/drawing/2014/main" id="{4DBD5DF1-9E6E-4D7C-8420-709852919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265912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C348060D-6077-465E-AC68-FCF87F9AB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4308" y="392477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A914AE06-347C-4CD6-BD03-46289427628F}"/>
                </a:ext>
              </a:extLst>
            </p:cNvPr>
            <p:cNvSpPr txBox="1"/>
            <p:nvPr/>
          </p:nvSpPr>
          <p:spPr bwMode="auto">
            <a:xfrm>
              <a:off x="-28397" y="2309135"/>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6" name="Rectangle 1026060">
              <a:extLst>
                <a:ext uri="{FF2B5EF4-FFF2-40B4-BE49-F238E27FC236}">
                  <a16:creationId xmlns:a16="http://schemas.microsoft.com/office/drawing/2014/main" id="{853EDB5C-D7CE-49B2-AED5-7BD661722AF8}"/>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Mạch dao động</a:t>
              </a:r>
              <a:endParaRPr lang="en-US" sz="2500" dirty="0"/>
            </a:p>
          </p:txBody>
        </p:sp>
      </p:grpSp>
      <p:grpSp>
        <p:nvGrpSpPr>
          <p:cNvPr id="9" name="Group 8">
            <a:extLst>
              <a:ext uri="{FF2B5EF4-FFF2-40B4-BE49-F238E27FC236}">
                <a16:creationId xmlns:a16="http://schemas.microsoft.com/office/drawing/2014/main" id="{BCBB9955-DF82-41DC-8E42-DA99102F9860}"/>
              </a:ext>
            </a:extLst>
          </p:cNvPr>
          <p:cNvGrpSpPr/>
          <p:nvPr/>
        </p:nvGrpSpPr>
        <p:grpSpPr>
          <a:xfrm>
            <a:off x="8152728" y="3959092"/>
            <a:ext cx="3810000" cy="2288046"/>
            <a:chOff x="457200" y="5521834"/>
            <a:chExt cx="11560181" cy="1362143"/>
          </a:xfrm>
        </p:grpSpPr>
        <p:grpSp>
          <p:nvGrpSpPr>
            <p:cNvPr id="10" name="Group 9">
              <a:extLst>
                <a:ext uri="{FF2B5EF4-FFF2-40B4-BE49-F238E27FC236}">
                  <a16:creationId xmlns:a16="http://schemas.microsoft.com/office/drawing/2014/main" id="{4889A439-C112-42DB-9BFD-0DE1CD2C7631}"/>
                </a:ext>
              </a:extLst>
            </p:cNvPr>
            <p:cNvGrpSpPr/>
            <p:nvPr/>
          </p:nvGrpSpPr>
          <p:grpSpPr>
            <a:xfrm>
              <a:off x="457200" y="5521834"/>
              <a:ext cx="11560181" cy="1362143"/>
              <a:chOff x="1314997" y="2125361"/>
              <a:chExt cx="2231091" cy="1039198"/>
            </a:xfrm>
          </p:grpSpPr>
          <p:pic>
            <p:nvPicPr>
              <p:cNvPr id="12" name="Picture 4" descr="empty-blue-rectangle">
                <a:extLst>
                  <a:ext uri="{FF2B5EF4-FFF2-40B4-BE49-F238E27FC236}">
                    <a16:creationId xmlns:a16="http://schemas.microsoft.com/office/drawing/2014/main" id="{92CA149E-5A96-4E5B-9774-038509321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10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2734A66A-B54D-4025-A883-AA171D8CD89A}"/>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0238DA3B-4CD1-48ED-8A70-395BB210D264}"/>
                </a:ext>
              </a:extLst>
            </p:cNvPr>
            <p:cNvSpPr txBox="1"/>
            <p:nvPr/>
          </p:nvSpPr>
          <p:spPr>
            <a:xfrm>
              <a:off x="1071980" y="5722894"/>
              <a:ext cx="10022628" cy="934466"/>
            </a:xfrm>
            <a:prstGeom prst="rect">
              <a:avLst/>
            </a:prstGeom>
            <a:noFill/>
          </p:spPr>
          <p:txBody>
            <a:bodyPr wrap="square" rtlCol="0">
              <a:spAutoFit/>
            </a:bodyPr>
            <a:lstStyle/>
            <a:p>
              <a:pPr algn="ctr" eaLnBrk="1" hangingPunct="1"/>
              <a:r>
                <a:rPr lang="en-US" altLang="en-US" sz="2400">
                  <a:latin typeface="Arial" panose="020B0604020202020204" pitchFamily="34" charset="0"/>
                  <a:cs typeface="Arial" panose="020B0604020202020204" pitchFamily="34" charset="0"/>
                </a:rPr>
                <a:t>Quá trình dao động điện và từ trong mạch LC tương tự như dao động của con lắc đơn</a:t>
              </a:r>
              <a:endParaRPr lang="en-US" sz="2400">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483586CD-DE6B-4495-B638-99799314319F}"/>
              </a:ext>
            </a:extLst>
          </p:cNvPr>
          <p:cNvPicPr>
            <a:picLocks noChangeAspect="1"/>
          </p:cNvPicPr>
          <p:nvPr/>
        </p:nvPicPr>
        <p:blipFill rotWithShape="1">
          <a:blip r:embed="rId5"/>
          <a:srcRect t="1081" r="648" b="50426"/>
          <a:stretch/>
        </p:blipFill>
        <p:spPr>
          <a:xfrm>
            <a:off x="104448" y="1352490"/>
            <a:ext cx="7450635" cy="3021552"/>
          </a:xfrm>
          <a:prstGeom prst="rect">
            <a:avLst/>
          </a:prstGeom>
        </p:spPr>
      </p:pic>
      <p:pic>
        <p:nvPicPr>
          <p:cNvPr id="15" name="Picture 14">
            <a:extLst>
              <a:ext uri="{FF2B5EF4-FFF2-40B4-BE49-F238E27FC236}">
                <a16:creationId xmlns:a16="http://schemas.microsoft.com/office/drawing/2014/main" id="{26246F21-6BBE-46EF-95E0-D88E4B8C1808}"/>
              </a:ext>
            </a:extLst>
          </p:cNvPr>
          <p:cNvPicPr>
            <a:picLocks noChangeAspect="1"/>
          </p:cNvPicPr>
          <p:nvPr/>
        </p:nvPicPr>
        <p:blipFill rotWithShape="1">
          <a:blip r:embed="rId5"/>
          <a:srcRect l="723" t="71454" r="645" b="6594"/>
          <a:stretch/>
        </p:blipFill>
        <p:spPr>
          <a:xfrm>
            <a:off x="132682" y="4415507"/>
            <a:ext cx="7436518" cy="1375217"/>
          </a:xfrm>
          <a:prstGeom prst="rect">
            <a:avLst/>
          </a:prstGeom>
        </p:spPr>
      </p:pic>
      <p:pic>
        <p:nvPicPr>
          <p:cNvPr id="18" name="Picture 17" descr="Diagram, schematic&#10;&#10;Description automatically generated">
            <a:extLst>
              <a:ext uri="{FF2B5EF4-FFF2-40B4-BE49-F238E27FC236}">
                <a16:creationId xmlns:a16="http://schemas.microsoft.com/office/drawing/2014/main" id="{F960D4AA-F01C-4CF1-A773-B061F332F0BA}"/>
              </a:ext>
            </a:extLst>
          </p:cNvPr>
          <p:cNvPicPr>
            <a:picLocks noChangeAspect="1"/>
          </p:cNvPicPr>
          <p:nvPr/>
        </p:nvPicPr>
        <p:blipFill rotWithShape="1">
          <a:blip r:embed="rId6">
            <a:extLst>
              <a:ext uri="{28A0092B-C50C-407E-A947-70E740481C1C}">
                <a14:useLocalDpi xmlns:a14="http://schemas.microsoft.com/office/drawing/2010/main" val="0"/>
              </a:ext>
            </a:extLst>
          </a:blip>
          <a:srcRect l="-598" t="5698" r="10125" b="8087"/>
          <a:stretch/>
        </p:blipFill>
        <p:spPr>
          <a:xfrm>
            <a:off x="7923456" y="1140953"/>
            <a:ext cx="4268544" cy="2288047"/>
          </a:xfrm>
          <a:prstGeom prst="rect">
            <a:avLst/>
          </a:prstGeom>
        </p:spPr>
      </p:pic>
    </p:spTree>
    <p:extLst>
      <p:ext uri="{BB962C8B-B14F-4D97-AF65-F5344CB8AC3E}">
        <p14:creationId xmlns:p14="http://schemas.microsoft.com/office/powerpoint/2010/main" val="9928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81D9788-B3FA-4D13-AB1F-C1A70D806104}"/>
              </a:ext>
            </a:extLst>
          </p:cNvPr>
          <p:cNvGrpSpPr/>
          <p:nvPr/>
        </p:nvGrpSpPr>
        <p:grpSpPr>
          <a:xfrm>
            <a:off x="-24763" y="110817"/>
            <a:ext cx="8843595" cy="531072"/>
            <a:chOff x="254802" y="2293268"/>
            <a:chExt cx="8261098" cy="756234"/>
          </a:xfrm>
        </p:grpSpPr>
        <p:grpSp>
          <p:nvGrpSpPr>
            <p:cNvPr id="23" name="Group 70">
              <a:extLst>
                <a:ext uri="{FF2B5EF4-FFF2-40B4-BE49-F238E27FC236}">
                  <a16:creationId xmlns:a16="http://schemas.microsoft.com/office/drawing/2014/main" id="{787D2D79-9365-49E1-8A6C-EDF7971E9DC0}"/>
                </a:ext>
              </a:extLst>
            </p:cNvPr>
            <p:cNvGrpSpPr>
              <a:grpSpLocks/>
            </p:cNvGrpSpPr>
            <p:nvPr/>
          </p:nvGrpSpPr>
          <p:grpSpPr bwMode="auto">
            <a:xfrm>
              <a:off x="254802" y="2293268"/>
              <a:ext cx="8261098" cy="743185"/>
              <a:chOff x="548626" y="3428140"/>
              <a:chExt cx="4254080" cy="1431480"/>
            </a:xfrm>
          </p:grpSpPr>
          <p:pic>
            <p:nvPicPr>
              <p:cNvPr id="26" name="Picture 8" descr="empty-green-rectangle">
                <a:extLst>
                  <a:ext uri="{FF2B5EF4-FFF2-40B4-BE49-F238E27FC236}">
                    <a16:creationId xmlns:a16="http://schemas.microsoft.com/office/drawing/2014/main" id="{2449F4F2-9453-40CF-8BE7-6543930B8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6" y="3428140"/>
                <a:ext cx="425408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green-top-faded">
                <a:extLst>
                  <a:ext uri="{FF2B5EF4-FFF2-40B4-BE49-F238E27FC236}">
                    <a16:creationId xmlns:a16="http://schemas.microsoft.com/office/drawing/2014/main" id="{8EADDD95-812E-4FAD-B5E8-7C461FF88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5791" y="3974382"/>
                <a:ext cx="1273932"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59814FBB-FEBB-49EE-81CF-9346441B824A}"/>
                </a:ext>
              </a:extLst>
            </p:cNvPr>
            <p:cNvSpPr txBox="1"/>
            <p:nvPr/>
          </p:nvSpPr>
          <p:spPr bwMode="auto">
            <a:xfrm>
              <a:off x="278080" y="2362089"/>
              <a:ext cx="1023523"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A2F8A656-E235-4808-9D8D-A3B9A19C0774}"/>
                </a:ext>
              </a:extLst>
            </p:cNvPr>
            <p:cNvSpPr>
              <a:spLocks noChangeArrowheads="1"/>
            </p:cNvSpPr>
            <p:nvPr/>
          </p:nvSpPr>
          <p:spPr bwMode="auto">
            <a:xfrm>
              <a:off x="1259065" y="2333804"/>
              <a:ext cx="6991138" cy="7056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Dao động điện từ tự do trong mạch dao động</a:t>
              </a:r>
              <a:endParaRPr lang="en-US" sz="2500" i="1" dirty="0">
                <a:cs typeface="Arial" panose="020B0604020202020204" pitchFamily="34" charset="0"/>
              </a:endParaRPr>
            </a:p>
          </p:txBody>
        </p:sp>
      </p:grpSp>
      <p:sp>
        <p:nvSpPr>
          <p:cNvPr id="28" name="TextBox 27">
            <a:extLst>
              <a:ext uri="{FF2B5EF4-FFF2-40B4-BE49-F238E27FC236}">
                <a16:creationId xmlns:a16="http://schemas.microsoft.com/office/drawing/2014/main" id="{4173101A-11A6-41EB-B3E3-76179C851997}"/>
              </a:ext>
            </a:extLst>
          </p:cNvPr>
          <p:cNvSpPr txBox="1"/>
          <p:nvPr/>
        </p:nvSpPr>
        <p:spPr>
          <a:xfrm>
            <a:off x="215127" y="652428"/>
            <a:ext cx="10791597" cy="461665"/>
          </a:xfrm>
          <a:prstGeom prst="rect">
            <a:avLst/>
          </a:prstGeom>
          <a:noFill/>
        </p:spPr>
        <p:txBody>
          <a:bodyPr wrap="square">
            <a:spAutoFit/>
          </a:bodyPr>
          <a:lstStyle/>
          <a:p>
            <a:r>
              <a:rPr lang="en-US" sz="2400" i="1">
                <a:solidFill>
                  <a:srgbClr val="0070C0"/>
                </a:solidFill>
                <a:latin typeface="Arial" panose="020B0604020202020204" pitchFamily="34" charset="0"/>
                <a:cs typeface="Arial" panose="020B0604020202020204" pitchFamily="34" charset="0"/>
              </a:rPr>
              <a:t>1. Sự biến thiên điện tích và cđdđ trong một mạch dao động lí tưởng</a:t>
            </a:r>
          </a:p>
        </p:txBody>
      </p:sp>
      <p:sp>
        <p:nvSpPr>
          <p:cNvPr id="30" name="TextBox 29">
            <a:extLst>
              <a:ext uri="{FF2B5EF4-FFF2-40B4-BE49-F238E27FC236}">
                <a16:creationId xmlns:a16="http://schemas.microsoft.com/office/drawing/2014/main" id="{BC288FFB-0C91-4B0F-BF20-CDC3F87DB845}"/>
              </a:ext>
            </a:extLst>
          </p:cNvPr>
          <p:cNvSpPr txBox="1"/>
          <p:nvPr/>
        </p:nvSpPr>
        <p:spPr>
          <a:xfrm>
            <a:off x="628268" y="1219256"/>
            <a:ext cx="9799320" cy="477054"/>
          </a:xfrm>
          <a:prstGeom prst="rect">
            <a:avLst/>
          </a:prstGeom>
          <a:noFill/>
        </p:spPr>
        <p:txBody>
          <a:bodyPr wrap="square">
            <a:spAutoFit/>
          </a:bodyPr>
          <a:lstStyle/>
          <a:p>
            <a:pPr rtl="0"/>
            <a:r>
              <a:rPr lang="en-US" sz="2500">
                <a:solidFill>
                  <a:srgbClr val="000000"/>
                </a:solidFill>
                <a:latin typeface="Arial" panose="020B0604020202020204" pitchFamily="34" charset="0"/>
                <a:cs typeface="Arial" panose="020B0604020202020204" pitchFamily="34" charset="0"/>
              </a:rPr>
              <a:t>Đ</a:t>
            </a:r>
            <a:r>
              <a:rPr lang="en-US" sz="2500" b="0" i="0" u="none" strike="noStrike" kern="1200" baseline="0">
                <a:solidFill>
                  <a:srgbClr val="000000"/>
                </a:solidFill>
                <a:latin typeface="Arial" panose="020B0604020202020204" pitchFamily="34" charset="0"/>
                <a:cs typeface="Arial" panose="020B0604020202020204" pitchFamily="34" charset="0"/>
              </a:rPr>
              <a:t>iện tích của một bản tụ của mạch dao động:</a:t>
            </a:r>
          </a:p>
        </p:txBody>
      </p:sp>
      <p:grpSp>
        <p:nvGrpSpPr>
          <p:cNvPr id="15" name="Group 14">
            <a:extLst>
              <a:ext uri="{FF2B5EF4-FFF2-40B4-BE49-F238E27FC236}">
                <a16:creationId xmlns:a16="http://schemas.microsoft.com/office/drawing/2014/main" id="{6523B741-6473-4813-BD70-48802927720B}"/>
              </a:ext>
            </a:extLst>
          </p:cNvPr>
          <p:cNvGrpSpPr/>
          <p:nvPr/>
        </p:nvGrpSpPr>
        <p:grpSpPr>
          <a:xfrm>
            <a:off x="546685" y="2580474"/>
            <a:ext cx="9700493" cy="1083916"/>
            <a:chOff x="447300" y="1583710"/>
            <a:chExt cx="9700493" cy="1083916"/>
          </a:xfrm>
        </p:grpSpPr>
        <mc:AlternateContent xmlns:mc="http://schemas.openxmlformats.org/markup-compatibility/2006" xmlns:a14="http://schemas.microsoft.com/office/drawing/2010/main">
          <mc:Choice Requires="a14">
            <p:sp>
              <p:nvSpPr>
                <p:cNvPr id="72712" name="Object 8">
                  <a:extLst>
                    <a:ext uri="{FF2B5EF4-FFF2-40B4-BE49-F238E27FC236}">
                      <a16:creationId xmlns:a16="http://schemas.microsoft.com/office/drawing/2014/main" id="{6292124C-B91F-41E9-A0F6-A508726FDF4C}"/>
                    </a:ext>
                  </a:extLst>
                </p:cNvPr>
                <p:cNvSpPr txBox="1"/>
                <p:nvPr/>
              </p:nvSpPr>
              <p:spPr bwMode="auto">
                <a:xfrm>
                  <a:off x="1232393" y="2134226"/>
                  <a:ext cx="8915400" cy="5334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𝑖</m:t>
                        </m:r>
                        <m:r>
                          <a:rPr lang="en-US" sz="2500" i="1" smtClean="0">
                            <a:solidFill>
                              <a:srgbClr val="000000"/>
                            </a:solidFill>
                            <a:latin typeface="Cambria Math" panose="02040503050406030204" pitchFamily="18" charset="0"/>
                          </a:rPr>
                          <m:t>=</m:t>
                        </m:r>
                        <m:f>
                          <m:fPr>
                            <m:ctrlPr>
                              <a:rPr lang="en-US" sz="2500" i="1" smtClean="0">
                                <a:solidFill>
                                  <a:srgbClr val="000000"/>
                                </a:solidFill>
                                <a:latin typeface="Cambria Math" panose="02040503050406030204" pitchFamily="18" charset="0"/>
                              </a:rPr>
                            </m:ctrlPr>
                          </m:fPr>
                          <m:num>
                            <m:r>
                              <a:rPr lang="en-US" sz="2500" b="0" i="1" smtClean="0">
                                <a:solidFill>
                                  <a:srgbClr val="000000"/>
                                </a:solidFill>
                                <a:latin typeface="Cambria Math" panose="02040503050406030204" pitchFamily="18" charset="0"/>
                              </a:rPr>
                              <m:t>𝑑𝑞</m:t>
                            </m:r>
                          </m:num>
                          <m:den>
                            <m:r>
                              <a:rPr lang="en-US" sz="2500" b="0" i="1" smtClean="0">
                                <a:solidFill>
                                  <a:srgbClr val="000000"/>
                                </a:solidFill>
                                <a:latin typeface="Cambria Math" panose="02040503050406030204" pitchFamily="18" charset="0"/>
                              </a:rPr>
                              <m:t>𝑑𝑡</m:t>
                            </m:r>
                          </m:den>
                        </m:f>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b="0" i="1" smtClean="0">
                                <a:solidFill>
                                  <a:srgbClr val="000000"/>
                                </a:solidFill>
                                <a:latin typeface="Cambria Math" panose="02040503050406030204" pitchFamily="18" charset="0"/>
                              </a:rPr>
                              <m:t>𝑞</m:t>
                            </m:r>
                          </m:e>
                          <m:sub>
                            <m:r>
                              <a:rPr lang="en-US" sz="2500" i="1">
                                <a:solidFill>
                                  <a:srgbClr val="000000"/>
                                </a:solidFill>
                                <a:latin typeface="Cambria Math" panose="02040503050406030204" pitchFamily="18" charset="0"/>
                              </a:rPr>
                              <m:t>0</m:t>
                            </m:r>
                          </m:sub>
                        </m:sSub>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func>
                          <m:funcPr>
                            <m:ctrlPr>
                              <a:rPr lang="en-US" sz="2500" i="1">
                                <a:solidFill>
                                  <a:srgbClr val="000000"/>
                                </a:solidFill>
                                <a:latin typeface="Cambria Math" panose="02040503050406030204" pitchFamily="18" charset="0"/>
                              </a:rPr>
                            </m:ctrlPr>
                          </m:funcPr>
                          <m:fName>
                            <m:r>
                              <m:rPr>
                                <m:sty m:val="p"/>
                              </m:rPr>
                              <a:rPr lang="en-US" sz="2500" i="0">
                                <a:solidFill>
                                  <a:srgbClr val="000000"/>
                                </a:solidFill>
                                <a:latin typeface="Cambria Math" panose="02040503050406030204" pitchFamily="18" charset="0"/>
                              </a:rPr>
                              <m:t>cos</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ea typeface="Cambria Math" panose="02040503050406030204" pitchFamily="18" charset="0"/>
                                  </a:rPr>
                                  <m:t>𝜑</m:t>
                                </m:r>
                                <m:r>
                                  <a:rPr lang="en-US" sz="2500" b="0" i="1" smtClean="0">
                                    <a:solidFill>
                                      <a:srgbClr val="000000"/>
                                    </a:solidFill>
                                    <a:latin typeface="Cambria Math" panose="02040503050406030204" pitchFamily="18" charset="0"/>
                                    <a:ea typeface="Cambria Math" panose="02040503050406030204" pitchFamily="18" charset="0"/>
                                  </a:rPr>
                                  <m:t>+</m:t>
                                </m:r>
                                <m:f>
                                  <m:fPr>
                                    <m:ctrlPr>
                                      <a:rPr lang="en-US" sz="2500" b="0" i="1" smtClean="0">
                                        <a:solidFill>
                                          <a:srgbClr val="000000"/>
                                        </a:solidFill>
                                        <a:latin typeface="Cambria Math" panose="02040503050406030204" pitchFamily="18" charset="0"/>
                                        <a:ea typeface="Cambria Math" panose="02040503050406030204" pitchFamily="18" charset="0"/>
                                      </a:rPr>
                                    </m:ctrlPr>
                                  </m:fPr>
                                  <m:num>
                                    <m:r>
                                      <a:rPr lang="en-US" sz="2500" b="0" i="1" smtClean="0">
                                        <a:solidFill>
                                          <a:srgbClr val="000000"/>
                                        </a:solidFill>
                                        <a:latin typeface="Cambria Math" panose="02040503050406030204" pitchFamily="18" charset="0"/>
                                        <a:ea typeface="Cambria Math" panose="02040503050406030204" pitchFamily="18" charset="0"/>
                                      </a:rPr>
                                      <m:t>𝜋</m:t>
                                    </m:r>
                                  </m:num>
                                  <m:den>
                                    <m:r>
                                      <a:rPr lang="en-US" sz="2500" b="0" i="1" smtClean="0">
                                        <a:solidFill>
                                          <a:srgbClr val="000000"/>
                                        </a:solidFill>
                                        <a:latin typeface="Cambria Math" panose="02040503050406030204" pitchFamily="18" charset="0"/>
                                        <a:ea typeface="Cambria Math" panose="02040503050406030204" pitchFamily="18" charset="0"/>
                                      </a:rPr>
                                      <m:t>2</m:t>
                                    </m:r>
                                  </m:den>
                                </m:f>
                              </m:e>
                            </m:d>
                          </m:e>
                        </m:func>
                        <m:sSub>
                          <m:sSubPr>
                            <m:ctrlPr>
                              <a:rPr lang="en-US" sz="2500" i="1">
                                <a:solidFill>
                                  <a:srgbClr val="000000"/>
                                </a:solidFill>
                                <a:latin typeface="Cambria Math" panose="02040503050406030204" pitchFamily="18" charset="0"/>
                              </a:rPr>
                            </m:ctrlPr>
                          </m:sSubPr>
                          <m:e>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a:solidFill>
                                  <a:srgbClr val="000000"/>
                                </a:solidFill>
                                <a:latin typeface="Cambria Math" panose="02040503050406030204" pitchFamily="18" charset="0"/>
                              </a:rPr>
                              <m:t>cos</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ea typeface="Cambria Math" panose="02040503050406030204" pitchFamily="18" charset="0"/>
                                  </a:rPr>
                                  <m:t>𝜑</m:t>
                                </m:r>
                                <m:r>
                                  <a:rPr lang="en-US" sz="2500" i="1">
                                    <a:solidFill>
                                      <a:srgbClr val="000000"/>
                                    </a:solidFill>
                                    <a:latin typeface="Cambria Math" panose="02040503050406030204" pitchFamily="18" charset="0"/>
                                    <a:ea typeface="Cambria Math" panose="02040503050406030204" pitchFamily="18" charset="0"/>
                                  </a:rPr>
                                  <m:t>+</m:t>
                                </m:r>
                                <m:f>
                                  <m:fPr>
                                    <m:ctrlPr>
                                      <a:rPr lang="en-US" sz="2500" i="1">
                                        <a:solidFill>
                                          <a:srgbClr val="000000"/>
                                        </a:solidFill>
                                        <a:latin typeface="Cambria Math" panose="02040503050406030204" pitchFamily="18" charset="0"/>
                                        <a:ea typeface="Cambria Math" panose="02040503050406030204" pitchFamily="18" charset="0"/>
                                      </a:rPr>
                                    </m:ctrlPr>
                                  </m:fPr>
                                  <m:num>
                                    <m:r>
                                      <a:rPr lang="en-US" sz="2500" i="1">
                                        <a:solidFill>
                                          <a:srgbClr val="000000"/>
                                        </a:solidFill>
                                        <a:latin typeface="Cambria Math" panose="02040503050406030204" pitchFamily="18" charset="0"/>
                                        <a:ea typeface="Cambria Math" panose="02040503050406030204" pitchFamily="18" charset="0"/>
                                      </a:rPr>
                                      <m:t>𝜋</m:t>
                                    </m:r>
                                  </m:num>
                                  <m:den>
                                    <m:r>
                                      <a:rPr lang="en-US" sz="2500" i="1">
                                        <a:solidFill>
                                          <a:srgbClr val="000000"/>
                                        </a:solidFill>
                                        <a:latin typeface="Cambria Math" panose="02040503050406030204" pitchFamily="18" charset="0"/>
                                        <a:ea typeface="Cambria Math" panose="02040503050406030204" pitchFamily="18" charset="0"/>
                                      </a:rPr>
                                      <m:t>2</m:t>
                                    </m:r>
                                  </m:den>
                                </m:f>
                              </m:e>
                            </m:d>
                          </m:e>
                        </m:func>
                      </m:oMath>
                    </m:oMathPara>
                  </a14:m>
                  <a:endParaRPr lang="en-US" sz="2500"/>
                </a:p>
              </p:txBody>
            </p:sp>
          </mc:Choice>
          <mc:Fallback xmlns="">
            <p:sp>
              <p:nvSpPr>
                <p:cNvPr id="72712" name="Object 8">
                  <a:extLst>
                    <a:ext uri="{FF2B5EF4-FFF2-40B4-BE49-F238E27FC236}">
                      <a16:creationId xmlns:a16="http://schemas.microsoft.com/office/drawing/2014/main" id="{6292124C-B91F-41E9-A0F6-A508726FDF4C}"/>
                    </a:ext>
                  </a:extLst>
                </p:cNvPr>
                <p:cNvSpPr txBox="1">
                  <a:spLocks noRot="1" noChangeAspect="1" noMove="1" noResize="1" noEditPoints="1" noAdjustHandles="1" noChangeArrowheads="1" noChangeShapeType="1" noTextEdit="1"/>
                </p:cNvSpPr>
                <p:nvPr/>
              </p:nvSpPr>
              <p:spPr bwMode="auto">
                <a:xfrm>
                  <a:off x="1232393" y="2134226"/>
                  <a:ext cx="8915400" cy="533400"/>
                </a:xfrm>
                <a:prstGeom prst="rect">
                  <a:avLst/>
                </a:prstGeom>
                <a:blipFill>
                  <a:blip r:embed="rId4"/>
                  <a:stretch>
                    <a:fillRect b="-45977"/>
                  </a:stretch>
                </a:blipFill>
                <a:ln>
                  <a:noFill/>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0C47D6B9-06FF-4084-B432-F800138CFE89}"/>
                </a:ext>
              </a:extLst>
            </p:cNvPr>
            <p:cNvSpPr txBox="1"/>
            <p:nvPr/>
          </p:nvSpPr>
          <p:spPr>
            <a:xfrm>
              <a:off x="447300" y="1583710"/>
              <a:ext cx="6858000" cy="477054"/>
            </a:xfrm>
            <a:prstGeom prst="rect">
              <a:avLst/>
            </a:prstGeom>
            <a:noFill/>
          </p:spPr>
          <p:txBody>
            <a:bodyPr wrap="square">
              <a:spAutoFit/>
            </a:bodyPr>
            <a:lstStyle/>
            <a:p>
              <a:pPr rtl="0"/>
              <a:r>
                <a:rPr lang="en-US" sz="2500" b="0" i="0" u="none" strike="noStrike" kern="1200" baseline="0">
                  <a:solidFill>
                    <a:srgbClr val="000000"/>
                  </a:solidFill>
                  <a:latin typeface="Arial" panose="020B0604020202020204" pitchFamily="34" charset="0"/>
                  <a:cs typeface="Arial" panose="020B0604020202020204" pitchFamily="34" charset="0"/>
                </a:rPr>
                <a:t>Dòng điện tức thời qua cuộn dây thuần cảm :</a:t>
              </a:r>
            </a:p>
          </p:txBody>
        </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C0DF94C7-37FB-4F9D-8157-F9690D19ADA5}"/>
                  </a:ext>
                </a:extLst>
              </p:cNvPr>
              <p:cNvSpPr txBox="1"/>
              <p:nvPr/>
            </p:nvSpPr>
            <p:spPr>
              <a:xfrm>
                <a:off x="4974138" y="1772965"/>
                <a:ext cx="7027362" cy="659155"/>
              </a:xfrm>
              <a:prstGeom prst="rect">
                <a:avLst/>
              </a:prstGeom>
              <a:noFill/>
            </p:spPr>
            <p:txBody>
              <a:bodyPr wrap="square">
                <a:spAutoFit/>
              </a:bodyPr>
              <a:lstStyle/>
              <a:p>
                <a:pPr rtl="0"/>
                <a14:m>
                  <m:oMath xmlns:m="http://schemas.openxmlformats.org/officeDocument/2006/math">
                    <m: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f>
                      <m:fPr>
                        <m:ctrlP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num>
                      <m:den>
                        <m:rad>
                          <m:radPr>
                            <m:degHide m:val="on"/>
                            <m:ctrlP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radPr>
                          <m:deg/>
                          <m:e>
                            <m: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𝐿𝐶</m:t>
                            </m:r>
                          </m:e>
                        </m:rad>
                      </m:den>
                    </m:f>
                    <m: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500" b="0" i="0" u="none" strike="noStrike" kern="1200">
                    <a:solidFill>
                      <a:srgbClr val="000000"/>
                    </a:solidFill>
                    <a:latin typeface="Arial" panose="020B0604020202020204" pitchFamily="34" charset="0"/>
                    <a:cs typeface="Arial" panose="020B0604020202020204" pitchFamily="34" charset="0"/>
                  </a:rPr>
                  <a:t>: tần số góc của dao động (rad/s)</a:t>
                </a:r>
                <a:endParaRPr lang="en-US" sz="2500" b="0" i="0" u="none" strike="noStrike" kern="1200" baseline="0">
                  <a:solidFill>
                    <a:srgbClr val="000000"/>
                  </a:solidFill>
                  <a:latin typeface="Arial" panose="020B0604020202020204" pitchFamily="34" charset="0"/>
                  <a:cs typeface="Arial" panose="020B0604020202020204" pitchFamily="34" charset="0"/>
                </a:endParaRPr>
              </a:p>
            </p:txBody>
          </p:sp>
        </mc:Choice>
        <mc:Fallback>
          <p:sp>
            <p:nvSpPr>
              <p:cNvPr id="36" name="TextBox 35">
                <a:extLst>
                  <a:ext uri="{FF2B5EF4-FFF2-40B4-BE49-F238E27FC236}">
                    <a16:creationId xmlns:a16="http://schemas.microsoft.com/office/drawing/2014/main" id="{C0DF94C7-37FB-4F9D-8157-F9690D19ADA5}"/>
                  </a:ext>
                </a:extLst>
              </p:cNvPr>
              <p:cNvSpPr txBox="1">
                <a:spLocks noRot="1" noChangeAspect="1" noMove="1" noResize="1" noEditPoints="1" noAdjustHandles="1" noChangeArrowheads="1" noChangeShapeType="1" noTextEdit="1"/>
              </p:cNvSpPr>
              <p:nvPr/>
            </p:nvSpPr>
            <p:spPr>
              <a:xfrm>
                <a:off x="4974138" y="1772965"/>
                <a:ext cx="7027362" cy="659155"/>
              </a:xfrm>
              <a:prstGeom prst="rect">
                <a:avLst/>
              </a:prstGeom>
              <a:blipFill>
                <a:blip r:embed="rId5"/>
                <a:stretch>
                  <a:fillRect b="-4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bject 7">
                <a:extLst>
                  <a:ext uri="{FF2B5EF4-FFF2-40B4-BE49-F238E27FC236}">
                    <a16:creationId xmlns:a16="http://schemas.microsoft.com/office/drawing/2014/main" id="{33F50C05-1CA6-4A7D-A24B-E5D90A7145E3}"/>
                  </a:ext>
                </a:extLst>
              </p:cNvPr>
              <p:cNvSpPr txBox="1"/>
              <p:nvPr/>
            </p:nvSpPr>
            <p:spPr bwMode="auto">
              <a:xfrm>
                <a:off x="1447800" y="1781632"/>
                <a:ext cx="3843924" cy="5540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𝑞</m:t>
                      </m:r>
                      <m:r>
                        <a:rPr lang="en-US" sz="2500" i="1" smtClean="0">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b="0" i="1" smtClean="0">
                              <a:solidFill>
                                <a:srgbClr val="000000"/>
                              </a:solidFill>
                              <a:latin typeface="Cambria Math" panose="02040503050406030204" pitchFamily="18" charset="0"/>
                            </a:rPr>
                            <m:t>𝑞</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b="0" i="0" smtClean="0">
                              <a:solidFill>
                                <a:srgbClr val="000000"/>
                              </a:solidFill>
                              <a:latin typeface="Cambria Math" panose="02040503050406030204" pitchFamily="18" charset="0"/>
                            </a:rPr>
                            <m:t>c</m:t>
                          </m:r>
                          <m:r>
                            <a:rPr lang="en-US" sz="2500" b="0" i="1" smtClean="0">
                              <a:solidFill>
                                <a:srgbClr val="000000"/>
                              </a:solidFill>
                              <a:latin typeface="Cambria Math" panose="02040503050406030204" pitchFamily="18" charset="0"/>
                            </a:rPr>
                            <m:t>𝑜𝑠</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smtClean="0">
                                  <a:solidFill>
                                    <a:srgbClr val="000000"/>
                                  </a:solidFill>
                                  <a:latin typeface="Cambria Math" panose="02040503050406030204" pitchFamily="18" charset="0"/>
                                  <a:ea typeface="Cambria Math" panose="02040503050406030204" pitchFamily="18" charset="0"/>
                                </a:rPr>
                                <m:t>𝜑</m:t>
                              </m:r>
                            </m:e>
                          </m:d>
                        </m:e>
                      </m:func>
                    </m:oMath>
                  </m:oMathPara>
                </a14:m>
                <a:endParaRPr lang="en-US" sz="2500"/>
              </a:p>
            </p:txBody>
          </p:sp>
        </mc:Choice>
        <mc:Fallback xmlns="">
          <p:sp>
            <p:nvSpPr>
              <p:cNvPr id="29" name="Object 7">
                <a:extLst>
                  <a:ext uri="{FF2B5EF4-FFF2-40B4-BE49-F238E27FC236}">
                    <a16:creationId xmlns:a16="http://schemas.microsoft.com/office/drawing/2014/main" id="{33F50C05-1CA6-4A7D-A24B-E5D90A7145E3}"/>
                  </a:ext>
                </a:extLst>
              </p:cNvPr>
              <p:cNvSpPr txBox="1">
                <a:spLocks noRot="1" noChangeAspect="1" noMove="1" noResize="1" noEditPoints="1" noAdjustHandles="1" noChangeArrowheads="1" noChangeShapeType="1" noTextEdit="1"/>
              </p:cNvSpPr>
              <p:nvPr/>
            </p:nvSpPr>
            <p:spPr bwMode="auto">
              <a:xfrm>
                <a:off x="1447800" y="1781632"/>
                <a:ext cx="3843924" cy="554038"/>
              </a:xfrm>
              <a:prstGeom prst="rect">
                <a:avLst/>
              </a:prstGeom>
              <a:blipFill>
                <a:blip r:embed="rId6"/>
                <a:stretch>
                  <a:fillRect l="-63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A1FE5FE-2436-43C3-A50C-F2B9B2D82B75}"/>
                  </a:ext>
                </a:extLst>
              </p:cNvPr>
              <p:cNvSpPr txBox="1"/>
              <p:nvPr/>
            </p:nvSpPr>
            <p:spPr>
              <a:xfrm>
                <a:off x="9484816" y="3295583"/>
                <a:ext cx="2065645" cy="477054"/>
              </a:xfrm>
              <a:prstGeom prst="rect">
                <a:avLst/>
              </a:prstGeom>
              <a:noFill/>
            </p:spPr>
            <p:txBody>
              <a:bodyPr wrap="square">
                <a:spAutoFit/>
              </a:bodyPr>
              <a:lstStyle/>
              <a:p>
                <a:r>
                  <a:rPr lang="en-US" sz="2500">
                    <a:solidFill>
                      <a:srgbClr val="000000"/>
                    </a:solidFill>
                    <a:latin typeface="Arial" panose="020B0604020202020204" pitchFamily="34" charset="0"/>
                    <a:cs typeface="Arial" panose="020B0604020202020204" pitchFamily="34" charset="0"/>
                  </a:rPr>
                  <a:t>với </a:t>
                </a:r>
                <a14:m>
                  <m:oMath xmlns:m="http://schemas.openxmlformats.org/officeDocument/2006/math">
                    <m:sSub>
                      <m:sSubPr>
                        <m:ctrlPr>
                          <a:rPr lang="en-US" sz="2500" i="1" smtClean="0">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r>
                      <a:rPr lang="en-US" sz="2500" b="0" i="1" u="none" strike="noStrike" kern="1200"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rPr>
                        </m:ctrlPr>
                      </m:sSubPr>
                      <m:e>
                        <m:r>
                          <a:rPr lang="en-US" sz="2500" b="0" i="1" smtClean="0">
                            <a:solidFill>
                              <a:srgbClr val="000000"/>
                            </a:solidFill>
                            <a:latin typeface="Cambria Math" panose="02040503050406030204" pitchFamily="18" charset="0"/>
                          </a:rPr>
                          <m:t>𝑞</m:t>
                        </m:r>
                      </m:e>
                      <m:sub>
                        <m:r>
                          <a:rPr lang="en-US" sz="2500" i="1">
                            <a:solidFill>
                              <a:srgbClr val="000000"/>
                            </a:solidFill>
                            <a:latin typeface="Cambria Math" panose="02040503050406030204" pitchFamily="18" charset="0"/>
                          </a:rPr>
                          <m:t>0</m:t>
                        </m:r>
                      </m:sub>
                    </m:sSub>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oMath>
                </a14:m>
                <a:endParaRPr lang="en-US" sz="2500" b="0" i="0" u="none" strike="noStrike" kern="1200" baseline="0">
                  <a:solidFill>
                    <a:srgbClr val="000000"/>
                  </a:solidFill>
                  <a:latin typeface="Arial" panose="020B060402020202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AA1FE5FE-2436-43C3-A50C-F2B9B2D82B75}"/>
                  </a:ext>
                </a:extLst>
              </p:cNvPr>
              <p:cNvSpPr txBox="1">
                <a:spLocks noRot="1" noChangeAspect="1" noMove="1" noResize="1" noEditPoints="1" noAdjustHandles="1" noChangeArrowheads="1" noChangeShapeType="1" noTextEdit="1"/>
              </p:cNvSpPr>
              <p:nvPr/>
            </p:nvSpPr>
            <p:spPr>
              <a:xfrm>
                <a:off x="9484816" y="3295583"/>
                <a:ext cx="2065645" cy="477054"/>
              </a:xfrm>
              <a:prstGeom prst="rect">
                <a:avLst/>
              </a:prstGeom>
              <a:blipFill>
                <a:blip r:embed="rId7"/>
                <a:stretch>
                  <a:fillRect l="-5015" t="-10256" b="-30769"/>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53B263D3-B523-4558-B5A9-EE8441C1F10F}"/>
              </a:ext>
            </a:extLst>
          </p:cNvPr>
          <p:cNvGrpSpPr/>
          <p:nvPr/>
        </p:nvGrpSpPr>
        <p:grpSpPr>
          <a:xfrm>
            <a:off x="190500" y="5523310"/>
            <a:ext cx="11811000" cy="1126001"/>
            <a:chOff x="1276599" y="2174530"/>
            <a:chExt cx="2231091" cy="981592"/>
          </a:xfrm>
        </p:grpSpPr>
        <p:pic>
          <p:nvPicPr>
            <p:cNvPr id="35" name="Picture 4" descr="empty-blue-rectangle">
              <a:extLst>
                <a:ext uri="{FF2B5EF4-FFF2-40B4-BE49-F238E27FC236}">
                  <a16:creationId xmlns:a16="http://schemas.microsoft.com/office/drawing/2014/main" id="{8175BF87-BE64-4FFC-A10F-1AED1754A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026060">
              <a:extLst>
                <a:ext uri="{FF2B5EF4-FFF2-40B4-BE49-F238E27FC236}">
                  <a16:creationId xmlns:a16="http://schemas.microsoft.com/office/drawing/2014/main" id="{A2D6542D-1B8D-42B1-92E4-2000ADCB17C4}"/>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8857484-E2DD-4E2C-A9C9-413D57C8D40F}"/>
                  </a:ext>
                </a:extLst>
              </p:cNvPr>
              <p:cNvSpPr txBox="1"/>
              <p:nvPr/>
            </p:nvSpPr>
            <p:spPr>
              <a:xfrm>
                <a:off x="845769" y="5561154"/>
                <a:ext cx="10730330" cy="1023229"/>
              </a:xfrm>
              <a:prstGeom prst="rect">
                <a:avLst/>
              </a:prstGeom>
              <a:noFill/>
            </p:spPr>
            <p:txBody>
              <a:bodyPr wrap="square">
                <a:spAutoFit/>
              </a:bodyPr>
              <a:lstStyle/>
              <a:p>
                <a:pPr algn="ctr" rtl="0"/>
                <a:r>
                  <a:rPr lang="en-US" sz="2600" b="0" i="0" u="none" strike="noStrike" kern="1200" baseline="0">
                    <a:solidFill>
                      <a:srgbClr val="7030A0"/>
                    </a:solidFill>
                    <a:latin typeface="Arial" panose="020B0604020202020204" pitchFamily="34" charset="0"/>
                    <a:cs typeface="Arial" panose="020B0604020202020204" pitchFamily="34" charset="0"/>
                  </a:rPr>
                  <a:t>Điện tích q của một bản tụ điện và cường độ dòng điện I trong mạch dao động biến thiên điều hòa theo thời gian; </a:t>
                </a:r>
                <a:r>
                  <a:rPr lang="en-US" sz="2600" b="0" i="1" u="none" strike="noStrike" kern="1200" baseline="0">
                    <a:solidFill>
                      <a:srgbClr val="FF0000"/>
                    </a:solidFill>
                    <a:latin typeface="Times New Roman" panose="02020603050405020304" pitchFamily="18" charset="0"/>
                    <a:cs typeface="Times New Roman" panose="02020603050405020304" pitchFamily="18" charset="0"/>
                  </a:rPr>
                  <a:t>i</a:t>
                </a:r>
                <a:r>
                  <a:rPr lang="en-US" sz="2600" b="0" i="0" u="none" strike="noStrike" kern="1200" baseline="0">
                    <a:solidFill>
                      <a:srgbClr val="FF0000"/>
                    </a:solidFill>
                    <a:latin typeface="Arial" panose="020B0604020202020204" pitchFamily="34" charset="0"/>
                    <a:cs typeface="Arial" panose="020B0604020202020204" pitchFamily="34" charset="0"/>
                  </a:rPr>
                  <a:t> sớm pha </a:t>
                </a:r>
                <a14:m>
                  <m:oMath xmlns:m="http://schemas.openxmlformats.org/officeDocument/2006/math">
                    <m:f>
                      <m:fPr>
                        <m:ctrlPr>
                          <a:rPr lang="en-US" sz="2600" b="0" i="1" smtClean="0">
                            <a:solidFill>
                              <a:srgbClr val="FF0000"/>
                            </a:solidFill>
                            <a:latin typeface="Cambria Math" panose="02040503050406030204" pitchFamily="18" charset="0"/>
                            <a:ea typeface="Cambria Math" panose="02040503050406030204" pitchFamily="18" charset="0"/>
                          </a:rPr>
                        </m:ctrlPr>
                      </m:fPr>
                      <m:num>
                        <m:r>
                          <a:rPr lang="en-US" sz="2600" b="0" i="1" smtClean="0">
                            <a:solidFill>
                              <a:srgbClr val="FF0000"/>
                            </a:solidFill>
                            <a:latin typeface="Cambria Math" panose="02040503050406030204" pitchFamily="18" charset="0"/>
                            <a:ea typeface="Cambria Math" panose="02040503050406030204" pitchFamily="18" charset="0"/>
                          </a:rPr>
                          <m:t>𝜋</m:t>
                        </m:r>
                      </m:num>
                      <m:den>
                        <m:r>
                          <a:rPr lang="en-US" sz="2600" b="0" i="1" smtClean="0">
                            <a:solidFill>
                              <a:srgbClr val="FF0000"/>
                            </a:solidFill>
                            <a:latin typeface="Cambria Math" panose="02040503050406030204" pitchFamily="18" charset="0"/>
                            <a:ea typeface="Cambria Math" panose="02040503050406030204" pitchFamily="18" charset="0"/>
                          </a:rPr>
                          <m:t>2</m:t>
                        </m:r>
                      </m:den>
                    </m:f>
                    <m:r>
                      <a:rPr lang="en-US" sz="2600" b="0" i="1" smtClean="0">
                        <a:solidFill>
                          <a:srgbClr val="FF0000"/>
                        </a:solidFill>
                        <a:latin typeface="Cambria Math" panose="02040503050406030204" pitchFamily="18" charset="0"/>
                        <a:ea typeface="Cambria Math" panose="02040503050406030204" pitchFamily="18" charset="0"/>
                      </a:rPr>
                      <m:t> </m:t>
                    </m:r>
                  </m:oMath>
                </a14:m>
                <a:r>
                  <a:rPr lang="en-US" sz="2600" b="0" i="0" u="none" strike="noStrike" kern="1200" baseline="0">
                    <a:solidFill>
                      <a:srgbClr val="FF0000"/>
                    </a:solidFill>
                    <a:latin typeface="Arial" panose="020B0604020202020204" pitchFamily="34" charset="0"/>
                    <a:cs typeface="Arial" panose="020B0604020202020204" pitchFamily="34" charset="0"/>
                  </a:rPr>
                  <a:t>so với q</a:t>
                </a:r>
                <a:endParaRPr lang="en-US" sz="2600" b="0" i="0" u="none" strike="noStrike" kern="1200" baseline="0">
                  <a:solidFill>
                    <a:srgbClr val="7030A0"/>
                  </a:solidFill>
                  <a:latin typeface="Arial" panose="020B0604020202020204" pitchFamily="34" charset="0"/>
                  <a:cs typeface="Arial" panose="020B0604020202020204" pitchFamily="34" charset="0"/>
                </a:endParaRPr>
              </a:p>
            </p:txBody>
          </p:sp>
        </mc:Choice>
        <mc:Fallback xmlns="">
          <p:sp>
            <p:nvSpPr>
              <p:cNvPr id="38" name="TextBox 37">
                <a:extLst>
                  <a:ext uri="{FF2B5EF4-FFF2-40B4-BE49-F238E27FC236}">
                    <a16:creationId xmlns:a16="http://schemas.microsoft.com/office/drawing/2014/main" id="{08857484-E2DD-4E2C-A9C9-413D57C8D40F}"/>
                  </a:ext>
                </a:extLst>
              </p:cNvPr>
              <p:cNvSpPr txBox="1">
                <a:spLocks noRot="1" noChangeAspect="1" noMove="1" noResize="1" noEditPoints="1" noAdjustHandles="1" noChangeArrowheads="1" noChangeShapeType="1" noTextEdit="1"/>
              </p:cNvSpPr>
              <p:nvPr/>
            </p:nvSpPr>
            <p:spPr>
              <a:xfrm>
                <a:off x="845769" y="5561154"/>
                <a:ext cx="10730330" cy="1023229"/>
              </a:xfrm>
              <a:prstGeom prst="rect">
                <a:avLst/>
              </a:prstGeom>
              <a:blipFill>
                <a:blip r:embed="rId9"/>
                <a:stretch>
                  <a:fillRect t="-5357" b="-59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C49318F7-EE34-45F8-ADA2-AC8EAE168D3F}"/>
                  </a:ext>
                </a:extLst>
              </p:cNvPr>
              <p:cNvSpPr txBox="1"/>
              <p:nvPr/>
            </p:nvSpPr>
            <p:spPr>
              <a:xfrm>
                <a:off x="628268" y="4051892"/>
                <a:ext cx="6669078" cy="485511"/>
              </a:xfrm>
              <a:prstGeom prst="rect">
                <a:avLst/>
              </a:prstGeom>
              <a:noFill/>
            </p:spPr>
            <p:txBody>
              <a:bodyPr wrap="square">
                <a:spAutoFit/>
              </a:bodyPr>
              <a:lstStyle/>
              <a:p>
                <a:pPr rtl="0"/>
                <a:r>
                  <a:rPr lang="en-US" sz="2500" b="0" i="0" u="none" strike="noStrike" kern="1200" baseline="0">
                    <a:solidFill>
                      <a:srgbClr val="000000"/>
                    </a:solidFill>
                    <a:latin typeface="Arial" panose="020B0604020202020204" pitchFamily="34" charset="0"/>
                    <a:cs typeface="Arial" panose="020B0604020202020204" pitchFamily="34" charset="0"/>
                  </a:rPr>
                  <a:t>Chọn t = 0 lúc phóng điện: </a:t>
                </a:r>
                <a14:m>
                  <m:oMath xmlns:m="http://schemas.openxmlformats.org/officeDocument/2006/math">
                    <m:r>
                      <a:rPr lang="en-US" sz="2500" i="1" smtClean="0">
                        <a:solidFill>
                          <a:srgbClr val="000000"/>
                        </a:solidFill>
                        <a:latin typeface="Cambria Math" panose="02040503050406030204" pitchFamily="18" charset="0"/>
                        <a:ea typeface="Cambria Math" panose="02040503050406030204" pitchFamily="18" charset="0"/>
                      </a:rPr>
                      <m:t>𝜑</m:t>
                    </m:r>
                  </m:oMath>
                </a14:m>
                <a:r>
                  <a:rPr lang="en-US" sz="2500" b="0" i="0" u="none" strike="noStrike" kern="1200" baseline="0">
                    <a:solidFill>
                      <a:srgbClr val="000000"/>
                    </a:solidFill>
                    <a:latin typeface="Arial" panose="020B0604020202020204" pitchFamily="34" charset="0"/>
                    <a:cs typeface="Arial" panose="020B0604020202020204" pitchFamily="34" charset="0"/>
                  </a:rPr>
                  <a:t> = 0 </a:t>
                </a:r>
              </a:p>
            </p:txBody>
          </p:sp>
        </mc:Choice>
        <mc:Fallback>
          <p:sp>
            <p:nvSpPr>
              <p:cNvPr id="41" name="TextBox 40">
                <a:extLst>
                  <a:ext uri="{FF2B5EF4-FFF2-40B4-BE49-F238E27FC236}">
                    <a16:creationId xmlns:a16="http://schemas.microsoft.com/office/drawing/2014/main" id="{C49318F7-EE34-45F8-ADA2-AC8EAE168D3F}"/>
                  </a:ext>
                </a:extLst>
              </p:cNvPr>
              <p:cNvSpPr txBox="1">
                <a:spLocks noRot="1" noChangeAspect="1" noMove="1" noResize="1" noEditPoints="1" noAdjustHandles="1" noChangeArrowheads="1" noChangeShapeType="1" noTextEdit="1"/>
              </p:cNvSpPr>
              <p:nvPr/>
            </p:nvSpPr>
            <p:spPr>
              <a:xfrm>
                <a:off x="628268" y="4051892"/>
                <a:ext cx="6669078" cy="485511"/>
              </a:xfrm>
              <a:prstGeom prst="rect">
                <a:avLst/>
              </a:prstGeom>
              <a:blipFill>
                <a:blip r:embed="rId10"/>
                <a:stretch>
                  <a:fillRect l="-1463" t="-10127" b="-29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bject 7">
                <a:extLst>
                  <a:ext uri="{FF2B5EF4-FFF2-40B4-BE49-F238E27FC236}">
                    <a16:creationId xmlns:a16="http://schemas.microsoft.com/office/drawing/2014/main" id="{CD56CD95-916E-426D-B41D-B22EF3A176A7}"/>
                  </a:ext>
                </a:extLst>
              </p:cNvPr>
              <p:cNvSpPr txBox="1"/>
              <p:nvPr/>
            </p:nvSpPr>
            <p:spPr bwMode="auto">
              <a:xfrm>
                <a:off x="2677546" y="4682008"/>
                <a:ext cx="2438400" cy="5540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𝑞</m:t>
                      </m:r>
                      <m:r>
                        <a:rPr lang="en-US" sz="2500" i="1" smtClean="0">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b="0" i="1" smtClean="0">
                              <a:solidFill>
                                <a:srgbClr val="000000"/>
                              </a:solidFill>
                              <a:latin typeface="Cambria Math" panose="02040503050406030204" pitchFamily="18" charset="0"/>
                            </a:rPr>
                            <m:t>𝑞</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b="0" i="0" smtClean="0">
                              <a:solidFill>
                                <a:srgbClr val="000000"/>
                              </a:solidFill>
                              <a:latin typeface="Cambria Math" panose="02040503050406030204" pitchFamily="18" charset="0"/>
                            </a:rPr>
                            <m:t>c</m:t>
                          </m:r>
                          <m:r>
                            <a:rPr lang="en-US" sz="2500" b="0" i="1" smtClean="0">
                              <a:solidFill>
                                <a:srgbClr val="000000"/>
                              </a:solidFill>
                              <a:latin typeface="Cambria Math" panose="02040503050406030204" pitchFamily="18" charset="0"/>
                            </a:rPr>
                            <m:t>𝑜𝑠</m:t>
                          </m:r>
                        </m:fName>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b="0" i="1" smtClean="0">
                              <a:solidFill>
                                <a:srgbClr val="000000"/>
                              </a:solidFill>
                              <a:latin typeface="Cambria Math" panose="02040503050406030204" pitchFamily="18" charset="0"/>
                            </a:rPr>
                            <m:t> </m:t>
                          </m:r>
                        </m:e>
                      </m:func>
                    </m:oMath>
                  </m:oMathPara>
                </a14:m>
                <a:endParaRPr lang="en-US" sz="2500"/>
              </a:p>
            </p:txBody>
          </p:sp>
        </mc:Choice>
        <mc:Fallback xmlns="">
          <p:sp>
            <p:nvSpPr>
              <p:cNvPr id="42" name="Object 7">
                <a:extLst>
                  <a:ext uri="{FF2B5EF4-FFF2-40B4-BE49-F238E27FC236}">
                    <a16:creationId xmlns:a16="http://schemas.microsoft.com/office/drawing/2014/main" id="{CD56CD95-916E-426D-B41D-B22EF3A176A7}"/>
                  </a:ext>
                </a:extLst>
              </p:cNvPr>
              <p:cNvSpPr txBox="1">
                <a:spLocks noRot="1" noChangeAspect="1" noMove="1" noResize="1" noEditPoints="1" noAdjustHandles="1" noChangeArrowheads="1" noChangeShapeType="1" noTextEdit="1"/>
              </p:cNvSpPr>
              <p:nvPr/>
            </p:nvSpPr>
            <p:spPr bwMode="auto">
              <a:xfrm>
                <a:off x="2677546" y="4682008"/>
                <a:ext cx="2438400" cy="554038"/>
              </a:xfrm>
              <a:prstGeom prst="rect">
                <a:avLst/>
              </a:prstGeom>
              <a:blipFill>
                <a:blip r:embed="rId12"/>
                <a:stretch>
                  <a:fillRect l="-750"/>
                </a:stretch>
              </a:blipFill>
              <a:ln>
                <a:noFill/>
              </a:ln>
              <a:effectLst/>
            </p:spPr>
            <p:txBody>
              <a:bodyPr/>
              <a:lstStyle/>
              <a:p>
                <a:r>
                  <a:rPr lang="en-US">
                    <a:noFill/>
                  </a:rPr>
                  <a:t> </a:t>
                </a:r>
              </a:p>
            </p:txBody>
          </p:sp>
        </mc:Fallback>
      </mc:AlternateContent>
      <p:sp>
        <p:nvSpPr>
          <p:cNvPr id="43" name="TextBox 42">
            <a:extLst>
              <a:ext uri="{FF2B5EF4-FFF2-40B4-BE49-F238E27FC236}">
                <a16:creationId xmlns:a16="http://schemas.microsoft.com/office/drawing/2014/main" id="{961BDFA2-E58F-407E-9F10-9E1B7D47A9E7}"/>
              </a:ext>
            </a:extLst>
          </p:cNvPr>
          <p:cNvSpPr txBox="1"/>
          <p:nvPr/>
        </p:nvSpPr>
        <p:spPr>
          <a:xfrm>
            <a:off x="5677026" y="4711075"/>
            <a:ext cx="869435" cy="477054"/>
          </a:xfrm>
          <a:prstGeom prst="rect">
            <a:avLst/>
          </a:prstGeom>
          <a:noFill/>
        </p:spPr>
        <p:txBody>
          <a:bodyPr wrap="square">
            <a:spAutoFit/>
          </a:bodyPr>
          <a:lstStyle/>
          <a:p>
            <a:r>
              <a:rPr lang="en-US" sz="2500" b="0" i="0" u="none" strike="noStrike" kern="1200">
                <a:solidFill>
                  <a:srgbClr val="000000"/>
                </a:solidFill>
                <a:latin typeface="Arial" panose="020B0604020202020204" pitchFamily="34" charset="0"/>
                <a:cs typeface="Arial" panose="020B0604020202020204" pitchFamily="34" charset="0"/>
              </a:rPr>
              <a:t>và</a:t>
            </a:r>
            <a:endParaRPr lang="en-US" sz="2500"/>
          </a:p>
        </p:txBody>
      </p:sp>
      <mc:AlternateContent xmlns:mc="http://schemas.openxmlformats.org/markup-compatibility/2006">
        <mc:Choice xmlns:a14="http://schemas.microsoft.com/office/drawing/2010/main" Requires="a14">
          <p:sp>
            <p:nvSpPr>
              <p:cNvPr id="34" name="Object 8">
                <a:extLst>
                  <a:ext uri="{FF2B5EF4-FFF2-40B4-BE49-F238E27FC236}">
                    <a16:creationId xmlns:a16="http://schemas.microsoft.com/office/drawing/2014/main" id="{CED29CF9-DF20-48B6-BF39-C0370C37DD88}"/>
                  </a:ext>
                </a:extLst>
              </p:cNvPr>
              <p:cNvSpPr txBox="1"/>
              <p:nvPr/>
            </p:nvSpPr>
            <p:spPr bwMode="auto">
              <a:xfrm>
                <a:off x="6731821" y="4508250"/>
                <a:ext cx="3250379" cy="542856"/>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𝑖</m:t>
                      </m:r>
                      <m:sSub>
                        <m:sSubPr>
                          <m:ctrlPr>
                            <a:rPr lang="en-US" sz="2500" i="1">
                              <a:solidFill>
                                <a:srgbClr val="000000"/>
                              </a:solidFill>
                              <a:latin typeface="Cambria Math" panose="02040503050406030204" pitchFamily="18" charset="0"/>
                            </a:rPr>
                          </m:ctrlPr>
                        </m:sSubPr>
                        <m:e>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a:solidFill>
                                <a:srgbClr val="000000"/>
                              </a:solidFill>
                              <a:latin typeface="Cambria Math" panose="02040503050406030204" pitchFamily="18" charset="0"/>
                            </a:rPr>
                            <m:t>cos</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ea typeface="Cambria Math" panose="02040503050406030204" pitchFamily="18" charset="0"/>
                                  <a:cs typeface="Arial" panose="020B0604020202020204" pitchFamily="34"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ea typeface="Cambria Math" panose="02040503050406030204" pitchFamily="18" charset="0"/>
                                    </a:rPr>
                                  </m:ctrlPr>
                                </m:fPr>
                                <m:num>
                                  <m:r>
                                    <a:rPr lang="en-US" sz="2500" i="1">
                                      <a:solidFill>
                                        <a:srgbClr val="000000"/>
                                      </a:solidFill>
                                      <a:latin typeface="Cambria Math" panose="02040503050406030204" pitchFamily="18" charset="0"/>
                                      <a:ea typeface="Cambria Math" panose="02040503050406030204" pitchFamily="18" charset="0"/>
                                    </a:rPr>
                                    <m:t>𝜋</m:t>
                                  </m:r>
                                </m:num>
                                <m:den>
                                  <m:r>
                                    <a:rPr lang="en-US" sz="2500" i="1">
                                      <a:solidFill>
                                        <a:srgbClr val="000000"/>
                                      </a:solidFill>
                                      <a:latin typeface="Cambria Math" panose="02040503050406030204" pitchFamily="18" charset="0"/>
                                      <a:ea typeface="Cambria Math" panose="02040503050406030204" pitchFamily="18" charset="0"/>
                                    </a:rPr>
                                    <m:t>2</m:t>
                                  </m:r>
                                </m:den>
                              </m:f>
                            </m:e>
                          </m:d>
                        </m:e>
                      </m:func>
                    </m:oMath>
                  </m:oMathPara>
                </a14:m>
                <a:endParaRPr lang="en-US" sz="2500"/>
              </a:p>
            </p:txBody>
          </p:sp>
        </mc:Choice>
        <mc:Fallback>
          <p:sp>
            <p:nvSpPr>
              <p:cNvPr id="34" name="Object 8">
                <a:extLst>
                  <a:ext uri="{FF2B5EF4-FFF2-40B4-BE49-F238E27FC236}">
                    <a16:creationId xmlns:a16="http://schemas.microsoft.com/office/drawing/2014/main" id="{CED29CF9-DF20-48B6-BF39-C0370C37DD88}"/>
                  </a:ext>
                </a:extLst>
              </p:cNvPr>
              <p:cNvSpPr txBox="1">
                <a:spLocks noRot="1" noChangeAspect="1" noMove="1" noResize="1" noEditPoints="1" noAdjustHandles="1" noChangeArrowheads="1" noChangeShapeType="1" noTextEdit="1"/>
              </p:cNvSpPr>
              <p:nvPr/>
            </p:nvSpPr>
            <p:spPr bwMode="auto">
              <a:xfrm>
                <a:off x="6731821" y="4508250"/>
                <a:ext cx="3250379" cy="542856"/>
              </a:xfrm>
              <a:prstGeom prst="rect">
                <a:avLst/>
              </a:prstGeom>
              <a:blipFill>
                <a:blip r:embed="rId13"/>
                <a:stretch>
                  <a:fillRect b="-32584"/>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16781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29" grpId="0"/>
      <p:bldP spid="31" grpId="0"/>
      <p:bldP spid="38" grpId="0"/>
      <p:bldP spid="41" grpId="0"/>
      <p:bldP spid="42" grpId="0"/>
      <p:bldP spid="4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4083</TotalTime>
  <Words>1342</Words>
  <PresentationFormat>Widescreen</PresentationFormat>
  <Paragraphs>137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2005-07-21T14:18:11Z</dcterms:created>
  <dcterms:modified xsi:type="dcterms:W3CDTF">2021-12-30T06:12:41Z</dcterms:modified>
</cp:coreProperties>
</file>