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7" r:id="rId4"/>
    <p:sldId id="427" r:id="rId5"/>
    <p:sldId id="428" r:id="rId6"/>
    <p:sldId id="443" r:id="rId7"/>
    <p:sldId id="449" r:id="rId8"/>
    <p:sldId id="450" r:id="rId9"/>
    <p:sldId id="456" r:id="rId10"/>
    <p:sldId id="458" r:id="rId11"/>
    <p:sldId id="451" r:id="rId12"/>
    <p:sldId id="452" r:id="rId13"/>
    <p:sldId id="447"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5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AFA2E"/>
    <a:srgbClr val="E4E47C"/>
    <a:srgbClr val="DAEFB4"/>
    <a:srgbClr val="FF0000"/>
    <a:srgbClr val="C5F3F3"/>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8" d="100"/>
          <a:sy n="48" d="100"/>
        </p:scale>
        <p:origin x="882" y="54"/>
      </p:cViewPr>
      <p:guideLst>
        <p:guide orient="horz" pos="2832"/>
        <p:guide pos="517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iai%20nghia%20tu/om%20vai%20ba%20co.pptx" TargetMode="External"/><Relationship Id="rId2" Type="http://schemas.openxmlformats.org/officeDocument/2006/relationships/hyperlink" Target="Giai%20nghia%20tu/Hon%20ho.pptx" TargetMode="External"/><Relationship Id="rId1" Type="http://schemas.openxmlformats.org/officeDocument/2006/relationships/slideLayout" Target="../slideLayouts/slideLayout2.xml"/><Relationship Id="rId4" Type="http://schemas.openxmlformats.org/officeDocument/2006/relationships/hyperlink" Target="Giai%20nghia%20tu/Giong%20gia.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08919" y="3886200"/>
            <a:ext cx="132588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ĐỌC 3: MỘT KÌ QUAN</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cxnSpLocks/>
          </p:cNvCxnSpPr>
          <p:nvPr/>
        </p:nvCxnSpPr>
        <p:spPr>
          <a:xfrm>
            <a:off x="7909722"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3017974" y="1891336"/>
            <a:ext cx="209045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10642615"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1" name="Rectangle 40"/>
          <p:cNvSpPr/>
          <p:nvPr/>
        </p:nvSpPr>
        <p:spPr>
          <a:xfrm>
            <a:off x="7975410" y="3618637"/>
            <a:ext cx="8232537" cy="2862322"/>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Bài văn ca ngợi kiến trúc kì vĩ, phi thường không giấy bút nào tả xiết của kì quan Ăng-co, niềm tự hào của đất nước Cam-pu-chia.</a:t>
            </a:r>
          </a:p>
          <a:p>
            <a:pPr algn="just"/>
            <a:endParaRPr lang="en-US" sz="3600" b="1">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70C016CA-77C1-1401-CE19-9FE00410DE1B}"/>
              </a:ext>
            </a:extLst>
          </p:cNvPr>
          <p:cNvSpPr/>
          <p:nvPr/>
        </p:nvSpPr>
        <p:spPr>
          <a:xfrm>
            <a:off x="7971442" y="2641377"/>
            <a:ext cx="8232536"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Qua bài văn, em hiểu điều gì?</a:t>
            </a:r>
          </a:p>
        </p:txBody>
      </p:sp>
      <p:grpSp>
        <p:nvGrpSpPr>
          <p:cNvPr id="20" name="Group 19">
            <a:extLst>
              <a:ext uri="{FF2B5EF4-FFF2-40B4-BE49-F238E27FC236}">
                <a16:creationId xmlns:a16="http://schemas.microsoft.com/office/drawing/2014/main" id="{DACFC083-305E-5769-E268-6E5E91FF4EDB}"/>
              </a:ext>
            </a:extLst>
          </p:cNvPr>
          <p:cNvGrpSpPr/>
          <p:nvPr/>
        </p:nvGrpSpPr>
        <p:grpSpPr>
          <a:xfrm>
            <a:off x="4617134" y="42893"/>
            <a:ext cx="6912085" cy="1784551"/>
            <a:chOff x="4617134" y="42893"/>
            <a:chExt cx="6912085" cy="1784551"/>
          </a:xfrm>
        </p:grpSpPr>
        <p:grpSp>
          <p:nvGrpSpPr>
            <p:cNvPr id="22" name="Group 21">
              <a:extLst>
                <a:ext uri="{FF2B5EF4-FFF2-40B4-BE49-F238E27FC236}">
                  <a16:creationId xmlns:a16="http://schemas.microsoft.com/office/drawing/2014/main" id="{BE4C93D9-7B57-7177-69E5-08C5561C3559}"/>
                </a:ext>
              </a:extLst>
            </p:cNvPr>
            <p:cNvGrpSpPr/>
            <p:nvPr/>
          </p:nvGrpSpPr>
          <p:grpSpPr>
            <a:xfrm>
              <a:off x="4617134" y="42893"/>
              <a:ext cx="6255239" cy="1013727"/>
              <a:chOff x="4539228" y="103852"/>
              <a:chExt cx="6149694" cy="1013727"/>
            </a:xfrm>
          </p:grpSpPr>
          <p:grpSp>
            <p:nvGrpSpPr>
              <p:cNvPr id="33" name="Group 32">
                <a:extLst>
                  <a:ext uri="{FF2B5EF4-FFF2-40B4-BE49-F238E27FC236}">
                    <a16:creationId xmlns:a16="http://schemas.microsoft.com/office/drawing/2014/main" id="{3C26EE8F-AEB6-F289-07EC-10A9C7F72A81}"/>
                  </a:ext>
                </a:extLst>
              </p:cNvPr>
              <p:cNvGrpSpPr/>
              <p:nvPr/>
            </p:nvGrpSpPr>
            <p:grpSpPr>
              <a:xfrm>
                <a:off x="4539228" y="103852"/>
                <a:ext cx="6149694" cy="1013727"/>
                <a:chOff x="4539228" y="103852"/>
                <a:chExt cx="6149694" cy="1013727"/>
              </a:xfrm>
            </p:grpSpPr>
            <p:sp>
              <p:nvSpPr>
                <p:cNvPr id="35" name="TextBox 34">
                  <a:extLst>
                    <a:ext uri="{FF2B5EF4-FFF2-40B4-BE49-F238E27FC236}">
                      <a16:creationId xmlns:a16="http://schemas.microsoft.com/office/drawing/2014/main" id="{073FF8D1-F008-477F-CF70-90E17D5EBD76}"/>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6" name="TextBox 35">
                  <a:extLst>
                    <a:ext uri="{FF2B5EF4-FFF2-40B4-BE49-F238E27FC236}">
                      <a16:creationId xmlns:a16="http://schemas.microsoft.com/office/drawing/2014/main" id="{CBC9956B-B31E-A5D6-FD83-0902DC058E9B}"/>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4" name="Straight Connector 33">
                <a:extLst>
                  <a:ext uri="{FF2B5EF4-FFF2-40B4-BE49-F238E27FC236}">
                    <a16:creationId xmlns:a16="http://schemas.microsoft.com/office/drawing/2014/main" id="{B4D65EFF-5B75-E287-9409-FEEDBF06C95E}"/>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7B750051-ED0B-8275-4198-909EFFECAC2D}"/>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49CAEAD5-62F2-520F-1559-E1A5D61EC3D7}"/>
              </a:ext>
            </a:extLst>
          </p:cNvPr>
          <p:cNvSpPr/>
          <p:nvPr/>
        </p:nvSpPr>
        <p:spPr>
          <a:xfrm>
            <a:off x="289719" y="4107799"/>
            <a:ext cx="7544699" cy="4023089"/>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Cách Ăng-co Vát không xa</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là khu đền Ăng-co Thom.</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Ấn tượng nhất ở đây là đền Bay-on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với hằng trăm pho tượng đá có bốn mặt,</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nhìn ra bốn hướng.</a:t>
            </a:r>
            <a:r>
              <a:rPr lang="en-US" sz="3600" b="1">
                <a:solidFill>
                  <a:srgbClr val="FF0000"/>
                </a:solidFill>
                <a:latin typeface="Times New Roman" pitchFamily="18" charset="0"/>
                <a:cs typeface="Times New Roman" pitchFamily="18" charset="0"/>
              </a:rPr>
              <a:t>//</a:t>
            </a:r>
            <a:endParaRPr lang="en-US" sz="3600" b="1">
              <a:solidFill>
                <a:srgbClr val="0000CC"/>
              </a:solidFill>
              <a:latin typeface="Times New Roman" pitchFamily="18" charset="0"/>
              <a:cs typeface="Times New Roman" pitchFamily="18" charset="0"/>
            </a:endParaRPr>
          </a:p>
          <a:p>
            <a:pPr algn="just">
              <a:lnSpc>
                <a:spcPct val="120000"/>
              </a:lnSpc>
            </a:pPr>
            <a:endParaRPr lang="en-US" sz="3600" b="1">
              <a:solidFill>
                <a:srgbClr val="FF0000"/>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17E1EF6B-85CD-10AB-F3DE-1896D0D6F728}"/>
              </a:ext>
            </a:extLst>
          </p:cNvPr>
          <p:cNvSpPr/>
          <p:nvPr/>
        </p:nvSpPr>
        <p:spPr>
          <a:xfrm>
            <a:off x="345413" y="2705264"/>
            <a:ext cx="7427285" cy="1200329"/>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Phnôm Pênh; Ăng-co Vát; Ăng-co Thom; Bay-on; Cam-pu-chia; </a:t>
            </a:r>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ói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ên.</a:t>
            </a:r>
          </a:p>
        </p:txBody>
      </p:sp>
    </p:spTree>
    <p:extLst>
      <p:ext uri="{BB962C8B-B14F-4D97-AF65-F5344CB8AC3E}">
        <p14:creationId xmlns:p14="http://schemas.microsoft.com/office/powerpoint/2010/main" val="7062871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4"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7909722"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3005138" y="1891336"/>
            <a:ext cx="2081192"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10795078" y="1907107"/>
            <a:ext cx="2336669"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Rectangle 18">
            <a:extLst>
              <a:ext uri="{FF2B5EF4-FFF2-40B4-BE49-F238E27FC236}">
                <a16:creationId xmlns:a16="http://schemas.microsoft.com/office/drawing/2014/main" id="{5B020505-696D-FFAA-CE12-5A63703A98C8}"/>
              </a:ext>
            </a:extLst>
          </p:cNvPr>
          <p:cNvSpPr/>
          <p:nvPr/>
        </p:nvSpPr>
        <p:spPr>
          <a:xfrm>
            <a:off x="10376207" y="2819400"/>
            <a:ext cx="3174411"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20" name="Group 19">
            <a:extLst>
              <a:ext uri="{FF2B5EF4-FFF2-40B4-BE49-F238E27FC236}">
                <a16:creationId xmlns:a16="http://schemas.microsoft.com/office/drawing/2014/main" id="{3D062AB6-FFE4-DD1D-1363-564B7B88E214}"/>
              </a:ext>
            </a:extLst>
          </p:cNvPr>
          <p:cNvGrpSpPr/>
          <p:nvPr/>
        </p:nvGrpSpPr>
        <p:grpSpPr>
          <a:xfrm>
            <a:off x="8112503" y="3557554"/>
            <a:ext cx="8164137" cy="3679339"/>
            <a:chOff x="7216036" y="4797942"/>
            <a:chExt cx="8966481" cy="4879529"/>
          </a:xfrm>
        </p:grpSpPr>
        <p:pic>
          <p:nvPicPr>
            <p:cNvPr id="21" name="Picture 16" descr="Frame Border Transparent PNG Gold Image​ | Gallery Yopriceville -  High-Quality Images and Transparent… | Clip art frames borders, Frame  border design, Frame clipart">
              <a:extLst>
                <a:ext uri="{FF2B5EF4-FFF2-40B4-BE49-F238E27FC236}">
                  <a16:creationId xmlns:a16="http://schemas.microsoft.com/office/drawing/2014/main" id="{CEE27B8D-FCBD-E7D2-AFF5-29105D1AA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59512" y="2754466"/>
              <a:ext cx="4879529" cy="896648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72CE2AE-A830-6EDC-29EC-88166A6CC798}"/>
                </a:ext>
              </a:extLst>
            </p:cNvPr>
            <p:cNvSpPr/>
            <p:nvPr/>
          </p:nvSpPr>
          <p:spPr>
            <a:xfrm>
              <a:off x="7954983" y="5448423"/>
              <a:ext cx="7488586" cy="3351691"/>
            </a:xfrm>
            <a:prstGeom prst="rect">
              <a:avLst/>
            </a:prstGeom>
          </p:spPr>
          <p:txBody>
            <a:bodyPr wrap="square">
              <a:spAutoFit/>
            </a:bodyPr>
            <a:lstStyle/>
            <a:p>
              <a:pPr>
                <a:lnSpc>
                  <a:spcPct val="107000"/>
                </a:lnSpc>
                <a:spcAft>
                  <a:spcPts val="800"/>
                </a:spcAft>
              </a:pPr>
              <a:r>
                <a:rPr lang="en-US" sz="3600" b="1" i="1">
                  <a:solidFill>
                    <a:srgbClr val="FF0000"/>
                  </a:solidFill>
                  <a:latin typeface="Times New Roman" pitchFamily="18" charset="0"/>
                  <a:cs typeface="Times New Roman" pitchFamily="18" charset="0"/>
                </a:rPr>
                <a:t>      Bài văn ca ngợi vẻ đẹp của khu di tích Ăng-co ở nước bạn Cam-pu-chia.</a:t>
              </a:r>
            </a:p>
            <a:p>
              <a:pPr algn="just"/>
              <a:endParaRPr lang="en-US" sz="3600">
                <a:solidFill>
                  <a:srgbClr val="FF0000"/>
                </a:solidFill>
                <a:latin typeface="Times New Roman" pitchFamily="18" charset="0"/>
                <a:cs typeface="Times New Roman" pitchFamily="18" charset="0"/>
              </a:endParaRPr>
            </a:p>
          </p:txBody>
        </p:sp>
      </p:grpSp>
      <p:grpSp>
        <p:nvGrpSpPr>
          <p:cNvPr id="22" name="Group 21">
            <a:extLst>
              <a:ext uri="{FF2B5EF4-FFF2-40B4-BE49-F238E27FC236}">
                <a16:creationId xmlns:a16="http://schemas.microsoft.com/office/drawing/2014/main" id="{6FA400B3-0E30-E5A5-A688-93125525F1FE}"/>
              </a:ext>
            </a:extLst>
          </p:cNvPr>
          <p:cNvGrpSpPr/>
          <p:nvPr/>
        </p:nvGrpSpPr>
        <p:grpSpPr>
          <a:xfrm>
            <a:off x="4617134" y="42893"/>
            <a:ext cx="6912085" cy="1784551"/>
            <a:chOff x="4617134" y="42893"/>
            <a:chExt cx="6912085" cy="1784551"/>
          </a:xfrm>
        </p:grpSpPr>
        <p:grpSp>
          <p:nvGrpSpPr>
            <p:cNvPr id="25" name="Group 24">
              <a:extLst>
                <a:ext uri="{FF2B5EF4-FFF2-40B4-BE49-F238E27FC236}">
                  <a16:creationId xmlns:a16="http://schemas.microsoft.com/office/drawing/2014/main" id="{DAAA17AA-446F-8877-BF83-AC37052987D2}"/>
                </a:ext>
              </a:extLst>
            </p:cNvPr>
            <p:cNvGrpSpPr/>
            <p:nvPr/>
          </p:nvGrpSpPr>
          <p:grpSpPr>
            <a:xfrm>
              <a:off x="4617134" y="42893"/>
              <a:ext cx="6255239" cy="1013727"/>
              <a:chOff x="4539228" y="103852"/>
              <a:chExt cx="6149694" cy="1013727"/>
            </a:xfrm>
          </p:grpSpPr>
          <p:grpSp>
            <p:nvGrpSpPr>
              <p:cNvPr id="36" name="Group 35">
                <a:extLst>
                  <a:ext uri="{FF2B5EF4-FFF2-40B4-BE49-F238E27FC236}">
                    <a16:creationId xmlns:a16="http://schemas.microsoft.com/office/drawing/2014/main" id="{4CFB4F66-8EF3-F916-ABEA-B9C9B0A26476}"/>
                  </a:ext>
                </a:extLst>
              </p:cNvPr>
              <p:cNvGrpSpPr/>
              <p:nvPr/>
            </p:nvGrpSpPr>
            <p:grpSpPr>
              <a:xfrm>
                <a:off x="4539228" y="103852"/>
                <a:ext cx="6149694" cy="1013727"/>
                <a:chOff x="4539228" y="103852"/>
                <a:chExt cx="6149694" cy="1013727"/>
              </a:xfrm>
            </p:grpSpPr>
            <p:sp>
              <p:nvSpPr>
                <p:cNvPr id="38" name="TextBox 37">
                  <a:extLst>
                    <a:ext uri="{FF2B5EF4-FFF2-40B4-BE49-F238E27FC236}">
                      <a16:creationId xmlns:a16="http://schemas.microsoft.com/office/drawing/2014/main" id="{3F481BEB-2AD8-837C-3F9B-2D782D55134F}"/>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9" name="TextBox 38">
                  <a:extLst>
                    <a:ext uri="{FF2B5EF4-FFF2-40B4-BE49-F238E27FC236}">
                      <a16:creationId xmlns:a16="http://schemas.microsoft.com/office/drawing/2014/main" id="{98321F23-1A7B-05E7-25C1-560BB7E7CD26}"/>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7" name="Straight Connector 36">
                <a:extLst>
                  <a:ext uri="{FF2B5EF4-FFF2-40B4-BE49-F238E27FC236}">
                    <a16:creationId xmlns:a16="http://schemas.microsoft.com/office/drawing/2014/main" id="{B2731E70-A31E-640B-71F2-A6A008458E27}"/>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a:extLst>
                <a:ext uri="{FF2B5EF4-FFF2-40B4-BE49-F238E27FC236}">
                  <a16:creationId xmlns:a16="http://schemas.microsoft.com/office/drawing/2014/main" id="{A00ADD0D-1539-D84D-AB88-9F6BDDD26720}"/>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3AEDACE8-3F1E-B172-D0ED-63C7FD1F7B51}"/>
              </a:ext>
            </a:extLst>
          </p:cNvPr>
          <p:cNvSpPr/>
          <p:nvPr/>
        </p:nvSpPr>
        <p:spPr>
          <a:xfrm>
            <a:off x="289719" y="4107799"/>
            <a:ext cx="7544699" cy="4023089"/>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Cách Ăng-co Vát không xa</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là khu đền Ăng-co Thom.</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Ấn tượng nhất ở đây là đền Bay-on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với hằng trăm pho tượng đá có bốn mặt,</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nhìn ra bốn hướng.</a:t>
            </a:r>
            <a:r>
              <a:rPr lang="en-US" sz="3600" b="1">
                <a:solidFill>
                  <a:srgbClr val="FF0000"/>
                </a:solidFill>
                <a:latin typeface="Times New Roman" pitchFamily="18" charset="0"/>
                <a:cs typeface="Times New Roman" pitchFamily="18" charset="0"/>
              </a:rPr>
              <a:t>//</a:t>
            </a:r>
            <a:endParaRPr lang="en-US" sz="3600" b="1">
              <a:solidFill>
                <a:srgbClr val="0000CC"/>
              </a:solidFill>
              <a:latin typeface="Times New Roman" pitchFamily="18" charset="0"/>
              <a:cs typeface="Times New Roman" pitchFamily="18" charset="0"/>
            </a:endParaRPr>
          </a:p>
          <a:p>
            <a:pPr algn="just">
              <a:lnSpc>
                <a:spcPct val="120000"/>
              </a:lnSpc>
            </a:pPr>
            <a:endParaRPr lang="en-US" sz="3600" b="1">
              <a:solidFill>
                <a:srgbClr val="FF0000"/>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C9F1AD2-6354-3C77-6B47-52F5C78F04E0}"/>
              </a:ext>
            </a:extLst>
          </p:cNvPr>
          <p:cNvSpPr/>
          <p:nvPr/>
        </p:nvSpPr>
        <p:spPr>
          <a:xfrm>
            <a:off x="345413" y="2705264"/>
            <a:ext cx="7427285" cy="1200329"/>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Phnôm Pênh; Ăng-co Vát; Ăng-co Thom; Bay-on; Cam-pu-chia; </a:t>
            </a:r>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ói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ên.</a:t>
            </a:r>
          </a:p>
        </p:txBody>
      </p:sp>
    </p:spTree>
    <p:extLst>
      <p:ext uri="{BB962C8B-B14F-4D97-AF65-F5344CB8AC3E}">
        <p14:creationId xmlns:p14="http://schemas.microsoft.com/office/powerpoint/2010/main" val="15895732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32"/>
          <p:cNvGrpSpPr/>
          <p:nvPr/>
        </p:nvGrpSpPr>
        <p:grpSpPr>
          <a:xfrm>
            <a:off x="1356520" y="1600200"/>
            <a:ext cx="3429000" cy="707886"/>
            <a:chOff x="1508919" y="1888664"/>
            <a:chExt cx="3120775" cy="1186207"/>
          </a:xfrm>
        </p:grpSpPr>
        <p:sp>
          <p:nvSpPr>
            <p:cNvPr id="34" name="Rectangle 33"/>
            <p:cNvSpPr/>
            <p:nvPr/>
          </p:nvSpPr>
          <p:spPr>
            <a:xfrm>
              <a:off x="1508919" y="1888664"/>
              <a:ext cx="3120775" cy="11862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356519" y="2316480"/>
            <a:ext cx="9281708" cy="646331"/>
          </a:xfrm>
          <a:prstGeom prst="rect">
            <a:avLst/>
          </a:prstGeom>
          <a:noFill/>
        </p:spPr>
        <p:txBody>
          <a:bodyPr wrap="none" rtlCol="0">
            <a:spAutoFit/>
          </a:bodyPr>
          <a:lstStyle/>
          <a:p>
            <a:pPr lvl="0">
              <a:defRPr/>
            </a:pPr>
            <a:r>
              <a:rPr kumimoji="0" lang="en-US" sz="3600"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1) </a:t>
            </a:r>
            <a:r>
              <a:rPr lang="en-US" sz="3600" b="1" i="1">
                <a:solidFill>
                  <a:srgbClr val="FF0000"/>
                </a:solidFill>
                <a:latin typeface="Times New Roman" pitchFamily="18" charset="0"/>
                <a:cs typeface="Times New Roman" pitchFamily="18" charset="0"/>
              </a:rPr>
              <a:t>Tìm đoạn văn mở đầu, kết thúc bài đọc trên. </a:t>
            </a:r>
          </a:p>
        </p:txBody>
      </p:sp>
      <p:grpSp>
        <p:nvGrpSpPr>
          <p:cNvPr id="21" name="Group 20">
            <a:extLst>
              <a:ext uri="{FF2B5EF4-FFF2-40B4-BE49-F238E27FC236}">
                <a16:creationId xmlns:a16="http://schemas.microsoft.com/office/drawing/2014/main" id="{66BC4392-79B7-59D5-E34C-3DF5C2D1A935}"/>
              </a:ext>
            </a:extLst>
          </p:cNvPr>
          <p:cNvGrpSpPr/>
          <p:nvPr/>
        </p:nvGrpSpPr>
        <p:grpSpPr>
          <a:xfrm>
            <a:off x="4617134" y="42893"/>
            <a:ext cx="6912085" cy="1784551"/>
            <a:chOff x="4617134" y="42893"/>
            <a:chExt cx="6912085" cy="1784551"/>
          </a:xfrm>
        </p:grpSpPr>
        <p:grpSp>
          <p:nvGrpSpPr>
            <p:cNvPr id="22" name="Group 21">
              <a:extLst>
                <a:ext uri="{FF2B5EF4-FFF2-40B4-BE49-F238E27FC236}">
                  <a16:creationId xmlns:a16="http://schemas.microsoft.com/office/drawing/2014/main" id="{3622A351-C121-0442-D527-B0B854F0E513}"/>
                </a:ext>
              </a:extLst>
            </p:cNvPr>
            <p:cNvGrpSpPr/>
            <p:nvPr/>
          </p:nvGrpSpPr>
          <p:grpSpPr>
            <a:xfrm>
              <a:off x="4617134" y="42893"/>
              <a:ext cx="6255239" cy="1013727"/>
              <a:chOff x="4539228" y="103852"/>
              <a:chExt cx="6149694" cy="1013727"/>
            </a:xfrm>
          </p:grpSpPr>
          <p:grpSp>
            <p:nvGrpSpPr>
              <p:cNvPr id="24" name="Group 23">
                <a:extLst>
                  <a:ext uri="{FF2B5EF4-FFF2-40B4-BE49-F238E27FC236}">
                    <a16:creationId xmlns:a16="http://schemas.microsoft.com/office/drawing/2014/main" id="{D735D2C5-AD9D-02CF-315F-AC3994B3083E}"/>
                  </a:ext>
                </a:extLst>
              </p:cNvPr>
              <p:cNvGrpSpPr/>
              <p:nvPr/>
            </p:nvGrpSpPr>
            <p:grpSpPr>
              <a:xfrm>
                <a:off x="4539228" y="103852"/>
                <a:ext cx="6149694" cy="1013727"/>
                <a:chOff x="4539228" y="103852"/>
                <a:chExt cx="6149694" cy="1013727"/>
              </a:xfrm>
            </p:grpSpPr>
            <p:sp>
              <p:nvSpPr>
                <p:cNvPr id="26" name="TextBox 25">
                  <a:extLst>
                    <a:ext uri="{FF2B5EF4-FFF2-40B4-BE49-F238E27FC236}">
                      <a16:creationId xmlns:a16="http://schemas.microsoft.com/office/drawing/2014/main" id="{7319B8A8-7966-9FA9-1156-97C2C1EB1F9B}"/>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id="{09A69491-6A9B-013F-486D-B8EBFDDB99C6}"/>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5" name="Straight Connector 24">
                <a:extLst>
                  <a:ext uri="{FF2B5EF4-FFF2-40B4-BE49-F238E27FC236}">
                    <a16:creationId xmlns:a16="http://schemas.microsoft.com/office/drawing/2014/main" id="{11BE26F1-39A5-C53E-BF0B-262F2BAC8811}"/>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a16="http://schemas.microsoft.com/office/drawing/2014/main" id="{87B983C2-DD4D-7CCF-3637-7D2713256458}"/>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id="{926C456E-168B-EE34-F47C-934C88B60BBD}"/>
              </a:ext>
            </a:extLst>
          </p:cNvPr>
          <p:cNvSpPr txBox="1"/>
          <p:nvPr/>
        </p:nvSpPr>
        <p:spPr>
          <a:xfrm>
            <a:off x="2118519" y="3280618"/>
            <a:ext cx="10852944" cy="645113"/>
          </a:xfrm>
          <a:prstGeom prst="rect">
            <a:avLst/>
          </a:prstGeom>
          <a:noFill/>
        </p:spPr>
        <p:txBody>
          <a:bodyPr wrap="square">
            <a:spAutoFit/>
          </a:bodyPr>
          <a:lstStyle/>
          <a:p>
            <a:pPr>
              <a:lnSpc>
                <a:spcPct val="107000"/>
              </a:lnSpc>
              <a:spcAft>
                <a:spcPts val="800"/>
              </a:spcAft>
            </a:pPr>
            <a:r>
              <a:rPr lang="en-US" sz="3600" b="1">
                <a:solidFill>
                  <a:srgbClr val="0000CC"/>
                </a:solidFill>
                <a:latin typeface="Times New Roman" pitchFamily="18" charset="0"/>
                <a:cs typeface="Times New Roman" pitchFamily="18" charset="0"/>
              </a:rPr>
              <a:t>+ Đoạn mở đầu: từ đầu đến … làm bằng đá</a:t>
            </a:r>
          </a:p>
        </p:txBody>
      </p:sp>
      <p:sp>
        <p:nvSpPr>
          <p:cNvPr id="31" name="TextBox 30">
            <a:extLst>
              <a:ext uri="{FF2B5EF4-FFF2-40B4-BE49-F238E27FC236}">
                <a16:creationId xmlns:a16="http://schemas.microsoft.com/office/drawing/2014/main" id="{687C6AD7-B517-E594-4F1F-0D9277A81942}"/>
              </a:ext>
            </a:extLst>
          </p:cNvPr>
          <p:cNvSpPr txBox="1"/>
          <p:nvPr/>
        </p:nvSpPr>
        <p:spPr>
          <a:xfrm>
            <a:off x="2122487" y="4148288"/>
            <a:ext cx="13026231" cy="645113"/>
          </a:xfrm>
          <a:prstGeom prst="rect">
            <a:avLst/>
          </a:prstGeom>
          <a:noFill/>
        </p:spPr>
        <p:txBody>
          <a:bodyPr wrap="square">
            <a:spAutoFit/>
          </a:bodyPr>
          <a:lstStyle/>
          <a:p>
            <a:pPr>
              <a:lnSpc>
                <a:spcPct val="107000"/>
              </a:lnSpc>
              <a:spcAft>
                <a:spcPts val="800"/>
              </a:spcAft>
            </a:pPr>
            <a:r>
              <a:rPr lang="en-US" sz="3600" b="1">
                <a:solidFill>
                  <a:srgbClr val="0000CC"/>
                </a:solidFill>
                <a:latin typeface="Times New Roman" pitchFamily="18" charset="0"/>
                <a:cs typeface="Times New Roman" pitchFamily="18" charset="0"/>
              </a:rPr>
              <a:t>+ Đoạn kết thúc: từ Kinh ngạc đến ... đất nước Cam- pu- chia.</a:t>
            </a:r>
          </a:p>
        </p:txBody>
      </p:sp>
    </p:spTree>
    <p:extLst>
      <p:ext uri="{BB962C8B-B14F-4D97-AF65-F5344CB8AC3E}">
        <p14:creationId xmlns:p14="http://schemas.microsoft.com/office/powerpoint/2010/main" val="2743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1356520" y="1600200"/>
            <a:ext cx="3429000" cy="707886"/>
            <a:chOff x="1508919" y="1888664"/>
            <a:chExt cx="3120775" cy="1186207"/>
          </a:xfrm>
        </p:grpSpPr>
        <p:sp>
          <p:nvSpPr>
            <p:cNvPr id="34" name="Rectangle 33"/>
            <p:cNvSpPr/>
            <p:nvPr/>
          </p:nvSpPr>
          <p:spPr>
            <a:xfrm>
              <a:off x="1508919" y="1888664"/>
              <a:ext cx="3120775"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473095" y="2457271"/>
            <a:ext cx="14056624"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 </a:t>
            </a:r>
            <a:r>
              <a:rPr lang="en-US" sz="3600" b="1" i="1">
                <a:solidFill>
                  <a:srgbClr val="FF0000"/>
                </a:solidFill>
                <a:latin typeface="Times New Roman" pitchFamily="18" charset="0"/>
                <a:cs typeface="Times New Roman" pitchFamily="18" charset="0"/>
              </a:rPr>
              <a:t>Các đoạn còn lại miêu tả kì quan Ăng-co theo trình tự nào?</a:t>
            </a:r>
            <a:endParaRPr lang="en-US" sz="3600" b="1">
              <a:solidFill>
                <a:srgbClr val="FF0000"/>
              </a:solidFill>
              <a:latin typeface="Times New Roman" pitchFamily="18" charset="0"/>
              <a:cs typeface="Times New Roman" pitchFamily="18" charset="0"/>
            </a:endParaRPr>
          </a:p>
        </p:txBody>
      </p:sp>
      <p:grpSp>
        <p:nvGrpSpPr>
          <p:cNvPr id="19" name="Group 18">
            <a:extLst>
              <a:ext uri="{FF2B5EF4-FFF2-40B4-BE49-F238E27FC236}">
                <a16:creationId xmlns:a16="http://schemas.microsoft.com/office/drawing/2014/main" id="{50A3E0B3-FA9F-77D4-3FCC-37ACBA685961}"/>
              </a:ext>
            </a:extLst>
          </p:cNvPr>
          <p:cNvGrpSpPr/>
          <p:nvPr/>
        </p:nvGrpSpPr>
        <p:grpSpPr>
          <a:xfrm>
            <a:off x="4617134" y="42893"/>
            <a:ext cx="6912085" cy="1784551"/>
            <a:chOff x="4617134" y="42893"/>
            <a:chExt cx="6912085" cy="1784551"/>
          </a:xfrm>
        </p:grpSpPr>
        <p:grpSp>
          <p:nvGrpSpPr>
            <p:cNvPr id="21" name="Group 20">
              <a:extLst>
                <a:ext uri="{FF2B5EF4-FFF2-40B4-BE49-F238E27FC236}">
                  <a16:creationId xmlns:a16="http://schemas.microsoft.com/office/drawing/2014/main" id="{C954BAEA-FCA5-C349-D52B-8109F3507F4A}"/>
                </a:ext>
              </a:extLst>
            </p:cNvPr>
            <p:cNvGrpSpPr/>
            <p:nvPr/>
          </p:nvGrpSpPr>
          <p:grpSpPr>
            <a:xfrm>
              <a:off x="4617134" y="42893"/>
              <a:ext cx="6255239" cy="1013727"/>
              <a:chOff x="4539228" y="103852"/>
              <a:chExt cx="6149694" cy="1013727"/>
            </a:xfrm>
          </p:grpSpPr>
          <p:grpSp>
            <p:nvGrpSpPr>
              <p:cNvPr id="23" name="Group 22">
                <a:extLst>
                  <a:ext uri="{FF2B5EF4-FFF2-40B4-BE49-F238E27FC236}">
                    <a16:creationId xmlns:a16="http://schemas.microsoft.com/office/drawing/2014/main" id="{ACB81430-9DF0-83CC-7D54-335954EB95C4}"/>
                  </a:ext>
                </a:extLst>
              </p:cNvPr>
              <p:cNvGrpSpPr/>
              <p:nvPr/>
            </p:nvGrpSpPr>
            <p:grpSpPr>
              <a:xfrm>
                <a:off x="4539228" y="103852"/>
                <a:ext cx="6149694" cy="1013727"/>
                <a:chOff x="4539228" y="103852"/>
                <a:chExt cx="6149694" cy="1013727"/>
              </a:xfrm>
            </p:grpSpPr>
            <p:sp>
              <p:nvSpPr>
                <p:cNvPr id="25" name="TextBox 24">
                  <a:extLst>
                    <a:ext uri="{FF2B5EF4-FFF2-40B4-BE49-F238E27FC236}">
                      <a16:creationId xmlns:a16="http://schemas.microsoft.com/office/drawing/2014/main" id="{9ECE890E-BEA9-913B-4332-3009270FBB38}"/>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6" name="TextBox 25">
                  <a:extLst>
                    <a:ext uri="{FF2B5EF4-FFF2-40B4-BE49-F238E27FC236}">
                      <a16:creationId xmlns:a16="http://schemas.microsoft.com/office/drawing/2014/main" id="{EC56E080-3301-4FF9-9700-2139744182AC}"/>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4" name="Straight Connector 23">
                <a:extLst>
                  <a:ext uri="{FF2B5EF4-FFF2-40B4-BE49-F238E27FC236}">
                    <a16:creationId xmlns:a16="http://schemas.microsoft.com/office/drawing/2014/main" id="{329EBD9C-D903-CF11-F0BF-66A9834A4FAA}"/>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a:extLst>
                <a:ext uri="{FF2B5EF4-FFF2-40B4-BE49-F238E27FC236}">
                  <a16:creationId xmlns:a16="http://schemas.microsoft.com/office/drawing/2014/main" id="{5122749C-1E02-5515-B869-CCD16C05716C}"/>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id="{D20A9E6B-465B-9F73-9B97-559D81EFFC6F}"/>
              </a:ext>
            </a:extLst>
          </p:cNvPr>
          <p:cNvSpPr txBox="1"/>
          <p:nvPr/>
        </p:nvSpPr>
        <p:spPr>
          <a:xfrm>
            <a:off x="1110007" y="3371671"/>
            <a:ext cx="14056624" cy="1200329"/>
          </a:xfrm>
          <a:prstGeom prst="rect">
            <a:avLst/>
          </a:prstGeom>
          <a:noFill/>
        </p:spPr>
        <p:txBody>
          <a:bodyPr wrap="square">
            <a:spAutoFit/>
          </a:bodyPr>
          <a:lstStyle/>
          <a:p>
            <a:r>
              <a:rPr lang="en-US" sz="3600" b="1">
                <a:solidFill>
                  <a:srgbClr val="0000CC"/>
                </a:solidFill>
                <a:latin typeface="Times New Roman" pitchFamily="18" charset="0"/>
                <a:cs typeface="Times New Roman" pitchFamily="18" charset="0"/>
              </a:rPr>
              <a:t>	Các đoạn còn lại miêu tả kì quan Ăng-co theo từng bộ phận của kì quan (khu đền Ăng-co Vát, khu đền Ăng-co-Thơm).</a:t>
            </a:r>
          </a:p>
        </p:txBody>
      </p:sp>
    </p:spTree>
    <p:extLst>
      <p:ext uri="{BB962C8B-B14F-4D97-AF65-F5344CB8AC3E}">
        <p14:creationId xmlns:p14="http://schemas.microsoft.com/office/powerpoint/2010/main" val="38350538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A40B60D-2569-B0F9-5B3D-B6BBFD8CACD7}"/>
              </a:ext>
            </a:extLst>
          </p:cNvPr>
          <p:cNvGrpSpPr/>
          <p:nvPr/>
        </p:nvGrpSpPr>
        <p:grpSpPr>
          <a:xfrm>
            <a:off x="4682276" y="23843"/>
            <a:ext cx="6912085" cy="1784551"/>
            <a:chOff x="4617134" y="42893"/>
            <a:chExt cx="6912085" cy="1784551"/>
          </a:xfrm>
        </p:grpSpPr>
        <p:grpSp>
          <p:nvGrpSpPr>
            <p:cNvPr id="26" name="Group 25">
              <a:extLst>
                <a:ext uri="{FF2B5EF4-FFF2-40B4-BE49-F238E27FC236}">
                  <a16:creationId xmlns:a16="http://schemas.microsoft.com/office/drawing/2014/main" id="{003FE7B5-83BC-E8CB-89AC-204FD8F68321}"/>
                </a:ext>
              </a:extLst>
            </p:cNvPr>
            <p:cNvGrpSpPr/>
            <p:nvPr/>
          </p:nvGrpSpPr>
          <p:grpSpPr>
            <a:xfrm>
              <a:off x="4617134" y="42893"/>
              <a:ext cx="6255239" cy="1013727"/>
              <a:chOff x="4539228" y="103852"/>
              <a:chExt cx="6149694" cy="1013727"/>
            </a:xfrm>
          </p:grpSpPr>
          <p:grpSp>
            <p:nvGrpSpPr>
              <p:cNvPr id="29" name="Group 28">
                <a:extLst>
                  <a:ext uri="{FF2B5EF4-FFF2-40B4-BE49-F238E27FC236}">
                    <a16:creationId xmlns:a16="http://schemas.microsoft.com/office/drawing/2014/main" id="{C35588D1-1D33-720F-024D-E750FBD79320}"/>
                  </a:ext>
                </a:extLst>
              </p:cNvPr>
              <p:cNvGrpSpPr/>
              <p:nvPr/>
            </p:nvGrpSpPr>
            <p:grpSpPr>
              <a:xfrm>
                <a:off x="4539228" y="103852"/>
                <a:ext cx="6149694" cy="1013727"/>
                <a:chOff x="4539228" y="103852"/>
                <a:chExt cx="6149694" cy="1013727"/>
              </a:xfrm>
            </p:grpSpPr>
            <p:sp>
              <p:nvSpPr>
                <p:cNvPr id="31" name="TextBox 30">
                  <a:extLst>
                    <a:ext uri="{FF2B5EF4-FFF2-40B4-BE49-F238E27FC236}">
                      <a16:creationId xmlns:a16="http://schemas.microsoft.com/office/drawing/2014/main" id="{D76BD917-EA81-7819-5C98-0C76D616A19D}"/>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2" name="TextBox 31">
                  <a:extLst>
                    <a:ext uri="{FF2B5EF4-FFF2-40B4-BE49-F238E27FC236}">
                      <a16:creationId xmlns:a16="http://schemas.microsoft.com/office/drawing/2014/main" id="{DEE53C12-7A3B-CCFD-C9C7-01B42D21E21F}"/>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0" name="Straight Connector 29">
                <a:extLst>
                  <a:ext uri="{FF2B5EF4-FFF2-40B4-BE49-F238E27FC236}">
                    <a16:creationId xmlns:a16="http://schemas.microsoft.com/office/drawing/2014/main" id="{7FD7388A-8DCD-F6C7-6081-79B7A0CF9274}"/>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8" name="Text Box 14">
              <a:extLst>
                <a:ext uri="{FF2B5EF4-FFF2-40B4-BE49-F238E27FC236}">
                  <a16:creationId xmlns:a16="http://schemas.microsoft.com/office/drawing/2014/main" id="{D6ACDD7F-1AF9-E74D-29DE-C51E5DCADFF9}"/>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BD2A1217-54D0-3672-5058-BB598C543F02}"/>
              </a:ext>
            </a:extLst>
          </p:cNvPr>
          <p:cNvPicPr>
            <a:picLocks noChangeAspect="1"/>
          </p:cNvPicPr>
          <p:nvPr/>
        </p:nvPicPr>
        <p:blipFill rotWithShape="1">
          <a:blip r:embed="rId2"/>
          <a:srcRect l="2850"/>
          <a:stretch/>
        </p:blipFill>
        <p:spPr>
          <a:xfrm>
            <a:off x="994569" y="1797614"/>
            <a:ext cx="14287500" cy="7322543"/>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3AD299-E4FA-D161-10E9-F11DAE283E94}"/>
              </a:ext>
            </a:extLst>
          </p:cNvPr>
          <p:cNvPicPr>
            <a:picLocks noChangeAspect="1"/>
          </p:cNvPicPr>
          <p:nvPr/>
        </p:nvPicPr>
        <p:blipFill>
          <a:blip r:embed="rId2"/>
          <a:stretch>
            <a:fillRect/>
          </a:stretch>
        </p:blipFill>
        <p:spPr>
          <a:xfrm>
            <a:off x="1424207" y="1347197"/>
            <a:ext cx="13428225" cy="7593248"/>
          </a:xfrm>
          <a:prstGeom prst="rect">
            <a:avLst/>
          </a:prstGeom>
        </p:spPr>
      </p:pic>
      <p:grpSp>
        <p:nvGrpSpPr>
          <p:cNvPr id="6" name="Group 5">
            <a:extLst>
              <a:ext uri="{FF2B5EF4-FFF2-40B4-BE49-F238E27FC236}">
                <a16:creationId xmlns:a16="http://schemas.microsoft.com/office/drawing/2014/main" id="{B475F879-9B1E-1F7A-1F16-936CC23BE43F}"/>
              </a:ext>
            </a:extLst>
          </p:cNvPr>
          <p:cNvGrpSpPr/>
          <p:nvPr/>
        </p:nvGrpSpPr>
        <p:grpSpPr>
          <a:xfrm>
            <a:off x="4682276" y="23843"/>
            <a:ext cx="6912085" cy="1784551"/>
            <a:chOff x="4617134" y="42893"/>
            <a:chExt cx="6912085" cy="1784551"/>
          </a:xfrm>
        </p:grpSpPr>
        <p:grpSp>
          <p:nvGrpSpPr>
            <p:cNvPr id="7" name="Group 6">
              <a:extLst>
                <a:ext uri="{FF2B5EF4-FFF2-40B4-BE49-F238E27FC236}">
                  <a16:creationId xmlns:a16="http://schemas.microsoft.com/office/drawing/2014/main" id="{C8BB4631-B89B-A43F-B56B-4CE619E43148}"/>
                </a:ext>
              </a:extLst>
            </p:cNvPr>
            <p:cNvGrpSpPr/>
            <p:nvPr/>
          </p:nvGrpSpPr>
          <p:grpSpPr>
            <a:xfrm>
              <a:off x="4617134" y="42893"/>
              <a:ext cx="6255239" cy="1013727"/>
              <a:chOff x="4539228" y="103852"/>
              <a:chExt cx="6149694" cy="1013727"/>
            </a:xfrm>
          </p:grpSpPr>
          <p:grpSp>
            <p:nvGrpSpPr>
              <p:cNvPr id="9" name="Group 8">
                <a:extLst>
                  <a:ext uri="{FF2B5EF4-FFF2-40B4-BE49-F238E27FC236}">
                    <a16:creationId xmlns:a16="http://schemas.microsoft.com/office/drawing/2014/main" id="{891CF7D7-B4BD-F25A-0E73-C6BF14FB7688}"/>
                  </a:ext>
                </a:extLst>
              </p:cNvPr>
              <p:cNvGrpSpPr/>
              <p:nvPr/>
            </p:nvGrpSpPr>
            <p:grpSpPr>
              <a:xfrm>
                <a:off x="4539228" y="103852"/>
                <a:ext cx="6149694" cy="1013727"/>
                <a:chOff x="4539228" y="103852"/>
                <a:chExt cx="6149694" cy="1013727"/>
              </a:xfrm>
            </p:grpSpPr>
            <p:sp>
              <p:nvSpPr>
                <p:cNvPr id="11" name="TextBox 10">
                  <a:extLst>
                    <a:ext uri="{FF2B5EF4-FFF2-40B4-BE49-F238E27FC236}">
                      <a16:creationId xmlns:a16="http://schemas.microsoft.com/office/drawing/2014/main" id="{20ED172A-F97A-0506-E714-006375199548}"/>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2" name="TextBox 11">
                  <a:extLst>
                    <a:ext uri="{FF2B5EF4-FFF2-40B4-BE49-F238E27FC236}">
                      <a16:creationId xmlns:a16="http://schemas.microsoft.com/office/drawing/2014/main" id="{CC89D5DA-61B1-CC56-22CA-7C9E546FA0EF}"/>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0" name="Straight Connector 9">
                <a:extLst>
                  <a:ext uri="{FF2B5EF4-FFF2-40B4-BE49-F238E27FC236}">
                    <a16:creationId xmlns:a16="http://schemas.microsoft.com/office/drawing/2014/main" id="{0BF02270-049C-3E44-53ED-DA67C05EAEBB}"/>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14">
              <a:extLst>
                <a:ext uri="{FF2B5EF4-FFF2-40B4-BE49-F238E27FC236}">
                  <a16:creationId xmlns:a16="http://schemas.microsoft.com/office/drawing/2014/main" id="{B2659567-E170-EEA7-2ABA-0F2A7BBA7A6A}"/>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806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751892"/>
            <a:ext cx="13966284" cy="2431435"/>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Đọc trôi chảy toàn bài, gắt nghỉ hơi đúng theo các dấu câu và theo nghĩa; Phát âm đúng các từ ngữ là tên riêng nước ngoài (Phnôm Pênh, Ăng-co, Ăng-co Vát, Ăng-co Thom, Bay-on, Cam-pu-chia.</a:t>
            </a:r>
          </a:p>
        </p:txBody>
      </p:sp>
      <p:sp>
        <p:nvSpPr>
          <p:cNvPr id="3" name="Rectangle 2"/>
          <p:cNvSpPr/>
          <p:nvPr/>
        </p:nvSpPr>
        <p:spPr>
          <a:xfrm>
            <a:off x="1348978" y="5962712"/>
            <a:ext cx="13578681" cy="2431435"/>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 Đoạn 1: Từ đầu đến “</a:t>
            </a:r>
            <a:r>
              <a:rPr lang="en-US" sz="3800" b="1" i="1">
                <a:solidFill>
                  <a:srgbClr val="0000CC"/>
                </a:solidFill>
                <a:latin typeface="Times New Roman" pitchFamily="18" charset="0"/>
                <a:cs typeface="Times New Roman" pitchFamily="18" charset="0"/>
              </a:rPr>
              <a:t>làm bằng đá”.</a:t>
            </a:r>
          </a:p>
          <a:p>
            <a:r>
              <a:rPr lang="en-US" sz="3800" b="1">
                <a:solidFill>
                  <a:srgbClr val="0000CC"/>
                </a:solidFill>
                <a:latin typeface="Times New Roman" pitchFamily="18" charset="0"/>
                <a:cs typeface="Times New Roman" pitchFamily="18" charset="0"/>
              </a:rPr>
              <a:t>+ Đoạn 2: Tiếp theo đến “</a:t>
            </a:r>
            <a:r>
              <a:rPr lang="en-US" sz="3800" b="1" i="1">
                <a:solidFill>
                  <a:srgbClr val="0000CC"/>
                </a:solidFill>
                <a:latin typeface="Times New Roman" pitchFamily="18" charset="0"/>
                <a:cs typeface="Times New Roman" pitchFamily="18" charset="0"/>
              </a:rPr>
              <a:t>tranh đá này”.</a:t>
            </a:r>
            <a:r>
              <a:rPr lang="en-US" sz="3800" b="1">
                <a:solidFill>
                  <a:srgbClr val="0000CC"/>
                </a:solidFill>
                <a:latin typeface="Times New Roman" pitchFamily="18" charset="0"/>
                <a:cs typeface="Times New Roman" pitchFamily="18" charset="0"/>
              </a:rPr>
              <a:t> </a:t>
            </a:r>
          </a:p>
          <a:p>
            <a:r>
              <a:rPr lang="en-US" sz="3800" b="1">
                <a:solidFill>
                  <a:srgbClr val="0000CC"/>
                </a:solidFill>
                <a:latin typeface="Times New Roman" pitchFamily="18" charset="0"/>
                <a:cs typeface="Times New Roman" pitchFamily="18" charset="0"/>
              </a:rPr>
              <a:t>+ Đoạn 3: Tiếp theo đến “</a:t>
            </a:r>
            <a:r>
              <a:rPr lang="en-US" sz="3800" b="1" i="1">
                <a:solidFill>
                  <a:srgbClr val="0000CC"/>
                </a:solidFill>
                <a:latin typeface="Times New Roman" pitchFamily="18" charset="0"/>
                <a:cs typeface="Times New Roman" pitchFamily="18" charset="0"/>
              </a:rPr>
              <a:t>nhìn ra bốn hướng”.</a:t>
            </a:r>
            <a:endParaRPr lang="en-US" sz="3800" b="1">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Đoạn 4: Còn lại.</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380934" y="5145227"/>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5" name="Group 24">
            <a:extLst>
              <a:ext uri="{FF2B5EF4-FFF2-40B4-BE49-F238E27FC236}">
                <a16:creationId xmlns:a16="http://schemas.microsoft.com/office/drawing/2014/main" id="{3DD348D3-E0CA-6EA2-96BE-2659ED40A9EE}"/>
              </a:ext>
            </a:extLst>
          </p:cNvPr>
          <p:cNvGrpSpPr/>
          <p:nvPr/>
        </p:nvGrpSpPr>
        <p:grpSpPr>
          <a:xfrm>
            <a:off x="4617134" y="42893"/>
            <a:ext cx="6912085" cy="1784551"/>
            <a:chOff x="4617134" y="42893"/>
            <a:chExt cx="6912085" cy="1784551"/>
          </a:xfrm>
        </p:grpSpPr>
        <p:grpSp>
          <p:nvGrpSpPr>
            <p:cNvPr id="26" name="Group 25">
              <a:extLst>
                <a:ext uri="{FF2B5EF4-FFF2-40B4-BE49-F238E27FC236}">
                  <a16:creationId xmlns:a16="http://schemas.microsoft.com/office/drawing/2014/main" id="{2199FEB3-1C3F-BAB2-90EC-2DA5F4CEE32B}"/>
                </a:ext>
              </a:extLst>
            </p:cNvPr>
            <p:cNvGrpSpPr/>
            <p:nvPr/>
          </p:nvGrpSpPr>
          <p:grpSpPr>
            <a:xfrm>
              <a:off x="4617134" y="42893"/>
              <a:ext cx="6255239" cy="1013727"/>
              <a:chOff x="4539228" y="103852"/>
              <a:chExt cx="6149694" cy="1013727"/>
            </a:xfrm>
          </p:grpSpPr>
          <p:grpSp>
            <p:nvGrpSpPr>
              <p:cNvPr id="28" name="Group 27">
                <a:extLst>
                  <a:ext uri="{FF2B5EF4-FFF2-40B4-BE49-F238E27FC236}">
                    <a16:creationId xmlns:a16="http://schemas.microsoft.com/office/drawing/2014/main" id="{E6BAE691-6E80-F93A-1E23-991806A49B95}"/>
                  </a:ext>
                </a:extLst>
              </p:cNvPr>
              <p:cNvGrpSpPr/>
              <p:nvPr/>
            </p:nvGrpSpPr>
            <p:grpSpPr>
              <a:xfrm>
                <a:off x="4539228" y="103852"/>
                <a:ext cx="6149694" cy="1013727"/>
                <a:chOff x="4539228" y="103852"/>
                <a:chExt cx="6149694" cy="1013727"/>
              </a:xfrm>
            </p:grpSpPr>
            <p:sp>
              <p:nvSpPr>
                <p:cNvPr id="30" name="TextBox 29">
                  <a:extLst>
                    <a:ext uri="{FF2B5EF4-FFF2-40B4-BE49-F238E27FC236}">
                      <a16:creationId xmlns:a16="http://schemas.microsoft.com/office/drawing/2014/main" id="{57D69570-013B-9FCE-5E9E-6403AD81222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1" name="TextBox 30">
                  <a:extLst>
                    <a:ext uri="{FF2B5EF4-FFF2-40B4-BE49-F238E27FC236}">
                      <a16:creationId xmlns:a16="http://schemas.microsoft.com/office/drawing/2014/main" id="{C20856BF-DA2B-380B-BBE3-80545322F1EE}"/>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9" name="Straight Connector 28">
                <a:extLst>
                  <a:ext uri="{FF2B5EF4-FFF2-40B4-BE49-F238E27FC236}">
                    <a16:creationId xmlns:a16="http://schemas.microsoft.com/office/drawing/2014/main" id="{16B50704-630E-6A32-5BBF-F070F52552A8}"/>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a:extLst>
                <a:ext uri="{FF2B5EF4-FFF2-40B4-BE49-F238E27FC236}">
                  <a16:creationId xmlns:a16="http://schemas.microsoft.com/office/drawing/2014/main" id="{4499FE47-0BAE-C4E2-E94D-4486276672E4}"/>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62230" y="7455620"/>
            <a:ext cx="223268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Kì quan, </a:t>
            </a:r>
          </a:p>
        </p:txBody>
      </p:sp>
      <p:grpSp>
        <p:nvGrpSpPr>
          <p:cNvPr id="5" name="Group 4"/>
          <p:cNvGrpSpPr/>
          <p:nvPr/>
        </p:nvGrpSpPr>
        <p:grpSpPr>
          <a:xfrm>
            <a:off x="1356519" y="17526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a:hlinkClick r:id="rId3" action="ppaction://hlinkpres?slideindex=1&amp;slidetitle="/>
          </p:cNvPr>
          <p:cNvSpPr/>
          <p:nvPr/>
        </p:nvSpPr>
        <p:spPr>
          <a:xfrm>
            <a:off x="5790219" y="7465645"/>
            <a:ext cx="242509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nguy nga,</a:t>
            </a:r>
          </a:p>
        </p:txBody>
      </p:sp>
      <p:sp>
        <p:nvSpPr>
          <p:cNvPr id="23" name="Rectangle 22">
            <a:hlinkClick r:id="rId4" action="ppaction://hlinkpres?slideindex=1&amp;slidetitle="/>
          </p:cNvPr>
          <p:cNvSpPr/>
          <p:nvPr/>
        </p:nvSpPr>
        <p:spPr>
          <a:xfrm>
            <a:off x="3628786" y="7468293"/>
            <a:ext cx="223269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quần thể,</a:t>
            </a:r>
          </a:p>
        </p:txBody>
      </p:sp>
      <p:sp>
        <p:nvSpPr>
          <p:cNvPr id="6" name="Rectangle 5"/>
          <p:cNvSpPr/>
          <p:nvPr/>
        </p:nvSpPr>
        <p:spPr>
          <a:xfrm>
            <a:off x="899319" y="4473072"/>
            <a:ext cx="14325600" cy="2982548"/>
          </a:xfrm>
          <a:prstGeom prst="rect">
            <a:avLst/>
          </a:prstGeom>
        </p:spPr>
        <p:txBody>
          <a:bodyPr wrap="square">
            <a:spAutoFit/>
          </a:bodyPr>
          <a:lstStyle/>
          <a:p>
            <a:pPr>
              <a:lnSpc>
                <a:spcPct val="120000"/>
              </a:lnSpc>
            </a:pPr>
            <a:r>
              <a:rPr lang="en-US" sz="4000" b="1">
                <a:solidFill>
                  <a:srgbClr val="0000CC"/>
                </a:solidFill>
                <a:latin typeface="Times New Roman" pitchFamily="18" charset="0"/>
                <a:cs typeface="Times New Roman" pitchFamily="18" charset="0"/>
              </a:rPr>
              <a:t>	Cách Ăng-co Vát không xa</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là khu đền Ăng-co Thom.</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Ấn tượng nhất ở đây là đền Bay-on</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với hằng trăm pho tượng đá có bốn mặt,</a:t>
            </a:r>
            <a:r>
              <a:rPr lang="en-US" sz="4000" b="1">
                <a:solidFill>
                  <a:srgbClr val="FF0000"/>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nhìn ra bốn hướng.</a:t>
            </a:r>
            <a:r>
              <a:rPr lang="en-US" sz="4000" b="1">
                <a:solidFill>
                  <a:srgbClr val="FF0000"/>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a:p>
            <a:pPr>
              <a:lnSpc>
                <a:spcPct val="120000"/>
              </a:lnSpc>
            </a:pPr>
            <a:endParaRPr lang="en-US" sz="4000" b="1">
              <a:solidFill>
                <a:srgbClr val="FF0000"/>
              </a:solidFill>
              <a:latin typeface="Times New Roman" pitchFamily="18" charset="0"/>
              <a:cs typeface="Times New Roman" pitchFamily="18" charset="0"/>
            </a:endParaRPr>
          </a:p>
        </p:txBody>
      </p:sp>
      <p:sp>
        <p:nvSpPr>
          <p:cNvPr id="27" name="Rectangle 26"/>
          <p:cNvSpPr/>
          <p:nvPr/>
        </p:nvSpPr>
        <p:spPr>
          <a:xfrm>
            <a:off x="1608138" y="2558284"/>
            <a:ext cx="5251780" cy="707886"/>
          </a:xfrm>
          <a:prstGeom prst="rect">
            <a:avLst/>
          </a:prstGeom>
        </p:spPr>
        <p:txBody>
          <a:bodyPr wrap="square">
            <a:spAutoFit/>
          </a:bodyPr>
          <a:lstStyle/>
          <a:p>
            <a:pPr algn="just"/>
            <a:r>
              <a:rPr lang="en-US" sz="40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539211" y="6666481"/>
            <a:ext cx="5251780" cy="707886"/>
          </a:xfrm>
          <a:prstGeom prst="rect">
            <a:avLst/>
          </a:prstGeom>
        </p:spPr>
        <p:txBody>
          <a:bodyPr wrap="square">
            <a:spAutoFit/>
          </a:bodyPr>
          <a:lstStyle/>
          <a:p>
            <a:pPr algn="just"/>
            <a:r>
              <a:rPr lang="en-US" sz="40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899319" y="3205388"/>
            <a:ext cx="14478000" cy="1323439"/>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Phnôm Pênh; Ăng-co Vát; Ăng-co Thom; Bay-on; Cam-pu-chia;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ói </a:t>
            </a:r>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ên.</a:t>
            </a:r>
          </a:p>
        </p:txBody>
      </p:sp>
      <p:grpSp>
        <p:nvGrpSpPr>
          <p:cNvPr id="18" name="Group 17">
            <a:extLst>
              <a:ext uri="{FF2B5EF4-FFF2-40B4-BE49-F238E27FC236}">
                <a16:creationId xmlns:a16="http://schemas.microsoft.com/office/drawing/2014/main" id="{7BC76529-F513-0018-E06C-7555C82B08E4}"/>
              </a:ext>
            </a:extLst>
          </p:cNvPr>
          <p:cNvGrpSpPr/>
          <p:nvPr/>
        </p:nvGrpSpPr>
        <p:grpSpPr>
          <a:xfrm>
            <a:off x="4617134" y="42893"/>
            <a:ext cx="6912085" cy="1784551"/>
            <a:chOff x="4617134" y="42893"/>
            <a:chExt cx="6912085" cy="1784551"/>
          </a:xfrm>
        </p:grpSpPr>
        <p:grpSp>
          <p:nvGrpSpPr>
            <p:cNvPr id="20" name="Group 19">
              <a:extLst>
                <a:ext uri="{FF2B5EF4-FFF2-40B4-BE49-F238E27FC236}">
                  <a16:creationId xmlns:a16="http://schemas.microsoft.com/office/drawing/2014/main" id="{EB8B5E6B-38DE-6D85-E738-1633F9905223}"/>
                </a:ext>
              </a:extLst>
            </p:cNvPr>
            <p:cNvGrpSpPr/>
            <p:nvPr/>
          </p:nvGrpSpPr>
          <p:grpSpPr>
            <a:xfrm>
              <a:off x="4617134" y="42893"/>
              <a:ext cx="6255239" cy="1013727"/>
              <a:chOff x="4539228" y="103852"/>
              <a:chExt cx="6149694" cy="1013727"/>
            </a:xfrm>
          </p:grpSpPr>
          <p:grpSp>
            <p:nvGrpSpPr>
              <p:cNvPr id="24" name="Group 23">
                <a:extLst>
                  <a:ext uri="{FF2B5EF4-FFF2-40B4-BE49-F238E27FC236}">
                    <a16:creationId xmlns:a16="http://schemas.microsoft.com/office/drawing/2014/main" id="{8D722C89-46C6-86E4-282F-EC9D7797E35B}"/>
                  </a:ext>
                </a:extLst>
              </p:cNvPr>
              <p:cNvGrpSpPr/>
              <p:nvPr/>
            </p:nvGrpSpPr>
            <p:grpSpPr>
              <a:xfrm>
                <a:off x="4539228" y="103852"/>
                <a:ext cx="6149694" cy="1013727"/>
                <a:chOff x="4539228" y="103852"/>
                <a:chExt cx="6149694" cy="1013727"/>
              </a:xfrm>
            </p:grpSpPr>
            <p:sp>
              <p:nvSpPr>
                <p:cNvPr id="26" name="TextBox 25">
                  <a:extLst>
                    <a:ext uri="{FF2B5EF4-FFF2-40B4-BE49-F238E27FC236}">
                      <a16:creationId xmlns:a16="http://schemas.microsoft.com/office/drawing/2014/main" id="{BD097A2D-4A6D-DFD3-0A5C-CC8624982603}"/>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id="{4CF1E29C-FF50-130B-4C4F-844BF8DF2BAA}"/>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5" name="Straight Connector 24">
                <a:extLst>
                  <a:ext uri="{FF2B5EF4-FFF2-40B4-BE49-F238E27FC236}">
                    <a16:creationId xmlns:a16="http://schemas.microsoft.com/office/drawing/2014/main" id="{30C954AF-2AE0-B3DC-5EC2-81956811D2E8}"/>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a:extLst>
                <a:ext uri="{FF2B5EF4-FFF2-40B4-BE49-F238E27FC236}">
                  <a16:creationId xmlns:a16="http://schemas.microsoft.com/office/drawing/2014/main" id="{C36A7138-4102-26A0-3FBB-A88D2DEE17D4}"/>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Rectangle 18">
            <a:hlinkClick r:id="rId3" action="ppaction://hlinkpres?slideindex=1&amp;slidetitle="/>
            <a:extLst>
              <a:ext uri="{FF2B5EF4-FFF2-40B4-BE49-F238E27FC236}">
                <a16:creationId xmlns:a16="http://schemas.microsoft.com/office/drawing/2014/main" id="{BE0DFF22-0F32-4403-E7FB-57E2DA0E881B}"/>
              </a:ext>
            </a:extLst>
          </p:cNvPr>
          <p:cNvSpPr/>
          <p:nvPr/>
        </p:nvSpPr>
        <p:spPr>
          <a:xfrm>
            <a:off x="8097133" y="7465645"/>
            <a:ext cx="242509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điêu khắc,</a:t>
            </a:r>
          </a:p>
        </p:txBody>
      </p:sp>
      <p:sp>
        <p:nvSpPr>
          <p:cNvPr id="31" name="Rectangle 30">
            <a:hlinkClick r:id="rId3" action="ppaction://hlinkpres?slideindex=1&amp;slidetitle="/>
            <a:extLst>
              <a:ext uri="{FF2B5EF4-FFF2-40B4-BE49-F238E27FC236}">
                <a16:creationId xmlns:a16="http://schemas.microsoft.com/office/drawing/2014/main" id="{65FA5AD0-261C-C52C-CFA0-54C3B9448E31}"/>
              </a:ext>
            </a:extLst>
          </p:cNvPr>
          <p:cNvSpPr/>
          <p:nvPr/>
        </p:nvSpPr>
        <p:spPr>
          <a:xfrm>
            <a:off x="10404048" y="7465645"/>
            <a:ext cx="192527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di tích,</a:t>
            </a:r>
          </a:p>
        </p:txBody>
      </p:sp>
      <p:sp>
        <p:nvSpPr>
          <p:cNvPr id="32" name="Rectangle 31">
            <a:hlinkClick r:id="rId3" action="ppaction://hlinkpres?slideindex=1&amp;slidetitle="/>
            <a:extLst>
              <a:ext uri="{FF2B5EF4-FFF2-40B4-BE49-F238E27FC236}">
                <a16:creationId xmlns:a16="http://schemas.microsoft.com/office/drawing/2014/main" id="{D726C760-1A72-DF7C-77ED-93A062E2541C}"/>
              </a:ext>
            </a:extLst>
          </p:cNvPr>
          <p:cNvSpPr/>
          <p:nvPr/>
        </p:nvSpPr>
        <p:spPr>
          <a:xfrm>
            <a:off x="12024519" y="7465645"/>
            <a:ext cx="35814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Cam-pu-chia,</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cxnSpLocks/>
          </p:cNvCxnSpPr>
          <p:nvPr/>
        </p:nvCxnSpPr>
        <p:spPr>
          <a:xfrm>
            <a:off x="7818438"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2866260"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10768830" y="1907107"/>
            <a:ext cx="2511376"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7795717" y="2863835"/>
            <a:ext cx="8227795"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1: Bài đọc miêu tả kì quan nào? </a:t>
            </a:r>
          </a:p>
        </p:txBody>
      </p:sp>
      <p:sp>
        <p:nvSpPr>
          <p:cNvPr id="12" name="Rectangle 11"/>
          <p:cNvSpPr/>
          <p:nvPr/>
        </p:nvSpPr>
        <p:spPr>
          <a:xfrm>
            <a:off x="7934788" y="3812287"/>
            <a:ext cx="8209291" cy="1754326"/>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Bài đọc miêu tả kì quan Ăng-co, một quần thể đến đài nguy nga, ở nước Cam-pu-chia</a:t>
            </a:r>
          </a:p>
        </p:txBody>
      </p:sp>
      <p:grpSp>
        <p:nvGrpSpPr>
          <p:cNvPr id="22" name="Group 21">
            <a:extLst>
              <a:ext uri="{FF2B5EF4-FFF2-40B4-BE49-F238E27FC236}">
                <a16:creationId xmlns:a16="http://schemas.microsoft.com/office/drawing/2014/main" id="{BC3BCEB1-6C10-145F-CF76-6779477E2194}"/>
              </a:ext>
            </a:extLst>
          </p:cNvPr>
          <p:cNvGrpSpPr/>
          <p:nvPr/>
        </p:nvGrpSpPr>
        <p:grpSpPr>
          <a:xfrm>
            <a:off x="4617134" y="42893"/>
            <a:ext cx="6912085" cy="1784551"/>
            <a:chOff x="4617134" y="42893"/>
            <a:chExt cx="6912085" cy="1784551"/>
          </a:xfrm>
        </p:grpSpPr>
        <p:grpSp>
          <p:nvGrpSpPr>
            <p:cNvPr id="23" name="Group 22">
              <a:extLst>
                <a:ext uri="{FF2B5EF4-FFF2-40B4-BE49-F238E27FC236}">
                  <a16:creationId xmlns:a16="http://schemas.microsoft.com/office/drawing/2014/main" id="{6A092774-8D97-45BD-B405-188B57BE8DDA}"/>
                </a:ext>
              </a:extLst>
            </p:cNvPr>
            <p:cNvGrpSpPr/>
            <p:nvPr/>
          </p:nvGrpSpPr>
          <p:grpSpPr>
            <a:xfrm>
              <a:off x="4617134" y="42893"/>
              <a:ext cx="6255239" cy="1013727"/>
              <a:chOff x="4539228" y="103852"/>
              <a:chExt cx="6149694" cy="1013727"/>
            </a:xfrm>
          </p:grpSpPr>
          <p:grpSp>
            <p:nvGrpSpPr>
              <p:cNvPr id="25" name="Group 24">
                <a:extLst>
                  <a:ext uri="{FF2B5EF4-FFF2-40B4-BE49-F238E27FC236}">
                    <a16:creationId xmlns:a16="http://schemas.microsoft.com/office/drawing/2014/main" id="{567FA043-E59C-BEEB-1342-93F6E9AAB4AA}"/>
                  </a:ext>
                </a:extLst>
              </p:cNvPr>
              <p:cNvGrpSpPr/>
              <p:nvPr/>
            </p:nvGrpSpPr>
            <p:grpSpPr>
              <a:xfrm>
                <a:off x="4539228" y="103852"/>
                <a:ext cx="6149694" cy="1013727"/>
                <a:chOff x="4539228" y="103852"/>
                <a:chExt cx="6149694" cy="1013727"/>
              </a:xfrm>
            </p:grpSpPr>
            <p:sp>
              <p:nvSpPr>
                <p:cNvPr id="34" name="TextBox 33">
                  <a:extLst>
                    <a:ext uri="{FF2B5EF4-FFF2-40B4-BE49-F238E27FC236}">
                      <a16:creationId xmlns:a16="http://schemas.microsoft.com/office/drawing/2014/main" id="{9A91DFBD-FFE8-E69C-C152-0547319041E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5" name="TextBox 34">
                  <a:extLst>
                    <a:ext uri="{FF2B5EF4-FFF2-40B4-BE49-F238E27FC236}">
                      <a16:creationId xmlns:a16="http://schemas.microsoft.com/office/drawing/2014/main" id="{BE009E01-5D1D-8C2C-E966-A2B5E36D002C}"/>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3" name="Straight Connector 32">
                <a:extLst>
                  <a:ext uri="{FF2B5EF4-FFF2-40B4-BE49-F238E27FC236}">
                    <a16:creationId xmlns:a16="http://schemas.microsoft.com/office/drawing/2014/main" id="{73AF73CB-A6F4-9A26-A839-16C745288F8D}"/>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7171AAE8-4121-BA87-F4EA-89F2A3F95723}"/>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6" name="Rectangle 35">
            <a:extLst>
              <a:ext uri="{FF2B5EF4-FFF2-40B4-BE49-F238E27FC236}">
                <a16:creationId xmlns:a16="http://schemas.microsoft.com/office/drawing/2014/main" id="{84F7A74E-035A-D634-597D-9CA55B618B98}"/>
              </a:ext>
            </a:extLst>
          </p:cNvPr>
          <p:cNvSpPr/>
          <p:nvPr/>
        </p:nvSpPr>
        <p:spPr>
          <a:xfrm>
            <a:off x="289719" y="4107799"/>
            <a:ext cx="7544699" cy="4023089"/>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Cách Ăng-co Vát không xa</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là khu đền Ăng-co Thom.</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Ấn tượng nhất ở đây là đền Bay-on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với hằng trăm pho tượng đá có bốn mặt,</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nhìn ra bốn hướng.</a:t>
            </a:r>
            <a:r>
              <a:rPr lang="en-US" sz="3600" b="1">
                <a:solidFill>
                  <a:srgbClr val="FF0000"/>
                </a:solidFill>
                <a:latin typeface="Times New Roman" pitchFamily="18" charset="0"/>
                <a:cs typeface="Times New Roman" pitchFamily="18" charset="0"/>
              </a:rPr>
              <a:t>//</a:t>
            </a:r>
            <a:endParaRPr lang="en-US" sz="3600" b="1">
              <a:solidFill>
                <a:srgbClr val="0000CC"/>
              </a:solidFill>
              <a:latin typeface="Times New Roman" pitchFamily="18" charset="0"/>
              <a:cs typeface="Times New Roman" pitchFamily="18" charset="0"/>
            </a:endParaRPr>
          </a:p>
          <a:p>
            <a:pPr algn="just">
              <a:lnSpc>
                <a:spcPct val="120000"/>
              </a:lnSpc>
            </a:pPr>
            <a:endParaRPr lang="en-US" sz="3600" b="1">
              <a:solidFill>
                <a:srgbClr val="FF0000"/>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D317C3A1-C90F-D640-4CF9-A0B9C16F2870}"/>
              </a:ext>
            </a:extLst>
          </p:cNvPr>
          <p:cNvSpPr/>
          <p:nvPr/>
        </p:nvSpPr>
        <p:spPr>
          <a:xfrm>
            <a:off x="345413" y="2705264"/>
            <a:ext cx="7427285" cy="1200329"/>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Phnôm Pênh; Ăng-co Vát; Ăng-co Thom; Bay-on; Cam-pu-chia; </a:t>
            </a:r>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ói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ên.</a:t>
            </a: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7909723"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2991670" y="1891336"/>
            <a:ext cx="2081192"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10654791" y="1943811"/>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8063203" y="2714786"/>
            <a:ext cx="7974206"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Những chi tiết nào thể hiện vẻ đẹp đặc sắc của Ăng-co Vát? </a:t>
            </a:r>
          </a:p>
        </p:txBody>
      </p:sp>
      <p:sp>
        <p:nvSpPr>
          <p:cNvPr id="41" name="Rectangle 40"/>
          <p:cNvSpPr/>
          <p:nvPr/>
        </p:nvSpPr>
        <p:spPr>
          <a:xfrm>
            <a:off x="7863850" y="4191000"/>
            <a:ext cx="8372912"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Các chi tiết đó là 5 toà tháp khổng lồ; những hành lang hun hút có tác phẩm điêu khắc bằng tay trên đá lớn nhất thế giới với hình 1.700 vũ nữ duyên dáng, từ khuôn mặt đến cứ chỉ không ai giống ai. </a:t>
            </a:r>
          </a:p>
        </p:txBody>
      </p:sp>
      <p:grpSp>
        <p:nvGrpSpPr>
          <p:cNvPr id="19" name="Group 18">
            <a:extLst>
              <a:ext uri="{FF2B5EF4-FFF2-40B4-BE49-F238E27FC236}">
                <a16:creationId xmlns:a16="http://schemas.microsoft.com/office/drawing/2014/main" id="{747EE57A-E4EE-3CC1-0500-29635DAF3B49}"/>
              </a:ext>
            </a:extLst>
          </p:cNvPr>
          <p:cNvGrpSpPr/>
          <p:nvPr/>
        </p:nvGrpSpPr>
        <p:grpSpPr>
          <a:xfrm>
            <a:off x="4617134" y="42893"/>
            <a:ext cx="6912085" cy="1784551"/>
            <a:chOff x="4617134" y="42893"/>
            <a:chExt cx="6912085" cy="1784551"/>
          </a:xfrm>
        </p:grpSpPr>
        <p:grpSp>
          <p:nvGrpSpPr>
            <p:cNvPr id="20" name="Group 19">
              <a:extLst>
                <a:ext uri="{FF2B5EF4-FFF2-40B4-BE49-F238E27FC236}">
                  <a16:creationId xmlns:a16="http://schemas.microsoft.com/office/drawing/2014/main" id="{574D3DA4-63F5-0553-C28C-FECB8CEA7A8F}"/>
                </a:ext>
              </a:extLst>
            </p:cNvPr>
            <p:cNvGrpSpPr/>
            <p:nvPr/>
          </p:nvGrpSpPr>
          <p:grpSpPr>
            <a:xfrm>
              <a:off x="4617134" y="42893"/>
              <a:ext cx="6255239" cy="1013727"/>
              <a:chOff x="4539228" y="103852"/>
              <a:chExt cx="6149694" cy="1013727"/>
            </a:xfrm>
          </p:grpSpPr>
          <p:grpSp>
            <p:nvGrpSpPr>
              <p:cNvPr id="22" name="Group 21">
                <a:extLst>
                  <a:ext uri="{FF2B5EF4-FFF2-40B4-BE49-F238E27FC236}">
                    <a16:creationId xmlns:a16="http://schemas.microsoft.com/office/drawing/2014/main" id="{12B29236-CA0B-6CBC-3650-EF3EB1D1AE8E}"/>
                  </a:ext>
                </a:extLst>
              </p:cNvPr>
              <p:cNvGrpSpPr/>
              <p:nvPr/>
            </p:nvGrpSpPr>
            <p:grpSpPr>
              <a:xfrm>
                <a:off x="4539228" y="103852"/>
                <a:ext cx="6149694" cy="1013727"/>
                <a:chOff x="4539228" y="103852"/>
                <a:chExt cx="6149694" cy="1013727"/>
              </a:xfrm>
            </p:grpSpPr>
            <p:sp>
              <p:nvSpPr>
                <p:cNvPr id="24" name="TextBox 23">
                  <a:extLst>
                    <a:ext uri="{FF2B5EF4-FFF2-40B4-BE49-F238E27FC236}">
                      <a16:creationId xmlns:a16="http://schemas.microsoft.com/office/drawing/2014/main" id="{2D69C530-E8E2-486A-BC35-239C5EDA9ADF}"/>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457FB413-CF91-9653-043B-7A8390A7BC95}"/>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3" name="Straight Connector 22">
                <a:extLst>
                  <a:ext uri="{FF2B5EF4-FFF2-40B4-BE49-F238E27FC236}">
                    <a16:creationId xmlns:a16="http://schemas.microsoft.com/office/drawing/2014/main" id="{CC1F9697-50DE-0830-2E1C-362DAC3438A2}"/>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a:extLst>
                <a:ext uri="{FF2B5EF4-FFF2-40B4-BE49-F238E27FC236}">
                  <a16:creationId xmlns:a16="http://schemas.microsoft.com/office/drawing/2014/main" id="{B5785617-846D-45FF-D8EE-2C754CBC64E9}"/>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3" name="Rectangle 32">
            <a:extLst>
              <a:ext uri="{FF2B5EF4-FFF2-40B4-BE49-F238E27FC236}">
                <a16:creationId xmlns:a16="http://schemas.microsoft.com/office/drawing/2014/main" id="{8D26E512-4873-767A-E57C-F5809039203D}"/>
              </a:ext>
            </a:extLst>
          </p:cNvPr>
          <p:cNvSpPr/>
          <p:nvPr/>
        </p:nvSpPr>
        <p:spPr>
          <a:xfrm>
            <a:off x="289719" y="4107799"/>
            <a:ext cx="7544699" cy="4023089"/>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Cách Ăng-co Vát không xa</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là khu đền Ăng-co Thom.</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Ấn tượng nhất ở đây là đền Bay-on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với hằng trăm pho tượng đá có bốn mặt,</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nhìn ra bốn hướng.</a:t>
            </a:r>
            <a:r>
              <a:rPr lang="en-US" sz="3600" b="1">
                <a:solidFill>
                  <a:srgbClr val="FF0000"/>
                </a:solidFill>
                <a:latin typeface="Times New Roman" pitchFamily="18" charset="0"/>
                <a:cs typeface="Times New Roman" pitchFamily="18" charset="0"/>
              </a:rPr>
              <a:t>//</a:t>
            </a:r>
            <a:endParaRPr lang="en-US" sz="3600" b="1">
              <a:solidFill>
                <a:srgbClr val="0000CC"/>
              </a:solidFill>
              <a:latin typeface="Times New Roman" pitchFamily="18" charset="0"/>
              <a:cs typeface="Times New Roman" pitchFamily="18" charset="0"/>
            </a:endParaRPr>
          </a:p>
          <a:p>
            <a:pPr algn="just">
              <a:lnSpc>
                <a:spcPct val="120000"/>
              </a:lnSpc>
            </a:pPr>
            <a:endParaRPr lang="en-US" sz="3600" b="1">
              <a:solidFill>
                <a:srgbClr val="FF0000"/>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D3F81A08-B788-56E8-8626-111E2427B1BE}"/>
              </a:ext>
            </a:extLst>
          </p:cNvPr>
          <p:cNvSpPr/>
          <p:nvPr/>
        </p:nvSpPr>
        <p:spPr>
          <a:xfrm>
            <a:off x="345413" y="2705264"/>
            <a:ext cx="7427285" cy="1200329"/>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Phnôm Pênh; Ăng-co Vát; Ăng-co Thom; Bay-on; Cam-pu-chia; </a:t>
            </a:r>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ói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ên.</a:t>
            </a:r>
          </a:p>
        </p:txBody>
      </p:sp>
    </p:spTree>
    <p:extLst>
      <p:ext uri="{BB962C8B-B14F-4D97-AF65-F5344CB8AC3E}">
        <p14:creationId xmlns:p14="http://schemas.microsoft.com/office/powerpoint/2010/main" val="2384260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3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cxnSpLocks/>
          </p:cNvCxnSpPr>
          <p:nvPr/>
        </p:nvCxnSpPr>
        <p:spPr>
          <a:xfrm>
            <a:off x="7909722"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3017974" y="1891336"/>
            <a:ext cx="209045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10642615"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1" name="Rectangle 40"/>
          <p:cNvSpPr/>
          <p:nvPr/>
        </p:nvSpPr>
        <p:spPr>
          <a:xfrm>
            <a:off x="8002843" y="4065241"/>
            <a:ext cx="8232537"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Đó là đền Bay-on với hang trăm pho tượng đá có bốn mặt, nhìn ra bốn hướng</a:t>
            </a:r>
          </a:p>
        </p:txBody>
      </p:sp>
      <p:sp>
        <p:nvSpPr>
          <p:cNvPr id="24" name="Rectangle 23">
            <a:extLst>
              <a:ext uri="{FF2B5EF4-FFF2-40B4-BE49-F238E27FC236}">
                <a16:creationId xmlns:a16="http://schemas.microsoft.com/office/drawing/2014/main" id="{70C016CA-77C1-1401-CE19-9FE00410DE1B}"/>
              </a:ext>
            </a:extLst>
          </p:cNvPr>
          <p:cNvSpPr/>
          <p:nvPr/>
        </p:nvSpPr>
        <p:spPr>
          <a:xfrm>
            <a:off x="8002843" y="2864912"/>
            <a:ext cx="8070575"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3: Điều gì gây ấn tượng nổi bật ở Ăng-co Thom? </a:t>
            </a:r>
          </a:p>
        </p:txBody>
      </p:sp>
      <p:grpSp>
        <p:nvGrpSpPr>
          <p:cNvPr id="20" name="Group 19">
            <a:extLst>
              <a:ext uri="{FF2B5EF4-FFF2-40B4-BE49-F238E27FC236}">
                <a16:creationId xmlns:a16="http://schemas.microsoft.com/office/drawing/2014/main" id="{50EE1AC7-ED38-4E2D-8461-2B984FCD9B22}"/>
              </a:ext>
            </a:extLst>
          </p:cNvPr>
          <p:cNvGrpSpPr/>
          <p:nvPr/>
        </p:nvGrpSpPr>
        <p:grpSpPr>
          <a:xfrm>
            <a:off x="4617134" y="42893"/>
            <a:ext cx="6912085" cy="1784551"/>
            <a:chOff x="4617134" y="42893"/>
            <a:chExt cx="6912085" cy="1784551"/>
          </a:xfrm>
        </p:grpSpPr>
        <p:grpSp>
          <p:nvGrpSpPr>
            <p:cNvPr id="22" name="Group 21">
              <a:extLst>
                <a:ext uri="{FF2B5EF4-FFF2-40B4-BE49-F238E27FC236}">
                  <a16:creationId xmlns:a16="http://schemas.microsoft.com/office/drawing/2014/main" id="{323A5F45-9204-02D3-D54D-3B63E966D425}"/>
                </a:ext>
              </a:extLst>
            </p:cNvPr>
            <p:cNvGrpSpPr/>
            <p:nvPr/>
          </p:nvGrpSpPr>
          <p:grpSpPr>
            <a:xfrm>
              <a:off x="4617134" y="42893"/>
              <a:ext cx="6255239" cy="1013727"/>
              <a:chOff x="4539228" y="103852"/>
              <a:chExt cx="6149694" cy="1013727"/>
            </a:xfrm>
          </p:grpSpPr>
          <p:grpSp>
            <p:nvGrpSpPr>
              <p:cNvPr id="33" name="Group 32">
                <a:extLst>
                  <a:ext uri="{FF2B5EF4-FFF2-40B4-BE49-F238E27FC236}">
                    <a16:creationId xmlns:a16="http://schemas.microsoft.com/office/drawing/2014/main" id="{7D5DE055-E8FE-AF73-2F7A-9ABA198D583A}"/>
                  </a:ext>
                </a:extLst>
              </p:cNvPr>
              <p:cNvGrpSpPr/>
              <p:nvPr/>
            </p:nvGrpSpPr>
            <p:grpSpPr>
              <a:xfrm>
                <a:off x="4539228" y="103852"/>
                <a:ext cx="6149694" cy="1013727"/>
                <a:chOff x="4539228" y="103852"/>
                <a:chExt cx="6149694" cy="1013727"/>
              </a:xfrm>
            </p:grpSpPr>
            <p:sp>
              <p:nvSpPr>
                <p:cNvPr id="35" name="TextBox 34">
                  <a:extLst>
                    <a:ext uri="{FF2B5EF4-FFF2-40B4-BE49-F238E27FC236}">
                      <a16:creationId xmlns:a16="http://schemas.microsoft.com/office/drawing/2014/main" id="{15437376-1A17-089C-31F2-5C17633CFB4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6" name="TextBox 35">
                  <a:extLst>
                    <a:ext uri="{FF2B5EF4-FFF2-40B4-BE49-F238E27FC236}">
                      <a16:creationId xmlns:a16="http://schemas.microsoft.com/office/drawing/2014/main" id="{D9B7AACF-8898-3AC5-8A4E-500AF63AA290}"/>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4" name="Straight Connector 33">
                <a:extLst>
                  <a:ext uri="{FF2B5EF4-FFF2-40B4-BE49-F238E27FC236}">
                    <a16:creationId xmlns:a16="http://schemas.microsoft.com/office/drawing/2014/main" id="{291865E5-A0A2-A8FE-F74E-B1DEBA7D1651}"/>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C7884FD6-C89E-3FC9-710D-88DCED546EA2}"/>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288A62E0-D72B-5125-0858-3951B9A21CB8}"/>
              </a:ext>
            </a:extLst>
          </p:cNvPr>
          <p:cNvSpPr/>
          <p:nvPr/>
        </p:nvSpPr>
        <p:spPr>
          <a:xfrm>
            <a:off x="289719" y="4107799"/>
            <a:ext cx="7544699" cy="4023089"/>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Cách Ăng-co Vát không xa</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là khu đền Ăng-co Thom.</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Ấn tượng nhất ở đây là đền Bay-on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với hằng trăm pho tượng đá có bốn mặt,</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nhìn ra bốn hướng.</a:t>
            </a:r>
            <a:r>
              <a:rPr lang="en-US" sz="3600" b="1">
                <a:solidFill>
                  <a:srgbClr val="FF0000"/>
                </a:solidFill>
                <a:latin typeface="Times New Roman" pitchFamily="18" charset="0"/>
                <a:cs typeface="Times New Roman" pitchFamily="18" charset="0"/>
              </a:rPr>
              <a:t>//</a:t>
            </a:r>
            <a:endParaRPr lang="en-US" sz="3600" b="1">
              <a:solidFill>
                <a:srgbClr val="0000CC"/>
              </a:solidFill>
              <a:latin typeface="Times New Roman" pitchFamily="18" charset="0"/>
              <a:cs typeface="Times New Roman" pitchFamily="18" charset="0"/>
            </a:endParaRPr>
          </a:p>
          <a:p>
            <a:pPr algn="just">
              <a:lnSpc>
                <a:spcPct val="120000"/>
              </a:lnSpc>
            </a:pPr>
            <a:endParaRPr lang="en-US" sz="3600" b="1">
              <a:solidFill>
                <a:srgbClr val="FF0000"/>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579107C5-D577-374E-0F26-D8A8F59D807F}"/>
              </a:ext>
            </a:extLst>
          </p:cNvPr>
          <p:cNvSpPr/>
          <p:nvPr/>
        </p:nvSpPr>
        <p:spPr>
          <a:xfrm>
            <a:off x="345413" y="2705264"/>
            <a:ext cx="7427285" cy="1200329"/>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Phnôm Pênh; Ăng-co Vát; Ăng-co Thom; Bay-on; Cam-pu-chia; </a:t>
            </a:r>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ói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ên.</a:t>
            </a:r>
          </a:p>
        </p:txBody>
      </p:sp>
    </p:spTree>
    <p:extLst>
      <p:ext uri="{BB962C8B-B14F-4D97-AF65-F5344CB8AC3E}">
        <p14:creationId xmlns:p14="http://schemas.microsoft.com/office/powerpoint/2010/main" val="1364464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4"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cxnSpLocks/>
          </p:cNvCxnSpPr>
          <p:nvPr/>
        </p:nvCxnSpPr>
        <p:spPr>
          <a:xfrm>
            <a:off x="7909722" y="27432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3017974" y="1891336"/>
            <a:ext cx="209045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10642615"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1" name="Rectangle 40"/>
          <p:cNvSpPr/>
          <p:nvPr/>
        </p:nvSpPr>
        <p:spPr>
          <a:xfrm>
            <a:off x="8012616" y="4436239"/>
            <a:ext cx="8232537" cy="1754326"/>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Vì đó là một quần thể đền đài nguy nga với kiến trúc phi thường, kì vĩ, đẹp không giấy bút nào tả xiết.</a:t>
            </a:r>
          </a:p>
        </p:txBody>
      </p:sp>
      <p:sp>
        <p:nvSpPr>
          <p:cNvPr id="24" name="Rectangle 23">
            <a:extLst>
              <a:ext uri="{FF2B5EF4-FFF2-40B4-BE49-F238E27FC236}">
                <a16:creationId xmlns:a16="http://schemas.microsoft.com/office/drawing/2014/main" id="{70C016CA-77C1-1401-CE19-9FE00410DE1B}"/>
              </a:ext>
            </a:extLst>
          </p:cNvPr>
          <p:cNvSpPr/>
          <p:nvPr/>
        </p:nvSpPr>
        <p:spPr>
          <a:xfrm>
            <a:off x="7971442" y="2641377"/>
            <a:ext cx="8232536"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4: Vì sao khu di tích Ăng-co là niềm tự hào của người dân Cam-pu-chia?</a:t>
            </a:r>
          </a:p>
        </p:txBody>
      </p:sp>
      <p:grpSp>
        <p:nvGrpSpPr>
          <p:cNvPr id="20" name="Group 19">
            <a:extLst>
              <a:ext uri="{FF2B5EF4-FFF2-40B4-BE49-F238E27FC236}">
                <a16:creationId xmlns:a16="http://schemas.microsoft.com/office/drawing/2014/main" id="{DACFC083-305E-5769-E268-6E5E91FF4EDB}"/>
              </a:ext>
            </a:extLst>
          </p:cNvPr>
          <p:cNvGrpSpPr/>
          <p:nvPr/>
        </p:nvGrpSpPr>
        <p:grpSpPr>
          <a:xfrm>
            <a:off x="4617134" y="42893"/>
            <a:ext cx="6912085" cy="1784551"/>
            <a:chOff x="4617134" y="42893"/>
            <a:chExt cx="6912085" cy="1784551"/>
          </a:xfrm>
        </p:grpSpPr>
        <p:grpSp>
          <p:nvGrpSpPr>
            <p:cNvPr id="22" name="Group 21">
              <a:extLst>
                <a:ext uri="{FF2B5EF4-FFF2-40B4-BE49-F238E27FC236}">
                  <a16:creationId xmlns:a16="http://schemas.microsoft.com/office/drawing/2014/main" id="{BE4C93D9-7B57-7177-69E5-08C5561C3559}"/>
                </a:ext>
              </a:extLst>
            </p:cNvPr>
            <p:cNvGrpSpPr/>
            <p:nvPr/>
          </p:nvGrpSpPr>
          <p:grpSpPr>
            <a:xfrm>
              <a:off x="4617134" y="42893"/>
              <a:ext cx="6255239" cy="1013727"/>
              <a:chOff x="4539228" y="103852"/>
              <a:chExt cx="6149694" cy="1013727"/>
            </a:xfrm>
          </p:grpSpPr>
          <p:grpSp>
            <p:nvGrpSpPr>
              <p:cNvPr id="33" name="Group 32">
                <a:extLst>
                  <a:ext uri="{FF2B5EF4-FFF2-40B4-BE49-F238E27FC236}">
                    <a16:creationId xmlns:a16="http://schemas.microsoft.com/office/drawing/2014/main" id="{3C26EE8F-AEB6-F289-07EC-10A9C7F72A81}"/>
                  </a:ext>
                </a:extLst>
              </p:cNvPr>
              <p:cNvGrpSpPr/>
              <p:nvPr/>
            </p:nvGrpSpPr>
            <p:grpSpPr>
              <a:xfrm>
                <a:off x="4539228" y="103852"/>
                <a:ext cx="6149694" cy="1013727"/>
                <a:chOff x="4539228" y="103852"/>
                <a:chExt cx="6149694" cy="1013727"/>
              </a:xfrm>
            </p:grpSpPr>
            <p:sp>
              <p:nvSpPr>
                <p:cNvPr id="35" name="TextBox 34">
                  <a:extLst>
                    <a:ext uri="{FF2B5EF4-FFF2-40B4-BE49-F238E27FC236}">
                      <a16:creationId xmlns:a16="http://schemas.microsoft.com/office/drawing/2014/main" id="{073FF8D1-F008-477F-CF70-90E17D5EBD76}"/>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6" name="TextBox 35">
                  <a:extLst>
                    <a:ext uri="{FF2B5EF4-FFF2-40B4-BE49-F238E27FC236}">
                      <a16:creationId xmlns:a16="http://schemas.microsoft.com/office/drawing/2014/main" id="{CBC9956B-B31E-A5D6-FD83-0902DC058E9B}"/>
                    </a:ext>
                  </a:extLst>
                </p:cNvPr>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4" name="Straight Connector 33">
                <a:extLst>
                  <a:ext uri="{FF2B5EF4-FFF2-40B4-BE49-F238E27FC236}">
                    <a16:creationId xmlns:a16="http://schemas.microsoft.com/office/drawing/2014/main" id="{B4D65EFF-5B75-E287-9409-FEEDBF06C95E}"/>
                  </a:ext>
                </a:extLst>
              </p:cNvPr>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a:extLst>
                <a:ext uri="{FF2B5EF4-FFF2-40B4-BE49-F238E27FC236}">
                  <a16:creationId xmlns:a16="http://schemas.microsoft.com/office/drawing/2014/main" id="{7B750051-ED0B-8275-4198-909EFFECAC2D}"/>
                </a:ext>
              </a:extLst>
            </p:cNvPr>
            <p:cNvSpPr txBox="1">
              <a:spLocks noChangeArrowheads="1"/>
            </p:cNvSpPr>
            <p:nvPr/>
          </p:nvSpPr>
          <p:spPr bwMode="auto">
            <a:xfrm>
              <a:off x="4747419" y="1066800"/>
              <a:ext cx="67818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ĐỌC 3 </a:t>
              </a:r>
              <a:r>
                <a:rPr lang="en-US" sz="40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MỘT KÌ QUAN</a:t>
              </a:r>
              <a:endPar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49CAEAD5-62F2-520F-1559-E1A5D61EC3D7}"/>
              </a:ext>
            </a:extLst>
          </p:cNvPr>
          <p:cNvSpPr/>
          <p:nvPr/>
        </p:nvSpPr>
        <p:spPr>
          <a:xfrm>
            <a:off x="289719" y="4107799"/>
            <a:ext cx="7544699" cy="4023089"/>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Cách Ăng-co Vát không xa</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là khu đền Ăng-co Thom.</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Ấn tượng nhất ở đây là đền Bay-on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với hằng trăm pho tượng đá có bốn mặt,</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nhìn ra bốn hướng.</a:t>
            </a:r>
            <a:r>
              <a:rPr lang="en-US" sz="3600" b="1">
                <a:solidFill>
                  <a:srgbClr val="FF0000"/>
                </a:solidFill>
                <a:latin typeface="Times New Roman" pitchFamily="18" charset="0"/>
                <a:cs typeface="Times New Roman" pitchFamily="18" charset="0"/>
              </a:rPr>
              <a:t>//</a:t>
            </a:r>
            <a:endParaRPr lang="en-US" sz="3600" b="1">
              <a:solidFill>
                <a:srgbClr val="0000CC"/>
              </a:solidFill>
              <a:latin typeface="Times New Roman" pitchFamily="18" charset="0"/>
              <a:cs typeface="Times New Roman" pitchFamily="18" charset="0"/>
            </a:endParaRPr>
          </a:p>
          <a:p>
            <a:pPr algn="just">
              <a:lnSpc>
                <a:spcPct val="120000"/>
              </a:lnSpc>
            </a:pPr>
            <a:endParaRPr lang="en-US" sz="3600" b="1">
              <a:solidFill>
                <a:srgbClr val="FF0000"/>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17E1EF6B-85CD-10AB-F3DE-1896D0D6F728}"/>
              </a:ext>
            </a:extLst>
          </p:cNvPr>
          <p:cNvSpPr/>
          <p:nvPr/>
        </p:nvSpPr>
        <p:spPr>
          <a:xfrm>
            <a:off x="345413" y="2705264"/>
            <a:ext cx="7427285" cy="1200329"/>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Phnôm Pênh; Ăng-co Vát; Ăng-co Thom; Bay-on; Cam-pu-chia; </a:t>
            </a:r>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ói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ên.</a:t>
            </a:r>
          </a:p>
        </p:txBody>
      </p:sp>
    </p:spTree>
    <p:extLst>
      <p:ext uri="{BB962C8B-B14F-4D97-AF65-F5344CB8AC3E}">
        <p14:creationId xmlns:p14="http://schemas.microsoft.com/office/powerpoint/2010/main" val="727670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4"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11579</TotalTime>
  <Words>1124</Words>
  <Application>Microsoft Office PowerPoint</Application>
  <PresentationFormat>Custom</PresentationFormat>
  <Paragraphs>107</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Ha</cp:lastModifiedBy>
  <cp:revision>1126</cp:revision>
  <dcterms:created xsi:type="dcterms:W3CDTF">2008-09-09T22:52:10Z</dcterms:created>
  <dcterms:modified xsi:type="dcterms:W3CDTF">2022-08-25T16:41:27Z</dcterms:modified>
</cp:coreProperties>
</file>