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01" r:id="rId2"/>
    <p:sldId id="257" r:id="rId3"/>
    <p:sldId id="284" r:id="rId4"/>
    <p:sldId id="305" r:id="rId5"/>
    <p:sldId id="270" r:id="rId6"/>
    <p:sldId id="306" r:id="rId7"/>
    <p:sldId id="303" r:id="rId8"/>
    <p:sldId id="273" r:id="rId9"/>
    <p:sldId id="271" r:id="rId10"/>
    <p:sldId id="272" r:id="rId11"/>
    <p:sldId id="304" r:id="rId12"/>
    <p:sldId id="275" r:id="rId13"/>
    <p:sldId id="289" r:id="rId14"/>
    <p:sldId id="297" r:id="rId15"/>
    <p:sldId id="277" r:id="rId16"/>
    <p:sldId id="290" r:id="rId17"/>
    <p:sldId id="307" r:id="rId18"/>
    <p:sldId id="299" r:id="rId19"/>
    <p:sldId id="291" r:id="rId20"/>
    <p:sldId id="292" r:id="rId21"/>
    <p:sldId id="293" r:id="rId22"/>
    <p:sldId id="298" r:id="rId23"/>
    <p:sldId id="308" r:id="rId24"/>
    <p:sldId id="282" r:id="rId25"/>
    <p:sldId id="294" r:id="rId26"/>
    <p:sldId id="309" r:id="rId27"/>
    <p:sldId id="269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1038" autoAdjust="0"/>
  </p:normalViewPr>
  <p:slideViewPr>
    <p:cSldViewPr snapToGrid="0" snapToObjects="1">
      <p:cViewPr varScale="1">
        <p:scale>
          <a:sx n="68" d="100"/>
          <a:sy n="68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44, New Words, activity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4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8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44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2" y="-14441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8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19&amp;idSubject=1&amp;idSeries=117&amp;idTheme=979&amp;IdLevel=1&amp;idThemeServer=6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7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1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microsoft.com/office/2007/relationships/media" Target="../media/media16.mp3"/><Relationship Id="rId18" Type="http://schemas.openxmlformats.org/officeDocument/2006/relationships/notesSlide" Target="../notesSlides/notesSlide2.xml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audio" Target="../media/media15.mp3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6" Type="http://schemas.openxmlformats.org/officeDocument/2006/relationships/audio" Target="../media/media9.mp3"/><Relationship Id="rId20" Type="http://schemas.openxmlformats.org/officeDocument/2006/relationships/image" Target="../media/image17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microsoft.com/office/2007/relationships/media" Target="../media/media15.mp3"/><Relationship Id="rId5" Type="http://schemas.microsoft.com/office/2007/relationships/media" Target="../media/media12.mp3"/><Relationship Id="rId15" Type="http://schemas.microsoft.com/office/2007/relationships/media" Target="../media/media9.mp3"/><Relationship Id="rId10" Type="http://schemas.openxmlformats.org/officeDocument/2006/relationships/audio" Target="../media/media14.mp3"/><Relationship Id="rId19" Type="http://schemas.openxmlformats.org/officeDocument/2006/relationships/image" Target="../media/image18.png"/><Relationship Id="rId4" Type="http://schemas.openxmlformats.org/officeDocument/2006/relationships/audio" Target="../media/media11.mp3"/><Relationship Id="rId9" Type="http://schemas.microsoft.com/office/2007/relationships/media" Target="../media/media14.mp3"/><Relationship Id="rId14" Type="http://schemas.openxmlformats.org/officeDocument/2006/relationships/audio" Target="../media/media1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2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0685" y="2457473"/>
            <a:ext cx="68449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8: ECOLOGY AND THE ENVIRONMENT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1.1 – Vocabulary &amp; Listening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64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F5180-2709-4778-A06B-DEE80029063E}"/>
              </a:ext>
            </a:extLst>
          </p:cNvPr>
          <p:cNvSpPr txBox="1"/>
          <p:nvPr/>
        </p:nvSpPr>
        <p:spPr>
          <a:xfrm>
            <a:off x="3366501" y="359270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B9EF3-C587-4B26-B429-A5BA72174F01}"/>
              </a:ext>
            </a:extLst>
          </p:cNvPr>
          <p:cNvSpPr/>
          <p:nvPr/>
        </p:nvSpPr>
        <p:spPr>
          <a:xfrm>
            <a:off x="1469451" y="1018642"/>
            <a:ext cx="918403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damage, reuse, recycle, reduce, pollute, ban, protect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52F2-FF6C-4D48-AB49-0849282822A8}"/>
              </a:ext>
            </a:extLst>
          </p:cNvPr>
          <p:cNvSpPr txBox="1"/>
          <p:nvPr/>
        </p:nvSpPr>
        <p:spPr>
          <a:xfrm>
            <a:off x="111661" y="1848336"/>
            <a:ext cx="11536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We really need to do more to ________ the environment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 lot of towns and cities ________plastic bags to help the environment. People don’t mind using their own bags when they go shopping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Schools can do a lot to ________ the amount of electricity they use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Coal power plants ________ the air more than many other kinds of power plant.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1EE858-C58E-445E-9A6B-1FCBDDE1BEC6}"/>
              </a:ext>
            </a:extLst>
          </p:cNvPr>
          <p:cNvSpPr/>
          <p:nvPr/>
        </p:nvSpPr>
        <p:spPr>
          <a:xfrm>
            <a:off x="5558971" y="1848336"/>
            <a:ext cx="1494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protect 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E7B16-5539-426E-800C-CD12463B5C61}"/>
              </a:ext>
            </a:extLst>
          </p:cNvPr>
          <p:cNvSpPr/>
          <p:nvPr/>
        </p:nvSpPr>
        <p:spPr>
          <a:xfrm>
            <a:off x="4771650" y="2304886"/>
            <a:ext cx="889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ban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64708-609C-47AE-861E-121D46B177B9}"/>
              </a:ext>
            </a:extLst>
          </p:cNvPr>
          <p:cNvSpPr/>
          <p:nvPr/>
        </p:nvSpPr>
        <p:spPr>
          <a:xfrm>
            <a:off x="4402889" y="3769381"/>
            <a:ext cx="147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reduce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758C8-0A00-4D55-B8ED-D05A84462914}"/>
              </a:ext>
            </a:extLst>
          </p:cNvPr>
          <p:cNvSpPr/>
          <p:nvPr/>
        </p:nvSpPr>
        <p:spPr>
          <a:xfrm>
            <a:off x="3714437" y="4712551"/>
            <a:ext cx="1502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pollute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44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F5180-2709-4778-A06B-DEE80029063E}"/>
              </a:ext>
            </a:extLst>
          </p:cNvPr>
          <p:cNvSpPr txBox="1"/>
          <p:nvPr/>
        </p:nvSpPr>
        <p:spPr>
          <a:xfrm>
            <a:off x="3366501" y="359270"/>
            <a:ext cx="882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b. Fill in the blanks using the following words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B9EF3-C587-4B26-B429-A5BA72174F01}"/>
              </a:ext>
            </a:extLst>
          </p:cNvPr>
          <p:cNvSpPr/>
          <p:nvPr/>
        </p:nvSpPr>
        <p:spPr>
          <a:xfrm>
            <a:off x="1621431" y="1034975"/>
            <a:ext cx="894913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ban, reduce, reuse, recycle, pollute, protect, damage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B52F2-FF6C-4D48-AB49-0849282822A8}"/>
              </a:ext>
            </a:extLst>
          </p:cNvPr>
          <p:cNvSpPr txBox="1"/>
          <p:nvPr/>
        </p:nvSpPr>
        <p:spPr>
          <a:xfrm>
            <a:off x="327760" y="1890609"/>
            <a:ext cx="11536471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5. I think we can ________ more at school if we have the right kinds of bins.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6. When there’s too much pollution, it can ________ people’s health.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7. I think it’s a good idea to ______ things like plastic bottles. I fill up mu bottle at home every morning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FD6491-8781-41B4-80A3-50DB0B099602}"/>
              </a:ext>
            </a:extLst>
          </p:cNvPr>
          <p:cNvSpPr/>
          <p:nvPr/>
        </p:nvSpPr>
        <p:spPr>
          <a:xfrm>
            <a:off x="3322959" y="1996408"/>
            <a:ext cx="1496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recycle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BF8C9-2C51-442E-9BF3-1D3CBE171F97}"/>
              </a:ext>
            </a:extLst>
          </p:cNvPr>
          <p:cNvSpPr/>
          <p:nvPr/>
        </p:nvSpPr>
        <p:spPr>
          <a:xfrm>
            <a:off x="7460103" y="3486666"/>
            <a:ext cx="1785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damage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5C5BFF-9173-4DC9-B52A-A31DCCA936C5}"/>
              </a:ext>
            </a:extLst>
          </p:cNvPr>
          <p:cNvSpPr/>
          <p:nvPr/>
        </p:nvSpPr>
        <p:spPr>
          <a:xfrm>
            <a:off x="4981596" y="4964668"/>
            <a:ext cx="1220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reuse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44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0327"/>
            <a:ext cx="3056794" cy="522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715" y="1019040"/>
            <a:ext cx="11611428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HelveticaNeueLTStd-BdCn"/>
              </a:rPr>
              <a:t>b. In pairs: How do people in your community help to look after the environment?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HelveticaNeueLTStd-BdCn"/>
              </a:rPr>
              <a:t>What else should they do?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7B30E-2E57-4504-9DF4-7528B57A7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97" y="4034971"/>
            <a:ext cx="11148263" cy="19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954" y="-1074151"/>
            <a:ext cx="13879584" cy="873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0056" y="430383"/>
            <a:ext cx="6551084" cy="1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158" y="2066621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listen?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092" y="2797309"/>
            <a:ext cx="1126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Listen to </a:t>
            </a:r>
            <a:r>
              <a:rPr lang="en-US" sz="3600" dirty="0" err="1">
                <a:solidFill>
                  <a:srgbClr val="FF0000"/>
                </a:solidFill>
              </a:rPr>
              <a:t>Huy</a:t>
            </a:r>
            <a:r>
              <a:rPr lang="en-US" sz="3600" dirty="0">
                <a:solidFill>
                  <a:srgbClr val="FF0000"/>
                </a:solidFill>
              </a:rPr>
              <a:t> and Jane talking about what they can do to protect the environment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158" y="4182260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some key words in the question?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438" y="5069655"/>
            <a:ext cx="1101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FF0000"/>
                </a:solidFill>
              </a:rPr>
              <a:t>try their ideas at their school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in the town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chemeClr val="accent1"/>
                </a:solidFill>
              </a:rPr>
              <a:t>or</a:t>
            </a:r>
            <a:r>
              <a:rPr lang="en-US" sz="3600" b="1" dirty="0">
                <a:solidFill>
                  <a:srgbClr val="FF0000"/>
                </a:solidFill>
              </a:rPr>
              <a:t> both</a:t>
            </a:r>
            <a:r>
              <a:rPr lang="en-US" sz="3600" b="1" dirty="0">
                <a:solidFill>
                  <a:schemeClr val="accent1"/>
                </a:solidFill>
              </a:rPr>
              <a:t>?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9F04B-84DA-449A-A566-5D6C4BEA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5" y="1048818"/>
            <a:ext cx="11413499" cy="933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Listening</a:t>
            </a:r>
          </a:p>
        </p:txBody>
      </p:sp>
    </p:spTree>
    <p:extLst>
      <p:ext uri="{BB962C8B-B14F-4D97-AF65-F5344CB8AC3E}">
        <p14:creationId xmlns:p14="http://schemas.microsoft.com/office/powerpoint/2010/main" val="1475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606008"/>
            <a:ext cx="11843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4000" dirty="0">
                <a:solidFill>
                  <a:srgbClr val="0070C0"/>
                </a:solidFill>
              </a:rPr>
              <a:t>Listen to </a:t>
            </a:r>
            <a:r>
              <a:rPr lang="en-US" sz="4000" dirty="0" err="1">
                <a:solidFill>
                  <a:srgbClr val="0070C0"/>
                </a:solidFill>
              </a:rPr>
              <a:t>Huy</a:t>
            </a:r>
            <a:r>
              <a:rPr lang="en-US" sz="4000" dirty="0">
                <a:solidFill>
                  <a:srgbClr val="0070C0"/>
                </a:solidFill>
              </a:rPr>
              <a:t> and Jane talking about what they can do to protect the environment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r>
              <a:rPr lang="en-US" sz="4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Do they want to</a:t>
            </a:r>
            <a:r>
              <a:rPr lang="en-US" sz="4000" b="1" dirty="0">
                <a:solidFill>
                  <a:srgbClr val="FF0000"/>
                </a:solidFill>
              </a:rPr>
              <a:t> try their ideas at their school</a:t>
            </a:r>
            <a:r>
              <a:rPr lang="en-US" sz="4000" b="1" dirty="0">
                <a:solidFill>
                  <a:srgbClr val="0070C0"/>
                </a:solidFill>
              </a:rPr>
              <a:t>, </a:t>
            </a:r>
            <a:r>
              <a:rPr lang="en-US" sz="4000" b="1" dirty="0">
                <a:solidFill>
                  <a:srgbClr val="FF0000"/>
                </a:solidFill>
              </a:rPr>
              <a:t>in the town</a:t>
            </a:r>
            <a:r>
              <a:rPr lang="en-US" sz="4000" b="1" dirty="0">
                <a:solidFill>
                  <a:srgbClr val="0070C0"/>
                </a:solidFill>
              </a:rPr>
              <a:t>,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chemeClr val="accent1"/>
                </a:solidFill>
              </a:rPr>
              <a:t>or</a:t>
            </a:r>
            <a:r>
              <a:rPr lang="en-US" sz="4000" b="1" dirty="0">
                <a:solidFill>
                  <a:srgbClr val="FF0000"/>
                </a:solidFill>
              </a:rPr>
              <a:t> both</a:t>
            </a:r>
            <a:r>
              <a:rPr lang="en-US" sz="4000" dirty="0">
                <a:solidFill>
                  <a:schemeClr val="accent1"/>
                </a:solidFill>
              </a:rPr>
              <a:t>?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5B03B-FEE5-4D11-8BEF-D3A85CAE5DE6}"/>
              </a:ext>
            </a:extLst>
          </p:cNvPr>
          <p:cNvSpPr/>
          <p:nvPr/>
        </p:nvSpPr>
        <p:spPr>
          <a:xfrm>
            <a:off x="1324371" y="4006725"/>
            <a:ext cx="29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at their school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AC3253-5328-49EE-B6A9-44467DEEFAF4}"/>
              </a:ext>
            </a:extLst>
          </p:cNvPr>
          <p:cNvSpPr/>
          <p:nvPr/>
        </p:nvSpPr>
        <p:spPr>
          <a:xfrm>
            <a:off x="5314465" y="3978702"/>
            <a:ext cx="2393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 the town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CB787E-6268-4327-8480-1BF39E9A379C}"/>
              </a:ext>
            </a:extLst>
          </p:cNvPr>
          <p:cNvSpPr/>
          <p:nvPr/>
        </p:nvSpPr>
        <p:spPr>
          <a:xfrm>
            <a:off x="9279920" y="3926505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both</a:t>
            </a:r>
          </a:p>
        </p:txBody>
      </p:sp>
      <p:pic>
        <p:nvPicPr>
          <p:cNvPr id="12" name="CD2-TRACK 13">
            <a:hlinkClick r:id="" action="ppaction://media"/>
            <a:extLst>
              <a:ext uri="{FF2B5EF4-FFF2-40B4-BE49-F238E27FC236}">
                <a16:creationId xmlns:a16="http://schemas.microsoft.com/office/drawing/2014/main" id="{E1D5ABE1-3556-45CA-B4E9-EF3AA482FB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79778" y="610968"/>
            <a:ext cx="609600" cy="6096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636500-2EDF-45A0-AB0D-C218893A9078}"/>
              </a:ext>
            </a:extLst>
          </p:cNvPr>
          <p:cNvSpPr/>
          <p:nvPr/>
        </p:nvSpPr>
        <p:spPr>
          <a:xfrm>
            <a:off x="1047932" y="3619081"/>
            <a:ext cx="3631435" cy="1421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275" y="389104"/>
            <a:ext cx="1935805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</p:spTree>
    <p:extLst>
      <p:ext uri="{BB962C8B-B14F-4D97-AF65-F5344CB8AC3E}">
        <p14:creationId xmlns:p14="http://schemas.microsoft.com/office/powerpoint/2010/main" val="22500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6990" y="244601"/>
            <a:ext cx="6645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b. Now, listen and match </a:t>
            </a:r>
            <a:r>
              <a:rPr lang="en-US" sz="3600" dirty="0" err="1">
                <a:solidFill>
                  <a:srgbClr val="0070C0"/>
                </a:solidFill>
              </a:rPr>
              <a:t>Huy</a:t>
            </a:r>
            <a:r>
              <a:rPr lang="en-US" sz="3600" dirty="0">
                <a:solidFill>
                  <a:srgbClr val="0070C0"/>
                </a:solidFill>
              </a:rPr>
              <a:t> and Jane to their ideas. Circle the tick (</a:t>
            </a:r>
            <a:r>
              <a:rPr lang="en-US" sz="3600" dirty="0">
                <a:solidFill>
                  <a:srgbClr val="0070C0"/>
                </a:solidFill>
                <a:sym typeface="Wingdings" panose="05000000000000000000" pitchFamily="2" charset="2"/>
              </a:rPr>
              <a:t>)</a:t>
            </a:r>
            <a:r>
              <a:rPr lang="en-US" sz="3600" dirty="0">
                <a:solidFill>
                  <a:srgbClr val="0070C0"/>
                </a:solidFill>
              </a:rPr>
              <a:t> or cross (x) if the other person thinks it’s a good or bad idea.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1" y="3477636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do?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61" y="4116291"/>
            <a:ext cx="5127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</a:rPr>
              <a:t>Listen and match, circle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4772645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some key words in the question?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190" y="5401277"/>
            <a:ext cx="10018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</a:rPr>
              <a:t>Huy’s</a:t>
            </a:r>
            <a:r>
              <a:rPr lang="en-US" sz="3600" dirty="0">
                <a:solidFill>
                  <a:srgbClr val="FF0000"/>
                </a:solidFill>
              </a:rPr>
              <a:t> ideas, Jane’s ideas, good</a:t>
            </a:r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 ()</a:t>
            </a:r>
            <a:r>
              <a:rPr lang="en-US" sz="3600" dirty="0">
                <a:solidFill>
                  <a:srgbClr val="FF0000"/>
                </a:solidFill>
              </a:rPr>
              <a:t> , bad </a:t>
            </a:r>
            <a:r>
              <a:rPr lang="en-US" sz="3600" b="1" dirty="0">
                <a:solidFill>
                  <a:schemeClr val="accent1"/>
                </a:solidFill>
              </a:rPr>
              <a:t>(x)  </a:t>
            </a:r>
            <a:r>
              <a:rPr lang="en-US" sz="3600" dirty="0">
                <a:solidFill>
                  <a:srgbClr val="FF0000"/>
                </a:solidFill>
              </a:rPr>
              <a:t>idea 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A5B95-653A-46A0-AECD-2E23CC84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6564"/>
            <a:ext cx="5392953" cy="2217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</a:p>
        </p:txBody>
      </p:sp>
    </p:spTree>
    <p:extLst>
      <p:ext uri="{BB962C8B-B14F-4D97-AF65-F5344CB8AC3E}">
        <p14:creationId xmlns:p14="http://schemas.microsoft.com/office/powerpoint/2010/main" val="17511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DF50C4-92E0-4079-BC5B-4F40928D34DB}"/>
              </a:ext>
            </a:extLst>
          </p:cNvPr>
          <p:cNvSpPr/>
          <p:nvPr/>
        </p:nvSpPr>
        <p:spPr>
          <a:xfrm>
            <a:off x="518502" y="862020"/>
            <a:ext cx="116734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b. Now, listen and match </a:t>
            </a:r>
            <a:r>
              <a:rPr lang="en-US" sz="3200" dirty="0" err="1">
                <a:solidFill>
                  <a:srgbClr val="0070C0"/>
                </a:solidFill>
              </a:rPr>
              <a:t>Huy</a:t>
            </a:r>
            <a:r>
              <a:rPr lang="en-US" sz="3200" dirty="0">
                <a:solidFill>
                  <a:srgbClr val="0070C0"/>
                </a:solidFill>
              </a:rPr>
              <a:t> and Jane to their ideas. Circle the tick (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)</a:t>
            </a:r>
            <a:r>
              <a:rPr lang="en-US" sz="3200" dirty="0">
                <a:solidFill>
                  <a:srgbClr val="0070C0"/>
                </a:solidFill>
              </a:rPr>
              <a:t> or cross (x) if the other person thinks it’s a good or bad idea.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BB5B1-AA57-4502-B48F-E31C1CCD2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08" y="303620"/>
            <a:ext cx="3067116" cy="742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C70186-54D6-47AF-B037-6379E18FE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950" y="1988140"/>
            <a:ext cx="9182100" cy="45148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886CED-EF0F-423A-ADD0-BDDB80FA0190}"/>
              </a:ext>
            </a:extLst>
          </p:cNvPr>
          <p:cNvCxnSpPr>
            <a:cxnSpLocks/>
          </p:cNvCxnSpPr>
          <p:nvPr/>
        </p:nvCxnSpPr>
        <p:spPr>
          <a:xfrm flipH="1" flipV="1">
            <a:off x="4223657" y="4484914"/>
            <a:ext cx="783772" cy="972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26E95F-E677-41C9-B328-5F8D60E30EDD}"/>
              </a:ext>
            </a:extLst>
          </p:cNvPr>
          <p:cNvCxnSpPr>
            <a:cxnSpLocks/>
          </p:cNvCxnSpPr>
          <p:nvPr/>
        </p:nvCxnSpPr>
        <p:spPr>
          <a:xfrm flipH="1" flipV="1">
            <a:off x="4223657" y="4484914"/>
            <a:ext cx="2960918" cy="96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984BE3-8805-43C2-961E-5D5FAC352E91}"/>
              </a:ext>
            </a:extLst>
          </p:cNvPr>
          <p:cNvCxnSpPr>
            <a:cxnSpLocks/>
          </p:cNvCxnSpPr>
          <p:nvPr/>
        </p:nvCxnSpPr>
        <p:spPr>
          <a:xfrm flipH="1" flipV="1">
            <a:off x="8543926" y="4484914"/>
            <a:ext cx="962931" cy="9724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CD2-TRACK 13">
            <a:hlinkClick r:id="" action="ppaction://media"/>
            <a:extLst>
              <a:ext uri="{FF2B5EF4-FFF2-40B4-BE49-F238E27FC236}">
                <a16:creationId xmlns:a16="http://schemas.microsoft.com/office/drawing/2014/main" id="{086170AC-6415-4907-9ECD-E0D88AC05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84" y="2043024"/>
            <a:ext cx="609600" cy="6096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E42959F-CBD2-4808-AA99-F170C4B86A00}"/>
              </a:ext>
            </a:extLst>
          </p:cNvPr>
          <p:cNvSpPr/>
          <p:nvPr/>
        </p:nvSpPr>
        <p:spPr>
          <a:xfrm>
            <a:off x="5036461" y="5925162"/>
            <a:ext cx="609600" cy="432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7F12EF-A4F0-4E7F-B468-0FE50FF3E683}"/>
              </a:ext>
            </a:extLst>
          </p:cNvPr>
          <p:cNvSpPr/>
          <p:nvPr/>
        </p:nvSpPr>
        <p:spPr>
          <a:xfrm>
            <a:off x="6574979" y="5917905"/>
            <a:ext cx="609600" cy="432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BF790EE-7E58-45C7-9EEE-DE2769A73CE4}"/>
              </a:ext>
            </a:extLst>
          </p:cNvPr>
          <p:cNvSpPr/>
          <p:nvPr/>
        </p:nvSpPr>
        <p:spPr>
          <a:xfrm>
            <a:off x="9506857" y="5917905"/>
            <a:ext cx="609600" cy="432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86026" y="359920"/>
            <a:ext cx="222767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</p:spTree>
    <p:extLst>
      <p:ext uri="{BB962C8B-B14F-4D97-AF65-F5344CB8AC3E}">
        <p14:creationId xmlns:p14="http://schemas.microsoft.com/office/powerpoint/2010/main" val="34807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4468580" y="326843"/>
            <a:ext cx="3254840" cy="56911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Audio Scripts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5EB64-F450-4D13-A0BB-248AC53BC405}"/>
              </a:ext>
            </a:extLst>
          </p:cNvPr>
          <p:cNvSpPr txBox="1"/>
          <p:nvPr/>
        </p:nvSpPr>
        <p:spPr>
          <a:xfrm>
            <a:off x="310649" y="1016000"/>
            <a:ext cx="117507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/>
              <a:t>Huy</a:t>
            </a:r>
            <a:r>
              <a:rPr lang="en-US" sz="1900" dirty="0"/>
              <a:t>: Hi, Jane. Do you have any ideas for our presentation about </a:t>
            </a:r>
            <a:r>
              <a:rPr lang="en-US" sz="1900" dirty="0">
                <a:solidFill>
                  <a:srgbClr val="FF0000"/>
                </a:solidFill>
              </a:rPr>
              <a:t>protecting the environment</a:t>
            </a:r>
            <a:r>
              <a:rPr lang="en-US" sz="1900" dirty="0"/>
              <a:t>?</a:t>
            </a:r>
          </a:p>
          <a:p>
            <a:r>
              <a:rPr lang="en-US" sz="1900" dirty="0"/>
              <a:t>Jane: Yeah. I think </a:t>
            </a:r>
            <a:r>
              <a:rPr lang="en-US" sz="1900" dirty="0">
                <a:solidFill>
                  <a:srgbClr val="FF0000"/>
                </a:solidFill>
              </a:rPr>
              <a:t>we should ban single-use plastic cups from the cafeteria</a:t>
            </a:r>
            <a:r>
              <a:rPr lang="en-US" sz="1900" dirty="0"/>
              <a:t>. We'll </a:t>
            </a:r>
            <a:r>
              <a:rPr lang="en-US" sz="1900" dirty="0">
                <a:solidFill>
                  <a:srgbClr val="FF0000"/>
                </a:solidFill>
              </a:rPr>
              <a:t>reduce plastic pollution </a:t>
            </a:r>
            <a:r>
              <a:rPr lang="en-US" sz="1900" dirty="0"/>
              <a:t>if students use their own bottles.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Hmm. I think </a:t>
            </a:r>
            <a:r>
              <a:rPr lang="en-US" sz="1900" dirty="0">
                <a:solidFill>
                  <a:srgbClr val="FF0000"/>
                </a:solidFill>
              </a:rPr>
              <a:t>that will be difficult to do</a:t>
            </a:r>
            <a:r>
              <a:rPr lang="en-US" sz="1900" dirty="0"/>
              <a:t>.</a:t>
            </a:r>
          </a:p>
          <a:p>
            <a:r>
              <a:rPr lang="en-US" sz="1900" dirty="0"/>
              <a:t>Jane: Why?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Well, what if you forget your bottle and you're really thirsty? You can't get a cup of water? That's not fair.</a:t>
            </a:r>
          </a:p>
          <a:p>
            <a:r>
              <a:rPr lang="en-US" sz="1900" dirty="0"/>
              <a:t>Jane: Hmm... do you have any ideas?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</a:t>
            </a:r>
            <a:r>
              <a:rPr lang="en-US" sz="1900" dirty="0">
                <a:solidFill>
                  <a:srgbClr val="FF0000"/>
                </a:solidFill>
              </a:rPr>
              <a:t>We should recycle more</a:t>
            </a:r>
            <a:r>
              <a:rPr lang="en-US" sz="1900" dirty="0"/>
              <a:t>. We already recycle paper, but we should recycle drink cans, too. If we recycle cans, we'll get money. We can use it for the </a:t>
            </a:r>
            <a:r>
              <a:rPr lang="en-US" sz="1900" dirty="0">
                <a:solidFill>
                  <a:srgbClr val="FF0000"/>
                </a:solidFill>
              </a:rPr>
              <a:t>school garden</a:t>
            </a:r>
            <a:r>
              <a:rPr lang="en-US" sz="1900" dirty="0"/>
              <a:t>.</a:t>
            </a:r>
          </a:p>
          <a:p>
            <a:r>
              <a:rPr lang="en-US" sz="1900" dirty="0"/>
              <a:t>Jane: </a:t>
            </a:r>
            <a:r>
              <a:rPr lang="en-US" sz="1900" dirty="0">
                <a:solidFill>
                  <a:srgbClr val="FF0000"/>
                </a:solidFill>
              </a:rPr>
              <a:t>That's a great idea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</a:t>
            </a:r>
            <a:r>
              <a:rPr lang="en-US" sz="1900" dirty="0">
                <a:solidFill>
                  <a:srgbClr val="FF0000"/>
                </a:solidFill>
              </a:rPr>
              <a:t>We could also stop using paper towels in the bathrooms</a:t>
            </a:r>
            <a:r>
              <a:rPr lang="en-US" sz="1900" dirty="0"/>
              <a:t>.</a:t>
            </a:r>
          </a:p>
          <a:p>
            <a:r>
              <a:rPr lang="en-US" sz="1900" dirty="0"/>
              <a:t>Jane: Huh? Why?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It creates a lot of waste. </a:t>
            </a:r>
            <a:r>
              <a:rPr lang="en-US" sz="1900" dirty="0">
                <a:solidFill>
                  <a:srgbClr val="FF0000"/>
                </a:solidFill>
              </a:rPr>
              <a:t>We should use electric hand-dryers </a:t>
            </a:r>
            <a:r>
              <a:rPr lang="en-US" sz="1900" dirty="0"/>
              <a:t>instead.</a:t>
            </a:r>
          </a:p>
          <a:p>
            <a:r>
              <a:rPr lang="en-US" sz="1900" dirty="0"/>
              <a:t>Jane: Hmm... that would reduce waste but use a lot of electricity. </a:t>
            </a:r>
            <a:r>
              <a:rPr lang="en-US" sz="1900" dirty="0">
                <a:solidFill>
                  <a:srgbClr val="FF0000"/>
                </a:solidFill>
              </a:rPr>
              <a:t>I'm not sure it's a good idea</a:t>
            </a:r>
            <a:r>
              <a:rPr lang="en-US" sz="1900" dirty="0"/>
              <a:t>.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True. How can we reduce our electricity use?</a:t>
            </a:r>
          </a:p>
          <a:p>
            <a:r>
              <a:rPr lang="en-US" sz="1900" dirty="0"/>
              <a:t>Jane: I see students leaving </a:t>
            </a:r>
            <a:r>
              <a:rPr lang="en-US" sz="1900" dirty="0">
                <a:solidFill>
                  <a:srgbClr val="FF0000"/>
                </a:solidFill>
              </a:rPr>
              <a:t>the lights </a:t>
            </a:r>
            <a:r>
              <a:rPr lang="en-US" sz="1900" dirty="0"/>
              <a:t>on </a:t>
            </a:r>
            <a:r>
              <a:rPr lang="en-US" sz="1900" dirty="0">
                <a:solidFill>
                  <a:srgbClr val="FF0000"/>
                </a:solidFill>
              </a:rPr>
              <a:t>in the classrooms</a:t>
            </a:r>
            <a:r>
              <a:rPr lang="en-US" sz="1900" dirty="0"/>
              <a:t> all the time. If </a:t>
            </a:r>
            <a:r>
              <a:rPr lang="en-US" sz="1900" dirty="0">
                <a:solidFill>
                  <a:srgbClr val="FF0000"/>
                </a:solidFill>
              </a:rPr>
              <a:t>we turn them off</a:t>
            </a:r>
            <a:r>
              <a:rPr lang="en-US" sz="1900" dirty="0"/>
              <a:t>, it'll reduce the amount of electricity that we use. This will save </a:t>
            </a:r>
            <a:r>
              <a:rPr lang="en-US" sz="1900" dirty="0">
                <a:solidFill>
                  <a:srgbClr val="FF0000"/>
                </a:solidFill>
              </a:rPr>
              <a:t>the school</a:t>
            </a:r>
            <a:r>
              <a:rPr lang="en-US" sz="1900" dirty="0"/>
              <a:t> money, too.</a:t>
            </a:r>
          </a:p>
          <a:p>
            <a:r>
              <a:rPr lang="en-US" sz="1900" dirty="0" err="1"/>
              <a:t>Huy</a:t>
            </a:r>
            <a:r>
              <a:rPr lang="en-US" sz="1900" dirty="0"/>
              <a:t>: </a:t>
            </a:r>
            <a:r>
              <a:rPr lang="en-US" sz="1900" dirty="0">
                <a:solidFill>
                  <a:srgbClr val="FF0000"/>
                </a:solidFill>
              </a:rPr>
              <a:t>Great idea</a:t>
            </a:r>
            <a:r>
              <a:rPr lang="en-US" sz="1900" dirty="0"/>
              <a:t>! I think we're ready for 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72663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2853" y="300927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Bill is talking to Megan about his biology project. Listen and tick the pictures you hear.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06" y="3716570"/>
            <a:ext cx="9367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Bill’s talking about his biology project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41502" y="5306588"/>
            <a:ext cx="8192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2463" y="3159846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What are you going to listen?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502" y="4419161"/>
            <a:ext cx="5893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How many pictures are there?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0122" y="4423007"/>
            <a:ext cx="1738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Four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030122" y="5306588"/>
            <a:ext cx="6154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 Listen and tick the picture	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311E5-E3C5-4AC6-B294-8A27DE4C9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864" y="1558621"/>
            <a:ext cx="8451325" cy="1503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B5C52C-73AB-42B7-B29E-54DA82E8B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06" y="934008"/>
            <a:ext cx="3254840" cy="569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Pre-Listening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11" y="1835283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44</a:t>
            </a:r>
          </a:p>
        </p:txBody>
      </p:sp>
    </p:spTree>
    <p:extLst>
      <p:ext uri="{BB962C8B-B14F-4D97-AF65-F5344CB8AC3E}">
        <p14:creationId xmlns:p14="http://schemas.microsoft.com/office/powerpoint/2010/main" val="1988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1.1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448" y="432660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80" y="1363685"/>
            <a:ext cx="2255359" cy="6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978" y="2253407"/>
            <a:ext cx="3980247" cy="754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5780"/>
            <a:ext cx="4201671" cy="754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14" y="4616177"/>
            <a:ext cx="4125414" cy="66162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775448" y="5536773"/>
            <a:ext cx="2488257" cy="661624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954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40" y="856197"/>
            <a:ext cx="3254840" cy="569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FFF4B3-53C0-4420-8092-194AD16DDB2A}"/>
              </a:ext>
            </a:extLst>
          </p:cNvPr>
          <p:cNvSpPr/>
          <p:nvPr/>
        </p:nvSpPr>
        <p:spPr>
          <a:xfrm>
            <a:off x="3414795" y="254263"/>
            <a:ext cx="8592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Bill is talking to Megan about his biology project. Listen and tick the pictures you hear.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9912B-9E81-4DF8-AE07-6A281900AC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32" y="1331481"/>
            <a:ext cx="4120371" cy="269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EB60E-C31F-440D-A900-C1D6AC0B8B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128" y="1287939"/>
            <a:ext cx="4120371" cy="2714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FA715-3493-4656-B281-9C027B3C13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789" y="4039900"/>
            <a:ext cx="4196011" cy="281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E15F0-2151-4FAF-B4E0-D9CD569D75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75" y="3945312"/>
            <a:ext cx="4196011" cy="28201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3B50E5-F9DD-4444-B712-AFE08DAD2A84}"/>
              </a:ext>
            </a:extLst>
          </p:cNvPr>
          <p:cNvSpPr/>
          <p:nvPr/>
        </p:nvSpPr>
        <p:spPr>
          <a:xfrm>
            <a:off x="4601028" y="3207892"/>
            <a:ext cx="609600" cy="609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8A1632-B47C-484D-870C-0B631A44B76C}"/>
              </a:ext>
            </a:extLst>
          </p:cNvPr>
          <p:cNvSpPr/>
          <p:nvPr/>
        </p:nvSpPr>
        <p:spPr>
          <a:xfrm>
            <a:off x="4772572" y="6081486"/>
            <a:ext cx="607918" cy="6211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327509-6D2B-4270-975F-1E0FAA29DA15}"/>
              </a:ext>
            </a:extLst>
          </p:cNvPr>
          <p:cNvSpPr/>
          <p:nvPr/>
        </p:nvSpPr>
        <p:spPr>
          <a:xfrm>
            <a:off x="10123713" y="5950831"/>
            <a:ext cx="609600" cy="6093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1" name="CD1-TRACK 16">
            <a:hlinkClick r:id="" action="ppaction://media"/>
            <a:extLst>
              <a:ext uri="{FF2B5EF4-FFF2-40B4-BE49-F238E27FC236}">
                <a16:creationId xmlns:a16="http://schemas.microsoft.com/office/drawing/2014/main" id="{47315E43-6304-4379-9618-9295E51B5D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23713" y="804994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275" y="359920"/>
            <a:ext cx="1945533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</p:spTree>
    <p:extLst>
      <p:ext uri="{BB962C8B-B14F-4D97-AF65-F5344CB8AC3E}">
        <p14:creationId xmlns:p14="http://schemas.microsoft.com/office/powerpoint/2010/main" val="20702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88089" y="349080"/>
            <a:ext cx="4949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NeueLTStd-BdCn"/>
              </a:rPr>
              <a:t>b. Now, listen and circle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AE995-D273-499D-8482-14CE51E74B18}"/>
              </a:ext>
            </a:extLst>
          </p:cNvPr>
          <p:cNvSpPr txBox="1"/>
          <p:nvPr/>
        </p:nvSpPr>
        <p:spPr>
          <a:xfrm>
            <a:off x="181428" y="1105495"/>
            <a:ext cx="1182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Bill’s first idea is to …………..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a. ban plastic bags	b. ban plastic bottles		c. use paper bags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87B74-E48F-463B-AC61-A256801A0531}"/>
              </a:ext>
            </a:extLst>
          </p:cNvPr>
          <p:cNvSpPr txBox="1"/>
          <p:nvPr/>
        </p:nvSpPr>
        <p:spPr>
          <a:xfrm>
            <a:off x="181427" y="2187595"/>
            <a:ext cx="1182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2. Bill’s says there will be less pollution in…………..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a. oceans			b. parks				c. rivers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770D0-7CDE-41B6-8C7C-89B1ED5BD85B}"/>
              </a:ext>
            </a:extLst>
          </p:cNvPr>
          <p:cNvSpPr txBox="1"/>
          <p:nvPr/>
        </p:nvSpPr>
        <p:spPr>
          <a:xfrm>
            <a:off x="181426" y="3308355"/>
            <a:ext cx="1182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3. Bill’s second idea is to …………..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a. recycle more		b. reuse more			c. reduce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02FC78-07BA-4CAC-9A8B-3DE04F582CA9}"/>
              </a:ext>
            </a:extLst>
          </p:cNvPr>
          <p:cNvSpPr txBox="1"/>
          <p:nvPr/>
        </p:nvSpPr>
        <p:spPr>
          <a:xfrm>
            <a:off x="181425" y="4412427"/>
            <a:ext cx="1182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4. Bill’s says you can donate…………..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a. clothes and shoes	b. books and shoes		c. clothes and books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385DA0-8D91-49BB-B6D6-6AFFDE8F8BFF}"/>
              </a:ext>
            </a:extLst>
          </p:cNvPr>
          <p:cNvSpPr txBox="1"/>
          <p:nvPr/>
        </p:nvSpPr>
        <p:spPr>
          <a:xfrm>
            <a:off x="181428" y="5435413"/>
            <a:ext cx="1182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5. Bill’s says you can reuse…………..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a. bottles and cans	b. bags and bottles		c. cans and books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E6D76D-9A9A-42F7-A79F-FF9ED08F355C}"/>
              </a:ext>
            </a:extLst>
          </p:cNvPr>
          <p:cNvSpPr/>
          <p:nvPr/>
        </p:nvSpPr>
        <p:spPr>
          <a:xfrm>
            <a:off x="145142" y="1676218"/>
            <a:ext cx="478971" cy="47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C40063-1567-466A-B27E-3246B1E7F2CF}"/>
              </a:ext>
            </a:extLst>
          </p:cNvPr>
          <p:cNvSpPr/>
          <p:nvPr/>
        </p:nvSpPr>
        <p:spPr>
          <a:xfrm>
            <a:off x="8385621" y="2759817"/>
            <a:ext cx="478971" cy="47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4D1A40-5E80-41D2-864B-C9109CDA521A}"/>
              </a:ext>
            </a:extLst>
          </p:cNvPr>
          <p:cNvSpPr/>
          <p:nvPr/>
        </p:nvSpPr>
        <p:spPr>
          <a:xfrm>
            <a:off x="145141" y="3878403"/>
            <a:ext cx="478971" cy="47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DA8E62-C1AE-4991-8E06-C2B67A71D518}"/>
              </a:ext>
            </a:extLst>
          </p:cNvPr>
          <p:cNvSpPr/>
          <p:nvPr/>
        </p:nvSpPr>
        <p:spPr>
          <a:xfrm>
            <a:off x="8385620" y="5014735"/>
            <a:ext cx="478971" cy="47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38E4681-9D53-4D02-A66C-98A0A84AE451}"/>
              </a:ext>
            </a:extLst>
          </p:cNvPr>
          <p:cNvSpPr/>
          <p:nvPr/>
        </p:nvSpPr>
        <p:spPr>
          <a:xfrm>
            <a:off x="145140" y="6037721"/>
            <a:ext cx="478971" cy="47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D1-TRACK 16">
            <a:hlinkClick r:id="" action="ppaction://media"/>
            <a:extLst>
              <a:ext uri="{FF2B5EF4-FFF2-40B4-BE49-F238E27FC236}">
                <a16:creationId xmlns:a16="http://schemas.microsoft.com/office/drawing/2014/main" id="{221C971D-86DA-4964-969A-34FE9031D0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0638" y="281449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276" y="359920"/>
            <a:ext cx="202335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While-Listening</a:t>
            </a:r>
          </a:p>
        </p:txBody>
      </p:sp>
    </p:spTree>
    <p:extLst>
      <p:ext uri="{BB962C8B-B14F-4D97-AF65-F5344CB8AC3E}">
        <p14:creationId xmlns:p14="http://schemas.microsoft.com/office/powerpoint/2010/main" val="32933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EF26A-CAF9-40AA-A680-9E9ED7FD9F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59" y="2691779"/>
            <a:ext cx="10813879" cy="32204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8C3A35-B7DD-44E0-9BB5-2DE7B54EB023}"/>
              </a:ext>
            </a:extLst>
          </p:cNvPr>
          <p:cNvSpPr/>
          <p:nvPr/>
        </p:nvSpPr>
        <p:spPr>
          <a:xfrm>
            <a:off x="197812" y="1021775"/>
            <a:ext cx="11796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HelveticaNeueLTStd-BdCn"/>
              </a:rPr>
              <a:t>c. Read the Conversation Skill box and listen to </a:t>
            </a:r>
            <a:r>
              <a:rPr lang="en-US" sz="3000" b="1" dirty="0">
                <a:solidFill>
                  <a:srgbClr val="FF0000"/>
                </a:solidFill>
                <a:latin typeface="HelveticaNeueLTStd-BdCn"/>
              </a:rPr>
              <a:t>Task b. audio again</a:t>
            </a:r>
            <a:r>
              <a:rPr lang="en-US" sz="3000" b="1" dirty="0">
                <a:solidFill>
                  <a:srgbClr val="000000"/>
                </a:solidFill>
                <a:latin typeface="HelveticaNeueLTStd-BdCn"/>
              </a:rPr>
              <a:t>. </a:t>
            </a:r>
            <a:r>
              <a:rPr lang="en-US" sz="3000" b="1" dirty="0">
                <a:solidFill>
                  <a:srgbClr val="FF0000"/>
                </a:solidFill>
                <a:latin typeface="HelveticaNeueLTStd-BdCn"/>
              </a:rPr>
              <a:t>Circle</a:t>
            </a:r>
            <a:r>
              <a:rPr lang="en-US" sz="3000" b="1" dirty="0">
                <a:solidFill>
                  <a:srgbClr val="000000"/>
                </a:solidFill>
                <a:latin typeface="HelveticaNeueLTStd-BdCn"/>
              </a:rPr>
              <a:t> the phrases in the Conversation Skill box that you hear.</a:t>
            </a:r>
            <a:r>
              <a:rPr lang="en-US" sz="3000" dirty="0"/>
              <a:t> </a:t>
            </a:r>
          </a:p>
        </p:txBody>
      </p:sp>
      <p:pic>
        <p:nvPicPr>
          <p:cNvPr id="8" name="CD2-TRACK 13">
            <a:hlinkClick r:id="" action="ppaction://media"/>
            <a:extLst>
              <a:ext uri="{FF2B5EF4-FFF2-40B4-BE49-F238E27FC236}">
                <a16:creationId xmlns:a16="http://schemas.microsoft.com/office/drawing/2014/main" id="{BD7EE91D-49F9-40B5-B0BD-10ACD9F50D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87886" y="2916026"/>
            <a:ext cx="609600" cy="6096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B3EBD74-6B19-45D2-A7E2-B46CF79F42B7}"/>
              </a:ext>
            </a:extLst>
          </p:cNvPr>
          <p:cNvSpPr/>
          <p:nvPr/>
        </p:nvSpPr>
        <p:spPr>
          <a:xfrm>
            <a:off x="1349828" y="4359473"/>
            <a:ext cx="5050972" cy="687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11A4DF-91E8-4F8D-8C5C-591D9582B3E0}"/>
              </a:ext>
            </a:extLst>
          </p:cNvPr>
          <p:cNvSpPr/>
          <p:nvPr/>
        </p:nvSpPr>
        <p:spPr>
          <a:xfrm>
            <a:off x="6734482" y="4359473"/>
            <a:ext cx="2932032" cy="687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448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EF26A-CAF9-40AA-A680-9E9ED7FD9F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89" y="963223"/>
            <a:ext cx="10813879" cy="32204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731075-0778-4494-9C68-F8B191C16DEA}"/>
              </a:ext>
            </a:extLst>
          </p:cNvPr>
          <p:cNvSpPr/>
          <p:nvPr/>
        </p:nvSpPr>
        <p:spPr>
          <a:xfrm>
            <a:off x="376489" y="4244657"/>
            <a:ext cx="635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d. Listen and repeat.</a:t>
            </a:r>
            <a:r>
              <a:rPr lang="en-US" sz="4800" dirty="0"/>
              <a:t> </a:t>
            </a:r>
          </a:p>
        </p:txBody>
      </p:sp>
      <p:pic>
        <p:nvPicPr>
          <p:cNvPr id="10" name="CD2-TRACK 14">
            <a:hlinkClick r:id="" action="ppaction://media"/>
            <a:extLst>
              <a:ext uri="{FF2B5EF4-FFF2-40B4-BE49-F238E27FC236}">
                <a16:creationId xmlns:a16="http://schemas.microsoft.com/office/drawing/2014/main" id="{18955D74-7FB7-44D3-B6BF-856A7D870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466054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361311024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1128276"/>
            <a:ext cx="113167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e. In pairs: </a:t>
            </a: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endParaRPr lang="en-US" sz="4400" b="1" dirty="0">
              <a:solidFill>
                <a:srgbClr val="000000"/>
              </a:solidFill>
            </a:endParaRPr>
          </a:p>
          <a:p>
            <a:r>
              <a:rPr lang="en-US" sz="4400" b="1" dirty="0">
                <a:solidFill>
                  <a:srgbClr val="FF0000"/>
                </a:solidFill>
              </a:rPr>
              <a:t>Which idea do you think is the best? Why?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       </a:t>
            </a:r>
            <a:r>
              <a:rPr lang="en-US" sz="4400" i="1" dirty="0">
                <a:solidFill>
                  <a:srgbClr val="0070C0"/>
                </a:solidFill>
              </a:rPr>
              <a:t>I think the best idea is…………..because ……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87" y="372543"/>
            <a:ext cx="4873744" cy="3071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76" y="359920"/>
            <a:ext cx="17607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Post-Listening</a:t>
            </a:r>
          </a:p>
        </p:txBody>
      </p:sp>
    </p:spTree>
    <p:extLst>
      <p:ext uri="{BB962C8B-B14F-4D97-AF65-F5344CB8AC3E}">
        <p14:creationId xmlns:p14="http://schemas.microsoft.com/office/powerpoint/2010/main" val="3248621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949" y="1118679"/>
            <a:ext cx="3083669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348" y="1997375"/>
            <a:ext cx="9850801" cy="4357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8099909" y="729572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</p:spTree>
    <p:extLst>
      <p:ext uri="{BB962C8B-B14F-4D97-AF65-F5344CB8AC3E}">
        <p14:creationId xmlns:p14="http://schemas.microsoft.com/office/powerpoint/2010/main" val="281890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503" y="1707860"/>
            <a:ext cx="1122099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for the environment.</a:t>
            </a:r>
          </a:p>
          <a:p>
            <a:endParaRPr lang="en-US" sz="4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Listening</a:t>
            </a:r>
            <a:r>
              <a:rPr lang="en-US" sz="4000" dirty="0">
                <a:solidFill>
                  <a:srgbClr val="0070C0"/>
                </a:solidFill>
              </a:rPr>
              <a:t>: for main ideas and specific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Speaking</a:t>
            </a:r>
            <a:r>
              <a:rPr lang="en-US" sz="4000" dirty="0">
                <a:solidFill>
                  <a:srgbClr val="0070C0"/>
                </a:solidFill>
              </a:rPr>
              <a:t>:</a:t>
            </a:r>
            <a:r>
              <a:rPr lang="en-US" sz="4000" dirty="0">
                <a:solidFill>
                  <a:srgbClr val="0098A2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  <a:ea typeface="Calibri" panose="020F0502020204030204" pitchFamily="34" charset="0"/>
                <a:cs typeface="JDCLK L+ Frutiger LT Std"/>
              </a:rPr>
              <a:t>responding to ideas.</a:t>
            </a:r>
            <a:endParaRPr lang="en-US" sz="4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98A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76" y="359920"/>
            <a:ext cx="1760708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0" y="1306978"/>
            <a:ext cx="117195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Write several suggestions about the ways to protect the environment that you and your friends used to do (present them to the class in the next period if possible)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44</a:t>
            </a:r>
          </a:p>
          <a:p>
            <a:pPr marL="1028700" marR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- Grammar on page 65 in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57" y="0"/>
            <a:ext cx="11262343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5779" y="415010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91" y="2689377"/>
            <a:ext cx="110108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- practice and learn vocab. for </a:t>
            </a:r>
            <a:r>
              <a:rPr lang="en-US" sz="3200" i="1" dirty="0">
                <a:solidFill>
                  <a:schemeClr val="accent1"/>
                </a:solidFill>
              </a:rPr>
              <a:t>environment</a:t>
            </a:r>
            <a:r>
              <a:rPr lang="en-US" sz="3200" b="1" i="1" dirty="0">
                <a:solidFill>
                  <a:schemeClr val="accent1"/>
                </a:solidFill>
              </a:rPr>
              <a:t>: ban, reduce, reuse, recycle, pollute, protect, damage.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- practice listening for specific information.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</a:rPr>
              <a:t>- practice functional English (</a:t>
            </a:r>
            <a:r>
              <a:rPr lang="en-US" sz="3200" i="1" dirty="0">
                <a:solidFill>
                  <a:schemeClr val="accent1"/>
                </a:solidFill>
              </a:rPr>
              <a:t>Responding to ideas</a:t>
            </a:r>
            <a:r>
              <a:rPr lang="en-US" sz="3200" dirty="0">
                <a:solidFill>
                  <a:schemeClr val="accent1"/>
                </a:solidFill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- </a:t>
            </a:r>
            <a:r>
              <a:rPr lang="en-US" sz="3200" dirty="0">
                <a:solidFill>
                  <a:schemeClr val="accent1"/>
                </a:solidFill>
              </a:rPr>
              <a:t>improve listening skill.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77" y="368201"/>
            <a:ext cx="3818151" cy="24650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35523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213" y="3559998"/>
            <a:ext cx="108062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Why</a:t>
            </a:r>
            <a:r>
              <a:rPr lang="en-US" sz="4400" b="1" dirty="0"/>
              <a:t> do you think it is </a:t>
            </a:r>
            <a:r>
              <a:rPr lang="en-US" sz="4400" b="1" dirty="0">
                <a:solidFill>
                  <a:srgbClr val="FF0000"/>
                </a:solidFill>
              </a:rPr>
              <a:t>important</a:t>
            </a:r>
            <a:r>
              <a:rPr lang="en-US" sz="4400" b="1" dirty="0"/>
              <a:t> to </a:t>
            </a:r>
            <a:r>
              <a:rPr lang="en-US" sz="4400" b="1" dirty="0">
                <a:solidFill>
                  <a:srgbClr val="FF0000"/>
                </a:solidFill>
              </a:rPr>
              <a:t>look after </a:t>
            </a:r>
            <a:r>
              <a:rPr lang="en-US" sz="4400" b="1" dirty="0"/>
              <a:t>the </a:t>
            </a:r>
            <a:r>
              <a:rPr lang="en-US" sz="4400" b="1" dirty="0">
                <a:solidFill>
                  <a:srgbClr val="FF0000"/>
                </a:solidFill>
              </a:rPr>
              <a:t>environment</a:t>
            </a:r>
            <a:r>
              <a:rPr lang="en-US" sz="4400" b="1" dirty="0"/>
              <a:t>?</a:t>
            </a:r>
            <a:r>
              <a:rPr lang="en-US" sz="4400" dirty="0"/>
              <a:t> </a:t>
            </a:r>
            <a:endParaRPr lang="en-US" sz="44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574" y="595237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560" y="367162"/>
            <a:ext cx="9616440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9648" y="904332"/>
            <a:ext cx="5706488" cy="10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401DCAB-0F20-4C30-B678-2C0BAB2D695B}"/>
              </a:ext>
            </a:extLst>
          </p:cNvPr>
          <p:cNvSpPr/>
          <p:nvPr/>
        </p:nvSpPr>
        <p:spPr>
          <a:xfrm>
            <a:off x="32702" y="1289952"/>
            <a:ext cx="268236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accent1"/>
                </a:solidFill>
              </a:rPr>
              <a:t>1. ban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2. reduce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3. reuse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4. recycle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5. pollute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6. protect</a:t>
            </a:r>
          </a:p>
          <a:p>
            <a:r>
              <a:rPr lang="en-US" sz="4000" i="1" dirty="0">
                <a:solidFill>
                  <a:schemeClr val="accent1"/>
                </a:solidFill>
              </a:rPr>
              <a:t>7. damage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07" y="435576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2283" y="479497"/>
            <a:ext cx="9101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HelveticaNeueLTStd-BdCn"/>
              </a:rPr>
              <a:t>Match the words with the description. Listen and repeat 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4" name="sweep the fl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67902"/>
            <a:ext cx="487363" cy="487363"/>
          </a:xfrm>
          <a:prstGeom prst="rect">
            <a:avLst/>
          </a:prstGeom>
        </p:spPr>
      </p:pic>
      <p:pic>
        <p:nvPicPr>
          <p:cNvPr id="35" name="vaccuum the sof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1" y="2076455"/>
            <a:ext cx="487363" cy="487363"/>
          </a:xfrm>
          <a:prstGeom prst="rect">
            <a:avLst/>
          </a:prstGeom>
        </p:spPr>
      </p:pic>
      <p:pic>
        <p:nvPicPr>
          <p:cNvPr id="36" name="mop the living ro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76933"/>
            <a:ext cx="487363" cy="487363"/>
          </a:xfrm>
          <a:prstGeom prst="rect">
            <a:avLst/>
          </a:prstGeom>
        </p:spPr>
      </p:pic>
      <p:pic>
        <p:nvPicPr>
          <p:cNvPr id="37" name="dust the furnit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93485"/>
            <a:ext cx="487363" cy="487363"/>
          </a:xfrm>
          <a:prstGeom prst="rect">
            <a:avLst/>
          </a:prstGeom>
        </p:spPr>
      </p:pic>
      <p:pic>
        <p:nvPicPr>
          <p:cNvPr id="38" name="tidy my ro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7442" y="2084731"/>
            <a:ext cx="487363" cy="487363"/>
          </a:xfrm>
          <a:prstGeom prst="rect">
            <a:avLst/>
          </a:prstGeom>
        </p:spPr>
      </p:pic>
      <p:pic>
        <p:nvPicPr>
          <p:cNvPr id="39" name="put away the cloth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2094268"/>
            <a:ext cx="487363" cy="487363"/>
          </a:xfrm>
          <a:prstGeom prst="rect">
            <a:avLst/>
          </a:prstGeom>
        </p:spPr>
      </p:pic>
      <p:pic>
        <p:nvPicPr>
          <p:cNvPr id="40" name="wash do the dishe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93334" y="2094268"/>
            <a:ext cx="487363" cy="487363"/>
          </a:xfrm>
          <a:prstGeom prst="rect">
            <a:avLst/>
          </a:prstGeom>
        </p:spPr>
      </p:pic>
      <p:pic>
        <p:nvPicPr>
          <p:cNvPr id="41" name="clean the bathroo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2247" y="2076838"/>
            <a:ext cx="487363" cy="48736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985A41-AD51-46BF-8035-72E168A88C3C}"/>
              </a:ext>
            </a:extLst>
          </p:cNvPr>
          <p:cNvSpPr/>
          <p:nvPr/>
        </p:nvSpPr>
        <p:spPr>
          <a:xfrm>
            <a:off x="3992592" y="1259576"/>
            <a:ext cx="8091051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/>
                </a:solidFill>
              </a:rPr>
              <a:t>a. keep someone or something safe or stop something dangerous happening 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b. make the environment dirty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c. make trash (paper, glass, plastic, etc.) into a new product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d. make something less or smaller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e. officially stop people from doing something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f. hurt someone or something</a:t>
            </a:r>
          </a:p>
          <a:p>
            <a:r>
              <a:rPr lang="en-US" sz="3200" i="1" dirty="0">
                <a:solidFill>
                  <a:schemeClr val="accent1"/>
                </a:solidFill>
              </a:rPr>
              <a:t>g. use something again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FA6A93-3582-4CBC-8291-3468904FA4E3}"/>
              </a:ext>
            </a:extLst>
          </p:cNvPr>
          <p:cNvCxnSpPr>
            <a:cxnSpLocks/>
          </p:cNvCxnSpPr>
          <p:nvPr/>
        </p:nvCxnSpPr>
        <p:spPr>
          <a:xfrm>
            <a:off x="1364566" y="1679510"/>
            <a:ext cx="2794574" cy="2836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508632-EA1B-4C24-A30C-1F1717C200FC}"/>
              </a:ext>
            </a:extLst>
          </p:cNvPr>
          <p:cNvCxnSpPr>
            <a:cxnSpLocks/>
          </p:cNvCxnSpPr>
          <p:nvPr/>
        </p:nvCxnSpPr>
        <p:spPr>
          <a:xfrm>
            <a:off x="1666324" y="2377341"/>
            <a:ext cx="2591227" cy="15578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7FF5C3-2D37-4549-B4EF-4E8754F7321B}"/>
              </a:ext>
            </a:extLst>
          </p:cNvPr>
          <p:cNvCxnSpPr>
            <a:cxnSpLocks/>
          </p:cNvCxnSpPr>
          <p:nvPr/>
        </p:nvCxnSpPr>
        <p:spPr>
          <a:xfrm>
            <a:off x="1761488" y="2873828"/>
            <a:ext cx="2397652" cy="2524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1E151A4-D364-4B48-B2CB-9CC3C83A194D}"/>
              </a:ext>
            </a:extLst>
          </p:cNvPr>
          <p:cNvCxnSpPr>
            <a:cxnSpLocks/>
          </p:cNvCxnSpPr>
          <p:nvPr/>
        </p:nvCxnSpPr>
        <p:spPr>
          <a:xfrm flipV="1">
            <a:off x="1918523" y="3097619"/>
            <a:ext cx="2181993" cy="390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6F717F-2A01-4764-9D1E-C961F07FCCC9}"/>
              </a:ext>
            </a:extLst>
          </p:cNvPr>
          <p:cNvCxnSpPr>
            <a:cxnSpLocks/>
          </p:cNvCxnSpPr>
          <p:nvPr/>
        </p:nvCxnSpPr>
        <p:spPr>
          <a:xfrm flipV="1">
            <a:off x="1977147" y="2555265"/>
            <a:ext cx="2123369" cy="1536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5CC57F-12CD-411B-812E-281D3C20F32C}"/>
              </a:ext>
            </a:extLst>
          </p:cNvPr>
          <p:cNvCxnSpPr>
            <a:cxnSpLocks/>
          </p:cNvCxnSpPr>
          <p:nvPr/>
        </p:nvCxnSpPr>
        <p:spPr>
          <a:xfrm flipV="1">
            <a:off x="2019395" y="1545542"/>
            <a:ext cx="2081121" cy="3176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4A060FA-7AE1-4402-BE89-DE74FC43219B}"/>
              </a:ext>
            </a:extLst>
          </p:cNvPr>
          <p:cNvCxnSpPr>
            <a:cxnSpLocks/>
          </p:cNvCxnSpPr>
          <p:nvPr/>
        </p:nvCxnSpPr>
        <p:spPr>
          <a:xfrm flipV="1">
            <a:off x="2171795" y="4977134"/>
            <a:ext cx="1970969" cy="457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CD2-TRACK 12">
            <a:hlinkClick r:id="" action="ppaction://media"/>
            <a:extLst>
              <a:ext uri="{FF2B5EF4-FFF2-40B4-BE49-F238E27FC236}">
                <a16:creationId xmlns:a16="http://schemas.microsoft.com/office/drawing/2014/main" id="{1111DAD2-C470-4133-ACBB-49FA5A3F604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8140" y="174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38FD29A-9EA4-48C3-9604-F8A13F4133E0}"/>
              </a:ext>
            </a:extLst>
          </p:cNvPr>
          <p:cNvSpPr txBox="1"/>
          <p:nvPr/>
        </p:nvSpPr>
        <p:spPr>
          <a:xfrm>
            <a:off x="490657" y="3188407"/>
            <a:ext cx="1136997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4. recycle (v) </a:t>
            </a:r>
            <a:r>
              <a:rPr lang="en-US" i="0" dirty="0"/>
              <a:t> </a:t>
            </a:r>
            <a:r>
              <a:rPr lang="en-US" i="0" dirty="0">
                <a:solidFill>
                  <a:srgbClr val="002060"/>
                </a:solidFill>
              </a:rPr>
              <a:t>/ˌ</a:t>
            </a:r>
            <a:r>
              <a:rPr lang="en-US" i="0" dirty="0" err="1">
                <a:solidFill>
                  <a:srgbClr val="002060"/>
                </a:solidFill>
              </a:rPr>
              <a:t>ri</a:t>
            </a:r>
            <a:r>
              <a:rPr lang="en-US" i="0" dirty="0">
                <a:solidFill>
                  <a:srgbClr val="002060"/>
                </a:solidFill>
              </a:rPr>
              <a:t>ːˈ</a:t>
            </a:r>
            <a:r>
              <a:rPr lang="en-US" i="0" dirty="0" err="1">
                <a:solidFill>
                  <a:srgbClr val="002060"/>
                </a:solidFill>
              </a:rPr>
              <a:t>saɪkəl</a:t>
            </a:r>
            <a:r>
              <a:rPr lang="en-US" i="0" dirty="0">
                <a:solidFill>
                  <a:srgbClr val="002060"/>
                </a:solidFill>
              </a:rPr>
              <a:t>/       </a:t>
            </a:r>
            <a:r>
              <a:rPr lang="en-US" sz="3600" dirty="0" err="1">
                <a:solidFill>
                  <a:srgbClr val="FF0000"/>
                </a:solidFill>
              </a:rPr>
              <a:t>tái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01DCAB-0F20-4C30-B678-2C0BAB2D695B}"/>
              </a:ext>
            </a:extLst>
          </p:cNvPr>
          <p:cNvSpPr/>
          <p:nvPr/>
        </p:nvSpPr>
        <p:spPr>
          <a:xfrm>
            <a:off x="534197" y="948112"/>
            <a:ext cx="1130871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1. ban (v) </a:t>
            </a:r>
            <a:r>
              <a:rPr lang="en-US" dirty="0"/>
              <a:t>   </a:t>
            </a:r>
            <a:r>
              <a:rPr lang="en-US" sz="3600" dirty="0">
                <a:solidFill>
                  <a:srgbClr val="002060"/>
                </a:solidFill>
              </a:rPr>
              <a:t>/</a:t>
            </a:r>
            <a:r>
              <a:rPr lang="en-US" sz="3600" dirty="0" err="1">
                <a:solidFill>
                  <a:srgbClr val="002060"/>
                </a:solidFill>
              </a:rPr>
              <a:t>bæn</a:t>
            </a:r>
            <a:r>
              <a:rPr lang="en-US" sz="3600" dirty="0">
                <a:solidFill>
                  <a:srgbClr val="002060"/>
                </a:solidFill>
              </a:rPr>
              <a:t>/                         </a:t>
            </a:r>
            <a:r>
              <a:rPr lang="en-US" sz="3600" i="1" dirty="0" err="1">
                <a:solidFill>
                  <a:srgbClr val="FF0000"/>
                </a:solidFill>
              </a:rPr>
              <a:t>cấm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0C3EBD-A3E2-4FD1-86AA-46A7737F9655}"/>
              </a:ext>
            </a:extLst>
          </p:cNvPr>
          <p:cNvSpPr txBox="1"/>
          <p:nvPr/>
        </p:nvSpPr>
        <p:spPr>
          <a:xfrm>
            <a:off x="495819" y="1711156"/>
            <a:ext cx="1133660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3600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2. reduce (v) </a:t>
            </a:r>
            <a:r>
              <a:rPr lang="en-US" i="0" dirty="0">
                <a:solidFill>
                  <a:srgbClr val="002060"/>
                </a:solidFill>
              </a:rPr>
              <a:t> /</a:t>
            </a:r>
            <a:r>
              <a:rPr lang="en-US" i="0" dirty="0" err="1">
                <a:solidFill>
                  <a:srgbClr val="002060"/>
                </a:solidFill>
              </a:rPr>
              <a:t>rɪˈduːs</a:t>
            </a:r>
            <a:r>
              <a:rPr lang="en-US" i="0" dirty="0">
                <a:solidFill>
                  <a:srgbClr val="002060"/>
                </a:solidFill>
              </a:rPr>
              <a:t>/               </a:t>
            </a:r>
            <a:r>
              <a:rPr lang="en-US" dirty="0" err="1">
                <a:solidFill>
                  <a:srgbClr val="FF0000"/>
                </a:solidFill>
              </a:rPr>
              <a:t>giảm</a:t>
            </a:r>
            <a:r>
              <a:rPr lang="en-US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971E7F-47FF-4D67-B27C-B22D7A36E432}"/>
              </a:ext>
            </a:extLst>
          </p:cNvPr>
          <p:cNvSpPr txBox="1"/>
          <p:nvPr/>
        </p:nvSpPr>
        <p:spPr>
          <a:xfrm>
            <a:off x="461627" y="2426365"/>
            <a:ext cx="1136997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3. reuse (v) </a:t>
            </a:r>
            <a:r>
              <a:rPr lang="en-US" i="0" dirty="0">
                <a:solidFill>
                  <a:srgbClr val="002060"/>
                </a:solidFill>
              </a:rPr>
              <a:t>/ˌ</a:t>
            </a:r>
            <a:r>
              <a:rPr lang="en-US" i="0" dirty="0" err="1">
                <a:solidFill>
                  <a:srgbClr val="002060"/>
                </a:solidFill>
              </a:rPr>
              <a:t>ri</a:t>
            </a:r>
            <a:r>
              <a:rPr lang="en-US" i="0" dirty="0">
                <a:solidFill>
                  <a:srgbClr val="002060"/>
                </a:solidFill>
              </a:rPr>
              <a:t>ːˈ</a:t>
            </a:r>
            <a:r>
              <a:rPr lang="en-US" i="0" dirty="0" err="1">
                <a:solidFill>
                  <a:srgbClr val="002060"/>
                </a:solidFill>
              </a:rPr>
              <a:t>juːz</a:t>
            </a:r>
            <a:r>
              <a:rPr lang="en-US" i="0" dirty="0">
                <a:solidFill>
                  <a:srgbClr val="002060"/>
                </a:solidFill>
              </a:rPr>
              <a:t>/                </a:t>
            </a:r>
            <a:r>
              <a:rPr lang="en-US" sz="3600" dirty="0" err="1">
                <a:solidFill>
                  <a:srgbClr val="FF0000"/>
                </a:solidFill>
              </a:rPr>
              <a:t>tái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EBBE7A-CE46-43BF-9C2C-FAC8E0EA8B9E}"/>
              </a:ext>
            </a:extLst>
          </p:cNvPr>
          <p:cNvSpPr txBox="1"/>
          <p:nvPr/>
        </p:nvSpPr>
        <p:spPr>
          <a:xfrm>
            <a:off x="480859" y="3998467"/>
            <a:ext cx="113430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5. pollute (v) </a:t>
            </a:r>
            <a:r>
              <a:rPr lang="en-US" i="0" dirty="0"/>
              <a:t> </a:t>
            </a:r>
            <a:r>
              <a:rPr lang="en-US" i="0" dirty="0">
                <a:solidFill>
                  <a:srgbClr val="002060"/>
                </a:solidFill>
              </a:rPr>
              <a:t>/</a:t>
            </a:r>
            <a:r>
              <a:rPr lang="en-US" i="0" dirty="0" err="1">
                <a:solidFill>
                  <a:srgbClr val="002060"/>
                </a:solidFill>
              </a:rPr>
              <a:t>pəˈluːt</a:t>
            </a:r>
            <a:r>
              <a:rPr lang="en-US" i="0" dirty="0">
                <a:solidFill>
                  <a:srgbClr val="002060"/>
                </a:solidFill>
              </a:rPr>
              <a:t>/           </a:t>
            </a:r>
            <a:r>
              <a:rPr lang="en-US" sz="3600" dirty="0" err="1">
                <a:solidFill>
                  <a:srgbClr val="FF0000"/>
                </a:solidFill>
              </a:rPr>
              <a:t>làm</a:t>
            </a:r>
            <a:r>
              <a:rPr lang="en-US" sz="3600" dirty="0">
                <a:solidFill>
                  <a:srgbClr val="FF0000"/>
                </a:solidFill>
              </a:rPr>
              <a:t> ô </a:t>
            </a:r>
            <a:r>
              <a:rPr lang="en-US" sz="3600" dirty="0" err="1">
                <a:solidFill>
                  <a:srgbClr val="FF0000"/>
                </a:solidFill>
              </a:rPr>
              <a:t>nhiễm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66D4B8-D452-4251-B4C2-5F05DE774A9E}"/>
              </a:ext>
            </a:extLst>
          </p:cNvPr>
          <p:cNvSpPr txBox="1"/>
          <p:nvPr/>
        </p:nvSpPr>
        <p:spPr>
          <a:xfrm>
            <a:off x="518002" y="4799165"/>
            <a:ext cx="1133171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6. protect ( v)</a:t>
            </a:r>
            <a:r>
              <a:rPr lang="en-US" i="0" dirty="0"/>
              <a:t>  </a:t>
            </a:r>
            <a:r>
              <a:rPr lang="en-US" i="0" dirty="0">
                <a:solidFill>
                  <a:srgbClr val="002060"/>
                </a:solidFill>
              </a:rPr>
              <a:t>/</a:t>
            </a:r>
            <a:r>
              <a:rPr lang="en-US" i="0" dirty="0" err="1">
                <a:solidFill>
                  <a:srgbClr val="002060"/>
                </a:solidFill>
              </a:rPr>
              <a:t>prəˈtekt</a:t>
            </a:r>
            <a:r>
              <a:rPr lang="en-US" i="0" dirty="0">
                <a:solidFill>
                  <a:srgbClr val="002060"/>
                </a:solidFill>
              </a:rPr>
              <a:t>/ </a:t>
            </a:r>
            <a:r>
              <a:rPr lang="en-US" sz="3600" dirty="0">
                <a:solidFill>
                  <a:srgbClr val="002060"/>
                </a:solidFill>
              </a:rPr>
              <a:t>         </a:t>
            </a:r>
            <a:r>
              <a:rPr lang="en-US" sz="3600" dirty="0" err="1">
                <a:solidFill>
                  <a:srgbClr val="FF0000"/>
                </a:solidFill>
              </a:rPr>
              <a:t>bảo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vệ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C30413-7490-4ADA-8F83-932A02EB9A1E}"/>
              </a:ext>
            </a:extLst>
          </p:cNvPr>
          <p:cNvSpPr txBox="1"/>
          <p:nvPr/>
        </p:nvSpPr>
        <p:spPr>
          <a:xfrm>
            <a:off x="488972" y="5613795"/>
            <a:ext cx="1134959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x-none"/>
            </a:defPPr>
            <a:lvl1pPr>
              <a:defRPr sz="4000" i="1">
                <a:solidFill>
                  <a:schemeClr val="accent1"/>
                </a:solidFill>
              </a:defRPr>
            </a:lvl1pPr>
          </a:lstStyle>
          <a:p>
            <a:r>
              <a:rPr lang="en-US" sz="3600" dirty="0"/>
              <a:t>7. damage (v) </a:t>
            </a:r>
            <a:r>
              <a:rPr lang="en-US" i="0" dirty="0"/>
              <a:t> </a:t>
            </a:r>
            <a:r>
              <a:rPr lang="en-US" i="0" dirty="0">
                <a:solidFill>
                  <a:srgbClr val="002060"/>
                </a:solidFill>
              </a:rPr>
              <a:t>/ˈ</a:t>
            </a:r>
            <a:r>
              <a:rPr lang="en-US" i="0" dirty="0" err="1">
                <a:solidFill>
                  <a:srgbClr val="002060"/>
                </a:solidFill>
              </a:rPr>
              <a:t>dæmɪdʒ</a:t>
            </a:r>
            <a:r>
              <a:rPr lang="en-US" i="0" dirty="0">
                <a:solidFill>
                  <a:srgbClr val="002060"/>
                </a:solidFill>
              </a:rPr>
              <a:t>/      </a:t>
            </a:r>
            <a:r>
              <a:rPr lang="en-US" sz="3600" dirty="0" err="1">
                <a:solidFill>
                  <a:srgbClr val="FF0000"/>
                </a:solidFill>
              </a:rPr>
              <a:t>làm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ban">
            <a:hlinkClick r:id="" action="ppaction://media"/>
            <a:extLst>
              <a:ext uri="{FF2B5EF4-FFF2-40B4-BE49-F238E27FC236}">
                <a16:creationId xmlns:a16="http://schemas.microsoft.com/office/drawing/2014/main" id="{183DCCC2-3E56-4FD2-B7AC-61C97E80A1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9774" y="1289643"/>
            <a:ext cx="609600" cy="609600"/>
          </a:xfrm>
          <a:prstGeom prst="rect">
            <a:avLst/>
          </a:prstGeom>
        </p:spPr>
      </p:pic>
      <p:pic>
        <p:nvPicPr>
          <p:cNvPr id="5" name="damage">
            <a:hlinkClick r:id="" action="ppaction://media"/>
            <a:extLst>
              <a:ext uri="{FF2B5EF4-FFF2-40B4-BE49-F238E27FC236}">
                <a16:creationId xmlns:a16="http://schemas.microsoft.com/office/drawing/2014/main" id="{B1B167F2-7BFB-4573-98B7-013B51761E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62107" y="5170907"/>
            <a:ext cx="609600" cy="609600"/>
          </a:xfrm>
          <a:prstGeom prst="rect">
            <a:avLst/>
          </a:prstGeom>
        </p:spPr>
      </p:pic>
      <p:pic>
        <p:nvPicPr>
          <p:cNvPr id="6" name="reduce">
            <a:hlinkClick r:id="" action="ppaction://media"/>
            <a:extLst>
              <a:ext uri="{FF2B5EF4-FFF2-40B4-BE49-F238E27FC236}">
                <a16:creationId xmlns:a16="http://schemas.microsoft.com/office/drawing/2014/main" id="{44B2BD0D-2E01-4A5E-BA25-92882C8B7D6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7959" y="1899243"/>
            <a:ext cx="609600" cy="609600"/>
          </a:xfrm>
          <a:prstGeom prst="rect">
            <a:avLst/>
          </a:prstGeom>
        </p:spPr>
      </p:pic>
      <p:pic>
        <p:nvPicPr>
          <p:cNvPr id="8" name="reuse">
            <a:hlinkClick r:id="" action="ppaction://media"/>
            <a:extLst>
              <a:ext uri="{FF2B5EF4-FFF2-40B4-BE49-F238E27FC236}">
                <a16:creationId xmlns:a16="http://schemas.microsoft.com/office/drawing/2014/main" id="{45762582-3DDB-4747-A209-0A3DD5236F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9774" y="2601608"/>
            <a:ext cx="609600" cy="609600"/>
          </a:xfrm>
          <a:prstGeom prst="rect">
            <a:avLst/>
          </a:prstGeom>
        </p:spPr>
      </p:pic>
      <p:pic>
        <p:nvPicPr>
          <p:cNvPr id="9" name="recycle">
            <a:hlinkClick r:id="" action="ppaction://media"/>
            <a:extLst>
              <a:ext uri="{FF2B5EF4-FFF2-40B4-BE49-F238E27FC236}">
                <a16:creationId xmlns:a16="http://schemas.microsoft.com/office/drawing/2014/main" id="{4400A2ED-15FA-4A30-B678-F6B50E69407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983278" y="3290804"/>
            <a:ext cx="609600" cy="609600"/>
          </a:xfrm>
          <a:prstGeom prst="rect">
            <a:avLst/>
          </a:prstGeom>
        </p:spPr>
      </p:pic>
      <p:pic>
        <p:nvPicPr>
          <p:cNvPr id="10" name="pollute">
            <a:hlinkClick r:id="" action="ppaction://media"/>
            <a:extLst>
              <a:ext uri="{FF2B5EF4-FFF2-40B4-BE49-F238E27FC236}">
                <a16:creationId xmlns:a16="http://schemas.microsoft.com/office/drawing/2014/main" id="{6AE39243-A6C4-41B0-B879-7D87184CADE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87959" y="3429000"/>
            <a:ext cx="609600" cy="609600"/>
          </a:xfrm>
          <a:prstGeom prst="rect">
            <a:avLst/>
          </a:prstGeom>
        </p:spPr>
      </p:pic>
      <p:pic>
        <p:nvPicPr>
          <p:cNvPr id="11" name="protect">
            <a:hlinkClick r:id="" action="ppaction://media"/>
            <a:extLst>
              <a:ext uri="{FF2B5EF4-FFF2-40B4-BE49-F238E27FC236}">
                <a16:creationId xmlns:a16="http://schemas.microsoft.com/office/drawing/2014/main" id="{6FFFA120-78F0-4A60-B949-075C1EAADF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562107" y="432103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06" y="321436"/>
            <a:ext cx="2935548" cy="5475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2577" y="334309"/>
            <a:ext cx="5778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elveticaNeueLTStd-BdCn"/>
              </a:rPr>
              <a:t>Listen and repeat.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7837" y="42843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1" name="CD2-TRACK 12">
            <a:hlinkClick r:id="" action="ppaction://media"/>
            <a:extLst>
              <a:ext uri="{FF2B5EF4-FFF2-40B4-BE49-F238E27FC236}">
                <a16:creationId xmlns:a16="http://schemas.microsoft.com/office/drawing/2014/main" id="{F6208CB9-EC78-4673-AF99-1B122610868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783191" y="332309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1AE157-D42F-42D8-98BE-88A174202A9C}"/>
              </a:ext>
            </a:extLst>
          </p:cNvPr>
          <p:cNvSpPr/>
          <p:nvPr/>
        </p:nvSpPr>
        <p:spPr>
          <a:xfrm>
            <a:off x="9791145" y="508000"/>
            <a:ext cx="2311881" cy="574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6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32" grpId="0" animBg="1"/>
      <p:bldP spid="46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00B03B-E5C1-47CD-BDA4-F12DE26E4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81" y="951021"/>
            <a:ext cx="9946739" cy="818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07D66-7C0E-4183-AD4A-015AC65F23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9138"/>
            <a:ext cx="6421259" cy="311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B97F4-E7CA-4652-B9E7-64BC961C27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364" y="1869140"/>
            <a:ext cx="5665636" cy="31197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DFDBC-4421-448E-B3FD-EAC3F4A114B4}"/>
              </a:ext>
            </a:extLst>
          </p:cNvPr>
          <p:cNvSpPr txBox="1"/>
          <p:nvPr/>
        </p:nvSpPr>
        <p:spPr>
          <a:xfrm>
            <a:off x="8104339" y="1844086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DA312-E89B-4E59-8E3F-E803B4D00782}"/>
              </a:ext>
            </a:extLst>
          </p:cNvPr>
          <p:cNvSpPr txBox="1"/>
          <p:nvPr/>
        </p:nvSpPr>
        <p:spPr>
          <a:xfrm>
            <a:off x="9002300" y="184408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ECA8DF-AAFD-42FF-A569-A9A9A2263BB5}"/>
              </a:ext>
            </a:extLst>
          </p:cNvPr>
          <p:cNvSpPr txBox="1"/>
          <p:nvPr/>
        </p:nvSpPr>
        <p:spPr>
          <a:xfrm>
            <a:off x="10491336" y="184408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83CD4-4083-4C87-B2B0-9FC62EA8B783}"/>
              </a:ext>
            </a:extLst>
          </p:cNvPr>
          <p:cNvSpPr txBox="1"/>
          <p:nvPr/>
        </p:nvSpPr>
        <p:spPr>
          <a:xfrm>
            <a:off x="1567841" y="2605042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DE9872-0925-4E12-9408-1276F2F1AC32}"/>
              </a:ext>
            </a:extLst>
          </p:cNvPr>
          <p:cNvSpPr txBox="1"/>
          <p:nvPr/>
        </p:nvSpPr>
        <p:spPr>
          <a:xfrm>
            <a:off x="3160733" y="264224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6734DE-0453-4077-A5A6-889C5BA3ABD2}"/>
              </a:ext>
            </a:extLst>
          </p:cNvPr>
          <p:cNvSpPr txBox="1"/>
          <p:nvPr/>
        </p:nvSpPr>
        <p:spPr>
          <a:xfrm>
            <a:off x="5584463" y="261756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F3E372-D662-48D6-824E-07BB0D16BFD1}"/>
              </a:ext>
            </a:extLst>
          </p:cNvPr>
          <p:cNvSpPr txBox="1"/>
          <p:nvPr/>
        </p:nvSpPr>
        <p:spPr>
          <a:xfrm>
            <a:off x="8073023" y="2615946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DD369C-CD17-4703-97C3-6B8652B3CD80}"/>
              </a:ext>
            </a:extLst>
          </p:cNvPr>
          <p:cNvSpPr txBox="1"/>
          <p:nvPr/>
        </p:nvSpPr>
        <p:spPr>
          <a:xfrm>
            <a:off x="9785483" y="2615946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29B6F-636C-49E2-AD47-5EAEA2F81189}"/>
              </a:ext>
            </a:extLst>
          </p:cNvPr>
          <p:cNvSpPr txBox="1"/>
          <p:nvPr/>
        </p:nvSpPr>
        <p:spPr>
          <a:xfrm>
            <a:off x="10611633" y="2645090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310777-C34D-4147-870F-A6CA7DAE3ACF}"/>
              </a:ext>
            </a:extLst>
          </p:cNvPr>
          <p:cNvSpPr txBox="1"/>
          <p:nvPr/>
        </p:nvSpPr>
        <p:spPr>
          <a:xfrm>
            <a:off x="11377525" y="261756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8FCBA5-3723-4874-AE66-C3F584B325E5}"/>
              </a:ext>
            </a:extLst>
          </p:cNvPr>
          <p:cNvSpPr txBox="1"/>
          <p:nvPr/>
        </p:nvSpPr>
        <p:spPr>
          <a:xfrm>
            <a:off x="1432193" y="3387038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9A55A3-B07A-409B-9E6C-F43DB7790358}"/>
              </a:ext>
            </a:extLst>
          </p:cNvPr>
          <p:cNvSpPr txBox="1"/>
          <p:nvPr/>
        </p:nvSpPr>
        <p:spPr>
          <a:xfrm>
            <a:off x="3986883" y="3361956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0ED620-ACE0-424D-B711-5032D2844AD9}"/>
              </a:ext>
            </a:extLst>
          </p:cNvPr>
          <p:cNvSpPr txBox="1"/>
          <p:nvPr/>
        </p:nvSpPr>
        <p:spPr>
          <a:xfrm>
            <a:off x="5601106" y="3399564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ABCC0B-5DB2-4E70-B5F7-2344230802B9}"/>
              </a:ext>
            </a:extLst>
          </p:cNvPr>
          <p:cNvSpPr txBox="1"/>
          <p:nvPr/>
        </p:nvSpPr>
        <p:spPr>
          <a:xfrm>
            <a:off x="8031280" y="3361957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9F8650-01A3-46B5-88ED-BD287AE819CF}"/>
              </a:ext>
            </a:extLst>
          </p:cNvPr>
          <p:cNvSpPr txBox="1"/>
          <p:nvPr/>
        </p:nvSpPr>
        <p:spPr>
          <a:xfrm>
            <a:off x="2372951" y="4181531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C81344-D4ED-467A-849C-FA014F411E5F}"/>
              </a:ext>
            </a:extLst>
          </p:cNvPr>
          <p:cNvSpPr txBox="1"/>
          <p:nvPr/>
        </p:nvSpPr>
        <p:spPr>
          <a:xfrm>
            <a:off x="3980037" y="4181530"/>
            <a:ext cx="61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76" y="359920"/>
            <a:ext cx="17607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More Practice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WB, P. 44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1486</Words>
  <Application>Microsoft Office PowerPoint</Application>
  <PresentationFormat>Màn hình rộng</PresentationFormat>
  <Paragraphs>183</Paragraphs>
  <Slides>28</Slides>
  <Notes>9</Notes>
  <HiddenSlides>0</HiddenSlides>
  <MMClips>23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HelveticaNeueLTStd-BdCn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281</cp:revision>
  <dcterms:created xsi:type="dcterms:W3CDTF">2022-02-12T14:14:43Z</dcterms:created>
  <dcterms:modified xsi:type="dcterms:W3CDTF">2022-07-28T01:32:43Z</dcterms:modified>
</cp:coreProperties>
</file>