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znOPP+/3upDKP5LPueFf4oD2E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.jpg"/><Relationship Id="rId5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ấu hiệu nhận biết khi cây hoa hồng bị ảnh hưởng bởi các yếu tố môi trườn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1999" cy="684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ctrTitle"/>
          </p:nvPr>
        </p:nvSpPr>
        <p:spPr>
          <a:xfrm>
            <a:off x="0" y="339634"/>
            <a:ext cx="12192000" cy="1815737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5,6: </a:t>
            </a:r>
            <a:b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DINH DƯỠNG NITO Ở THỰC VẬT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17859">
            <a:off x="2567917" y="1507850"/>
            <a:ext cx="3449762" cy="259047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2" name="Google Shape;172;p10"/>
          <p:cNvSpPr/>
          <p:nvPr/>
        </p:nvSpPr>
        <p:spPr>
          <a:xfrm>
            <a:off x="0" y="46655"/>
            <a:ext cx="12192000" cy="753091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Quá trình chuyển hóa nitơ trong đất và cố định nitơ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hizobium lupini - NBRC 100381 - Synonym: Bradyrhizobium lupini" id="173" name="Google Shape;1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8323" y="1009506"/>
            <a:ext cx="5467350" cy="4763221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74" name="Google Shape;17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05295">
            <a:off x="558973" y="3620324"/>
            <a:ext cx="4229100" cy="30561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5" name="Google Shape;175;p10"/>
          <p:cNvSpPr txBox="1"/>
          <p:nvPr/>
        </p:nvSpPr>
        <p:spPr>
          <a:xfrm>
            <a:off x="431781" y="864900"/>
            <a:ext cx="46125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vi sinh vật cố định nito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912745" y="6100803"/>
            <a:ext cx="32704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 khuẩn Lam sống tự do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6571134" y="5806996"/>
            <a:ext cx="520172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khuẩn thuộc chi Rhizobium sống cộng sinh trong rễ cây họ Đậu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/>
          <p:nvPr/>
        </p:nvSpPr>
        <p:spPr>
          <a:xfrm>
            <a:off x="0" y="46655"/>
            <a:ext cx="12192000" cy="753091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Phân bón với năng suất cây trồng và môi trường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ó bao nhiêu tác dụng của việc bón phân với năng suất cây trồng và môi |  VietJack.com" id="184" name="Google Shape;1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6298" y="926070"/>
            <a:ext cx="3650802" cy="238285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Lạm dụng phân bón hóa học và thuốc bảo vệ thực vật trong sản xuất nông  nghiệp - Đài Phát thanh và Truyền hình Điện Biên" id="185" name="Google Shape;18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2635" y="3308928"/>
            <a:ext cx="4130352" cy="3097764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Sự Thoát Hơi Nước Của Cây Trồng" id="186" name="Google Shape;18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51138" y="854740"/>
            <a:ext cx="3378609" cy="2873440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://file.vforum.vn/hinh/2014/4/dau-hoi-cham-1.jpg" id="187" name="Google Shape;18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2997" y="4513004"/>
            <a:ext cx="1463301" cy="189368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" name="Google Shape;188;p11"/>
          <p:cNvSpPr/>
          <p:nvPr/>
        </p:nvSpPr>
        <p:spPr>
          <a:xfrm>
            <a:off x="1354610" y="3589211"/>
            <a:ext cx="3382246" cy="146308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Bón phân như thế nào thì hợp lý?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/>
          <p:nvPr>
            <p:ph idx="1" type="body"/>
          </p:nvPr>
        </p:nvSpPr>
        <p:spPr>
          <a:xfrm>
            <a:off x="1181100" y="1051718"/>
            <a:ext cx="9677400" cy="4754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b="1" i="1" lang="en-US" sz="4000">
                <a:solidFill>
                  <a:srgbClr val="002060"/>
                </a:solidFill>
              </a:rPr>
              <a:t>1. Bằng cách nào để hạn chế hiện tượng thất thoát nito trong đất?</a:t>
            </a:r>
            <a:endParaRPr b="1" i="1" sz="4000">
              <a:solidFill>
                <a:srgbClr val="00206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b="1" i="1" lang="en-US" sz="4000">
                <a:solidFill>
                  <a:srgbClr val="002060"/>
                </a:solidFill>
              </a:rPr>
              <a:t>2. Vì sao khi trồng cây cần lưu ý đến việc cung cấp phân đạm cho cây, đặc biệt là cây trồng lấy lá?</a:t>
            </a:r>
            <a:endParaRPr b="1" i="1" sz="4000">
              <a:solidFill>
                <a:srgbClr val="00206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b="1" i="1" lang="en-US" sz="4000">
                <a:solidFill>
                  <a:srgbClr val="002060"/>
                </a:solidFill>
              </a:rPr>
              <a:t>3. Liên hệ thực tế, nêu một số biện pháp giúp thúc đẩy quá trình chuyển hóa khoáng không tan thành dạng hòa tan.</a:t>
            </a:r>
            <a:endParaRPr/>
          </a:p>
        </p:txBody>
      </p:sp>
      <p:sp>
        <p:nvSpPr>
          <p:cNvPr id="194" name="Google Shape;19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9/22/2021</a:t>
            </a:r>
            <a:endParaRPr/>
          </a:p>
        </p:txBody>
      </p:sp>
      <p:sp>
        <p:nvSpPr>
          <p:cNvPr id="195" name="Google Shape;19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12"/>
          <p:cNvSpPr txBox="1"/>
          <p:nvPr/>
        </p:nvSpPr>
        <p:spPr>
          <a:xfrm>
            <a:off x="4724400" y="228600"/>
            <a:ext cx="2590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Luyện tập</a:t>
            </a:r>
            <a:endParaRPr b="1" sz="40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9/22/2021</a:t>
            </a:r>
            <a:endParaRPr/>
          </a:p>
        </p:txBody>
      </p:sp>
      <p:sp>
        <p:nvSpPr>
          <p:cNvPr id="202" name="Google Shape;20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13"/>
          <p:cNvSpPr txBox="1"/>
          <p:nvPr/>
        </p:nvSpPr>
        <p:spPr>
          <a:xfrm>
            <a:off x="990600" y="1524000"/>
            <a:ext cx="2590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Vận dụng</a:t>
            </a:r>
            <a:endParaRPr b="1" sz="44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290347" y="2389212"/>
            <a:ext cx="5039036" cy="2062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 đề xuất phương án để đảm bảo sự hấp thụ nito ở cây được đạt kết quả tốt, trong thời gian dài.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ại sao chúng ta phải trồng nhiều cây xanh? - Trao Group - Trao đi theo  cách khác – Give differently" id="205" name="Google Shape;2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8942" y="111124"/>
            <a:ext cx="6517316" cy="6517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46655"/>
            <a:ext cx="12192000" cy="753091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Vai trò sinh lý của nguyên tố Nitơ 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file.vforum.vn/hinh/2014/4/dau-hoi-cham-1.jpg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6146" y="2893661"/>
            <a:ext cx="2788746" cy="360897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" name="Google Shape;96;p2"/>
          <p:cNvSpPr/>
          <p:nvPr/>
        </p:nvSpPr>
        <p:spPr>
          <a:xfrm>
            <a:off x="4488871" y="895928"/>
            <a:ext cx="6871855" cy="3029527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 phân tích hình ảnh sau và cho biết vai trò của nito đối với thực vật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âu hỏi thảo luận trang 25 SGK Sinh 11 | Soạn Sinh 11" id="101" name="Google Shape;101;p3"/>
          <p:cNvPicPr preferRelativeResize="0"/>
          <p:nvPr/>
        </p:nvPicPr>
        <p:blipFill rotWithShape="1">
          <a:blip r:embed="rId3">
            <a:alphaModFix/>
          </a:blip>
          <a:srcRect b="3877" l="12894" r="10302" t="0"/>
          <a:stretch/>
        </p:blipFill>
        <p:spPr>
          <a:xfrm>
            <a:off x="298580" y="1066293"/>
            <a:ext cx="4348065" cy="5317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nh dưỡng nitơ ở thực vật, trắc nghiệm sinh học lớp 11"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4423" y="849086"/>
            <a:ext cx="5107577" cy="3207878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fadeDir="5400000" kx="0" rotWithShape="0" algn="bl" stA="33000" stPos="0" sy="-100000" ky="0"/>
          </a:effectLst>
        </p:spPr>
      </p:pic>
      <p:pic>
        <p:nvPicPr>
          <p:cNvPr descr="Lý thuyết Sinh11 - Loga.vn: Bài 5: Dinh Dưỡng Nitơ ở Thực Vật" id="103" name="Google Shape;10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90547">
            <a:off x="4897648" y="3619690"/>
            <a:ext cx="4687625" cy="3089871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104" name="Google Shape;104;p3"/>
          <p:cNvSpPr/>
          <p:nvPr/>
        </p:nvSpPr>
        <p:spPr>
          <a:xfrm>
            <a:off x="0" y="46655"/>
            <a:ext cx="12192000" cy="753091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Vai trò sinh lý của nguyên tố Nitơ 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0" y="46655"/>
            <a:ext cx="12192000" cy="753091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Vai trò sinh lý của nguyên tố Nitơ 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hụ gia tạo màu_ Chlorophyll - Chuyển giao công nghệ-Dây chuyền sản  xuất-Máy móc thiết bị thực phẩm|IFOOD Việt Nam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3474" y="970381"/>
            <a:ext cx="7070077" cy="265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/>
          <p:cNvGrpSpPr/>
          <p:nvPr/>
        </p:nvGrpSpPr>
        <p:grpSpPr>
          <a:xfrm>
            <a:off x="92724" y="3733800"/>
            <a:ext cx="5717526" cy="3077545"/>
            <a:chOff x="9525" y="2876974"/>
            <a:chExt cx="5507421" cy="2840032"/>
          </a:xfrm>
        </p:grpSpPr>
        <p:pic>
          <p:nvPicPr>
            <p:cNvPr descr="ATP là gì? Làm thế nào để tối đa hóa nguồn năng lượng cho cơ thể?"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25" y="2876974"/>
              <a:ext cx="5507421" cy="2684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 txBox="1"/>
            <p:nvPr/>
          </p:nvSpPr>
          <p:spPr>
            <a:xfrm>
              <a:off x="2079264" y="5255341"/>
              <a:ext cx="777392" cy="461665"/>
            </a:xfrm>
            <a:prstGeom prst="rect">
              <a:avLst/>
            </a:prstGeom>
            <a:noFill/>
            <a:ln>
              <a:noFill/>
            </a:ln>
            <a:effectLst>
              <a:reflection blurRad="0" dir="0" dist="0" endA="0" endPos="0" fadeDir="5400000" kx="0" rotWithShape="0" algn="bl" stPos="0" sy="-100000" ky="0"/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ATP</a:t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nh học 10 Bài 5 - Protêin - Thái Thị Cẩm Nguyệt | THPT Thủ Thiêm"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80" y="1080484"/>
            <a:ext cx="6501371" cy="5512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nh dưỡng nitơ ở thực vật, trắc nghiệm sinh học lớp 11"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9543" y="1296173"/>
            <a:ext cx="5714934" cy="3589336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fadeDir="5400000" kx="0" rotWithShape="0" algn="bl" stA="33000" stPos="0" sy="-100000" ky="0"/>
          </a:effectLst>
        </p:spPr>
      </p:pic>
      <p:sp>
        <p:nvSpPr>
          <p:cNvPr id="120" name="Google Shape;120;p5"/>
          <p:cNvSpPr/>
          <p:nvPr/>
        </p:nvSpPr>
        <p:spPr>
          <a:xfrm>
            <a:off x="0" y="46655"/>
            <a:ext cx="12192000" cy="753091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Vai trò sinh lý của nguyên tố Nitơ 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uá trình hấp thu và vận chuyển chất dinh dưỡng trong cây trồng" id="125" name="Google Shape;125;p6"/>
          <p:cNvPicPr preferRelativeResize="0"/>
          <p:nvPr/>
        </p:nvPicPr>
        <p:blipFill rotWithShape="1">
          <a:blip r:embed="rId3">
            <a:alphaModFix/>
          </a:blip>
          <a:srcRect b="5040" l="12395" r="22323" t="18335"/>
          <a:stretch/>
        </p:blipFill>
        <p:spPr>
          <a:xfrm>
            <a:off x="2381250" y="686526"/>
            <a:ext cx="7570742" cy="592694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/>
          <p:nvPr/>
        </p:nvSpPr>
        <p:spPr>
          <a:xfrm>
            <a:off x="0" y="46655"/>
            <a:ext cx="12192000" cy="753091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Nguồn cung cấp nitơ tự nhiên cho cây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8312727" y="799746"/>
            <a:ext cx="3666835" cy="2170545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Nito được cung cấp cho cây qua các nguồn nào?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/>
          <p:nvPr/>
        </p:nvSpPr>
        <p:spPr>
          <a:xfrm>
            <a:off x="0" y="46655"/>
            <a:ext cx="12192000" cy="753091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Nguồn cung cấp nitơ tự nhiên cho cây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075" y="1001353"/>
            <a:ext cx="11589500" cy="5809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/>
          <p:nvPr/>
        </p:nvSpPr>
        <p:spPr>
          <a:xfrm>
            <a:off x="4461163" y="919819"/>
            <a:ext cx="3666835" cy="2170545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Nito được cung cấp cho cây qua các nguồn nào?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2798618" y="5624945"/>
            <a:ext cx="1542473" cy="1186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8312728" y="4664363"/>
            <a:ext cx="1542473" cy="1186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5324763" y="4438545"/>
            <a:ext cx="1542473" cy="1186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2918690" y="1411891"/>
            <a:ext cx="1542473" cy="1186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250" y="1001353"/>
            <a:ext cx="11589500" cy="58099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8"/>
          <p:cNvGrpSpPr/>
          <p:nvPr/>
        </p:nvGrpSpPr>
        <p:grpSpPr>
          <a:xfrm>
            <a:off x="3019425" y="2847975"/>
            <a:ext cx="8105775" cy="3796891"/>
            <a:chOff x="3019425" y="2847975"/>
            <a:chExt cx="8105775" cy="3796891"/>
          </a:xfrm>
        </p:grpSpPr>
        <p:sp>
          <p:nvSpPr>
            <p:cNvPr id="147" name="Google Shape;147;p8"/>
            <p:cNvSpPr/>
            <p:nvPr/>
          </p:nvSpPr>
          <p:spPr>
            <a:xfrm>
              <a:off x="3895725" y="3724275"/>
              <a:ext cx="1647825" cy="657225"/>
            </a:xfrm>
            <a:prstGeom prst="rect">
              <a:avLst/>
            </a:prstGeom>
            <a:solidFill>
              <a:srgbClr val="F1DD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3019425" y="5987641"/>
              <a:ext cx="1076325" cy="657225"/>
            </a:xfrm>
            <a:prstGeom prst="rect">
              <a:avLst/>
            </a:prstGeom>
            <a:solidFill>
              <a:srgbClr val="F1DD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Chất hữu cơ</a:t>
              </a:r>
              <a:endPara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3886199" y="5705121"/>
              <a:ext cx="1438275" cy="657225"/>
            </a:xfrm>
            <a:prstGeom prst="rect">
              <a:avLst/>
            </a:prstGeom>
            <a:solidFill>
              <a:srgbClr val="F1DD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2</a:t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6562725" y="4010025"/>
              <a:ext cx="1438275" cy="671336"/>
            </a:xfrm>
            <a:prstGeom prst="rect">
              <a:avLst/>
            </a:prstGeom>
            <a:solidFill>
              <a:srgbClr val="F1DD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7129462" y="2848281"/>
              <a:ext cx="1228725" cy="866469"/>
            </a:xfrm>
            <a:prstGeom prst="rect">
              <a:avLst/>
            </a:prstGeom>
            <a:solidFill>
              <a:srgbClr val="F1DD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10225086" y="2847975"/>
              <a:ext cx="542926" cy="657225"/>
            </a:xfrm>
            <a:prstGeom prst="rect">
              <a:avLst/>
            </a:prstGeom>
            <a:solidFill>
              <a:srgbClr val="FFFF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Rễ</a:t>
              </a:r>
              <a:endPara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10410825" y="4276726"/>
              <a:ext cx="714375" cy="318910"/>
            </a:xfrm>
            <a:prstGeom prst="rect">
              <a:avLst/>
            </a:prstGeom>
            <a:solidFill>
              <a:srgbClr val="FFF8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</a:t>
              </a:r>
              <a:r>
                <a:rPr b="1" baseline="-25000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­</a:t>
              </a: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­­</a:t>
              </a:r>
              <a:r>
                <a:rPr b="1" baseline="-25000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baseline="30000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577262" y="4791076"/>
              <a:ext cx="671513" cy="276224"/>
            </a:xfrm>
            <a:prstGeom prst="rect">
              <a:avLst/>
            </a:prstGeom>
            <a:solidFill>
              <a:srgbClr val="F1DD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r>
                <a:rPr b="1" baseline="-25000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­</a:t>
              </a: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­­</a:t>
              </a:r>
              <a:r>
                <a:rPr b="1" baseline="-25000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baseline="30000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5548312" y="4772026"/>
              <a:ext cx="714375" cy="318910"/>
            </a:xfrm>
            <a:prstGeom prst="rect">
              <a:avLst/>
            </a:prstGeom>
            <a:solidFill>
              <a:srgbClr val="F1DD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</a:t>
              </a:r>
              <a:r>
                <a:rPr b="1" baseline="-25000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­</a:t>
              </a: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­­</a:t>
              </a:r>
              <a:r>
                <a:rPr b="1" baseline="-25000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baseline="30000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324474" y="5079118"/>
              <a:ext cx="1314451" cy="318911"/>
            </a:xfrm>
            <a:prstGeom prst="rect">
              <a:avLst/>
            </a:prstGeom>
            <a:solidFill>
              <a:srgbClr val="F1DD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(Amôni)</a:t>
              </a:r>
              <a:endPara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8289130" y="5107869"/>
              <a:ext cx="1228725" cy="318911"/>
            </a:xfrm>
            <a:prstGeom prst="rect">
              <a:avLst/>
            </a:prstGeom>
            <a:solidFill>
              <a:srgbClr val="F1DD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(Nitrat)</a:t>
              </a:r>
              <a:endPara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8"/>
          <p:cNvSpPr/>
          <p:nvPr/>
        </p:nvSpPr>
        <p:spPr>
          <a:xfrm>
            <a:off x="0" y="46655"/>
            <a:ext cx="12192000" cy="753091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Quá trình chuyển hóa nitơ trong đất và cố định nitơ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0" y="46655"/>
            <a:ext cx="12192000" cy="753091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Quá trình chuyển hóa nitơ trong đất và cố định nitơ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075" y="1001353"/>
            <a:ext cx="11589500" cy="5809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2020-09-21T14:36:32Z</dcterms:created>
  <dc:creator>Admin</dc:creator>
</cp:coreProperties>
</file>