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2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88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69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5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8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2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4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46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7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92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CFCB-E04D-41CC-861D-C56C547CA0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91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0CFCB-E04D-41CC-861D-C56C547CA0BE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2FB18-AE39-486E-B345-29357E18C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0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089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9008" y="197346"/>
            <a:ext cx="11902874" cy="64633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BÀI 23: </a:t>
            </a:r>
            <a:endParaRPr lang="en-US" sz="13800" b="1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US" sz="13800" b="1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TỔ CHỨC </a:t>
            </a:r>
          </a:p>
          <a:p>
            <a:pPr algn="ctr"/>
            <a:r>
              <a:rPr lang="en-US" sz="13800" b="1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CƠ THỂ ĐA BÀO</a:t>
            </a:r>
          </a:p>
        </p:txBody>
      </p:sp>
    </p:spTree>
    <p:extLst>
      <p:ext uri="{BB962C8B-B14F-4D97-AF65-F5344CB8AC3E}">
        <p14:creationId xmlns:p14="http://schemas.microsoft.com/office/powerpoint/2010/main" val="620642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78224"/>
            <a:ext cx="7960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TỪ CƠ QUAN TẠO THÀNH HỆ CƠ QUAN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23357" y="1066097"/>
            <a:ext cx="4041068" cy="2610476"/>
            <a:chOff x="65316" y="1316153"/>
            <a:chExt cx="3233194" cy="2658765"/>
          </a:xfrm>
        </p:grpSpPr>
        <p:sp>
          <p:nvSpPr>
            <p:cNvPr id="5" name="Cloud 4"/>
            <p:cNvSpPr/>
            <p:nvPr/>
          </p:nvSpPr>
          <p:spPr>
            <a:xfrm>
              <a:off x="65316" y="1316153"/>
              <a:ext cx="3233194" cy="2658765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7190" y="1940228"/>
              <a:ext cx="2374002" cy="1410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Hãy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mối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hệ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giữa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hệ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768789" y="1205589"/>
            <a:ext cx="5870217" cy="206210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chemeClr val="bg1"/>
                </a:solidFill>
              </a:rPr>
              <a:t>Nhiều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quan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cùng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phối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hợp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hoạt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động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để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thực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hiện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một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quá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trình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sống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nào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đó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của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thể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được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gọi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hệ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quan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774616" y="1672223"/>
            <a:ext cx="737909" cy="636392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788" y="3267692"/>
            <a:ext cx="5870217" cy="36119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3357" y="4388066"/>
            <a:ext cx="5109882" cy="107721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bg1"/>
                </a:solidFill>
              </a:rPr>
              <a:t>Ở </a:t>
            </a:r>
            <a:r>
              <a:rPr lang="en-US" sz="3200" b="1" dirty="0" err="1">
                <a:solidFill>
                  <a:schemeClr val="bg1"/>
                </a:solidFill>
              </a:rPr>
              <a:t>thực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vật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có</a:t>
            </a:r>
            <a:r>
              <a:rPr lang="en-US" sz="3200" b="1" dirty="0">
                <a:solidFill>
                  <a:schemeClr val="bg1"/>
                </a:solidFill>
              </a:rPr>
              <a:t> 2 </a:t>
            </a:r>
            <a:r>
              <a:rPr lang="en-US" sz="3200" b="1" dirty="0" err="1">
                <a:solidFill>
                  <a:schemeClr val="bg1"/>
                </a:solidFill>
              </a:rPr>
              <a:t>hệ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cơ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quan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chính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: </a:t>
            </a:r>
            <a:r>
              <a:rPr lang="en-US" sz="3200" b="1" dirty="0" err="1">
                <a:solidFill>
                  <a:schemeClr val="bg1"/>
                </a:solidFill>
              </a:rPr>
              <a:t>hệ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chồi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hệ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rễ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864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844" y="1266930"/>
            <a:ext cx="10006148" cy="44284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77196" y="551329"/>
            <a:ext cx="4713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133" y="5741593"/>
            <a:ext cx="11551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cập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kahoot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nhé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64043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77196" y="551329"/>
            <a:ext cx="4713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365070" y="1567542"/>
            <a:ext cx="9651273" cy="3888378"/>
            <a:chOff x="1365070" y="1567542"/>
            <a:chExt cx="9651273" cy="3888378"/>
          </a:xfrm>
        </p:grpSpPr>
        <p:sp>
          <p:nvSpPr>
            <p:cNvPr id="4" name="Rectangle 3"/>
            <p:cNvSpPr/>
            <p:nvPr/>
          </p:nvSpPr>
          <p:spPr>
            <a:xfrm>
              <a:off x="4756097" y="2087605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tiêu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hóa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743034" y="4750526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vận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động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365070" y="3209110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hô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hấp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756097" y="3382166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tuần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hoàn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001385" y="3910149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bài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tiết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704217" y="1567542"/>
              <a:ext cx="2312126" cy="70539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</a:rPr>
                <a:t>Hệ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thần</a:t>
              </a:r>
              <a:r>
                <a:rPr lang="en-US" sz="2800" b="1" dirty="0">
                  <a:solidFill>
                    <a:schemeClr val="tx1"/>
                  </a:solidFill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</a:rPr>
                <a:t>kinh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8" idx="0"/>
              <a:endCxn id="9" idx="2"/>
            </p:cNvCxnSpPr>
            <p:nvPr/>
          </p:nvCxnSpPr>
          <p:spPr>
            <a:xfrm flipV="1">
              <a:off x="9157448" y="2272936"/>
              <a:ext cx="702832" cy="1637213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521133" y="1920239"/>
              <a:ext cx="6183084" cy="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5" idx="1"/>
            </p:cNvCxnSpPr>
            <p:nvPr/>
          </p:nvCxnSpPr>
          <p:spPr>
            <a:xfrm>
              <a:off x="3688082" y="3561807"/>
              <a:ext cx="1054952" cy="1541416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6" idx="0"/>
            </p:cNvCxnSpPr>
            <p:nvPr/>
          </p:nvCxnSpPr>
          <p:spPr>
            <a:xfrm>
              <a:off x="2521133" y="1920239"/>
              <a:ext cx="0" cy="1288871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1"/>
              <a:endCxn id="4" idx="3"/>
            </p:cNvCxnSpPr>
            <p:nvPr/>
          </p:nvCxnSpPr>
          <p:spPr>
            <a:xfrm flipH="1">
              <a:off x="7068223" y="1920239"/>
              <a:ext cx="1635994" cy="520063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9" idx="1"/>
              <a:endCxn id="7" idx="3"/>
            </p:cNvCxnSpPr>
            <p:nvPr/>
          </p:nvCxnSpPr>
          <p:spPr>
            <a:xfrm flipH="1">
              <a:off x="7068223" y="1920239"/>
              <a:ext cx="1635994" cy="1814624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7" idx="1"/>
            </p:cNvCxnSpPr>
            <p:nvPr/>
          </p:nvCxnSpPr>
          <p:spPr>
            <a:xfrm flipH="1" flipV="1">
              <a:off x="3685906" y="3455965"/>
              <a:ext cx="1070191" cy="278898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7055160" y="5204710"/>
              <a:ext cx="3578006" cy="0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10633166" y="2285999"/>
              <a:ext cx="8710" cy="2830287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1020119" y="5764705"/>
            <a:ext cx="97579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</a:rPr>
              <a:t>Điền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mũi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còn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thiếu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sơ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đồ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hiện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sự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thống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nhất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hoạt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động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giữa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hệ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cơ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quan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trong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cơ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thể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193603" y="1750643"/>
            <a:ext cx="1" cy="1458466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671905" y="3298188"/>
            <a:ext cx="1121684" cy="263619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7068224" y="2364142"/>
            <a:ext cx="1955648" cy="2673688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8830669" y="2462235"/>
            <a:ext cx="702081" cy="1581865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193603" y="1750643"/>
            <a:ext cx="6510614" cy="0"/>
          </a:xfrm>
          <a:prstGeom prst="line">
            <a:avLst/>
          </a:prstGeom>
          <a:ln w="38100">
            <a:solidFill>
              <a:srgbClr val="D6009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2387594" y="3985499"/>
            <a:ext cx="2364150" cy="1265548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7081287" y="2086666"/>
            <a:ext cx="1541571" cy="544201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7047656" y="2299623"/>
            <a:ext cx="1781097" cy="1588044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458929" y="2807651"/>
            <a:ext cx="0" cy="545342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430148" y="4087560"/>
            <a:ext cx="18762" cy="662966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5736844" y="4116734"/>
            <a:ext cx="31721" cy="608256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5782311" y="2766306"/>
            <a:ext cx="31721" cy="608256"/>
          </a:xfrm>
          <a:prstGeom prst="straightConnector1">
            <a:avLst/>
          </a:prstGeom>
          <a:ln w="38100">
            <a:solidFill>
              <a:srgbClr val="D6009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 flipV="1">
            <a:off x="10786319" y="2272939"/>
            <a:ext cx="6674" cy="3182981"/>
          </a:xfrm>
          <a:prstGeom prst="straightConnector1">
            <a:avLst/>
          </a:prstGeom>
          <a:ln w="38100">
            <a:solidFill>
              <a:srgbClr val="D60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 flipV="1">
            <a:off x="7103060" y="5405605"/>
            <a:ext cx="3689933" cy="3442"/>
          </a:xfrm>
          <a:prstGeom prst="line">
            <a:avLst/>
          </a:prstGeom>
          <a:ln w="3810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86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6478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69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85845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149909"/>
              </p:ext>
            </p:extLst>
          </p:nvPr>
        </p:nvGraphicFramePr>
        <p:xfrm>
          <a:off x="-1" y="719666"/>
          <a:ext cx="12192000" cy="6138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4991215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0762505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680189414"/>
                    </a:ext>
                  </a:extLst>
                </a:gridCol>
              </a:tblGrid>
              <a:tr h="3069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694018"/>
                  </a:ext>
                </a:extLst>
              </a:tr>
              <a:tr h="30691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338136"/>
                  </a:ext>
                </a:extLst>
              </a:tr>
            </a:tbl>
          </a:graphicData>
        </a:graphic>
      </p:graphicFrame>
      <p:sp>
        <p:nvSpPr>
          <p:cNvPr id="4" name="Cloud 3"/>
          <p:cNvSpPr/>
          <p:nvPr/>
        </p:nvSpPr>
        <p:spPr>
          <a:xfrm>
            <a:off x="8325267" y="1106252"/>
            <a:ext cx="3596639" cy="2220685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10552" y="1484036"/>
            <a:ext cx="26648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</a:rPr>
              <a:t>Hãy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nêu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tên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các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tế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bào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trong</a:t>
            </a:r>
            <a:r>
              <a:rPr lang="en-US" sz="2800" b="1" dirty="0">
                <a:solidFill>
                  <a:schemeClr val="bg1"/>
                </a:solidFill>
              </a:rPr>
              <a:t>  </a:t>
            </a:r>
            <a:r>
              <a:rPr lang="en-US" sz="2800" b="1" dirty="0" err="1">
                <a:solidFill>
                  <a:schemeClr val="bg1"/>
                </a:solidFill>
              </a:rPr>
              <a:t>các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hình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dưới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đây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19666"/>
            <a:ext cx="4034118" cy="25829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8460" y="3265613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729" y="725236"/>
            <a:ext cx="3871446" cy="25941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90852" y="3265613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945" y="3796120"/>
            <a:ext cx="3987215" cy="25330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81011" y="634206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88832"/>
            <a:ext cx="4034119" cy="251373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15355" y="630257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0889" y="3788832"/>
            <a:ext cx="3884286" cy="25403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40618" y="630257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6866" y="3233404"/>
            <a:ext cx="278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hồng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cầu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0848" y="3233404"/>
            <a:ext cx="278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thần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kinh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2857" y="6302572"/>
            <a:ext cx="2138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trứng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17934" y="6315891"/>
            <a:ext cx="170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cơ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18417" y="6302674"/>
            <a:ext cx="278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trùng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8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  <p:bldP spid="10" grpId="0"/>
      <p:bldP spid="10" grpId="1"/>
      <p:bldP spid="12" grpId="0"/>
      <p:bldP spid="12" grpId="1"/>
      <p:bldP spid="14" grpId="0"/>
      <p:bldP spid="14" grpId="1"/>
      <p:bldP spid="16" grpId="0"/>
      <p:bldP spid="16" grpId="1"/>
      <p:bldP spid="15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521824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99247"/>
            <a:ext cx="7987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CÁC CẤP TỔ CHỨC CỦA CƠ THỂ ĐA BÀO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939" y="1222467"/>
            <a:ext cx="7700283" cy="557278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0683" y="1337639"/>
            <a:ext cx="4149256" cy="2481326"/>
            <a:chOff x="80683" y="1337639"/>
            <a:chExt cx="4149256" cy="2481326"/>
          </a:xfrm>
        </p:grpSpPr>
        <p:sp>
          <p:nvSpPr>
            <p:cNvPr id="5" name="Cloud 4"/>
            <p:cNvSpPr/>
            <p:nvPr/>
          </p:nvSpPr>
          <p:spPr>
            <a:xfrm>
              <a:off x="80683" y="1337639"/>
              <a:ext cx="4149256" cy="2481326"/>
            </a:xfrm>
            <a:prstGeom prst="cloud">
              <a:avLst/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0988" y="1627094"/>
              <a:ext cx="329452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cấp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độ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tổ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chức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sống</a:t>
              </a:r>
              <a:r>
                <a:rPr lang="en-US" sz="2800" b="1" dirty="0">
                  <a:solidFill>
                    <a:schemeClr val="bg1"/>
                  </a:solidFill>
                </a:rPr>
                <a:t>  </a:t>
              </a:r>
              <a:r>
                <a:rPr lang="en-US" sz="2800" b="1" dirty="0" err="1">
                  <a:solidFill>
                    <a:schemeClr val="bg1"/>
                  </a:solidFill>
                </a:rPr>
                <a:t>của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thể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từ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thấp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đến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cao</a:t>
              </a:r>
              <a:r>
                <a:rPr lang="en-US" sz="2800" b="1" dirty="0">
                  <a:solidFill>
                    <a:schemeClr val="bg1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685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99247"/>
            <a:ext cx="7987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CÁC CẤP TỔ CHỨC CỦA CƠ THỂ ĐA BÀO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557442"/>
              </p:ext>
            </p:extLst>
          </p:nvPr>
        </p:nvGraphicFramePr>
        <p:xfrm>
          <a:off x="65317" y="1222467"/>
          <a:ext cx="12017829" cy="5635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5943">
                  <a:extLst>
                    <a:ext uri="{9D8B030D-6E8A-4147-A177-3AD203B41FA5}">
                      <a16:colId xmlns:a16="http://schemas.microsoft.com/office/drawing/2014/main" val="2957763374"/>
                    </a:ext>
                  </a:extLst>
                </a:gridCol>
                <a:gridCol w="4005943">
                  <a:extLst>
                    <a:ext uri="{9D8B030D-6E8A-4147-A177-3AD203B41FA5}">
                      <a16:colId xmlns:a16="http://schemas.microsoft.com/office/drawing/2014/main" val="2387226611"/>
                    </a:ext>
                  </a:extLst>
                </a:gridCol>
                <a:gridCol w="4005943">
                  <a:extLst>
                    <a:ext uri="{9D8B030D-6E8A-4147-A177-3AD203B41FA5}">
                      <a16:colId xmlns:a16="http://schemas.microsoft.com/office/drawing/2014/main" val="3409045149"/>
                    </a:ext>
                  </a:extLst>
                </a:gridCol>
              </a:tblGrid>
              <a:tr h="28177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342289"/>
                  </a:ext>
                </a:extLst>
              </a:tr>
              <a:tr h="28177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89683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75" y="4053296"/>
            <a:ext cx="3673020" cy="22306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496" y="1222467"/>
            <a:ext cx="3414677" cy="23922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879" y="4105548"/>
            <a:ext cx="3072799" cy="26218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7349" y="1316153"/>
            <a:ext cx="3082833" cy="26587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2365" y="4053296"/>
            <a:ext cx="3755188" cy="249599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5315" y="1316154"/>
            <a:ext cx="3905797" cy="2658766"/>
            <a:chOff x="65315" y="1316154"/>
            <a:chExt cx="3905797" cy="2658766"/>
          </a:xfrm>
        </p:grpSpPr>
        <p:sp>
          <p:nvSpPr>
            <p:cNvPr id="13" name="Cloud 12"/>
            <p:cNvSpPr/>
            <p:nvPr/>
          </p:nvSpPr>
          <p:spPr>
            <a:xfrm>
              <a:off x="65315" y="1316154"/>
              <a:ext cx="3905797" cy="2658766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6038" y="1729940"/>
              <a:ext cx="308649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Hãy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cấp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độ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tổ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chức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tương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ứng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với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sau</a:t>
              </a:r>
              <a:r>
                <a:rPr lang="en-US" sz="2800" b="1" dirty="0">
                  <a:solidFill>
                    <a:schemeClr val="bg1"/>
                  </a:solidFill>
                </a:rPr>
                <a:t>: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074231" y="3382158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044646" y="6292818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39248" y="6221602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74075" y="6312412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266715" y="2418568"/>
            <a:ext cx="57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38991" y="3439423"/>
            <a:ext cx="816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MÔ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38758" y="6283915"/>
            <a:ext cx="1777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CƠ THỂ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83755" y="6343189"/>
            <a:ext cx="2232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HỆ CƠ QUAN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810809" y="2905104"/>
            <a:ext cx="1275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CƠ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QUAN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33201" y="6292818"/>
            <a:ext cx="1314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TẾ BÀO</a:t>
            </a:r>
          </a:p>
        </p:txBody>
      </p:sp>
    </p:spTree>
    <p:extLst>
      <p:ext uri="{BB962C8B-B14F-4D97-AF65-F5344CB8AC3E}">
        <p14:creationId xmlns:p14="http://schemas.microsoft.com/office/powerpoint/2010/main" val="3047819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2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99247"/>
            <a:ext cx="7987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CÁC CẤP TỔ CHỨC CỦA CƠ THỂ ĐA BÀO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411" y="1222467"/>
            <a:ext cx="906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Các</a:t>
            </a:r>
            <a:r>
              <a:rPr lang="en-US" sz="3200" b="1" dirty="0"/>
              <a:t>  </a:t>
            </a:r>
            <a:r>
              <a:rPr lang="en-US" sz="3200" b="1" dirty="0" err="1"/>
              <a:t>cấp</a:t>
            </a:r>
            <a:r>
              <a:rPr lang="en-US" sz="3200" b="1" dirty="0"/>
              <a:t> </a:t>
            </a:r>
            <a:r>
              <a:rPr lang="en-US" sz="3200" b="1" dirty="0" err="1"/>
              <a:t>độ</a:t>
            </a:r>
            <a:r>
              <a:rPr lang="en-US" sz="3200" b="1" dirty="0"/>
              <a:t> </a:t>
            </a:r>
            <a:r>
              <a:rPr lang="en-US" sz="3200" b="1" dirty="0" err="1"/>
              <a:t>tổ</a:t>
            </a:r>
            <a:r>
              <a:rPr lang="en-US" sz="3200" b="1" dirty="0"/>
              <a:t> </a:t>
            </a:r>
            <a:r>
              <a:rPr lang="en-US" sz="3200" b="1" dirty="0" err="1"/>
              <a:t>chức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thấp</a:t>
            </a:r>
            <a:r>
              <a:rPr lang="en-US" sz="3200" b="1" dirty="0"/>
              <a:t> </a:t>
            </a:r>
            <a:r>
              <a:rPr lang="en-US" sz="3200" b="1" dirty="0" err="1"/>
              <a:t>đến</a:t>
            </a:r>
            <a:r>
              <a:rPr lang="en-US" sz="3200" b="1" dirty="0"/>
              <a:t> </a:t>
            </a:r>
            <a:r>
              <a:rPr lang="en-US" sz="3200" b="1" dirty="0" err="1"/>
              <a:t>cao</a:t>
            </a:r>
            <a:r>
              <a:rPr lang="en-US" sz="3200" b="1" dirty="0"/>
              <a:t>:</a:t>
            </a:r>
          </a:p>
        </p:txBody>
      </p:sp>
      <p:sp>
        <p:nvSpPr>
          <p:cNvPr id="10" name="Freeform 9"/>
          <p:cNvSpPr/>
          <p:nvPr/>
        </p:nvSpPr>
        <p:spPr>
          <a:xfrm>
            <a:off x="0" y="2702859"/>
            <a:ext cx="3361764" cy="2232212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31" tIns="30671" rIns="383889" bIns="3067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kern="1200" dirty="0" err="1"/>
              <a:t>Tế</a:t>
            </a:r>
            <a:r>
              <a:rPr lang="en-US" sz="4400" b="1" kern="1200" dirty="0"/>
              <a:t> </a:t>
            </a:r>
            <a:r>
              <a:rPr lang="en-US" sz="4400" b="1" kern="1200" dirty="0" err="1"/>
              <a:t>bào</a:t>
            </a:r>
            <a:endParaRPr lang="en-US" sz="4400" b="1" kern="1200" dirty="0"/>
          </a:p>
        </p:txBody>
      </p:sp>
      <p:sp>
        <p:nvSpPr>
          <p:cNvPr id="11" name="Freeform 10"/>
          <p:cNvSpPr/>
          <p:nvPr/>
        </p:nvSpPr>
        <p:spPr>
          <a:xfrm>
            <a:off x="2185637" y="2702859"/>
            <a:ext cx="3361764" cy="2232212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2598923"/>
              <a:satOff val="-11992"/>
              <a:lumOff val="441"/>
              <a:alphaOff val="0"/>
            </a:schemeClr>
          </a:fillRef>
          <a:effectRef idx="0">
            <a:schemeClr val="accent4">
              <a:hueOff val="2598923"/>
              <a:satOff val="-11992"/>
              <a:lumOff val="44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31" tIns="30671" rIns="383889" bIns="3067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kern="1200" dirty="0" err="1"/>
              <a:t>Mô</a:t>
            </a:r>
            <a:r>
              <a:rPr lang="en-US" sz="4400" b="1" kern="1200" dirty="0"/>
              <a:t> </a:t>
            </a:r>
          </a:p>
        </p:txBody>
      </p:sp>
      <p:sp>
        <p:nvSpPr>
          <p:cNvPr id="12" name="Freeform 11"/>
          <p:cNvSpPr/>
          <p:nvPr/>
        </p:nvSpPr>
        <p:spPr>
          <a:xfrm>
            <a:off x="4251127" y="2702859"/>
            <a:ext cx="3361764" cy="2232212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5197846"/>
              <a:satOff val="-23984"/>
              <a:lumOff val="883"/>
              <a:alphaOff val="0"/>
            </a:schemeClr>
          </a:fillRef>
          <a:effectRef idx="0">
            <a:schemeClr val="accent4">
              <a:hueOff val="5197846"/>
              <a:satOff val="-23984"/>
              <a:lumOff val="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31" tIns="30671" rIns="383889" bIns="3067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err="1"/>
              <a:t>Cơ</a:t>
            </a:r>
            <a:r>
              <a:rPr lang="en-US" sz="4000" b="1" kern="1200" dirty="0"/>
              <a:t> </a:t>
            </a:r>
            <a:r>
              <a:rPr lang="en-US" sz="4000" b="1" kern="1200" dirty="0" err="1"/>
              <a:t>quan</a:t>
            </a:r>
            <a:endParaRPr lang="en-US" sz="4000" b="1" kern="1200" dirty="0"/>
          </a:p>
        </p:txBody>
      </p:sp>
      <p:sp>
        <p:nvSpPr>
          <p:cNvPr id="13" name="Freeform 12"/>
          <p:cNvSpPr/>
          <p:nvPr/>
        </p:nvSpPr>
        <p:spPr>
          <a:xfrm>
            <a:off x="6485299" y="2702859"/>
            <a:ext cx="3361764" cy="2232212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7796769"/>
              <a:satOff val="-35976"/>
              <a:lumOff val="1324"/>
              <a:alphaOff val="0"/>
            </a:schemeClr>
          </a:fillRef>
          <a:effectRef idx="0">
            <a:schemeClr val="accent4">
              <a:hueOff val="7796769"/>
              <a:satOff val="-35976"/>
              <a:lumOff val="132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31" tIns="30671" rIns="383889" bIns="3067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kern="1200" dirty="0" err="1"/>
              <a:t>Hệ</a:t>
            </a:r>
            <a:r>
              <a:rPr lang="en-US" sz="4400" b="1" kern="1200" dirty="0"/>
              <a:t> </a:t>
            </a:r>
          </a:p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kern="1200" dirty="0" err="1"/>
              <a:t>cơ</a:t>
            </a:r>
            <a:r>
              <a:rPr lang="en-US" sz="4400" b="1" kern="1200" dirty="0"/>
              <a:t> </a:t>
            </a:r>
            <a:r>
              <a:rPr lang="en-US" sz="4400" b="1" kern="1200" dirty="0" err="1"/>
              <a:t>quan</a:t>
            </a:r>
            <a:endParaRPr lang="en-US" sz="4400" b="1" kern="1200" dirty="0"/>
          </a:p>
        </p:txBody>
      </p:sp>
      <p:sp>
        <p:nvSpPr>
          <p:cNvPr id="14" name="Freeform 13"/>
          <p:cNvSpPr/>
          <p:nvPr/>
        </p:nvSpPr>
        <p:spPr>
          <a:xfrm>
            <a:off x="8830236" y="2702859"/>
            <a:ext cx="3361764" cy="2232212"/>
          </a:xfrm>
          <a:custGeom>
            <a:avLst/>
            <a:gdLst>
              <a:gd name="connsiteX0" fmla="*/ 0 w 1766093"/>
              <a:gd name="connsiteY0" fmla="*/ 0 h 706437"/>
              <a:gd name="connsiteX1" fmla="*/ 1412875 w 1766093"/>
              <a:gd name="connsiteY1" fmla="*/ 0 h 706437"/>
              <a:gd name="connsiteX2" fmla="*/ 1766093 w 1766093"/>
              <a:gd name="connsiteY2" fmla="*/ 353219 h 706437"/>
              <a:gd name="connsiteX3" fmla="*/ 1412875 w 1766093"/>
              <a:gd name="connsiteY3" fmla="*/ 706437 h 706437"/>
              <a:gd name="connsiteX4" fmla="*/ 0 w 1766093"/>
              <a:gd name="connsiteY4" fmla="*/ 706437 h 706437"/>
              <a:gd name="connsiteX5" fmla="*/ 353219 w 1766093"/>
              <a:gd name="connsiteY5" fmla="*/ 353219 h 706437"/>
              <a:gd name="connsiteX6" fmla="*/ 0 w 1766093"/>
              <a:gd name="connsiteY6" fmla="*/ 0 h 70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6093" h="706437">
                <a:moveTo>
                  <a:pt x="0" y="0"/>
                </a:moveTo>
                <a:lnTo>
                  <a:pt x="1412875" y="0"/>
                </a:lnTo>
                <a:lnTo>
                  <a:pt x="1766093" y="353219"/>
                </a:lnTo>
                <a:lnTo>
                  <a:pt x="1412875" y="706437"/>
                </a:lnTo>
                <a:lnTo>
                  <a:pt x="0" y="706437"/>
                </a:lnTo>
                <a:lnTo>
                  <a:pt x="353219" y="3532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0395692"/>
              <a:satOff val="-47968"/>
              <a:lumOff val="1765"/>
              <a:alphaOff val="0"/>
            </a:schemeClr>
          </a:fillRef>
          <a:effectRef idx="0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5231" tIns="30671" rIns="383889" bIns="30671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800" b="1" kern="1200" dirty="0" err="1"/>
              <a:t>Cơ</a:t>
            </a:r>
            <a:r>
              <a:rPr lang="en-US" sz="4800" b="1" kern="1200" dirty="0"/>
              <a:t> </a:t>
            </a:r>
            <a:r>
              <a:rPr lang="en-US" sz="4800" b="1" kern="1200" dirty="0" err="1"/>
              <a:t>thể</a:t>
            </a:r>
            <a:endParaRPr lang="en-US" sz="4800" b="1" kern="1200" dirty="0"/>
          </a:p>
        </p:txBody>
      </p:sp>
    </p:spTree>
    <p:extLst>
      <p:ext uri="{BB962C8B-B14F-4D97-AF65-F5344CB8AC3E}">
        <p14:creationId xmlns:p14="http://schemas.microsoft.com/office/powerpoint/2010/main" val="331023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32012"/>
            <a:ext cx="524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TỪ TẾ BÀO THÀNH MÔ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1" y="699246"/>
            <a:ext cx="7355541" cy="615875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5315" y="1316154"/>
            <a:ext cx="3905797" cy="2658766"/>
            <a:chOff x="65315" y="1316154"/>
            <a:chExt cx="3905797" cy="2658766"/>
          </a:xfrm>
        </p:grpSpPr>
        <p:sp>
          <p:nvSpPr>
            <p:cNvPr id="7" name="Cloud 6"/>
            <p:cNvSpPr/>
            <p:nvPr/>
          </p:nvSpPr>
          <p:spPr>
            <a:xfrm>
              <a:off x="65315" y="1316154"/>
              <a:ext cx="3905797" cy="2658766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6038" y="1729940"/>
              <a:ext cx="308649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ảnh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loại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mô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mà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em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được</a:t>
              </a:r>
              <a:r>
                <a:rPr lang="en-US" sz="2800" b="1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6038" y="4313021"/>
            <a:ext cx="3905797" cy="2501665"/>
            <a:chOff x="65315" y="1316154"/>
            <a:chExt cx="3905797" cy="2658766"/>
          </a:xfrm>
        </p:grpSpPr>
        <p:sp>
          <p:nvSpPr>
            <p:cNvPr id="10" name="Cloud 9"/>
            <p:cNvSpPr/>
            <p:nvPr/>
          </p:nvSpPr>
          <p:spPr>
            <a:xfrm>
              <a:off x="65315" y="1316154"/>
              <a:ext cx="3905797" cy="2658766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5250" y="1729940"/>
              <a:ext cx="30466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ảnh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loại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mô</a:t>
              </a:r>
              <a:r>
                <a:rPr lang="en-US" sz="2800" b="1" dirty="0">
                  <a:solidFill>
                    <a:schemeClr val="bg1"/>
                  </a:solidFill>
                </a:rPr>
                <a:t> ở </a:t>
              </a:r>
              <a:r>
                <a:rPr lang="en-US" sz="2800" b="1" dirty="0" err="1">
                  <a:solidFill>
                    <a:schemeClr val="bg1"/>
                  </a:solidFill>
                </a:rPr>
                <a:t>thực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vật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mà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em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được</a:t>
              </a:r>
              <a:r>
                <a:rPr lang="en-US" sz="2800" b="1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6038" y="1196345"/>
            <a:ext cx="11268634" cy="3127187"/>
            <a:chOff x="289698" y="466623"/>
            <a:chExt cx="7362825" cy="275272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698" y="466623"/>
              <a:ext cx="7362825" cy="275272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2501153" y="2837329"/>
              <a:ext cx="2944906" cy="3727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31835" y="4356335"/>
            <a:ext cx="3905797" cy="2501665"/>
            <a:chOff x="65315" y="1316154"/>
            <a:chExt cx="3905797" cy="2658766"/>
          </a:xfrm>
        </p:grpSpPr>
        <p:sp>
          <p:nvSpPr>
            <p:cNvPr id="17" name="Cloud 16"/>
            <p:cNvSpPr/>
            <p:nvPr/>
          </p:nvSpPr>
          <p:spPr>
            <a:xfrm>
              <a:off x="65315" y="1316154"/>
              <a:ext cx="3905797" cy="2658766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4577" y="2098076"/>
              <a:ext cx="3301909" cy="1014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Đọc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sách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giáo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khoa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cho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biết</a:t>
              </a:r>
              <a:r>
                <a:rPr lang="en-US" sz="2800" b="1" dirty="0">
                  <a:solidFill>
                    <a:schemeClr val="bg1"/>
                  </a:solidFill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</a:rPr>
                <a:t>mô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gì</a:t>
              </a:r>
              <a:r>
                <a:rPr lang="en-US" sz="2800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619342" y="4871642"/>
            <a:ext cx="7368989" cy="107721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Mô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tập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hợp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các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tế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bào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có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cấu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tạo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giống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nhau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cùng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thực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hiện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một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chức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năng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624051" y="5092055"/>
            <a:ext cx="680314" cy="636392"/>
          </a:xfrm>
          <a:prstGeom prst="rightArrow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1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32012"/>
            <a:ext cx="524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TỪ MÔ THÀNH CƠ QUAN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23545" y="632012"/>
            <a:ext cx="4881733" cy="2791208"/>
            <a:chOff x="65315" y="1316153"/>
            <a:chExt cx="3905797" cy="2842840"/>
          </a:xfrm>
        </p:grpSpPr>
        <p:sp>
          <p:nvSpPr>
            <p:cNvPr id="5" name="Cloud 4"/>
            <p:cNvSpPr/>
            <p:nvPr/>
          </p:nvSpPr>
          <p:spPr>
            <a:xfrm>
              <a:off x="65315" y="1316153"/>
              <a:ext cx="3905797" cy="2658765"/>
            </a:xfrm>
            <a:prstGeom prst="cloud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7950" y="1771130"/>
              <a:ext cx="3046600" cy="2387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chemeClr val="bg1"/>
                  </a:solidFill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ảnh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sách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giáo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khoa</a:t>
              </a:r>
              <a:r>
                <a:rPr lang="en-US" sz="2800" b="1" dirty="0">
                  <a:solidFill>
                    <a:schemeClr val="bg1"/>
                  </a:solidFill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</a:rPr>
                <a:t>thảo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luận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nhóm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hoàn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thành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phiếu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học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</a:rPr>
                <a:t>tập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462" y="3242489"/>
            <a:ext cx="4524887" cy="27636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64995" y="3129711"/>
            <a:ext cx="4514362" cy="3667204"/>
            <a:chOff x="364995" y="3129711"/>
            <a:chExt cx="4514362" cy="36672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4995" y="3129711"/>
              <a:ext cx="4514362" cy="271309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98135" y="5842808"/>
              <a:ext cx="389273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Nhóm</a:t>
              </a:r>
              <a:r>
                <a:rPr lang="en-US" sz="2800" b="1" dirty="0"/>
                <a:t> 1; 3; 5 </a:t>
              </a:r>
              <a:r>
                <a:rPr lang="en-US" sz="2800" b="1" dirty="0" err="1"/>
                <a:t>hoàn</a:t>
              </a:r>
              <a:r>
                <a:rPr lang="en-US" sz="2800" b="1" dirty="0"/>
                <a:t> </a:t>
              </a:r>
              <a:r>
                <a:rPr lang="en-US" sz="2800" b="1" dirty="0" err="1"/>
                <a:t>thành</a:t>
              </a:r>
              <a:r>
                <a:rPr lang="en-US" sz="2800" b="1" dirty="0"/>
                <a:t> </a:t>
              </a:r>
              <a:r>
                <a:rPr lang="en-US" sz="2800" b="1" dirty="0" err="1"/>
                <a:t>phiếu</a:t>
              </a:r>
              <a:r>
                <a:rPr lang="en-US" sz="2800" b="1" dirty="0"/>
                <a:t> </a:t>
              </a:r>
              <a:r>
                <a:rPr lang="en-US" sz="2800" b="1" dirty="0" err="1"/>
                <a:t>học</a:t>
              </a:r>
              <a:r>
                <a:rPr lang="en-US" sz="2800" b="1" dirty="0"/>
                <a:t> </a:t>
              </a:r>
              <a:r>
                <a:rPr lang="en-US" sz="2800" b="1" dirty="0" err="1"/>
                <a:t>tập</a:t>
              </a:r>
              <a:r>
                <a:rPr lang="en-US" sz="2800" b="1" dirty="0"/>
                <a:t> </a:t>
              </a:r>
              <a:r>
                <a:rPr lang="en-US" sz="2800" b="1" dirty="0" err="1"/>
                <a:t>số</a:t>
              </a:r>
              <a:r>
                <a:rPr lang="en-US" sz="2800" b="1" dirty="0"/>
                <a:t> 2.1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979890" y="5926048"/>
            <a:ext cx="3892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Nhóm</a:t>
            </a:r>
            <a:r>
              <a:rPr lang="en-US" sz="2800" b="1" dirty="0"/>
              <a:t> 2; 4; 6 </a:t>
            </a:r>
            <a:r>
              <a:rPr lang="en-US" sz="2800" b="1" dirty="0" err="1"/>
              <a:t>hoàn</a:t>
            </a:r>
            <a:r>
              <a:rPr lang="en-US" sz="2800" b="1" dirty="0"/>
              <a:t> </a:t>
            </a:r>
            <a:r>
              <a:rPr lang="en-US" sz="2800" b="1" dirty="0" err="1"/>
              <a:t>thành</a:t>
            </a:r>
            <a:r>
              <a:rPr lang="en-US" sz="2800" b="1" dirty="0"/>
              <a:t> </a:t>
            </a:r>
            <a:r>
              <a:rPr lang="en-US" sz="2800" b="1" dirty="0" err="1"/>
              <a:t>phiếu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tập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2.2</a:t>
            </a:r>
          </a:p>
        </p:txBody>
      </p:sp>
    </p:spTree>
    <p:extLst>
      <p:ext uri="{BB962C8B-B14F-4D97-AF65-F5344CB8AC3E}">
        <p14:creationId xmlns:p14="http://schemas.microsoft.com/office/powerpoint/2010/main" val="36503018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8224"/>
            <a:ext cx="12192000" cy="62648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78224"/>
            <a:ext cx="524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TỪ MÔ THÀNH CƠ QUAN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9059" y="1821857"/>
            <a:ext cx="47064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</a:rPr>
              <a:t>THUYẾT </a:t>
            </a:r>
          </a:p>
          <a:p>
            <a:pPr algn="ctr"/>
            <a:r>
              <a:rPr lang="en-US" sz="8800" b="1" dirty="0">
                <a:solidFill>
                  <a:srgbClr val="FF0000"/>
                </a:solidFill>
              </a:rPr>
              <a:t>TRÌNH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1839" y="2127546"/>
            <a:ext cx="32609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</a:rPr>
              <a:t>Hãy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nêu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mối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quan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hệ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giữa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mô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cơ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quan</a:t>
            </a:r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21070" y="1973657"/>
            <a:ext cx="34424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mô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cùng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thực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hiện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hoạt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động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sống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nhất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định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thì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tạo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thành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cơ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quan</a:t>
            </a:r>
            <a:r>
              <a:rPr lang="en-US" sz="32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95405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64223" y="0"/>
            <a:ext cx="6293225" cy="551329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BÀI 2: TỔ CHỨC CƠ THỂ ĐA BÀO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78224"/>
            <a:ext cx="7960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II. TỪ CƠ QUAN TẠO THÀNH HỆ CƠ QUAN</a:t>
            </a:r>
          </a:p>
        </p:txBody>
      </p:sp>
      <p:sp>
        <p:nvSpPr>
          <p:cNvPr id="4" name="Rectangle 3"/>
          <p:cNvSpPr/>
          <p:nvPr/>
        </p:nvSpPr>
        <p:spPr>
          <a:xfrm>
            <a:off x="-50921" y="1101444"/>
            <a:ext cx="12123512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TRÒ CHƠI:</a:t>
            </a:r>
          </a:p>
          <a:p>
            <a:pPr algn="ctr"/>
            <a:r>
              <a:rPr lang="en-US" sz="8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GỌI TÊN – ĐOÁN BỘ PHẬN</a:t>
            </a:r>
            <a:endParaRPr lang="en-US" sz="8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768" y="3811012"/>
            <a:ext cx="118558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 err="1">
                <a:solidFill>
                  <a:srgbClr val="FF0000"/>
                </a:solidFill>
              </a:rPr>
              <a:t>Luật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chơi</a:t>
            </a:r>
            <a:r>
              <a:rPr lang="en-US" sz="3200" b="1" u="sng" dirty="0">
                <a:solidFill>
                  <a:srgbClr val="FF0000"/>
                </a:solidFill>
              </a:rPr>
              <a:t>: </a:t>
            </a:r>
            <a:r>
              <a:rPr lang="en-US" sz="3200" b="1" dirty="0"/>
              <a:t>- </a:t>
            </a:r>
            <a:r>
              <a:rPr lang="en-US" sz="3200" b="1" dirty="0" err="1"/>
              <a:t>Có</a:t>
            </a:r>
            <a:r>
              <a:rPr lang="en-US" sz="3200" b="1" dirty="0"/>
              <a:t> 2 </a:t>
            </a:r>
            <a:r>
              <a:rPr lang="en-US" sz="3200" b="1" dirty="0" err="1"/>
              <a:t>đội</a:t>
            </a:r>
            <a:r>
              <a:rPr lang="en-US" sz="3200" b="1" dirty="0"/>
              <a:t> </a:t>
            </a:r>
            <a:r>
              <a:rPr lang="en-US" sz="3200" b="1" dirty="0" err="1"/>
              <a:t>chơi</a:t>
            </a:r>
            <a:r>
              <a:rPr lang="en-US" sz="3200" b="1" dirty="0"/>
              <a:t>, </a:t>
            </a:r>
            <a:r>
              <a:rPr lang="en-US" sz="3200" b="1" dirty="0" err="1"/>
              <a:t>mỗi</a:t>
            </a:r>
            <a:r>
              <a:rPr lang="en-US" sz="3200" b="1" dirty="0"/>
              <a:t> </a:t>
            </a:r>
            <a:r>
              <a:rPr lang="en-US" sz="3200" b="1" dirty="0" err="1"/>
              <a:t>đội</a:t>
            </a:r>
            <a:r>
              <a:rPr lang="en-US" sz="3200" b="1" dirty="0"/>
              <a:t> 3 </a:t>
            </a:r>
            <a:r>
              <a:rPr lang="en-US" sz="3200" b="1" dirty="0" err="1"/>
              <a:t>thành</a:t>
            </a:r>
            <a:r>
              <a:rPr lang="en-US" sz="3200" b="1" dirty="0"/>
              <a:t> </a:t>
            </a:r>
            <a:r>
              <a:rPr lang="en-US" sz="3200" b="1" dirty="0" err="1"/>
              <a:t>viên</a:t>
            </a:r>
            <a:r>
              <a:rPr lang="en-US" sz="3200" b="1" dirty="0"/>
              <a:t>.</a:t>
            </a:r>
          </a:p>
          <a:p>
            <a:pPr algn="just"/>
            <a:r>
              <a:rPr lang="en-US" sz="3200" b="1" dirty="0"/>
              <a:t>		- </a:t>
            </a:r>
            <a:r>
              <a:rPr lang="en-US" sz="3200" b="1" dirty="0" err="1"/>
              <a:t>Mỗi</a:t>
            </a:r>
            <a:r>
              <a:rPr lang="en-US" sz="3200" b="1" dirty="0"/>
              <a:t> </a:t>
            </a:r>
            <a:r>
              <a:rPr lang="en-US" sz="3200" b="1" dirty="0" err="1"/>
              <a:t>đội</a:t>
            </a:r>
            <a:r>
              <a:rPr lang="en-US" sz="3200" b="1" dirty="0"/>
              <a:t> </a:t>
            </a:r>
            <a:r>
              <a:rPr lang="en-US" sz="3200" b="1" dirty="0" err="1"/>
              <a:t>được</a:t>
            </a:r>
            <a:r>
              <a:rPr lang="en-US" sz="3200" b="1" dirty="0"/>
              <a:t> </a:t>
            </a:r>
            <a:r>
              <a:rPr lang="en-US" sz="3200" b="1" dirty="0" err="1"/>
              <a:t>cung</a:t>
            </a:r>
            <a:r>
              <a:rPr lang="en-US" sz="3200" b="1" dirty="0"/>
              <a:t> </a:t>
            </a:r>
            <a:r>
              <a:rPr lang="en-US" sz="3200" b="1" dirty="0" err="1"/>
              <a:t>cấp</a:t>
            </a:r>
            <a:r>
              <a:rPr lang="en-US" sz="3200" b="1" dirty="0"/>
              <a:t> </a:t>
            </a:r>
            <a:r>
              <a:rPr lang="en-US" sz="3200" b="1" dirty="0" err="1"/>
              <a:t>tên</a:t>
            </a:r>
            <a:r>
              <a:rPr lang="en-US" sz="3200" b="1" dirty="0"/>
              <a:t> (</a:t>
            </a:r>
            <a:r>
              <a:rPr lang="en-US" sz="3200" b="1" dirty="0" err="1"/>
              <a:t>hặc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</a:t>
            </a:r>
            <a:r>
              <a:rPr lang="en-US" sz="3200" b="1" dirty="0" err="1"/>
              <a:t>ảnh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).</a:t>
            </a:r>
          </a:p>
          <a:p>
            <a:pPr algn="just"/>
            <a:r>
              <a:rPr lang="en-US" sz="3200" b="1" dirty="0"/>
              <a:t>		-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vòng</a:t>
            </a:r>
            <a:r>
              <a:rPr lang="en-US" sz="3200" b="1" dirty="0"/>
              <a:t> 3 </a:t>
            </a:r>
            <a:r>
              <a:rPr lang="en-US" sz="3200" b="1" dirty="0" err="1"/>
              <a:t>phút</a:t>
            </a:r>
            <a:r>
              <a:rPr lang="en-US" sz="3200" b="1" dirty="0"/>
              <a:t>,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đội</a:t>
            </a:r>
            <a:r>
              <a:rPr lang="en-US" sz="3200" b="1" dirty="0"/>
              <a:t> </a:t>
            </a:r>
            <a:r>
              <a:rPr lang="en-US" sz="3200" b="1" dirty="0" err="1"/>
              <a:t>chơi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hệ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tương</a:t>
            </a:r>
            <a:r>
              <a:rPr lang="en-US" sz="3200" b="1" dirty="0"/>
              <a:t> </a:t>
            </a:r>
            <a:r>
              <a:rPr lang="en-US" sz="3200" b="1" dirty="0" err="1"/>
              <a:t>ứng</a:t>
            </a:r>
            <a:r>
              <a:rPr lang="en-US" sz="3200" b="1" dirty="0"/>
              <a:t>. </a:t>
            </a:r>
          </a:p>
          <a:p>
            <a:pPr algn="just"/>
            <a:r>
              <a:rPr lang="en-US" sz="3200" b="1" dirty="0"/>
              <a:t>		- </a:t>
            </a:r>
            <a:r>
              <a:rPr lang="en-US" sz="3200" b="1" dirty="0" err="1"/>
              <a:t>Khi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 </a:t>
            </a:r>
            <a:r>
              <a:rPr lang="en-US" sz="3200" b="1" dirty="0" err="1"/>
              <a:t>xong</a:t>
            </a:r>
            <a:r>
              <a:rPr lang="en-US" sz="3200" b="1" dirty="0"/>
              <a:t>,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nhóm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nhiệm</a:t>
            </a:r>
            <a:r>
              <a:rPr lang="en-US" sz="3200" b="1" dirty="0"/>
              <a:t> </a:t>
            </a:r>
            <a:r>
              <a:rPr lang="en-US" sz="3200" b="1" dirty="0" err="1"/>
              <a:t>vụ</a:t>
            </a:r>
            <a:r>
              <a:rPr lang="en-US" sz="3200" b="1" dirty="0"/>
              <a:t> </a:t>
            </a:r>
            <a:r>
              <a:rPr lang="en-US" sz="3200" b="1" dirty="0" err="1"/>
              <a:t>nêu</a:t>
            </a:r>
            <a:r>
              <a:rPr lang="en-US" sz="3200" b="1" dirty="0"/>
              <a:t> </a:t>
            </a:r>
            <a:r>
              <a:rPr lang="en-US" sz="3200" b="1" dirty="0" err="1"/>
              <a:t>chức</a:t>
            </a:r>
            <a:r>
              <a:rPr lang="en-US" sz="3200" b="1" dirty="0"/>
              <a:t> </a:t>
            </a:r>
            <a:r>
              <a:rPr lang="en-US" sz="3200" b="1" dirty="0" err="1"/>
              <a:t>năng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hệ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đã</a:t>
            </a:r>
            <a:r>
              <a:rPr lang="en-US" sz="3200" b="1" dirty="0"/>
              <a:t> </a:t>
            </a:r>
            <a:r>
              <a:rPr lang="en-US" sz="3200" b="1" dirty="0" err="1"/>
              <a:t>sắp</a:t>
            </a:r>
            <a:r>
              <a:rPr lang="en-US" sz="3200" b="1" dirty="0"/>
              <a:t> </a:t>
            </a:r>
            <a:r>
              <a:rPr lang="en-US" sz="3200" b="1" dirty="0" err="1"/>
              <a:t>xếp</a:t>
            </a:r>
            <a:r>
              <a:rPr lang="en-US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009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639</Words>
  <PresentationFormat>Widescreen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2021-04-27T07:19:15Z</dcterms:created>
  <dcterms:modified xsi:type="dcterms:W3CDTF">2021-05-18T02:33:47Z</dcterms:modified>
</cp:coreProperties>
</file>