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5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63" r:id="rId6"/>
    <p:sldId id="274" r:id="rId7"/>
    <p:sldId id="275" r:id="rId8"/>
    <p:sldId id="276" r:id="rId9"/>
    <p:sldId id="277" r:id="rId10"/>
    <p:sldId id="267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Print" panose="02000600000000000000" pitchFamily="2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85"/>
    <a:srgbClr val="FFFF66"/>
    <a:srgbClr val="000000"/>
    <a:srgbClr val="CFE1F8"/>
    <a:srgbClr val="89FF89"/>
    <a:srgbClr val="00FF00"/>
    <a:srgbClr val="FFA7A7"/>
    <a:srgbClr val="FDD5A9"/>
    <a:srgbClr val="FC9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84" autoAdjust="0"/>
  </p:normalViewPr>
  <p:slideViewPr>
    <p:cSldViewPr snapToGrid="0">
      <p:cViewPr>
        <p:scale>
          <a:sx n="84" d="100"/>
          <a:sy n="84" d="100"/>
        </p:scale>
        <p:origin x="216" y="-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TO&#193;N%20THCS\L&#7898;P%207\%5bCTST%5d%20KHBD%20TO&#193;N%207\BIEU%20DO%20HINH%20QUAT%20TR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3-446F-ABA5-25C98A4C194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3-446F-ABA5-25C98A4C194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3-446F-ABA5-25C98A4C194D}"/>
              </c:ext>
            </c:extLst>
          </c:dPt>
          <c:cat>
            <c:strRef>
              <c:f>Sheet1!$A$152:$A$154</c:f>
              <c:strCache>
                <c:ptCount val="3"/>
                <c:pt idx="0">
                  <c:v>Xử lí chất thải sinh hoạt</c:v>
                </c:pt>
                <c:pt idx="1">
                  <c:v>Xử lí chất thải công nghiệp và nguy hại</c:v>
                </c:pt>
                <c:pt idx="2">
                  <c:v>Phương tiện thu gom và vận chuyển chất thải</c:v>
                </c:pt>
              </c:strCache>
            </c:strRef>
          </c:cat>
          <c:val>
            <c:numRef>
              <c:f>Sheet1!$B$152:$B$154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13-446F-ABA5-25C98A4C1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716264029201"/>
          <c:y val="0.3027653775264092"/>
          <c:w val="0.41453887795275585"/>
          <c:h val="0.49121020215223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0070C0"/>
                </a:solidFill>
              </a:rPr>
              <a:t>Tỉ lệ phần trăm thể loại phim yêu thích của 80 học sinh khối lớp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01040410489229"/>
          <c:y val="0.16218677112061725"/>
          <c:w val="0.62640542905109842"/>
          <c:h val="0.581289113838902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7D-44A5-B4C8-8D0102C04E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7D-44A5-B4C8-8D0102C04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7D-44A5-B4C8-8D0102C04E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7D-44A5-B4C8-8D0102C04E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Sheet1!$A$102:$A$105</c:f>
              <c:strCache>
                <c:ptCount val="4"/>
                <c:pt idx="0">
                  <c:v>Phim hài</c:v>
                </c:pt>
                <c:pt idx="1">
                  <c:v>Phim phiêu lưu, mạo hiểm</c:v>
                </c:pt>
                <c:pt idx="2">
                  <c:v>Phim hình sự</c:v>
                </c:pt>
                <c:pt idx="3">
                  <c:v>Phim hoạt hình</c:v>
                </c:pt>
              </c:strCache>
            </c:strRef>
          </c:cat>
          <c:val>
            <c:numRef>
              <c:f>Sheet1!$B$102:$B$105</c:f>
              <c:numCache>
                <c:formatCode>General</c:formatCode>
                <c:ptCount val="4"/>
                <c:pt idx="0">
                  <c:v>36</c:v>
                </c:pt>
                <c:pt idx="1">
                  <c:v>25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7D-44A5-B4C8-8D0102C04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31034971979853"/>
          <c:y val="0.73892582422190922"/>
          <c:w val="0.59497670899245703"/>
          <c:h val="0.26107417577809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0070C0"/>
                </a:solidFill>
              </a:rPr>
              <a:t>Tỉ lệ phần trăm loại nước uống yêu thích của học sinh lớp 7A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4-4DC8-9F6C-48F00DDB38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4-4DC8-9F6C-48F00DDB38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4-4DC8-9F6C-48F00DDB38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74-4DC8-9F6C-48F00DDB38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74-4DC8-9F6C-48F00DDB3899}"/>
              </c:ext>
            </c:extLst>
          </c:dPt>
          <c:dLbls>
            <c:dLbl>
              <c:idx val="0"/>
              <c:layout>
                <c:manualLayout>
                  <c:x val="-0.10129122963181114"/>
                  <c:y val="0.13618452611095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4-4DC8-9F6C-48F00DDB3899}"/>
                </c:ext>
              </c:extLst>
            </c:dLbl>
            <c:dLbl>
              <c:idx val="1"/>
              <c:layout>
                <c:manualLayout>
                  <c:x val="-0.1786510523995106"/>
                  <c:y val="9.89060913410381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74-4DC8-9F6C-48F00DDB3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Sheet1!$A$118:$A$122</c:f>
              <c:strCache>
                <c:ptCount val="5"/>
                <c:pt idx="0">
                  <c:v>Nước chanh</c:v>
                </c:pt>
                <c:pt idx="1">
                  <c:v>Nước cam</c:v>
                </c:pt>
                <c:pt idx="2">
                  <c:v>Nước suối</c:v>
                </c:pt>
                <c:pt idx="3">
                  <c:v>Trà sữa</c:v>
                </c:pt>
                <c:pt idx="4">
                  <c:v>Sinh tố</c:v>
                </c:pt>
              </c:strCache>
            </c:strRef>
          </c:cat>
          <c:val>
            <c:numRef>
              <c:f>Sheet1!$B$118:$B$122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74-4DC8-9F6C-48F00DDB3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solidFill>
                  <a:srgbClr val="0070C0"/>
                </a:solidFill>
              </a:rPr>
              <a:t>Tỉ lệ phần trăm loại nước uống yêu thích của học sinh lớp 7A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1A-4B52-BA9B-E2AE0293E4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1A-4B52-BA9B-E2AE0293E4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1A-4B52-BA9B-E2AE0293E4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1A-4B52-BA9B-E2AE0293E4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1A-4B52-BA9B-E2AE0293E4B6}"/>
              </c:ext>
            </c:extLst>
          </c:dPt>
          <c:dLbls>
            <c:dLbl>
              <c:idx val="0"/>
              <c:layout>
                <c:manualLayout>
                  <c:x val="-0.10129122963181114"/>
                  <c:y val="0.13618452611095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A-4B52-BA9B-E2AE0293E4B6}"/>
                </c:ext>
              </c:extLst>
            </c:dLbl>
            <c:dLbl>
              <c:idx val="1"/>
              <c:layout>
                <c:manualLayout>
                  <c:x val="-0.1786510523995106"/>
                  <c:y val="9.89060913410381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A-4B52-BA9B-E2AE0293E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Sheet1!$A$118:$A$122</c:f>
              <c:strCache>
                <c:ptCount val="5"/>
                <c:pt idx="0">
                  <c:v>Nước chanh</c:v>
                </c:pt>
                <c:pt idx="1">
                  <c:v>Nước cam</c:v>
                </c:pt>
                <c:pt idx="2">
                  <c:v>Nước suối</c:v>
                </c:pt>
                <c:pt idx="3">
                  <c:v>Trà sữa</c:v>
                </c:pt>
                <c:pt idx="4">
                  <c:v>Sinh tố</c:v>
                </c:pt>
              </c:strCache>
            </c:strRef>
          </c:cat>
          <c:val>
            <c:numRef>
              <c:f>Sheet1!$B$118:$B$122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1A-4B52-BA9B-E2AE0293E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solidFill>
                  <a:schemeClr val="tx1"/>
                </a:solidFill>
              </a:rPr>
              <a:t>Tỉ lệ phần trăm chi tiêu hàng tháng của một gia đình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E1-45BC-9510-F3AF53560C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E1-45BC-9510-F3AF53560C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E1-45BC-9510-F3AF53560C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E1-45BC-9510-F3AF53560C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E1-45BC-9510-F3AF53560C88}"/>
              </c:ext>
            </c:extLst>
          </c:dPt>
          <c:dLbls>
            <c:dLbl>
              <c:idx val="0"/>
              <c:layout>
                <c:manualLayout>
                  <c:x val="-0.15820412139786502"/>
                  <c:y val="0.18210006040917825"/>
                </c:manualLayout>
              </c:layout>
              <c:tx>
                <c:rich>
                  <a:bodyPr/>
                  <a:lstStyle/>
                  <a:p>
                    <a:fld id="{CED7333E-8D91-43D0-BDF8-604C2CE53821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E1-45BC-9510-F3AF53560C88}"/>
                </c:ext>
              </c:extLst>
            </c:dLbl>
            <c:dLbl>
              <c:idx val="1"/>
              <c:layout>
                <c:manualLayout>
                  <c:x val="-0.16947591385623589"/>
                  <c:y val="-0.102696993959545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E1-45BC-9510-F3AF53560C88}"/>
                </c:ext>
              </c:extLst>
            </c:dLbl>
            <c:dLbl>
              <c:idx val="2"/>
              <c:layout>
                <c:manualLayout>
                  <c:x val="0.14067629987021552"/>
                  <c:y val="-9.5836866474389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E1-45BC-9510-F3AF53560C88}"/>
                </c:ext>
              </c:extLst>
            </c:dLbl>
            <c:dLbl>
              <c:idx val="3"/>
              <c:layout>
                <c:manualLayout>
                  <c:x val="0.18314186819864361"/>
                  <c:y val="6.98755237123410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E1-45BC-9510-F3AF53560C88}"/>
                </c:ext>
              </c:extLst>
            </c:dLbl>
            <c:dLbl>
              <c:idx val="4"/>
              <c:layout>
                <c:manualLayout>
                  <c:x val="0.10596248800903765"/>
                  <c:y val="0.21158419013452748"/>
                </c:manualLayout>
              </c:layout>
              <c:tx>
                <c:rich>
                  <a:bodyPr/>
                  <a:lstStyle/>
                  <a:p>
                    <a:fld id="{1DEBC7BB-2548-4282-B57A-4D131A0965F7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6E1-45BC-9510-F3AF53560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Sheet1!$A$186:$A$190</c:f>
              <c:strCache>
                <c:ptCount val="5"/>
                <c:pt idx="0">
                  <c:v>Học hành</c:v>
                </c:pt>
                <c:pt idx="1">
                  <c:v>Ăn uống</c:v>
                </c:pt>
                <c:pt idx="2">
                  <c:v>Mua sắm</c:v>
                </c:pt>
                <c:pt idx="3">
                  <c:v>Đi lại</c:v>
                </c:pt>
                <c:pt idx="4">
                  <c:v>Tiết kiệm</c:v>
                </c:pt>
              </c:strCache>
            </c:strRef>
          </c:cat>
          <c:val>
            <c:numRef>
              <c:f>Sheet1!$B$186:$B$190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15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E1-45BC-9510-F3AF53560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UTM Avo" panose="02040603050506020204" pitchFamily="18" charset="0"/>
              </a:rPr>
              <a:t>Tỉ</a:t>
            </a:r>
            <a:r>
              <a:rPr lang="en-US" sz="1800" b="1" baseline="0">
                <a:solidFill>
                  <a:sysClr val="windowText" lastClr="000000"/>
                </a:solidFill>
                <a:latin typeface="UTM Avo" panose="02040603050506020204" pitchFamily="18" charset="0"/>
              </a:rPr>
              <a:t> lệ phần trăm các môn học yêu thích của 120 học sinh khối lớp 7 </a:t>
            </a:r>
            <a:endParaRPr lang="en-US" sz="1800" b="1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c:rich>
      </c:tx>
      <c:layout>
        <c:manualLayout>
          <c:xMode val="edge"/>
          <c:yMode val="edge"/>
          <c:x val="0.11255952380952379"/>
          <c:y val="2.4316096490015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5018779061277"/>
          <c:y val="0.20609834491197906"/>
          <c:w val="0.74072563821650605"/>
          <c:h val="0.712942331373870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3-4C9D-9052-EA6CFBCC31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3-4C9D-9052-EA6CFBCC31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23-4C9D-9052-EA6CFBCC31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23-4C9D-9052-EA6CFBCC31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23-4C9D-9052-EA6CFBCC311C}"/>
              </c:ext>
            </c:extLst>
          </c:dPt>
          <c:dLbls>
            <c:dLbl>
              <c:idx val="0"/>
              <c:layout>
                <c:manualLayout>
                  <c:x val="-0.20406589801274841"/>
                  <c:y val="0.125548920454666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3-4C9D-9052-EA6CFBCC311C}"/>
                </c:ext>
              </c:extLst>
            </c:dLbl>
            <c:dLbl>
              <c:idx val="1"/>
              <c:layout>
                <c:manualLayout>
                  <c:x val="-0.19288349015743833"/>
                  <c:y val="-0.13853588218437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016869974061"/>
                      <c:h val="0.201946296769596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23-4C9D-9052-EA6CFBCC311C}"/>
                </c:ext>
              </c:extLst>
            </c:dLbl>
            <c:dLbl>
              <c:idx val="2"/>
              <c:layout>
                <c:manualLayout>
                  <c:x val="0.19905120980606969"/>
                  <c:y val="-0.121640837380050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9055104424455"/>
                      <c:h val="0.266802589899083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23-4C9D-9052-EA6CFBCC311C}"/>
                </c:ext>
              </c:extLst>
            </c:dLbl>
            <c:dLbl>
              <c:idx val="3"/>
              <c:layout>
                <c:manualLayout>
                  <c:x val="9.9638661490472055E-2"/>
                  <c:y val="1.56054198904869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0629994757555"/>
                      <c:h val="0.20102407119124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23-4C9D-9052-EA6CFBCC311C}"/>
                </c:ext>
              </c:extLst>
            </c:dLbl>
            <c:dLbl>
              <c:idx val="4"/>
              <c:layout>
                <c:manualLayout>
                  <c:x val="0.22478878333811445"/>
                  <c:y val="0.23776613459110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4736845705112"/>
                      <c:h val="0.23729446935724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423-4C9D-9052-EA6CFBCC3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Sheet1!$A$210:$A$214</c:f>
              <c:strCache>
                <c:ptCount val="5"/>
                <c:pt idx="0">
                  <c:v>Toán </c:v>
                </c:pt>
                <c:pt idx="1">
                  <c:v>Ngữ Văn</c:v>
                </c:pt>
                <c:pt idx="2">
                  <c:v>Khoa học tự nhiên</c:v>
                </c:pt>
                <c:pt idx="3">
                  <c:v>Tiếng Anh</c:v>
                </c:pt>
                <c:pt idx="4">
                  <c:v>Các môn khác</c:v>
                </c:pt>
              </c:strCache>
            </c:strRef>
          </c:cat>
          <c:val>
            <c:numRef>
              <c:f>Sheet1!$B$210:$B$214</c:f>
              <c:numCache>
                <c:formatCode>General</c:formatCode>
                <c:ptCount val="5"/>
                <c:pt idx="0">
                  <c:v>36</c:v>
                </c:pt>
                <c:pt idx="1">
                  <c:v>30</c:v>
                </c:pt>
                <c:pt idx="2">
                  <c:v>18</c:v>
                </c:pt>
                <c:pt idx="3">
                  <c:v>12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23-4C9D-9052-EA6CFBCC3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97167755991271E-3"/>
          <c:y val="0.96392343841696826"/>
          <c:w val="1.328976034858388E-2"/>
          <c:h val="3.607656158303175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chemeClr val="tx1"/>
                </a:solidFill>
                <a:latin typeface="UTM Avo" panose="02040603050506020204" pitchFamily="18" charset="0"/>
              </a:rPr>
              <a:t>Tỉ</a:t>
            </a:r>
            <a:r>
              <a:rPr lang="en-US" sz="1800" b="1" baseline="0">
                <a:solidFill>
                  <a:schemeClr val="tx1"/>
                </a:solidFill>
                <a:latin typeface="UTM Avo" panose="02040603050506020204" pitchFamily="18" charset="0"/>
              </a:rPr>
              <a:t> số phần trăm các môn thể thao ưa thích của học sinh khối 7</a:t>
            </a:r>
            <a:endParaRPr lang="en-US" sz="1800" b="1">
              <a:solidFill>
                <a:schemeClr val="tx1"/>
              </a:solidFill>
              <a:latin typeface="UTM Avo" panose="0204060305050602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26831855642594"/>
          <c:y val="0.19552735952120837"/>
          <c:w val="0.78016690771410402"/>
          <c:h val="0.762151941358883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B-4B03-86AF-11D013F85F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B-4B03-86AF-11D013F85F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CB-4B03-86AF-11D013F85F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CB-4B03-86AF-11D013F85FF9}"/>
              </c:ext>
            </c:extLst>
          </c:dPt>
          <c:dLbls>
            <c:dLbl>
              <c:idx val="0"/>
              <c:layout>
                <c:manualLayout>
                  <c:x val="-0.16653124646863895"/>
                  <c:y val="0.232371764967327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6925193028012"/>
                      <c:h val="0.22116545996159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CB-4B03-86AF-11D013F85FF9}"/>
                </c:ext>
              </c:extLst>
            </c:dLbl>
            <c:dLbl>
              <c:idx val="1"/>
              <c:layout>
                <c:manualLayout>
                  <c:x val="-0.15759124543918249"/>
                  <c:y val="-0.121725420028363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8646067545359"/>
                      <c:h val="0.22116545996159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CB-4B03-86AF-11D013F85FF9}"/>
                </c:ext>
              </c:extLst>
            </c:dLbl>
            <c:dLbl>
              <c:idx val="2"/>
              <c:layout>
                <c:manualLayout>
                  <c:x val="1.4015596068107419E-2"/>
                  <c:y val="-8.3278659810953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2322175695084"/>
                      <c:h val="0.272289621092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CB-4B03-86AF-11D013F85FF9}"/>
                </c:ext>
              </c:extLst>
            </c:dLbl>
            <c:dLbl>
              <c:idx val="3"/>
              <c:layout>
                <c:manualLayout>
                  <c:x val="0.26608648972505816"/>
                  <c:y val="0.105760398076962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9263520539924"/>
                      <c:h val="0.22116545996159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CB-4B03-86AF-11D013F85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Sheet1!$A$236:$A$239</c:f>
              <c:strCache>
                <c:ptCount val="4"/>
                <c:pt idx="0">
                  <c:v>Cầu lông</c:v>
                </c:pt>
                <c:pt idx="1">
                  <c:v>Bóng bàn</c:v>
                </c:pt>
                <c:pt idx="2">
                  <c:v>Bóng chuyền</c:v>
                </c:pt>
                <c:pt idx="3">
                  <c:v>Bóng đá</c:v>
                </c:pt>
              </c:strCache>
            </c:strRef>
          </c:cat>
          <c:val>
            <c:numRef>
              <c:f>Sheet1!$B$236:$B$239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CB-4B03-86AF-11D013F85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46509745262598"/>
          <c:w val="2.4075676509046538E-2"/>
          <c:h val="4.366417642020862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4189-7B26-49AA-AC55-877F3C36F5D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902A-C9D2-427D-A724-15B935E37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Biểu đồ định mức thực phẩm cho chế độ ăn hàng ngày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902A-C9D2-427D-A724-15B935E377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31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71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2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903-B732-481B-AD14-BEAF9480836E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chart" Target="../charts/char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od pyramid of pie chart">
            <a:extLst>
              <a:ext uri="{FF2B5EF4-FFF2-40B4-BE49-F238E27FC236}">
                <a16:creationId xmlns:a16="http://schemas.microsoft.com/office/drawing/2014/main" id="{76E6B266-0309-4AF4-8BC0-BA7950CED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6"/>
          <a:stretch/>
        </p:blipFill>
        <p:spPr bwMode="auto">
          <a:xfrm>
            <a:off x="478627" y="2601612"/>
            <a:ext cx="4467343" cy="42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5AE6282-8321-40CD-895F-D0761A0045AB}"/>
              </a:ext>
            </a:extLst>
          </p:cNvPr>
          <p:cNvSpPr/>
          <p:nvPr/>
        </p:nvSpPr>
        <p:spPr>
          <a:xfrm>
            <a:off x="3515360" y="1431909"/>
            <a:ext cx="8676640" cy="1651000"/>
          </a:xfrm>
          <a:custGeom>
            <a:avLst/>
            <a:gdLst>
              <a:gd name="connsiteX0" fmla="*/ 237496 w 9347200"/>
              <a:gd name="connsiteY0" fmla="*/ 0 h 1651000"/>
              <a:gd name="connsiteX1" fmla="*/ 1330960 w 9347200"/>
              <a:gd name="connsiteY1" fmla="*/ 0 h 1651000"/>
              <a:gd name="connsiteX2" fmla="*/ 7778744 w 9347200"/>
              <a:gd name="connsiteY2" fmla="*/ 0 h 1651000"/>
              <a:gd name="connsiteX3" fmla="*/ 9347200 w 9347200"/>
              <a:gd name="connsiteY3" fmla="*/ 0 h 1651000"/>
              <a:gd name="connsiteX4" fmla="*/ 9347200 w 9347200"/>
              <a:gd name="connsiteY4" fmla="*/ 1651000 h 1651000"/>
              <a:gd name="connsiteX5" fmla="*/ 7778744 w 9347200"/>
              <a:gd name="connsiteY5" fmla="*/ 1651000 h 1651000"/>
              <a:gd name="connsiteX6" fmla="*/ 1330960 w 9347200"/>
              <a:gd name="connsiteY6" fmla="*/ 1651000 h 1651000"/>
              <a:gd name="connsiteX7" fmla="*/ 237496 w 9347200"/>
              <a:gd name="connsiteY7" fmla="*/ 1651000 h 1651000"/>
              <a:gd name="connsiteX8" fmla="*/ 0 w 9347200"/>
              <a:gd name="connsiteY8" fmla="*/ 1413504 h 1651000"/>
              <a:gd name="connsiteX9" fmla="*/ 0 w 9347200"/>
              <a:gd name="connsiteY9" fmla="*/ 237496 h 1651000"/>
              <a:gd name="connsiteX10" fmla="*/ 237496 w 9347200"/>
              <a:gd name="connsiteY10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200" h="1651000">
                <a:moveTo>
                  <a:pt x="237496" y="0"/>
                </a:moveTo>
                <a:lnTo>
                  <a:pt x="1330960" y="0"/>
                </a:lnTo>
                <a:lnTo>
                  <a:pt x="7778744" y="0"/>
                </a:lnTo>
                <a:lnTo>
                  <a:pt x="9347200" y="0"/>
                </a:lnTo>
                <a:lnTo>
                  <a:pt x="9347200" y="1651000"/>
                </a:lnTo>
                <a:lnTo>
                  <a:pt x="7778744" y="1651000"/>
                </a:lnTo>
                <a:lnTo>
                  <a:pt x="1330960" y="1651000"/>
                </a:lnTo>
                <a:lnTo>
                  <a:pt x="237496" y="1651000"/>
                </a:lnTo>
                <a:cubicBezTo>
                  <a:pt x="106331" y="1651000"/>
                  <a:pt x="0" y="1544669"/>
                  <a:pt x="0" y="1413504"/>
                </a:cubicBezTo>
                <a:lnTo>
                  <a:pt x="0" y="237496"/>
                </a:lnTo>
                <a:cubicBezTo>
                  <a:pt x="0" y="106331"/>
                  <a:pt x="106331" y="0"/>
                  <a:pt x="23749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C2BB70-E75A-4734-BD39-45C71C50E04E}"/>
              </a:ext>
            </a:extLst>
          </p:cNvPr>
          <p:cNvSpPr/>
          <p:nvPr/>
        </p:nvSpPr>
        <p:spPr>
          <a:xfrm>
            <a:off x="2245360" y="596610"/>
            <a:ext cx="9946640" cy="1651000"/>
          </a:xfrm>
          <a:custGeom>
            <a:avLst/>
            <a:gdLst>
              <a:gd name="connsiteX0" fmla="*/ 237496 w 9347200"/>
              <a:gd name="connsiteY0" fmla="*/ 0 h 1651000"/>
              <a:gd name="connsiteX1" fmla="*/ 1330960 w 9347200"/>
              <a:gd name="connsiteY1" fmla="*/ 0 h 1651000"/>
              <a:gd name="connsiteX2" fmla="*/ 7778744 w 9347200"/>
              <a:gd name="connsiteY2" fmla="*/ 0 h 1651000"/>
              <a:gd name="connsiteX3" fmla="*/ 9347200 w 9347200"/>
              <a:gd name="connsiteY3" fmla="*/ 0 h 1651000"/>
              <a:gd name="connsiteX4" fmla="*/ 9347200 w 9347200"/>
              <a:gd name="connsiteY4" fmla="*/ 1651000 h 1651000"/>
              <a:gd name="connsiteX5" fmla="*/ 7778744 w 9347200"/>
              <a:gd name="connsiteY5" fmla="*/ 1651000 h 1651000"/>
              <a:gd name="connsiteX6" fmla="*/ 1330960 w 9347200"/>
              <a:gd name="connsiteY6" fmla="*/ 1651000 h 1651000"/>
              <a:gd name="connsiteX7" fmla="*/ 237496 w 9347200"/>
              <a:gd name="connsiteY7" fmla="*/ 1651000 h 1651000"/>
              <a:gd name="connsiteX8" fmla="*/ 0 w 9347200"/>
              <a:gd name="connsiteY8" fmla="*/ 1413504 h 1651000"/>
              <a:gd name="connsiteX9" fmla="*/ 0 w 9347200"/>
              <a:gd name="connsiteY9" fmla="*/ 237496 h 1651000"/>
              <a:gd name="connsiteX10" fmla="*/ 237496 w 9347200"/>
              <a:gd name="connsiteY10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200" h="1651000">
                <a:moveTo>
                  <a:pt x="237496" y="0"/>
                </a:moveTo>
                <a:lnTo>
                  <a:pt x="1330960" y="0"/>
                </a:lnTo>
                <a:lnTo>
                  <a:pt x="7778744" y="0"/>
                </a:lnTo>
                <a:lnTo>
                  <a:pt x="9347200" y="0"/>
                </a:lnTo>
                <a:lnTo>
                  <a:pt x="9347200" y="1651000"/>
                </a:lnTo>
                <a:lnTo>
                  <a:pt x="7778744" y="1651000"/>
                </a:lnTo>
                <a:lnTo>
                  <a:pt x="1330960" y="1651000"/>
                </a:lnTo>
                <a:lnTo>
                  <a:pt x="237496" y="1651000"/>
                </a:lnTo>
                <a:cubicBezTo>
                  <a:pt x="106331" y="1651000"/>
                  <a:pt x="0" y="1544669"/>
                  <a:pt x="0" y="1413504"/>
                </a:cubicBezTo>
                <a:lnTo>
                  <a:pt x="0" y="237496"/>
                </a:lnTo>
                <a:cubicBezTo>
                  <a:pt x="0" y="106331"/>
                  <a:pt x="106331" y="0"/>
                  <a:pt x="2374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35E0C-5D96-4246-B796-05D171A62751}"/>
              </a:ext>
            </a:extLst>
          </p:cNvPr>
          <p:cNvSpPr/>
          <p:nvPr/>
        </p:nvSpPr>
        <p:spPr>
          <a:xfrm>
            <a:off x="2509025" y="680886"/>
            <a:ext cx="124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16CC0-F105-425A-8E74-A986B8E17097}"/>
              </a:ext>
            </a:extLst>
          </p:cNvPr>
          <p:cNvSpPr/>
          <p:nvPr/>
        </p:nvSpPr>
        <p:spPr>
          <a:xfrm>
            <a:off x="2509025" y="1108346"/>
            <a:ext cx="1240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66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DCE96-33A0-4A40-9F7D-516FB867A807}"/>
              </a:ext>
            </a:extLst>
          </p:cNvPr>
          <p:cNvSpPr txBox="1"/>
          <p:nvPr/>
        </p:nvSpPr>
        <p:spPr>
          <a:xfrm>
            <a:off x="3995584" y="959498"/>
            <a:ext cx="7351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BIỂU ĐỒ HÌNH QUẠT TRÒN </a:t>
            </a:r>
          </a:p>
          <a:p>
            <a:pPr algn="ctr"/>
            <a:r>
              <a:rPr lang="en-US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(Tiết 3) </a:t>
            </a:r>
            <a:endParaRPr lang="en-US" sz="50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E0778-F714-4FB5-BC61-24311D5091C9}"/>
              </a:ext>
            </a:extLst>
          </p:cNvPr>
          <p:cNvSpPr txBox="1"/>
          <p:nvPr/>
        </p:nvSpPr>
        <p:spPr>
          <a:xfrm>
            <a:off x="5351889" y="2366592"/>
            <a:ext cx="54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UTM Kabel KT" panose="02040603050506020204"/>
              </a:rPr>
              <a:t>GVSB: TRẦN HOÀNG VŨ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ABD4FC-D098-4FED-B8EA-4A99A7E30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5" y="4521550"/>
            <a:ext cx="2862470" cy="1809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4E23C-D87B-4BA3-9BFA-51268633B5E8}"/>
              </a:ext>
            </a:extLst>
          </p:cNvPr>
          <p:cNvSpPr txBox="1"/>
          <p:nvPr/>
        </p:nvSpPr>
        <p:spPr>
          <a:xfrm>
            <a:off x="5952305" y="3059668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UTM Avo" panose="02040603050506020204" pitchFamily="18" charset="0"/>
              </a:rPr>
              <a:t>vibyhoangvu@gmail.com</a:t>
            </a:r>
          </a:p>
        </p:txBody>
      </p:sp>
    </p:spTree>
    <p:extLst>
      <p:ext uri="{BB962C8B-B14F-4D97-AF65-F5344CB8AC3E}">
        <p14:creationId xmlns:p14="http://schemas.microsoft.com/office/powerpoint/2010/main" val="28398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D9E82D-10FC-45C0-B5B1-C192B5AE4942}"/>
              </a:ext>
            </a:extLst>
          </p:cNvPr>
          <p:cNvSpPr txBox="1"/>
          <p:nvPr/>
        </p:nvSpPr>
        <p:spPr>
          <a:xfrm>
            <a:off x="1343025" y="464781"/>
            <a:ext cx="576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HƯỚNG DẪN VỀ NHÀ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99200-CFAB-48D5-B1B0-757A5A731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53862"/>
            <a:ext cx="857250" cy="8572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0270BE-903C-410A-BFBE-C7230FA9A651}"/>
              </a:ext>
            </a:extLst>
          </p:cNvPr>
          <p:cNvSpPr/>
          <p:nvPr/>
        </p:nvSpPr>
        <p:spPr>
          <a:xfrm>
            <a:off x="485775" y="1482480"/>
            <a:ext cx="9364807" cy="2610503"/>
          </a:xfrm>
          <a:prstGeom prst="roundRect">
            <a:avLst>
              <a:gd name="adj" fmla="val 12944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tabLst>
                <a:tab pos="3599815" algn="l"/>
                <a:tab pos="5039995" algn="l"/>
              </a:tabLst>
            </a:pP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Ôn lại kiến thức: đọc và mô tả dữ liệu trong biểu đồ hình quạt tròn; lựa chọn và biểu diễn dữ liệu vào biểu đồ hình quạt tròn; phân tích và xử lý dữ liệu trên biểu đồ hình quạt tròn.</a:t>
            </a:r>
          </a:p>
          <a:p>
            <a:pPr marL="539750" indent="-539750" algn="just">
              <a:lnSpc>
                <a:spcPct val="13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Thực hiện </a:t>
            </a:r>
            <a:r>
              <a:rPr lang="en-US" sz="2200" b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Bài tập 3 SGK trang 101</a:t>
            </a: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marL="539750" indent="-539750" algn="just">
              <a:lnSpc>
                <a:spcPct val="13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Xem trước Bài 3. </a:t>
            </a:r>
            <a:r>
              <a:rPr lang="en-US" sz="2200" i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đoạn thẳng.</a:t>
            </a:r>
            <a:endParaRPr lang="en-US" sz="220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A picture containing posing&#10;&#10;Description automatically generated">
            <a:extLst>
              <a:ext uri="{FF2B5EF4-FFF2-40B4-BE49-F238E27FC236}">
                <a16:creationId xmlns:a16="http://schemas.microsoft.com/office/drawing/2014/main" id="{8B3A2CC1-290C-43A9-9BC6-246C9759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57" y="2787732"/>
            <a:ext cx="1442001" cy="39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2CD2A6A9-5958-4AE1-A2B2-A6AD88833148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15ACE9B-00DB-4800-A13E-82CAD2022B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6492F2D1-AAF2-4FE8-8463-5048F20AB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EE8BB1-3383-4EAE-B3AC-FEC2AD31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8CCE02A-B53D-4372-98E1-73B19CDD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D403B14-01C4-4A74-B38C-DF2272E69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CCEBFC-B187-4531-9CDD-E8EF3D062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8B27A19-CC06-445D-8752-8E97FC3D2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219A056-71A4-4C91-A27D-04372516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1E132D7-FA6D-4828-9647-1D84CFD7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0C64041-297B-4F1C-A118-58701A6E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0794ED-9302-416D-9DA8-3E4F6C37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6BB82F3-5D8B-4E55-B8E9-C88C5740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07A89A0-16AA-44E8-9010-77CD500D1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A028726-D604-412F-80C5-F20AB9A2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31F791-6A00-4ABA-B831-0DDA9B97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9A1417-AD00-4ACA-BFF0-3E26EC76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B22792-B71B-41F1-8A1A-649C3F7EF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7D8E7A0-96D7-49EC-9509-C70A04E75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38F01AC-49EE-4C23-A5E6-7522F79E4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2608C0F-99C1-4068-8034-D3F9019FF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0A45F3-021D-4E4A-AD80-558FA01C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84DEB1D-9D7E-453C-BCD8-0D1CCB7CF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D37C55E-80B6-4C87-86EB-32497381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FB0F0-DB20-4CC1-90F0-BF29D0A4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68ACAD5-7145-45F5-A0C6-90E3B6F8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3CEF508-3139-4DFF-8B14-DF053F131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D54AE22-619B-4141-9BC1-AF46F01E8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55002BC-A34C-47FB-8552-BCEACDAB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AA5204B-544C-45B1-9195-E408715AC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E7AE406-AB73-407F-A800-0AEAB5B3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05D9831-3DB4-4B0F-BF9B-AE267F26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1458236-A2A9-49E5-A09D-3C31C647E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3383611-37C6-46F4-BED6-86EA8365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4CE2898-B4B4-4E30-A380-3AE4CCE1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534E366-B7BB-430C-B8A3-6A4E8228D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AF94B3A-044B-4B42-809E-62B5FD9F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D87FE82-6593-44AD-9578-8149ED9F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C247E97-6320-44D6-B10A-2D2C2610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B1E0062-9250-4813-8F7A-880A8F25A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51F8C61-99ED-42A4-9B0C-045F2E01E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50C48E0-3FFF-4BE8-9192-429DC47C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CEA4D7E-6264-4368-AF1B-78CEC23B7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FC671C8-8CE9-4025-87A9-D451E6658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588DF15-BD60-4EF7-BAB0-49BA98BF1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B28AB6C-F80E-49AF-8556-2B8FC4D7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E23767-B52A-434C-8B14-FEBEAB3A3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3E470D-8EE9-442B-8303-280F3566F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8E7834-16DF-4EC8-99AE-EBF1A4D96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F14F766-A525-4E2C-95DB-42970F8C0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D122F5E-7683-4948-B3D3-51DD99BDF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8902D0-79E7-40FF-A433-EF9423583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856463-3463-4224-9420-E8132E4B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17E500C-88F0-4DC1-824E-616FE9E57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4FEC19-E77D-4271-9F04-C7C3B322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3D20BED-A985-4A12-B910-064D4343A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8C4FDB2-A951-4848-A884-2A2E28CBB1FC}"/>
              </a:ext>
            </a:extLst>
          </p:cNvPr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61" name="图片 14">
            <a:extLst>
              <a:ext uri="{FF2B5EF4-FFF2-40B4-BE49-F238E27FC236}">
                <a16:creationId xmlns:a16="http://schemas.microsoft.com/office/drawing/2014/main" id="{14DA71EA-5206-4D1E-9CEF-17F5EA3BC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4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24A52D-6033-44D8-B396-4E1A33C3527A}"/>
              </a:ext>
            </a:extLst>
          </p:cNvPr>
          <p:cNvSpPr/>
          <p:nvPr/>
        </p:nvSpPr>
        <p:spPr>
          <a:xfrm>
            <a:off x="1161484" y="235368"/>
            <a:ext cx="986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UTM Avo" panose="02040603050506020204" pitchFamily="18" charset="0"/>
                <a:ea typeface="Times New Roman" panose="02020603050405020304" pitchFamily="18" charset="0"/>
              </a:rPr>
              <a:t>Hãy biểu diễn dữ liệu từ bảng thống kê vào biểu đồ 3.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EA800-D8E1-4261-831E-B95F36A5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6" y="138386"/>
            <a:ext cx="857250" cy="8572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1F0601-A32F-4FA1-BAF9-9D2884DCB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52782"/>
              </p:ext>
            </p:extLst>
          </p:nvPr>
        </p:nvGraphicFramePr>
        <p:xfrm>
          <a:off x="1113076" y="792124"/>
          <a:ext cx="10792648" cy="21909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525448">
                  <a:extLst>
                    <a:ext uri="{9D8B030D-6E8A-4147-A177-3AD203B41FA5}">
                      <a16:colId xmlns:a16="http://schemas.microsoft.com/office/drawing/2014/main" val="27970259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927403773"/>
                    </a:ext>
                  </a:extLst>
                </a:gridCol>
              </a:tblGrid>
              <a:tr h="4381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Tỉ lệ ngân sách cấp cho các dự án bảo vệ môi trường của thành phố H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24514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Dự án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Tỉ lệ ngân sách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0897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Xử lí chất thải sinh hoạt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50%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090409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Xử lí chất thải công nghiệp và nguy hại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40%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304660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Phương tiện thu gom và vận chuyển chất thải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10%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42629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9B22E92-A2F4-4DE8-9A3B-62A408A7A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78552"/>
              </p:ext>
            </p:extLst>
          </p:nvPr>
        </p:nvGraphicFramePr>
        <p:xfrm>
          <a:off x="1" y="3002062"/>
          <a:ext cx="12192000" cy="385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B523351-87D6-4D75-A71D-5B0A751E6CCD}"/>
              </a:ext>
            </a:extLst>
          </p:cNvPr>
          <p:cNvSpPr/>
          <p:nvPr/>
        </p:nvSpPr>
        <p:spPr>
          <a:xfrm>
            <a:off x="6096000" y="3128940"/>
            <a:ext cx="5809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Tỉ lệ phần trăm ngân sách cấp cho các dự án bảo vệ môi trường của thành phố 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89344-76AD-4A53-961A-38255FCF9330}"/>
              </a:ext>
            </a:extLst>
          </p:cNvPr>
          <p:cNvSpPr txBox="1"/>
          <p:nvPr/>
        </p:nvSpPr>
        <p:spPr>
          <a:xfrm>
            <a:off x="929898" y="3194042"/>
            <a:ext cx="158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UTM Avo" panose="02040603050506020204" pitchFamily="18" charset="0"/>
              </a:rPr>
              <a:t>Biểu đồ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9C842-B531-498A-9858-3D64C79876A7}"/>
              </a:ext>
            </a:extLst>
          </p:cNvPr>
          <p:cNvSpPr txBox="1"/>
          <p:nvPr/>
        </p:nvSpPr>
        <p:spPr>
          <a:xfrm>
            <a:off x="2929176" y="4989460"/>
            <a:ext cx="104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40%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FE1BA-B57A-406C-BFED-2C8B62D61A68}"/>
              </a:ext>
            </a:extLst>
          </p:cNvPr>
          <p:cNvSpPr txBox="1"/>
          <p:nvPr/>
        </p:nvSpPr>
        <p:spPr>
          <a:xfrm>
            <a:off x="4627938" y="4699198"/>
            <a:ext cx="104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E6CC12-E4F4-428D-9515-5106975DFAB3}"/>
              </a:ext>
            </a:extLst>
          </p:cNvPr>
          <p:cNvSpPr txBox="1"/>
          <p:nvPr/>
        </p:nvSpPr>
        <p:spPr>
          <a:xfrm>
            <a:off x="3440622" y="3481281"/>
            <a:ext cx="104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06038-0FB6-41DC-91C3-1D11AEE12B96}"/>
              </a:ext>
            </a:extLst>
          </p:cNvPr>
          <p:cNvSpPr txBox="1"/>
          <p:nvPr/>
        </p:nvSpPr>
        <p:spPr>
          <a:xfrm>
            <a:off x="6509400" y="3900216"/>
            <a:ext cx="337571" cy="640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sz="2200">
                <a:latin typeface="UTM Avo" panose="02040603050506020204" pitchFamily="18" charset="0"/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40384-4527-43FB-8B39-66A1F8A5EC59}"/>
              </a:ext>
            </a:extLst>
          </p:cNvPr>
          <p:cNvSpPr txBox="1"/>
          <p:nvPr/>
        </p:nvSpPr>
        <p:spPr>
          <a:xfrm>
            <a:off x="6523094" y="4520816"/>
            <a:ext cx="337571" cy="640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sz="2200">
                <a:latin typeface="UTM Avo" panose="02040603050506020204" pitchFamily="18" charset="0"/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9A8705-EFE8-4EE3-88D0-817D59CE0462}"/>
              </a:ext>
            </a:extLst>
          </p:cNvPr>
          <p:cNvSpPr txBox="1"/>
          <p:nvPr/>
        </p:nvSpPr>
        <p:spPr>
          <a:xfrm>
            <a:off x="6509399" y="5160863"/>
            <a:ext cx="337571" cy="640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sz="2200">
                <a:latin typeface="UTM Avo" panose="02040603050506020204" pitchFamily="18" charset="0"/>
                <a:sym typeface="Wingdings 2" panose="05020102010507070707" pitchFamily="18" charset="2"/>
              </a:rPr>
              <a:t></a:t>
            </a:r>
          </a:p>
        </p:txBody>
      </p:sp>
    </p:spTree>
    <p:extLst>
      <p:ext uri="{BB962C8B-B14F-4D97-AF65-F5344CB8AC3E}">
        <p14:creationId xmlns:p14="http://schemas.microsoft.com/office/powerpoint/2010/main" val="61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2" grpId="0">
        <p:bldAsOne/>
      </p:bldGraphic>
      <p:bldP spid="9" grpId="0"/>
      <p:bldP spid="5" grpId="0"/>
      <p:bldP spid="14" grpId="0"/>
      <p:bldP spid="15" grpId="0"/>
      <p:bldP spid="16" grpId="0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1AA7BB-C6C5-4F03-AA5F-9426F64D40A4}"/>
              </a:ext>
            </a:extLst>
          </p:cNvPr>
          <p:cNvSpPr/>
          <p:nvPr/>
        </p:nvSpPr>
        <p:spPr>
          <a:xfrm>
            <a:off x="614525" y="1233983"/>
            <a:ext cx="10941371" cy="4224709"/>
          </a:xfrm>
          <a:prstGeom prst="roundRect">
            <a:avLst/>
          </a:prstGeom>
          <a:solidFill>
            <a:srgbClr val="FD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568D24-8C76-46BB-B5B1-43ED7B9A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9" y="948075"/>
            <a:ext cx="857250" cy="857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70265-0154-4FBC-9493-8BB60D86FEF8}"/>
              </a:ext>
            </a:extLst>
          </p:cNvPr>
          <p:cNvSpPr/>
          <p:nvPr/>
        </p:nvSpPr>
        <p:spPr>
          <a:xfrm>
            <a:off x="614525" y="234590"/>
            <a:ext cx="10749631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PHÂN TÍCH DỮ LIỆU TRÊN BIỂU ĐỒ HÌNH QUẠT TRÒN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F5BD1-475E-4F47-B73C-93CE57FD86CE}"/>
              </a:ext>
            </a:extLst>
          </p:cNvPr>
          <p:cNvSpPr txBox="1"/>
          <p:nvPr/>
        </p:nvSpPr>
        <p:spPr>
          <a:xfrm>
            <a:off x="827844" y="1365891"/>
            <a:ext cx="105363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Muốn phân tích dữ liệu được biểu diễn trên biểu đồ hình quạt tròn, ta nên chú ý các đặc điểm sau: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Biểu đồ biểu diễn các thông tin về vấn đề gì?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Có bao nhiêu đối tượng được biểu diễn?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Đối tượng nào chiếm tỉ lệ phần trăm cao nhất?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Đối tượng nào chiếm tỉ lệ phần trăm thấp nhất?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Tương quan về tỉ lệ phần trăm giữa các đối tượng.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68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CD0F7F3-9ADE-4A39-A483-531D2A343492}"/>
              </a:ext>
            </a:extLst>
          </p:cNvPr>
          <p:cNvSpPr txBox="1"/>
          <p:nvPr/>
        </p:nvSpPr>
        <p:spPr>
          <a:xfrm>
            <a:off x="1071868" y="377866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VÍ DỤ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EB87F-3037-4C23-9121-F2ED9D3D1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" y="137130"/>
            <a:ext cx="857250" cy="857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46A1E3-3A6F-4C79-8E86-B879B51084FA}"/>
              </a:ext>
            </a:extLst>
          </p:cNvPr>
          <p:cNvSpPr txBox="1"/>
          <p:nvPr/>
        </p:nvSpPr>
        <p:spPr>
          <a:xfrm>
            <a:off x="2561930" y="528285"/>
            <a:ext cx="8723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 phân tích dữ liệu được biểu diễn trên biển đồ sau:</a:t>
            </a:r>
            <a:endParaRPr lang="en-US" sz="2400">
              <a:latin typeface="UTM Avo" panose="02040603050506020204" pitchFamily="18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7DF69B2-24A1-42A2-A306-E648E02C3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047530"/>
              </p:ext>
            </p:extLst>
          </p:nvPr>
        </p:nvGraphicFramePr>
        <p:xfrm>
          <a:off x="62216" y="1024197"/>
          <a:ext cx="5286375" cy="569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284734-7807-41AE-8C3C-1DF7B0A04FED}"/>
              </a:ext>
            </a:extLst>
          </p:cNvPr>
          <p:cNvSpPr/>
          <p:nvPr/>
        </p:nvSpPr>
        <p:spPr>
          <a:xfrm>
            <a:off x="4992054" y="1408745"/>
            <a:ext cx="6974583" cy="4507535"/>
          </a:xfrm>
          <a:prstGeom prst="roundRect">
            <a:avLst>
              <a:gd name="adj" fmla="val 11737"/>
            </a:avLst>
          </a:prstGeom>
          <a:solidFill>
            <a:srgbClr val="C2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F3D28F-81AA-4BEC-A1FC-12CD0FEE43AD}"/>
              </a:ext>
            </a:extLst>
          </p:cNvPr>
          <p:cNvSpPr txBox="1"/>
          <p:nvPr/>
        </p:nvSpPr>
        <p:spPr>
          <a:xfrm>
            <a:off x="5223525" y="1543812"/>
            <a:ext cx="6587598" cy="418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biểu diễn các thông tin về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thể loại phim yêu thích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của 80 học sinh khối lớp 7.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bốn thể loại phim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được học sinh chọn: phim hài; phim phiêu lưu, mạo hiểm; phim hình sự; phim hoạt hình.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Phim hài có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 lệ yêu thích cao nhất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Phim hoạt hình có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 lệ yêu thích thấp nhất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Hai thể loại phiêu lưu, mạo hiểm và hình sự được học sinh yêu thích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tương đương nhau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6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Graphic spid="24" grpId="0">
        <p:bldAsOne/>
      </p:bldGraphic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1EDEA8-9C8B-4179-88FC-1BEDCA4D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402"/>
            <a:ext cx="857250" cy="857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D0F7F3-9ADE-4A39-A483-531D2A343492}"/>
              </a:ext>
            </a:extLst>
          </p:cNvPr>
          <p:cNvSpPr txBox="1"/>
          <p:nvPr/>
        </p:nvSpPr>
        <p:spPr>
          <a:xfrm>
            <a:off x="1162050" y="39732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THỰC HÀNH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1B3A3-0F85-4B89-B554-D03F23C0D08E}"/>
              </a:ext>
            </a:extLst>
          </p:cNvPr>
          <p:cNvSpPr txBox="1"/>
          <p:nvPr/>
        </p:nvSpPr>
        <p:spPr>
          <a:xfrm>
            <a:off x="4118042" y="534230"/>
            <a:ext cx="7769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 ph</a:t>
            </a:r>
            <a:r>
              <a:rPr lang="en-US" sz="2200">
                <a:latin typeface="UTM Avo" panose="02040603050506020204" pitchFamily="18" charset="0"/>
                <a:ea typeface="Times New Roman" panose="02020603050405020304" pitchFamily="18" charset="0"/>
              </a:rPr>
              <a:t>ân tích dữ liệu được biểu diễn trên biểu đồ sau:</a:t>
            </a:r>
            <a:endParaRPr lang="en-US" sz="220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2CB906A-52CD-44B7-9A60-DCFB39C56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662110"/>
              </p:ext>
            </p:extLst>
          </p:nvPr>
        </p:nvGraphicFramePr>
        <p:xfrm>
          <a:off x="304801" y="1072646"/>
          <a:ext cx="4835236" cy="567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4D5AFC-4EDC-4EAC-A637-CCC668F93D1A}"/>
              </a:ext>
            </a:extLst>
          </p:cNvPr>
          <p:cNvSpPr/>
          <p:nvPr/>
        </p:nvSpPr>
        <p:spPr>
          <a:xfrm>
            <a:off x="4912616" y="1709015"/>
            <a:ext cx="6974583" cy="3944434"/>
          </a:xfrm>
          <a:prstGeom prst="roundRect">
            <a:avLst>
              <a:gd name="adj" fmla="val 11737"/>
            </a:avLst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53B3BF-57CF-4995-B68D-7C2608DA74E9}"/>
              </a:ext>
            </a:extLst>
          </p:cNvPr>
          <p:cNvSpPr txBox="1"/>
          <p:nvPr/>
        </p:nvSpPr>
        <p:spPr>
          <a:xfrm>
            <a:off x="5077470" y="1851667"/>
            <a:ext cx="6747162" cy="364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Biểu đồ biểu diễn các thông tin về loại nước uống yêu thích của học sinh lớp 7A.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Có 5 loại nước uống được học sinh chọn: nước chanh, nước cam, nước suối, trà sữa, sinh tố.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T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rà sữa có tỉ lệ yêu thích cao nhất.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Nước chanh và nước cam có tỉ lệ yêu thích thấp nhất tương đương nhau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Nước suối và sinh tố </a:t>
            </a: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có tỉ lệ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yêu thích tương đương nhau.</a:t>
            </a:r>
          </a:p>
        </p:txBody>
      </p:sp>
    </p:spTree>
    <p:extLst>
      <p:ext uri="{BB962C8B-B14F-4D97-AF65-F5344CB8AC3E}">
        <p14:creationId xmlns:p14="http://schemas.microsoft.com/office/powerpoint/2010/main" val="9124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Graphic spid="16" grpId="0">
        <p:bldAsOne/>
      </p:bldGraphic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29716-83E0-4F14-9269-682CA07A90E9}"/>
              </a:ext>
            </a:extLst>
          </p:cNvPr>
          <p:cNvSpPr txBox="1"/>
          <p:nvPr/>
        </p:nvSpPr>
        <p:spPr>
          <a:xfrm>
            <a:off x="1011721" y="35625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C7479-9A0B-4752-B0F3-7398EBE7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" y="145332"/>
            <a:ext cx="857250" cy="85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563DB-CCB2-4D69-8852-3DF93FA9D3FB}"/>
              </a:ext>
            </a:extLst>
          </p:cNvPr>
          <p:cNvSpPr txBox="1"/>
          <p:nvPr/>
        </p:nvSpPr>
        <p:spPr>
          <a:xfrm>
            <a:off x="300773" y="1002582"/>
            <a:ext cx="11590454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4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Dựa theo sự phân tích biểu đồ trên, trong buổi liên hoan cuối năm, lớp 7A nên mua những loại nước uống gì? Loại nào nên mua nhiều nhất?</a:t>
            </a:r>
            <a:endParaRPr lang="en-US" sz="280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D38E685-BBBB-4F67-A673-8FD20E09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1" y="3749726"/>
            <a:ext cx="5257646" cy="29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208026-D78D-41CE-8571-2BCE7CD0A8B5}"/>
              </a:ext>
            </a:extLst>
          </p:cNvPr>
          <p:cNvSpPr/>
          <p:nvPr/>
        </p:nvSpPr>
        <p:spPr>
          <a:xfrm>
            <a:off x="387922" y="2133600"/>
            <a:ext cx="4350333" cy="2237122"/>
          </a:xfrm>
          <a:custGeom>
            <a:avLst/>
            <a:gdLst>
              <a:gd name="connsiteX0" fmla="*/ 0 w 4350333"/>
              <a:gd name="connsiteY0" fmla="*/ 269360 h 1616126"/>
              <a:gd name="connsiteX1" fmla="*/ 269360 w 4350333"/>
              <a:gd name="connsiteY1" fmla="*/ 0 h 1616126"/>
              <a:gd name="connsiteX2" fmla="*/ 725056 w 4350333"/>
              <a:gd name="connsiteY2" fmla="*/ 0 h 1616126"/>
              <a:gd name="connsiteX3" fmla="*/ 725056 w 4350333"/>
              <a:gd name="connsiteY3" fmla="*/ 0 h 1616126"/>
              <a:gd name="connsiteX4" fmla="*/ 1812639 w 4350333"/>
              <a:gd name="connsiteY4" fmla="*/ 0 h 1616126"/>
              <a:gd name="connsiteX5" fmla="*/ 4080973 w 4350333"/>
              <a:gd name="connsiteY5" fmla="*/ 0 h 1616126"/>
              <a:gd name="connsiteX6" fmla="*/ 4350333 w 4350333"/>
              <a:gd name="connsiteY6" fmla="*/ 269360 h 1616126"/>
              <a:gd name="connsiteX7" fmla="*/ 4350333 w 4350333"/>
              <a:gd name="connsiteY7" fmla="*/ 942740 h 1616126"/>
              <a:gd name="connsiteX8" fmla="*/ 4350333 w 4350333"/>
              <a:gd name="connsiteY8" fmla="*/ 942740 h 1616126"/>
              <a:gd name="connsiteX9" fmla="*/ 4350333 w 4350333"/>
              <a:gd name="connsiteY9" fmla="*/ 1346772 h 1616126"/>
              <a:gd name="connsiteX10" fmla="*/ 4350333 w 4350333"/>
              <a:gd name="connsiteY10" fmla="*/ 1346766 h 1616126"/>
              <a:gd name="connsiteX11" fmla="*/ 4080973 w 4350333"/>
              <a:gd name="connsiteY11" fmla="*/ 1616126 h 1616126"/>
              <a:gd name="connsiteX12" fmla="*/ 1812639 w 4350333"/>
              <a:gd name="connsiteY12" fmla="*/ 1616126 h 1616126"/>
              <a:gd name="connsiteX13" fmla="*/ 1787508 w 4350333"/>
              <a:gd name="connsiteY13" fmla="*/ 2237122 h 1616126"/>
              <a:gd name="connsiteX14" fmla="*/ 725056 w 4350333"/>
              <a:gd name="connsiteY14" fmla="*/ 1616126 h 1616126"/>
              <a:gd name="connsiteX15" fmla="*/ 269360 w 4350333"/>
              <a:gd name="connsiteY15" fmla="*/ 1616126 h 1616126"/>
              <a:gd name="connsiteX16" fmla="*/ 0 w 4350333"/>
              <a:gd name="connsiteY16" fmla="*/ 1346766 h 1616126"/>
              <a:gd name="connsiteX17" fmla="*/ 0 w 4350333"/>
              <a:gd name="connsiteY17" fmla="*/ 1346772 h 1616126"/>
              <a:gd name="connsiteX18" fmla="*/ 0 w 4350333"/>
              <a:gd name="connsiteY18" fmla="*/ 942740 h 1616126"/>
              <a:gd name="connsiteX19" fmla="*/ 0 w 4350333"/>
              <a:gd name="connsiteY19" fmla="*/ 942740 h 1616126"/>
              <a:gd name="connsiteX20" fmla="*/ 0 w 4350333"/>
              <a:gd name="connsiteY20" fmla="*/ 269360 h 1616126"/>
              <a:gd name="connsiteX0" fmla="*/ 0 w 4350333"/>
              <a:gd name="connsiteY0" fmla="*/ 269360 h 2237122"/>
              <a:gd name="connsiteX1" fmla="*/ 269360 w 4350333"/>
              <a:gd name="connsiteY1" fmla="*/ 0 h 2237122"/>
              <a:gd name="connsiteX2" fmla="*/ 725056 w 4350333"/>
              <a:gd name="connsiteY2" fmla="*/ 0 h 2237122"/>
              <a:gd name="connsiteX3" fmla="*/ 725056 w 4350333"/>
              <a:gd name="connsiteY3" fmla="*/ 0 h 2237122"/>
              <a:gd name="connsiteX4" fmla="*/ 1812639 w 4350333"/>
              <a:gd name="connsiteY4" fmla="*/ 0 h 2237122"/>
              <a:gd name="connsiteX5" fmla="*/ 4080973 w 4350333"/>
              <a:gd name="connsiteY5" fmla="*/ 0 h 2237122"/>
              <a:gd name="connsiteX6" fmla="*/ 4350333 w 4350333"/>
              <a:gd name="connsiteY6" fmla="*/ 269360 h 2237122"/>
              <a:gd name="connsiteX7" fmla="*/ 4350333 w 4350333"/>
              <a:gd name="connsiteY7" fmla="*/ 942740 h 2237122"/>
              <a:gd name="connsiteX8" fmla="*/ 4350333 w 4350333"/>
              <a:gd name="connsiteY8" fmla="*/ 942740 h 2237122"/>
              <a:gd name="connsiteX9" fmla="*/ 4350333 w 4350333"/>
              <a:gd name="connsiteY9" fmla="*/ 1346772 h 2237122"/>
              <a:gd name="connsiteX10" fmla="*/ 4350333 w 4350333"/>
              <a:gd name="connsiteY10" fmla="*/ 1346766 h 2237122"/>
              <a:gd name="connsiteX11" fmla="*/ 4080973 w 4350333"/>
              <a:gd name="connsiteY11" fmla="*/ 1616126 h 2237122"/>
              <a:gd name="connsiteX12" fmla="*/ 1119912 w 4350333"/>
              <a:gd name="connsiteY12" fmla="*/ 1616126 h 2237122"/>
              <a:gd name="connsiteX13" fmla="*/ 1787508 w 4350333"/>
              <a:gd name="connsiteY13" fmla="*/ 2237122 h 2237122"/>
              <a:gd name="connsiteX14" fmla="*/ 725056 w 4350333"/>
              <a:gd name="connsiteY14" fmla="*/ 1616126 h 2237122"/>
              <a:gd name="connsiteX15" fmla="*/ 269360 w 4350333"/>
              <a:gd name="connsiteY15" fmla="*/ 1616126 h 2237122"/>
              <a:gd name="connsiteX16" fmla="*/ 0 w 4350333"/>
              <a:gd name="connsiteY16" fmla="*/ 1346766 h 2237122"/>
              <a:gd name="connsiteX17" fmla="*/ 0 w 4350333"/>
              <a:gd name="connsiteY17" fmla="*/ 1346772 h 2237122"/>
              <a:gd name="connsiteX18" fmla="*/ 0 w 4350333"/>
              <a:gd name="connsiteY18" fmla="*/ 942740 h 2237122"/>
              <a:gd name="connsiteX19" fmla="*/ 0 w 4350333"/>
              <a:gd name="connsiteY19" fmla="*/ 942740 h 2237122"/>
              <a:gd name="connsiteX20" fmla="*/ 0 w 4350333"/>
              <a:gd name="connsiteY20" fmla="*/ 269360 h 223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0333" h="2237122">
                <a:moveTo>
                  <a:pt x="0" y="269360"/>
                </a:moveTo>
                <a:cubicBezTo>
                  <a:pt x="0" y="120597"/>
                  <a:pt x="120597" y="0"/>
                  <a:pt x="269360" y="0"/>
                </a:cubicBezTo>
                <a:lnTo>
                  <a:pt x="725056" y="0"/>
                </a:lnTo>
                <a:lnTo>
                  <a:pt x="725056" y="0"/>
                </a:lnTo>
                <a:lnTo>
                  <a:pt x="1812639" y="0"/>
                </a:lnTo>
                <a:lnTo>
                  <a:pt x="4080973" y="0"/>
                </a:lnTo>
                <a:cubicBezTo>
                  <a:pt x="4229736" y="0"/>
                  <a:pt x="4350333" y="120597"/>
                  <a:pt x="4350333" y="269360"/>
                </a:cubicBezTo>
                <a:lnTo>
                  <a:pt x="4350333" y="942740"/>
                </a:lnTo>
                <a:lnTo>
                  <a:pt x="4350333" y="942740"/>
                </a:lnTo>
                <a:lnTo>
                  <a:pt x="4350333" y="1346772"/>
                </a:lnTo>
                <a:lnTo>
                  <a:pt x="4350333" y="1346766"/>
                </a:lnTo>
                <a:cubicBezTo>
                  <a:pt x="4350333" y="1495529"/>
                  <a:pt x="4229736" y="1616126"/>
                  <a:pt x="4080973" y="1616126"/>
                </a:cubicBezTo>
                <a:lnTo>
                  <a:pt x="1119912" y="1616126"/>
                </a:lnTo>
                <a:lnTo>
                  <a:pt x="1787508" y="2237122"/>
                </a:lnTo>
                <a:lnTo>
                  <a:pt x="725056" y="1616126"/>
                </a:lnTo>
                <a:lnTo>
                  <a:pt x="269360" y="1616126"/>
                </a:lnTo>
                <a:cubicBezTo>
                  <a:pt x="120597" y="1616126"/>
                  <a:pt x="0" y="1495529"/>
                  <a:pt x="0" y="1346766"/>
                </a:cubicBezTo>
                <a:lnTo>
                  <a:pt x="0" y="1346772"/>
                </a:lnTo>
                <a:lnTo>
                  <a:pt x="0" y="942740"/>
                </a:lnTo>
                <a:lnTo>
                  <a:pt x="0" y="942740"/>
                </a:lnTo>
                <a:lnTo>
                  <a:pt x="0" y="26936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B7149C-991D-41F2-B78C-D67BA6A75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27850"/>
              </p:ext>
            </p:extLst>
          </p:nvPr>
        </p:nvGraphicFramePr>
        <p:xfrm>
          <a:off x="7966370" y="2009016"/>
          <a:ext cx="4146535" cy="47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7A8662F-65A0-43C3-A668-22CD2CBB9182}"/>
              </a:ext>
            </a:extLst>
          </p:cNvPr>
          <p:cNvSpPr/>
          <p:nvPr/>
        </p:nvSpPr>
        <p:spPr>
          <a:xfrm>
            <a:off x="4973781" y="2362556"/>
            <a:ext cx="3338945" cy="1491435"/>
          </a:xfrm>
          <a:prstGeom prst="wedgeEllipseCallout">
            <a:avLst>
              <a:gd name="adj1" fmla="val -58234"/>
              <a:gd name="adj2" fmla="val 8850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Trà sữa nên mua nhiều nhất</a:t>
            </a:r>
            <a:endParaRPr lang="en-US" sz="2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F68EA-ACF2-46AD-93DE-4D18CF413947}"/>
              </a:ext>
            </a:extLst>
          </p:cNvPr>
          <p:cNvSpPr txBox="1"/>
          <p:nvPr/>
        </p:nvSpPr>
        <p:spPr>
          <a:xfrm>
            <a:off x="429485" y="2204256"/>
            <a:ext cx="4186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nl-NL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rong buổi liên hoan cuối năm nên mua: nước chanh, nước cam, nước suối, trà sữa và sinh tố.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64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802354-39A0-40C3-9F05-693B77EA0563}"/>
              </a:ext>
            </a:extLst>
          </p:cNvPr>
          <p:cNvGrpSpPr/>
          <p:nvPr/>
        </p:nvGrpSpPr>
        <p:grpSpPr>
          <a:xfrm>
            <a:off x="1101441" y="1015398"/>
            <a:ext cx="9921716" cy="5487497"/>
            <a:chOff x="1181969" y="703022"/>
            <a:chExt cx="9921716" cy="54874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55F8D1-3A7D-4B06-A735-30371D83297F}"/>
                </a:ext>
              </a:extLst>
            </p:cNvPr>
            <p:cNvGrpSpPr/>
            <p:nvPr/>
          </p:nvGrpSpPr>
          <p:grpSpPr>
            <a:xfrm>
              <a:off x="1181969" y="716235"/>
              <a:ext cx="9921716" cy="5474284"/>
              <a:chOff x="1190601" y="4542474"/>
              <a:chExt cx="9921716" cy="54742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615C9F-B072-4467-9F60-0C2AA1E5DF18}"/>
                  </a:ext>
                </a:extLst>
              </p:cNvPr>
              <p:cNvSpPr/>
              <p:nvPr/>
            </p:nvSpPr>
            <p:spPr>
              <a:xfrm>
                <a:off x="1190601" y="4542474"/>
                <a:ext cx="9900933" cy="5474284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kern="0" noProof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sz="1800" kern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0E4651-E2D4-4C15-BE25-054A1FD06B54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461D26-CC3A-4787-BFBB-32F0EB8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7651" y="703022"/>
              <a:ext cx="635251" cy="554444"/>
            </a:xfrm>
            <a:prstGeom prst="rect">
              <a:avLst/>
            </a:prstGeom>
          </p:spPr>
        </p:pic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080BEAD-ECE0-40C5-A78A-156956A73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95390"/>
              </p:ext>
            </p:extLst>
          </p:nvPr>
        </p:nvGraphicFramePr>
        <p:xfrm>
          <a:off x="5677864" y="2073031"/>
          <a:ext cx="5210174" cy="431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2BEEA069-F6F1-43F7-8C53-38F05F394195}"/>
              </a:ext>
            </a:extLst>
          </p:cNvPr>
          <p:cNvGrpSpPr/>
          <p:nvPr/>
        </p:nvGrpSpPr>
        <p:grpSpPr>
          <a:xfrm>
            <a:off x="8303125" y="4318499"/>
            <a:ext cx="235143" cy="244518"/>
            <a:chOff x="8146473" y="4322618"/>
            <a:chExt cx="235143" cy="2445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D46E2F-583F-43AD-9C3F-E62F82BDDB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6473" y="4322618"/>
              <a:ext cx="2247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7217D1-3880-498F-AA90-AE805A008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1615" y="4322618"/>
              <a:ext cx="1" cy="244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487C31-292A-4B10-B86A-1EA38434DAD1}"/>
              </a:ext>
            </a:extLst>
          </p:cNvPr>
          <p:cNvSpPr txBox="1"/>
          <p:nvPr/>
        </p:nvSpPr>
        <p:spPr>
          <a:xfrm>
            <a:off x="1257297" y="1137866"/>
            <a:ext cx="9083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2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 1. </a:t>
            </a:r>
            <a:r>
              <a:rPr lang="nl-NL" sz="22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sau cho biết việc chi tiêu hàng tháng của một gia đình. Quan sát biểu đồ và trả lời câu hỏi:</a:t>
            </a:r>
          </a:p>
          <a:p>
            <a:endParaRPr lang="en-US" sz="2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A7909-E21A-4930-9B22-2F5AE882A964}"/>
              </a:ext>
            </a:extLst>
          </p:cNvPr>
          <p:cNvSpPr txBox="1"/>
          <p:nvPr/>
        </p:nvSpPr>
        <p:spPr>
          <a:xfrm>
            <a:off x="1259054" y="2280732"/>
            <a:ext cx="501511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Số tiền dành cho việc học chiếm b</a:t>
            </a: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ao nhiêu phần trăm?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20%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25%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30%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15%</a:t>
            </a:r>
          </a:p>
          <a:p>
            <a:pPr marL="457200" marR="0" lvl="0" indent="28575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endParaRPr lang="nl-NL" sz="2200" kern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2200"/>
          </a:p>
        </p:txBody>
      </p:sp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037B282A-07FB-4E35-9BFB-09296C28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64" y="3854524"/>
            <a:ext cx="463478" cy="4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2" grpId="0">
        <p:bldAsOne/>
      </p:bldGraphic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802354-39A0-40C3-9F05-693B77EA0563}"/>
              </a:ext>
            </a:extLst>
          </p:cNvPr>
          <p:cNvGrpSpPr/>
          <p:nvPr/>
        </p:nvGrpSpPr>
        <p:grpSpPr>
          <a:xfrm>
            <a:off x="951541" y="1015398"/>
            <a:ext cx="10336052" cy="5487497"/>
            <a:chOff x="1181969" y="703022"/>
            <a:chExt cx="9927438" cy="54874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55F8D1-3A7D-4B06-A735-30371D83297F}"/>
                </a:ext>
              </a:extLst>
            </p:cNvPr>
            <p:cNvGrpSpPr/>
            <p:nvPr/>
          </p:nvGrpSpPr>
          <p:grpSpPr>
            <a:xfrm>
              <a:off x="1181969" y="716235"/>
              <a:ext cx="9921716" cy="5474284"/>
              <a:chOff x="1190601" y="4542474"/>
              <a:chExt cx="9921716" cy="54742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615C9F-B072-4467-9F60-0C2AA1E5DF18}"/>
                  </a:ext>
                </a:extLst>
              </p:cNvPr>
              <p:cNvSpPr/>
              <p:nvPr/>
            </p:nvSpPr>
            <p:spPr>
              <a:xfrm>
                <a:off x="1190601" y="4542474"/>
                <a:ext cx="9900933" cy="5474284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kern="0" noProof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sz="1800" kern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0E4651-E2D4-4C15-BE25-054A1FD06B54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461D26-CC3A-4787-BFBB-32F0EB8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7651" y="703022"/>
              <a:ext cx="661756" cy="554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487C31-292A-4B10-B86A-1EA38434DAD1}"/>
              </a:ext>
            </a:extLst>
          </p:cNvPr>
          <p:cNvSpPr txBox="1"/>
          <p:nvPr/>
        </p:nvSpPr>
        <p:spPr>
          <a:xfrm>
            <a:off x="1107397" y="1137866"/>
            <a:ext cx="9485244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2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 2. </a:t>
            </a:r>
            <a:r>
              <a:rPr lang="nl-NL" sz="22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Thông tin về sự yêu thích các môn học của 120 học sinh khối 7 được cho bởi biểu đồ dưới đây.</a:t>
            </a:r>
            <a:endParaRPr lang="en-US" sz="220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A7909-E21A-4930-9B22-2F5AE882A964}"/>
              </a:ext>
            </a:extLst>
          </p:cNvPr>
          <p:cNvSpPr txBox="1"/>
          <p:nvPr/>
        </p:nvSpPr>
        <p:spPr>
          <a:xfrm>
            <a:off x="1101439" y="2166099"/>
            <a:ext cx="558208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Hỏi có bao nhiêu học sinh yêu thích môn Toán?</a:t>
            </a:r>
            <a:endParaRPr lang="nl-NL" sz="2200" kern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30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40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36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46</a:t>
            </a:r>
          </a:p>
          <a:p>
            <a:pPr marL="457200" marR="0" lvl="0" indent="28575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endParaRPr lang="nl-NL" sz="2200" kern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220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2B83F8F-96BD-4317-9A39-5143D2CA0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83789"/>
              </p:ext>
            </p:extLst>
          </p:nvPr>
        </p:nvGraphicFramePr>
        <p:xfrm>
          <a:off x="6622713" y="1576612"/>
          <a:ext cx="4970962" cy="51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037B282A-07FB-4E35-9BFB-09296C28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9" y="4220540"/>
            <a:ext cx="463478" cy="4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802354-39A0-40C3-9F05-693B77EA0563}"/>
              </a:ext>
            </a:extLst>
          </p:cNvPr>
          <p:cNvGrpSpPr/>
          <p:nvPr/>
        </p:nvGrpSpPr>
        <p:grpSpPr>
          <a:xfrm>
            <a:off x="951541" y="1015398"/>
            <a:ext cx="9927438" cy="5487497"/>
            <a:chOff x="1181969" y="703022"/>
            <a:chExt cx="9927438" cy="54874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55F8D1-3A7D-4B06-A735-30371D83297F}"/>
                </a:ext>
              </a:extLst>
            </p:cNvPr>
            <p:cNvGrpSpPr/>
            <p:nvPr/>
          </p:nvGrpSpPr>
          <p:grpSpPr>
            <a:xfrm>
              <a:off x="1181969" y="716235"/>
              <a:ext cx="9921716" cy="5474284"/>
              <a:chOff x="1190601" y="4542474"/>
              <a:chExt cx="9921716" cy="54742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615C9F-B072-4467-9F60-0C2AA1E5DF18}"/>
                  </a:ext>
                </a:extLst>
              </p:cNvPr>
              <p:cNvSpPr/>
              <p:nvPr/>
            </p:nvSpPr>
            <p:spPr>
              <a:xfrm>
                <a:off x="1190601" y="4542474"/>
                <a:ext cx="9900933" cy="5474284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kern="0" noProof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sz="1800" kern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0E4651-E2D4-4C15-BE25-054A1FD06B54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461D26-CC3A-4787-BFBB-32F0EB8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7651" y="703022"/>
              <a:ext cx="661756" cy="554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487C31-292A-4B10-B86A-1EA38434DAD1}"/>
              </a:ext>
            </a:extLst>
          </p:cNvPr>
          <p:cNvSpPr txBox="1"/>
          <p:nvPr/>
        </p:nvSpPr>
        <p:spPr>
          <a:xfrm>
            <a:off x="1107397" y="1137866"/>
            <a:ext cx="5353364" cy="46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2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 3. </a:t>
            </a:r>
            <a:r>
              <a:rPr lang="nl-NL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hình quạt sau biểu diễn kết quả thống kê (tính theo tỉ số phần trăm) chọn môn thể thao ưa thích trong bốn môn: Bóng đá, Cầu lông, Bóng bàn, Bóng chuyền của học sinh khối 7 của một trường Trung học cơ sở. Mỗi học sinh chỉ được chọn một môn thể thao khi được hỏi ý kiến. Hỏi tổng số học sinh chọn bóng đá và bóng chuyền gấp bao nhiêu lần số học sinh chọn bóng bàn?</a:t>
            </a:r>
            <a:endParaRPr lang="en-US" sz="200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A7909-E21A-4930-9B22-2F5AE882A964}"/>
              </a:ext>
            </a:extLst>
          </p:cNvPr>
          <p:cNvSpPr txBox="1"/>
          <p:nvPr/>
        </p:nvSpPr>
        <p:spPr>
          <a:xfrm>
            <a:off x="1477217" y="5791729"/>
            <a:ext cx="6842324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2                    B. 3                   C. 4                       D. 5          </a:t>
            </a:r>
          </a:p>
        </p:txBody>
      </p:sp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037B282A-07FB-4E35-9BFB-09296C28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40" y="5791729"/>
            <a:ext cx="463478" cy="4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1098AD-8B7C-4932-9097-15C829A98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684020"/>
              </p:ext>
            </p:extLst>
          </p:nvPr>
        </p:nvGraphicFramePr>
        <p:xfrm>
          <a:off x="5902007" y="1221059"/>
          <a:ext cx="5070637" cy="471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959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</TotalTime>
  <Words>936</Words>
  <PresentationFormat>Widescreen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UTM Kabel KT</vt:lpstr>
      <vt:lpstr>Calibri</vt:lpstr>
      <vt:lpstr>Segoe Print</vt:lpstr>
      <vt:lpstr>UTM Avo</vt:lpstr>
      <vt:lpstr>Trebuchet MS</vt:lpstr>
      <vt:lpstr>Wingdings 3</vt:lpstr>
      <vt:lpstr>Arial</vt:lpstr>
      <vt:lpstr>iCiel Cadena</vt:lpstr>
      <vt:lpstr>Times New Roman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2022-07-15T10:53:15Z</dcterms:created>
  <dcterms:modified xsi:type="dcterms:W3CDTF">2022-07-26T02:33:00Z</dcterms:modified>
</cp:coreProperties>
</file>