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6A_0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1B_0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modernComment_213_0.xml" ContentType="application/vnd.ms-powerpoint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1" r:id="rId2"/>
    <p:sldId id="697" r:id="rId3"/>
    <p:sldId id="256" r:id="rId4"/>
    <p:sldId id="389" r:id="rId5"/>
    <p:sldId id="302" r:id="rId6"/>
    <p:sldId id="741" r:id="rId7"/>
    <p:sldId id="742" r:id="rId8"/>
    <p:sldId id="743" r:id="rId9"/>
    <p:sldId id="623" r:id="rId10"/>
    <p:sldId id="624" r:id="rId11"/>
    <p:sldId id="347" r:id="rId12"/>
    <p:sldId id="362" r:id="rId13"/>
    <p:sldId id="367" r:id="rId14"/>
    <p:sldId id="595" r:id="rId15"/>
    <p:sldId id="596" r:id="rId16"/>
    <p:sldId id="283" r:id="rId17"/>
    <p:sldId id="832" r:id="rId18"/>
    <p:sldId id="456" r:id="rId19"/>
    <p:sldId id="777" r:id="rId20"/>
    <p:sldId id="778" r:id="rId21"/>
    <p:sldId id="598" r:id="rId22"/>
    <p:sldId id="679" r:id="rId23"/>
    <p:sldId id="779" r:id="rId24"/>
    <p:sldId id="796" r:id="rId25"/>
    <p:sldId id="626" r:id="rId26"/>
    <p:sldId id="811" r:id="rId27"/>
    <p:sldId id="812" r:id="rId28"/>
    <p:sldId id="813" r:id="rId29"/>
    <p:sldId id="814" r:id="rId30"/>
    <p:sldId id="815" r:id="rId31"/>
    <p:sldId id="816" r:id="rId32"/>
    <p:sldId id="817" r:id="rId33"/>
    <p:sldId id="833" r:id="rId34"/>
    <p:sldId id="298" r:id="rId35"/>
    <p:sldId id="531" r:id="rId36"/>
    <p:sldId id="606" r:id="rId37"/>
    <p:sldId id="819" r:id="rId38"/>
    <p:sldId id="834" r:id="rId39"/>
    <p:sldId id="314" r:id="rId40"/>
    <p:sldId id="330" r:id="rId41"/>
    <p:sldId id="35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AAF934-D940-FBA9-BC59-1BF22D197487}" name="Nhung Nguyễn" initials="NN" userId="ec38e0e8f548ff1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32"/>
    <a:srgbClr val="C7DCA7"/>
    <a:srgbClr val="FFEBD8"/>
    <a:srgbClr val="FFC5C5"/>
    <a:srgbClr val="F9F7C9"/>
    <a:srgbClr val="7FBCBD"/>
    <a:srgbClr val="FFB996"/>
    <a:srgbClr val="FFCF80"/>
    <a:srgbClr val="D9EDBF"/>
    <a:srgbClr val="667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220" y="36"/>
      </p:cViewPr>
      <p:guideLst>
        <p:guide orient="horz" pos="2160"/>
        <p:guide pos="37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modernComment_11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73E953-AF8D-44F6-8782-1A0BDB1A9276}" authorId="{AEAAF934-D940-FBA9-BC59-1BF22D197487}" created="2024-05-25T10:25:43.510">
    <pc:sldMkLst xmlns:pc="http://schemas.microsoft.com/office/powerpoint/2013/main/command">
      <pc:docMk/>
      <pc:sldMk cId="0" sldId="283"/>
    </pc:sldMkLst>
    <p188:txBody>
      <a:bodyPr/>
      <a:lstStyle/>
      <a:p>
        <a:r>
          <a:rPr lang="en-US"/>
          <a:t>Sai Audio "food chain"</a:t>
        </a:r>
      </a:p>
    </p188:txBody>
  </p188:cm>
</p188:cmLst>
</file>

<file path=ppt/comments/modernComment_16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7F802A9-4A24-4ED0-8E25-DE5FB4F81780}" authorId="{AEAAF934-D940-FBA9-BC59-1BF22D197487}" created="2024-05-25T10:21:33.501">
    <pc:sldMkLst xmlns:pc="http://schemas.microsoft.com/office/powerpoint/2013/main/command">
      <pc:docMk/>
      <pc:sldMk cId="0" sldId="362"/>
    </pc:sldMkLst>
    <p188:txBody>
      <a:bodyPr/>
      <a:lstStyle/>
      <a:p>
        <a:r>
          <a:rPr lang="en-US"/>
          <a:t>Sai audio</a:t>
        </a:r>
      </a:p>
    </p188:txBody>
  </p188:cm>
</p188:cmLst>
</file>

<file path=ppt/comments/modernComment_21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A74B68-F20A-4FC2-914C-FF9BB52C45F7}" authorId="{AEAAF934-D940-FBA9-BC59-1BF22D197487}" created="2024-05-25T10:57:12.415">
    <pc:sldMkLst xmlns:pc="http://schemas.microsoft.com/office/powerpoint/2013/main/command">
      <pc:docMk/>
      <pc:sldMk cId="0" sldId="531"/>
    </pc:sldMkLst>
    <p188:txBody>
      <a:bodyPr/>
      <a:lstStyle/>
      <a:p>
        <a:r>
          <a:rPr lang="en-US"/>
          <a:t>Audio, câu 3 "The poles North and South…" khác với SHS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09-Jun-24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microsoft.com/office/2018/10/relationships/comments" Target="../comments/modernComment_16A_0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0.GIF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18/10/relationships/comments" Target="../comments/modernComment_11B_0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microsoft.com/office/2018/10/relationships/comments" Target="../comments/modernComment_213_0.xml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" name="Rounded Rectangle 3"/>
          <p:cNvSpPr/>
          <p:nvPr/>
        </p:nvSpPr>
        <p:spPr>
          <a:xfrm rot="19020000">
            <a:off x="888365" y="-6474460"/>
            <a:ext cx="4741545" cy="4906645"/>
          </a:xfrm>
          <a:prstGeom prst="roundRect">
            <a:avLst/>
          </a:prstGeom>
          <a:ln>
            <a:noFill/>
          </a:ln>
          <a:effectLst>
            <a:outerShdw blurRad="431800" dist="38100" dir="2700000" sx="102000" sy="102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Rounded Rectangle 1"/>
          <p:cNvSpPr/>
          <p:nvPr/>
        </p:nvSpPr>
        <p:spPr>
          <a:xfrm rot="19020000">
            <a:off x="6397625" y="9781540"/>
            <a:ext cx="6837680" cy="6808470"/>
          </a:xfrm>
          <a:prstGeom prst="roundRect">
            <a:avLst/>
          </a:prstGeom>
          <a:ln>
            <a:noFill/>
          </a:ln>
          <a:effectLst>
            <a:outerShdw blurRad="431800" dist="38100" dir="2700000" sx="102000" sy="102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94275" y="780161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7179310" y="-1990090"/>
            <a:ext cx="3049905" cy="1000760"/>
            <a:chOff x="8730" y="2117"/>
            <a:chExt cx="4803" cy="1576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92405" y="2115185"/>
            <a:ext cx="126111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Start with a nature-related word like “Earth”.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323420" y="846971"/>
            <a:ext cx="99561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635" indent="-635"/>
            <a:r>
              <a:rPr lang="en-US" sz="4400" b="1" dirty="0" err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Wordly</a:t>
            </a:r>
            <a:r>
              <a:rPr lang="en-US" sz="4400" b="1" dirty="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 word chain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92405" y="2804160"/>
            <a:ext cx="11916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Write another word related to it. The next one writes something connected to that.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91770" y="4113530"/>
            <a:ext cx="11916410" cy="707886"/>
          </a:xfrm>
          <a:prstGeom prst="rect">
            <a:avLst/>
          </a:prstGeom>
          <a:solidFill>
            <a:srgbClr val="FFDDCC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-&gt; water -&gt; wave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1770" y="4973449"/>
            <a:ext cx="11916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Continue creating a chain of words linked to Earth’s elements and processes.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/>
      <p:bldP spid="5" grpId="1"/>
      <p:bldP spid="7" grpId="0" bldLvl="0" animBg="1"/>
      <p:bldP spid="7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8646" y="2081490"/>
            <a:ext cx="553339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nature reserve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8871" y="4298473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r>
              <a:rPr lang="en-US" sz="4800" dirty="0"/>
              <a:t> </a:t>
            </a:r>
            <a:r>
              <a:rPr lang="en-US" sz="4800" dirty="0" err="1"/>
              <a:t>thiên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44454" y="3289341"/>
            <a:ext cx="38969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neɪtʃə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rɪzɜːv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81059" y="1035687"/>
            <a:ext cx="6320564" cy="2306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of land that is protected in order to keep safe the animals and plants that live there because they are rare.</a:t>
            </a:r>
          </a:p>
        </p:txBody>
      </p:sp>
      <p:pic>
        <p:nvPicPr>
          <p:cNvPr id="8" name="Content Placeholder 7" descr="styggkarret-848532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0" y="3428930"/>
            <a:ext cx="5594430" cy="3307536"/>
          </a:xfrm>
          <a:prstGeom prst="rect">
            <a:avLst/>
          </a:prstGeom>
        </p:spPr>
      </p:pic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15" y="3250768"/>
            <a:ext cx="722895" cy="987495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32705" y="4385945"/>
            <a:ext cx="3183255" cy="179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food chain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805" y="4151308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chuỗi</a:t>
            </a:r>
            <a:r>
              <a:rPr lang="en-US" sz="4800" dirty="0"/>
              <a:t> </a:t>
            </a:r>
            <a:r>
              <a:rPr lang="en-US" sz="4800" dirty="0" err="1"/>
              <a:t>thức</a:t>
            </a:r>
            <a:r>
              <a:rPr lang="en-US" sz="4800" dirty="0"/>
              <a:t> </a:t>
            </a:r>
            <a:r>
              <a:rPr lang="en-US" sz="4800" dirty="0" err="1"/>
              <a:t>ăn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51738" y="3035298"/>
            <a:ext cx="32302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tʃeɪn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40120" y="1382397"/>
            <a:ext cx="615188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sequence of organism where one eats another.</a:t>
            </a:r>
          </a:p>
        </p:txBody>
      </p:sp>
      <p:pic>
        <p:nvPicPr>
          <p:cNvPr id="5" name="surge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805" y="2955289"/>
            <a:ext cx="989965" cy="989965"/>
          </a:xfrm>
          <a:prstGeom prst="rect">
            <a:avLst/>
          </a:prstGeom>
        </p:spPr>
      </p:pic>
      <p:pic>
        <p:nvPicPr>
          <p:cNvPr id="9" name="Content Placeholder 8" descr="p06055b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854065" y="2914015"/>
            <a:ext cx="5799455" cy="3635066"/>
          </a:xfrm>
          <a:prstGeom prst="rect">
            <a:avLst/>
          </a:prstGeom>
        </p:spPr>
      </p:pic>
      <p:pic>
        <p:nvPicPr>
          <p:cNvPr id="10" name="Content Placeholder 7" descr="styggkarret-848532_12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9385" y="4784725"/>
            <a:ext cx="2108200" cy="1391920"/>
          </a:xfrm>
          <a:prstGeom prst="rect">
            <a:avLst/>
          </a:prstGeom>
        </p:spPr>
      </p:pic>
      <p:pic>
        <p:nvPicPr>
          <p:cNvPr id="14" name="Content Placeholder 7" descr="tải xuống (1)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11325" y="4213860"/>
            <a:ext cx="1008380" cy="146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443132" y="169383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pole (n)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992" y="4054466"/>
            <a:ext cx="47589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cực</a:t>
            </a:r>
            <a:r>
              <a:rPr lang="en-US" sz="4800" dirty="0"/>
              <a:t> (</a:t>
            </a:r>
            <a:r>
              <a:rPr lang="en-US" sz="4800" dirty="0" err="1"/>
              <a:t>Bắc</a:t>
            </a:r>
            <a:r>
              <a:rPr lang="en-US" sz="4800" dirty="0"/>
              <a:t> / Nam)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842" y="2870480"/>
            <a:ext cx="19351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pəʊl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65914" y="1189990"/>
            <a:ext cx="725315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either of two points at the most northern and most southern ends of the earth around which the earth turns.</a:t>
            </a:r>
          </a:p>
        </p:txBody>
      </p:sp>
      <p:pic>
        <p:nvPicPr>
          <p:cNvPr id="8" name="Content Placeholder 7" descr="tải xuống (1)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3086735"/>
            <a:ext cx="3567433" cy="3412490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7265" y="4286885"/>
            <a:ext cx="3133090" cy="1762760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61210" y="3975735"/>
            <a:ext cx="1634490" cy="1634490"/>
          </a:xfrm>
          <a:prstGeom prst="rect">
            <a:avLst/>
          </a:prstGeom>
        </p:spPr>
      </p:pic>
      <p:pic>
        <p:nvPicPr>
          <p:cNvPr id="3" name="po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992" y="2635640"/>
            <a:ext cx="1289050" cy="128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33260" y="2063701"/>
            <a:ext cx="5738732" cy="130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300" b="1" dirty="0">
                <a:solidFill>
                  <a:srgbClr val="AD4F0F"/>
                </a:solidFill>
              </a:rPr>
              <a:t>ecological balance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5899" y="4249056"/>
            <a:ext cx="49404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cân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sinh</a:t>
            </a:r>
            <a:r>
              <a:rPr lang="en-US" sz="4400" dirty="0"/>
              <a:t> </a:t>
            </a:r>
            <a:r>
              <a:rPr lang="en-US" sz="4400" dirty="0" err="1"/>
              <a:t>thái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-143369" y="3332588"/>
            <a:ext cx="5876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300" b="1" dirty="0" err="1">
                <a:solidFill>
                  <a:schemeClr val="accent5">
                    <a:lumMod val="50000"/>
                  </a:schemeClr>
                </a:solidFill>
              </a:rPr>
              <a:t>iːkəˈlɒdʒɪkl</a:t>
            </a:r>
            <a:r>
              <a:rPr lang="en-US" sz="43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300" b="1" dirty="0" err="1">
                <a:solidFill>
                  <a:schemeClr val="accent5">
                    <a:lumMod val="50000"/>
                  </a:schemeClr>
                </a:solidFill>
              </a:rPr>
              <a:t>bæləns</a:t>
            </a:r>
            <a:r>
              <a:rPr lang="en-US" sz="43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05472" y="1008953"/>
            <a:ext cx="6831337" cy="2470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term describing how ecosystems are organized in a state of stability where species coexist with other species and with their environment.</a:t>
            </a:r>
          </a:p>
        </p:txBody>
      </p:sp>
      <p:pic>
        <p:nvPicPr>
          <p:cNvPr id="8" name="Content Placeholder 7" descr="215106447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28296" y="3479738"/>
            <a:ext cx="5047513" cy="3133090"/>
          </a:xfrm>
          <a:prstGeom prst="rect">
            <a:avLst/>
          </a:prstGeom>
        </p:spPr>
      </p:pic>
      <p:pic>
        <p:nvPicPr>
          <p:cNvPr id="10" name="ecological balan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052" y="2892998"/>
            <a:ext cx="756961" cy="672465"/>
          </a:xfrm>
          <a:prstGeom prst="rect">
            <a:avLst/>
          </a:prstGeom>
        </p:spPr>
      </p:pic>
      <p:pic>
        <p:nvPicPr>
          <p:cNvPr id="11" name="Content Placeholder 7" descr="tải xuống (1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2700" y="4074160"/>
            <a:ext cx="957580" cy="1395095"/>
          </a:xfrm>
          <a:prstGeom prst="rect">
            <a:avLst/>
          </a:prstGeom>
        </p:spPr>
      </p:pic>
      <p:pic>
        <p:nvPicPr>
          <p:cNvPr id="3" name="Content Placeholder 10" descr="451255888a00b898f91ca29a1772ca1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2280" y="3672205"/>
            <a:ext cx="1797050" cy="1797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8559" y="1879714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climate change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3828808"/>
            <a:ext cx="477456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biến</a:t>
            </a:r>
            <a:r>
              <a:rPr lang="en-US" sz="4800" dirty="0"/>
              <a:t> </a:t>
            </a:r>
            <a:r>
              <a:rPr lang="en-US" sz="4800" dirty="0" err="1"/>
              <a:t>đổi</a:t>
            </a:r>
            <a:r>
              <a:rPr lang="en-US" sz="4800" dirty="0"/>
              <a:t> </a:t>
            </a:r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hậu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474354" y="2873972"/>
            <a:ext cx="50145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klaɪmət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tʃeɪndʒ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71260" y="1019173"/>
            <a:ext cx="575246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changes in the world’s weather, particularly and increase in temperature.</a:t>
            </a:r>
          </a:p>
        </p:txBody>
      </p:sp>
      <p:pic>
        <p:nvPicPr>
          <p:cNvPr id="11" name="Content Placeholder 10" descr="451255888a00b898f91ca29a1772ca1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05914" y="3220085"/>
            <a:ext cx="4444678" cy="3527956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614297"/>
            <a:ext cx="706056" cy="794383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1555" y="4336415"/>
            <a:ext cx="2015490" cy="201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99745" y="1294765"/>
          <a:ext cx="11403330" cy="44606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6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4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nature reserve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/ˈneɪtʃə rɪzɜːv/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bảo tồn thiên nhiên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food chain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/ˈfuːd tʃeɪn/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chuỗi thức 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pole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/pəʊl/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 (Bắc/Nam)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ecological balance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/ˌiːkəˈlɒdʒɪkl ˈbæləns/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climate change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/ˈklaɪmət tʃeɪndʒ/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1557655"/>
            <a:ext cx="989965" cy="989965"/>
          </a:xfrm>
          <a:prstGeom prst="rect">
            <a:avLst/>
          </a:prstGeom>
        </p:spPr>
      </p:pic>
      <p:pic>
        <p:nvPicPr>
          <p:cNvPr id="5" name="surge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2276475"/>
            <a:ext cx="989965" cy="989965"/>
          </a:xfrm>
          <a:prstGeom prst="rect">
            <a:avLst/>
          </a:prstGeom>
        </p:spPr>
      </p:pic>
      <p:pic>
        <p:nvPicPr>
          <p:cNvPr id="4" name="pol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3013075"/>
            <a:ext cx="989965" cy="989965"/>
          </a:xfrm>
          <a:prstGeom prst="rect">
            <a:avLst/>
          </a:prstGeom>
        </p:spPr>
      </p:pic>
      <p:pic>
        <p:nvPicPr>
          <p:cNvPr id="8" name="ecological balanc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4120515"/>
            <a:ext cx="989965" cy="989965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4920615"/>
            <a:ext cx="989965" cy="98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1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90182" y="1206092"/>
            <a:ext cx="1435032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42328" y="2604239"/>
            <a:ext cx="1765112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VOCABULARY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03240" y="1176617"/>
            <a:ext cx="8567057" cy="86631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sz="2600" dirty="0">
                <a:solidFill>
                  <a:schemeClr val="tx1"/>
                </a:solidFill>
              </a:rPr>
              <a:t>Option 2: Wordly word chain.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03240" y="2357657"/>
            <a:ext cx="8801674" cy="200833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dirty="0">
                <a:solidFill>
                  <a:schemeClr val="tx1"/>
                </a:solidFill>
              </a:rPr>
              <a:t>Vocabulary </a:t>
            </a:r>
          </a:p>
          <a:p>
            <a:r>
              <a:rPr lang="en-US" altLang="en-GB" sz="2600" dirty="0">
                <a:solidFill>
                  <a:schemeClr val="tx1"/>
                </a:solidFill>
              </a:rPr>
              <a:t>T</a:t>
            </a:r>
            <a:r>
              <a:rPr lang="en-GB" sz="2600" dirty="0">
                <a:solidFill>
                  <a:schemeClr val="tx1"/>
                </a:solidFill>
              </a:rPr>
              <a:t>ask 1: Write a word or phrase from the box under each picture.</a:t>
            </a:r>
          </a:p>
          <a:p>
            <a:r>
              <a:rPr lang="en-GB" sz="2600" dirty="0">
                <a:solidFill>
                  <a:schemeClr val="tx1"/>
                </a:solidFill>
              </a:rPr>
              <a:t>Task 2: Complete each sentence with a word or phrase from 1.</a:t>
            </a:r>
          </a:p>
          <a:p>
            <a:r>
              <a:rPr lang="en-GB" sz="2600" dirty="0">
                <a:solidFill>
                  <a:schemeClr val="tx1"/>
                </a:solidFill>
              </a:rPr>
              <a:t>Task 3: Choose the correct answer A, B, C, or D.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1625214" y="1512195"/>
            <a:ext cx="499670" cy="109204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7" y="247242"/>
            <a:ext cx="690055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27796" y="209926"/>
            <a:ext cx="624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5175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304" y="3371849"/>
            <a:ext cx="4494486" cy="32812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199" y="3235263"/>
            <a:ext cx="4224072" cy="32812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430" y="19685"/>
            <a:ext cx="12192000" cy="743934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707" y="44256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40440" y="1762106"/>
            <a:ext cx="1999615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553415" y="1720160"/>
            <a:ext cx="3449933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216708" y="1720160"/>
            <a:ext cx="2181860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611928" y="1720477"/>
            <a:ext cx="3433445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698172" y="2652487"/>
            <a:ext cx="2410552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732656" y="2551483"/>
            <a:ext cx="1463787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4 0.04584 L 0.59648 0.6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44" y="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53 0.04422 L -0.09466 0.6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065" y="3325779"/>
            <a:ext cx="4905678" cy="3318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8257" y="3206749"/>
            <a:ext cx="4905677" cy="343711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430" y="19685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988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87067" y="1703722"/>
            <a:ext cx="2212975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13402" y="1703722"/>
            <a:ext cx="3384550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98010" y="1713035"/>
            <a:ext cx="2181860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679928" y="1703722"/>
            <a:ext cx="3472702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965767" y="2480005"/>
            <a:ext cx="2409575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097485" y="2442898"/>
            <a:ext cx="1378667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poles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 0.04607 L -0.39713 0.4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78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7 0.04606 L 0.08099 0.55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4984262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81254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209540" y="3723005"/>
            <a:ext cx="170815" cy="17081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422015" y="952500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1457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255" y="3573780"/>
            <a:ext cx="468630" cy="468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07410" y="935990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0" name="TextBox 40"/>
          <p:cNvSpPr txBox="1"/>
          <p:nvPr/>
        </p:nvSpPr>
        <p:spPr>
          <a:xfrm>
            <a:off x="1453515" y="8253730"/>
            <a:ext cx="928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95115" y="-2676525"/>
            <a:ext cx="3050540" cy="1001395"/>
            <a:chOff x="8730" y="2117"/>
            <a:chExt cx="4804" cy="1577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570" y="3238374"/>
            <a:ext cx="4366260" cy="3167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132" y="3252362"/>
            <a:ext cx="4213185" cy="316734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7711"/>
            <a:ext cx="12192000" cy="707886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804198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3754" y="841789"/>
            <a:ext cx="553467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913" y="74260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658" y="49698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68467" y="1570385"/>
            <a:ext cx="2212975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794802" y="1570385"/>
            <a:ext cx="3384550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257260" y="1564127"/>
            <a:ext cx="2181860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522094" y="1538666"/>
            <a:ext cx="3548682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820092" y="2344420"/>
            <a:ext cx="2474262" cy="707886"/>
          </a:xfrm>
          <a:prstGeom prst="rect">
            <a:avLst/>
          </a:prstGeom>
          <a:solidFill>
            <a:srgbClr val="D9EDB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923313" y="2290266"/>
            <a:ext cx="1334559" cy="707886"/>
          </a:xfrm>
          <a:prstGeom prst="rect">
            <a:avLst/>
          </a:prstGeom>
          <a:solidFill>
            <a:srgbClr val="FFB99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/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01481 L -0.5763 0.6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05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0.04583 L 0.4849 0.52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3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584775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9070" y="-51909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6398" y="54166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each sentence with a word or phrase from 1.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4628" y="60746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414" y="46939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9642" y="1447631"/>
            <a:ext cx="11658538" cy="1200329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1.</a:t>
            </a:r>
            <a:r>
              <a:rPr lang="en-US" sz="3600" dirty="0">
                <a:solidFill>
                  <a:schemeClr val="tx1"/>
                </a:solidFill>
              </a:rPr>
              <a:t> In a __________, some animals eat other animals and become food for a third group of animals.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49642" y="2652068"/>
            <a:ext cx="11658538" cy="1132131"/>
          </a:xfrm>
          <a:prstGeom prst="rect">
            <a:avLst/>
          </a:prstGeom>
          <a:solidFill>
            <a:srgbClr val="F9F7C9"/>
          </a:solidFill>
        </p:spPr>
        <p:txBody>
          <a:bodyPr wrap="square" rtlCol="0" anchor="t"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2</a:t>
            </a:r>
            <a:r>
              <a:rPr lang="en-US" sz="3600" dirty="0">
                <a:solidFill>
                  <a:schemeClr val="tx1"/>
                </a:solidFill>
              </a:rPr>
              <a:t>. A _________ is often wide and its plants are mostly grass and flowers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49642" y="3785993"/>
            <a:ext cx="11658538" cy="1200329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3.</a:t>
            </a:r>
            <a:r>
              <a:rPr lang="en-US" sz="3600" dirty="0">
                <a:solidFill>
                  <a:schemeClr val="tx1"/>
                </a:solidFill>
              </a:rPr>
              <a:t> Areas of land to protect animals and plants are called ______________.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449642" y="4986322"/>
            <a:ext cx="11658538" cy="1200329"/>
          </a:xfrm>
          <a:prstGeom prst="rect">
            <a:avLst/>
          </a:prstGeom>
          <a:solidFill>
            <a:srgbClr val="F9F7C9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4.</a:t>
            </a:r>
            <a:r>
              <a:rPr lang="en-US" sz="3600" dirty="0">
                <a:solidFill>
                  <a:schemeClr val="tx1"/>
                </a:solidFill>
              </a:rPr>
              <a:t> The North and South _____ are both extremely cold and icy.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49642" y="6198504"/>
            <a:ext cx="11696003" cy="646331"/>
          </a:xfrm>
          <a:prstGeom prst="rect">
            <a:avLst/>
          </a:prstGeom>
          <a:solidFill>
            <a:srgbClr val="7FBCBD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5. </a:t>
            </a:r>
            <a:r>
              <a:rPr lang="en-US" sz="3600" dirty="0">
                <a:solidFill>
                  <a:schemeClr val="tx1"/>
                </a:solidFill>
              </a:rPr>
              <a:t>Natural ________ for pandas are bamboo forests.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715367" y="1357769"/>
            <a:ext cx="258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chain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93737" y="4262235"/>
            <a:ext cx="383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900085" y="4922798"/>
            <a:ext cx="172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poles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2414330" y="6140738"/>
            <a:ext cx="201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habitats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280286" y="2555568"/>
            <a:ext cx="2268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grassland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5" grpId="0" animBg="1"/>
      <p:bldP spid="5" grpId="1" animBg="1"/>
      <p:bldP spid="6" grpId="0"/>
      <p:bldP spid="6" grpId="1"/>
      <p:bldP spid="15" grpId="0"/>
      <p:bldP spid="15" grpId="1"/>
      <p:bldP spid="18" grpId="0"/>
      <p:bldP spid="18" grpId="1"/>
      <p:bldP spid="25" grpId="0"/>
      <p:bldP spid="25" grpId="1"/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674631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3820" y="3277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897" y="717226"/>
            <a:ext cx="11610158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0642" y="72123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13" y="6525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89001" y="3078786"/>
            <a:ext cx="3530762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climate change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habitat loss</a:t>
            </a:r>
            <a:r>
              <a:rPr lang="en-US" sz="3600" dirty="0"/>
              <a:t> 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874057" y="3078786"/>
            <a:ext cx="4087949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global warming    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ecological balance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4205" y="1652508"/>
            <a:ext cx="12076561" cy="1200329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dirty="0"/>
              <a:t>When humans use a natural habitat for farming and  housing, they cause ______.</a:t>
            </a:r>
          </a:p>
        </p:txBody>
      </p:sp>
      <p:sp>
        <p:nvSpPr>
          <p:cNvPr id="10" name="Oval 9"/>
          <p:cNvSpPr/>
          <p:nvPr/>
        </p:nvSpPr>
        <p:spPr>
          <a:xfrm>
            <a:off x="1039710" y="3675834"/>
            <a:ext cx="576513" cy="5488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54205" y="4542495"/>
            <a:ext cx="12053975" cy="646331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dirty="0"/>
              <a:t>When Earth’s average temperature increases, we face _____.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89001" y="5368608"/>
            <a:ext cx="4078036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ecological balance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pollution</a:t>
            </a:r>
            <a:r>
              <a:rPr lang="en-US" sz="3600" dirty="0"/>
              <a:t>  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74058" y="5382122"/>
            <a:ext cx="3510914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global warming 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protection</a:t>
            </a:r>
          </a:p>
        </p:txBody>
      </p:sp>
      <p:sp>
        <p:nvSpPr>
          <p:cNvPr id="30" name="Oval 29"/>
          <p:cNvSpPr/>
          <p:nvPr/>
        </p:nvSpPr>
        <p:spPr>
          <a:xfrm>
            <a:off x="6819628" y="5388666"/>
            <a:ext cx="582657" cy="580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5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595562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09096" y="2545720"/>
            <a:ext cx="2313076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hunt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preserve</a:t>
            </a:r>
            <a:r>
              <a:rPr lang="en-US" sz="3600" dirty="0"/>
              <a:t>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940382" y="2580152"/>
            <a:ext cx="2029448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change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pollute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0" y="1652508"/>
            <a:ext cx="12190730" cy="646331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3. </a:t>
            </a:r>
            <a:r>
              <a:rPr lang="en-US" sz="3600" dirty="0"/>
              <a:t>Each of us can lend a hand to ____ the natural 	environment.</a:t>
            </a:r>
          </a:p>
        </p:txBody>
      </p:sp>
      <p:sp>
        <p:nvSpPr>
          <p:cNvPr id="10" name="Oval 9"/>
          <p:cNvSpPr/>
          <p:nvPr/>
        </p:nvSpPr>
        <p:spPr>
          <a:xfrm>
            <a:off x="909095" y="318031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0" y="4110100"/>
            <a:ext cx="12202653" cy="1200329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dirty="0"/>
              <a:t>We can keep a(n) ____ by stopping hunting and cutting down trees.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09095" y="5557310"/>
            <a:ext cx="4132696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A. ecological balance 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C. climate change</a:t>
            </a:r>
            <a:r>
              <a:rPr lang="en-US" sz="3600" dirty="0"/>
              <a:t>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940382" y="5453993"/>
            <a:ext cx="3433704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habitat loss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nature reserve</a:t>
            </a:r>
          </a:p>
        </p:txBody>
      </p:sp>
      <p:sp>
        <p:nvSpPr>
          <p:cNvPr id="30" name="Oval 29"/>
          <p:cNvSpPr/>
          <p:nvPr/>
        </p:nvSpPr>
        <p:spPr>
          <a:xfrm>
            <a:off x="909095" y="5637908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47752-0553-4CCB-F541-A202F2DE0FFA}"/>
              </a:ext>
            </a:extLst>
          </p:cNvPr>
          <p:cNvSpPr txBox="1"/>
          <p:nvPr/>
        </p:nvSpPr>
        <p:spPr>
          <a:xfrm>
            <a:off x="709897" y="663460"/>
            <a:ext cx="11610158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91758524-0F7F-E8AB-8AA6-09E91DF0D8E6}"/>
              </a:ext>
            </a:extLst>
          </p:cNvPr>
          <p:cNvSpPr/>
          <p:nvPr/>
        </p:nvSpPr>
        <p:spPr>
          <a:xfrm>
            <a:off x="214425" y="69740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7E58A-3061-E691-EF5D-6ABD9E186E7F}"/>
              </a:ext>
            </a:extLst>
          </p:cNvPr>
          <p:cNvSpPr txBox="1"/>
          <p:nvPr/>
        </p:nvSpPr>
        <p:spPr>
          <a:xfrm>
            <a:off x="267211" y="64004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2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674631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9486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30642" y="2014697"/>
            <a:ext cx="11737059" cy="646331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5. </a:t>
            </a:r>
            <a:r>
              <a:rPr lang="en-US" sz="3600" dirty="0"/>
              <a:t>One way to ______ Mother Earth is by planting more trees.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62318" y="3283946"/>
            <a:ext cx="2071175" cy="1200329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A. keep                  </a:t>
            </a:r>
          </a:p>
          <a:p>
            <a:r>
              <a:rPr lang="en-US" sz="3600">
                <a:solidFill>
                  <a:schemeClr val="tx1"/>
                </a:solidFill>
              </a:rPr>
              <a:t>C. provide</a:t>
            </a:r>
            <a:r>
              <a:rPr lang="en-US" sz="3600"/>
              <a:t>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89449" y="3283946"/>
            <a:ext cx="2071175" cy="1200329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B. harm    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D. protect</a:t>
            </a:r>
          </a:p>
        </p:txBody>
      </p:sp>
      <p:sp>
        <p:nvSpPr>
          <p:cNvPr id="30" name="Oval 29"/>
          <p:cNvSpPr/>
          <p:nvPr/>
        </p:nvSpPr>
        <p:spPr>
          <a:xfrm>
            <a:off x="6788737" y="3879503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letter w on a black back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29" y="1365490"/>
            <a:ext cx="2001004" cy="1557031"/>
          </a:xfrm>
          <a:prstGeom prst="rect">
            <a:avLst/>
          </a:prstGeom>
        </p:spPr>
      </p:pic>
      <p:pic>
        <p:nvPicPr>
          <p:cNvPr id="8" name="Picture 7" descr="A drawing of a donu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-3113932"/>
            <a:ext cx="2177144" cy="2741007"/>
          </a:xfrm>
          <a:prstGeom prst="ellipse">
            <a:avLst/>
          </a:prstGeom>
        </p:spPr>
      </p:pic>
      <p:pic>
        <p:nvPicPr>
          <p:cNvPr id="10" name="Picture 9" descr="A green letter 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456" y="1027158"/>
            <a:ext cx="1507240" cy="1785257"/>
          </a:xfrm>
          <a:prstGeom prst="rect">
            <a:avLst/>
          </a:prstGeom>
        </p:spPr>
      </p:pic>
      <p:pic>
        <p:nvPicPr>
          <p:cNvPr id="15" name="Picture 14" descr="A red letter g on a black backgroun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1977" y="4166618"/>
            <a:ext cx="1774371" cy="1947480"/>
          </a:xfrm>
          <a:prstGeom prst="rect">
            <a:avLst/>
          </a:prstGeom>
        </p:spPr>
      </p:pic>
      <p:pic>
        <p:nvPicPr>
          <p:cNvPr id="19" name="Picture 18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60" y="7507852"/>
            <a:ext cx="1775324" cy="2080966"/>
          </a:xfrm>
          <a:prstGeom prst="rect">
            <a:avLst/>
          </a:prstGeom>
        </p:spPr>
      </p:pic>
      <p:pic>
        <p:nvPicPr>
          <p:cNvPr id="20" name="Picture 19" descr="A gold letter on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7785161"/>
            <a:ext cx="2326641" cy="2192132"/>
          </a:xfrm>
          <a:prstGeom prst="rect">
            <a:avLst/>
          </a:prstGeom>
        </p:spPr>
      </p:pic>
      <p:pic>
        <p:nvPicPr>
          <p:cNvPr id="26" name="Picture 25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42" y="2959200"/>
            <a:ext cx="2103572" cy="3155359"/>
          </a:xfrm>
          <a:prstGeom prst="rect">
            <a:avLst/>
          </a:prstGeom>
        </p:spPr>
      </p:pic>
      <p:pic>
        <p:nvPicPr>
          <p:cNvPr id="27" name="Content Placeholder 26" descr="A gold letter on a black backgroun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925" y="590550"/>
            <a:ext cx="3053715" cy="30759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E66D8-BA96-8BCA-7461-B739C7D32B74}"/>
              </a:ext>
            </a:extLst>
          </p:cNvPr>
          <p:cNvSpPr txBox="1"/>
          <p:nvPr/>
        </p:nvSpPr>
        <p:spPr>
          <a:xfrm>
            <a:off x="680975" y="746530"/>
            <a:ext cx="11610158" cy="74739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D.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79CB35EB-9F59-B85C-04B9-9CD3FA4E4DDA}"/>
              </a:ext>
            </a:extLst>
          </p:cNvPr>
          <p:cNvSpPr/>
          <p:nvPr/>
        </p:nvSpPr>
        <p:spPr>
          <a:xfrm>
            <a:off x="231152" y="6927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0494D-EBE2-366B-CB80-A42B9BB7852C}"/>
              </a:ext>
            </a:extLst>
          </p:cNvPr>
          <p:cNvSpPr txBox="1"/>
          <p:nvPr/>
        </p:nvSpPr>
        <p:spPr>
          <a:xfrm>
            <a:off x="283938" y="55712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 ACTIVITY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 descr="A red letter w on a black back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1" y="1365490"/>
            <a:ext cx="2001004" cy="1557031"/>
          </a:xfrm>
          <a:prstGeom prst="rect">
            <a:avLst/>
          </a:prstGeom>
        </p:spPr>
      </p:pic>
      <p:pic>
        <p:nvPicPr>
          <p:cNvPr id="5" name="Picture 4" descr="A drawing of a donu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840213"/>
            <a:ext cx="2177144" cy="2741007"/>
          </a:xfrm>
          <a:prstGeom prst="ellipse">
            <a:avLst/>
          </a:prstGeom>
        </p:spPr>
      </p:pic>
      <p:pic>
        <p:nvPicPr>
          <p:cNvPr id="8" name="Picture 7" descr="A gold letter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80" y="783290"/>
            <a:ext cx="2626630" cy="2645229"/>
          </a:xfrm>
          <a:prstGeom prst="rect">
            <a:avLst/>
          </a:prstGeom>
        </p:spPr>
      </p:pic>
      <p:pic>
        <p:nvPicPr>
          <p:cNvPr id="12" name="Picture 11" descr="A green letter 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6" y="1137013"/>
            <a:ext cx="1507240" cy="1785257"/>
          </a:xfrm>
          <a:prstGeom prst="rect">
            <a:avLst/>
          </a:prstGeom>
        </p:spPr>
      </p:pic>
      <p:pic>
        <p:nvPicPr>
          <p:cNvPr id="14" name="Picture 13" descr="A red letter g on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88" y="3297938"/>
            <a:ext cx="1774371" cy="1947480"/>
          </a:xfrm>
          <a:prstGeom prst="rect">
            <a:avLst/>
          </a:prstGeom>
        </p:spPr>
      </p:pic>
      <p:pic>
        <p:nvPicPr>
          <p:cNvPr id="18" name="Picture 17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20" y="3153022"/>
            <a:ext cx="1775324" cy="2080966"/>
          </a:xfrm>
          <a:prstGeom prst="rect">
            <a:avLst/>
          </a:prstGeom>
        </p:spPr>
      </p:pic>
      <p:pic>
        <p:nvPicPr>
          <p:cNvPr id="23" name="Picture 22" descr="A gold letter on a black background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3070286"/>
            <a:ext cx="2326641" cy="2192132"/>
          </a:xfrm>
          <a:prstGeom prst="rect">
            <a:avLst/>
          </a:prstGeom>
        </p:spPr>
      </p:pic>
      <p:pic>
        <p:nvPicPr>
          <p:cNvPr id="25" name="Picture 24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87" y="2694405"/>
            <a:ext cx="2103572" cy="3155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 descr="A red letter w on a black back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2467143"/>
            <a:ext cx="1021080" cy="795020"/>
          </a:xfrm>
          <a:prstGeom prst="rect">
            <a:avLst/>
          </a:prstGeom>
        </p:spPr>
      </p:pic>
      <p:pic>
        <p:nvPicPr>
          <p:cNvPr id="5" name="Picture 4" descr="A drawing of a donut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1254125" y="2270610"/>
            <a:ext cx="1235075" cy="1188085"/>
          </a:xfrm>
          <a:prstGeom prst="ellipse">
            <a:avLst/>
          </a:prstGeom>
        </p:spPr>
      </p:pic>
      <p:pic>
        <p:nvPicPr>
          <p:cNvPr id="8" name="Picture 7" descr="A gold letter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270610"/>
            <a:ext cx="1235075" cy="1188085"/>
          </a:xfrm>
          <a:prstGeom prst="rect">
            <a:avLst/>
          </a:prstGeom>
        </p:spPr>
      </p:pic>
      <p:pic>
        <p:nvPicPr>
          <p:cNvPr id="12" name="Picture 11" descr="A green letter 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2380148"/>
            <a:ext cx="981075" cy="943610"/>
          </a:xfrm>
          <a:prstGeom prst="rect">
            <a:avLst/>
          </a:prstGeom>
        </p:spPr>
      </p:pic>
      <p:pic>
        <p:nvPicPr>
          <p:cNvPr id="14" name="Picture 13" descr="A red letter g on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3886200"/>
            <a:ext cx="860425" cy="944880"/>
          </a:xfrm>
          <a:prstGeom prst="rect">
            <a:avLst/>
          </a:prstGeom>
        </p:spPr>
      </p:pic>
      <p:pic>
        <p:nvPicPr>
          <p:cNvPr id="18" name="Picture 17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50" y="3886200"/>
            <a:ext cx="860425" cy="944880"/>
          </a:xfrm>
          <a:prstGeom prst="rect">
            <a:avLst/>
          </a:prstGeom>
        </p:spPr>
      </p:pic>
      <p:pic>
        <p:nvPicPr>
          <p:cNvPr id="23" name="Picture 22" descr="A gold letter on a black background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41" y="3886200"/>
            <a:ext cx="860425" cy="944880"/>
          </a:xfrm>
          <a:prstGeom prst="rect">
            <a:avLst/>
          </a:prstGeom>
        </p:spPr>
      </p:pic>
      <p:pic>
        <p:nvPicPr>
          <p:cNvPr id="25" name="Picture 24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5" y="3768090"/>
            <a:ext cx="1075690" cy="118110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317866" y="1288415"/>
            <a:ext cx="7872962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50000"/>
              </a:lnSpc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two groups. </a:t>
            </a:r>
          </a:p>
          <a:p>
            <a:pPr marL="635" indent="-635">
              <a:lnSpc>
                <a:spcPct val="150000"/>
              </a:lnSpc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- There is a picture with initial letter (s) of the word/ phrase describing the things in the pictures. </a:t>
            </a:r>
          </a:p>
          <a:p>
            <a:pPr marL="635" indent="-635">
              <a:lnSpc>
                <a:spcPct val="150000"/>
              </a:lnSpc>
            </a:pPr>
            <a:r>
              <a:rPr 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- The group with more correct answers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720" y="1091565"/>
            <a:ext cx="7232015" cy="428815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h______    l___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223067" y="5535114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abitat</a:t>
            </a:r>
            <a:endParaRPr lang="en-US" sz="5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848474" y="5516562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</a:t>
            </a:r>
            <a:endParaRPr lang="en-US" sz="5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n_____    r_______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96171" y="5521325"/>
            <a:ext cx="22326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ature</a:t>
            </a:r>
            <a:endParaRPr lang="en-US" sz="5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576105" y="555498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eserves</a:t>
            </a:r>
            <a:endParaRPr lang="en-US" sz="5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185" y="1130935"/>
            <a:ext cx="7525385" cy="4433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 ________    b______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68503" y="553593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cological</a:t>
            </a:r>
            <a:endParaRPr lang="en-US" sz="5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771130" y="5514069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alance</a:t>
            </a:r>
            <a:endParaRPr lang="en-US" sz="5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1147445"/>
            <a:ext cx="7181850" cy="4407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ce-4984262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635" cy="81254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618990" y="3790950"/>
            <a:ext cx="545338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1457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3002" y="-748528"/>
            <a:ext cx="7869555" cy="78695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04385" y="3625850"/>
            <a:ext cx="5725795" cy="941070"/>
            <a:chOff x="7251" y="5710"/>
            <a:chExt cx="9017" cy="1482"/>
          </a:xfrm>
        </p:grpSpPr>
        <p:sp>
          <p:nvSpPr>
            <p:cNvPr id="15" name="TextBox 35"/>
            <p:cNvSpPr txBox="1"/>
            <p:nvPr/>
          </p:nvSpPr>
          <p:spPr>
            <a:xfrm>
              <a:off x="8846" y="600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51" y="571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  <p:sp>
        <p:nvSpPr>
          <p:cNvPr id="20" name="TextBox 40"/>
          <p:cNvSpPr txBox="1"/>
          <p:nvPr/>
        </p:nvSpPr>
        <p:spPr>
          <a:xfrm>
            <a:off x="2650490" y="2519680"/>
            <a:ext cx="9284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PLANET EARTH</a:t>
            </a:r>
          </a:p>
        </p:txBody>
      </p:sp>
      <p:sp>
        <p:nvSpPr>
          <p:cNvPr id="17" name="Oval 16"/>
          <p:cNvSpPr/>
          <p:nvPr/>
        </p:nvSpPr>
        <p:spPr>
          <a:xfrm>
            <a:off x="-3602990" y="-4319905"/>
            <a:ext cx="18719800" cy="18719800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543550" y="1344295"/>
            <a:ext cx="3050540" cy="1001395"/>
            <a:chOff x="8730" y="2117"/>
            <a:chExt cx="4804" cy="1577"/>
          </a:xfrm>
        </p:grpSpPr>
        <p:grpSp>
          <p:nvGrpSpPr>
            <p:cNvPr id="9" name="Group 8"/>
            <p:cNvGrpSpPr/>
            <p:nvPr/>
          </p:nvGrpSpPr>
          <p:grpSpPr>
            <a:xfrm>
              <a:off x="11864" y="2117"/>
              <a:ext cx="1584" cy="157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>
              <a:off x="8730" y="237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1725" y="2330"/>
              <a:ext cx="180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192270" y="5395595"/>
            <a:ext cx="407162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P_____ed</a:t>
            </a:r>
            <a:r>
              <a:rPr lang="en-US" sz="5000" b="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580353" y="5357177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ollut</a:t>
            </a:r>
            <a:endParaRPr lang="en-US" sz="5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00" y="1151890"/>
            <a:ext cx="7713980" cy="4090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65475" y="5405120"/>
            <a:ext cx="601726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g_____ w_______    </a:t>
            </a: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188720"/>
            <a:ext cx="7395210" cy="42164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09010" y="540512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lobal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699307" y="5366703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65475" y="5405120"/>
            <a:ext cx="6017260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c______  c______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464560" y="5356860"/>
            <a:ext cx="294640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limate</a:t>
            </a:r>
            <a:endParaRPr lang="en-US" sz="5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932170" y="5386070"/>
            <a:ext cx="329819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hange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630" y="1252855"/>
            <a:ext cx="7346950" cy="415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254643" y="1079038"/>
            <a:ext cx="1380455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21505" y="2491713"/>
            <a:ext cx="171200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VOCABULARY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486" y="3841324"/>
            <a:ext cx="2061681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37857" y="1079038"/>
            <a:ext cx="8567057" cy="86631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sz="2600" dirty="0">
                <a:solidFill>
                  <a:schemeClr val="tx1"/>
                </a:solidFill>
              </a:rPr>
              <a:t>Option 2: Wordly word chain.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27573" y="1990679"/>
            <a:ext cx="8567057" cy="200833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dirty="0">
                <a:solidFill>
                  <a:schemeClr val="tx1"/>
                </a:solidFill>
              </a:rPr>
              <a:t>Vocabulary </a:t>
            </a:r>
          </a:p>
          <a:p>
            <a:r>
              <a:rPr lang="en-US" altLang="en-GB" sz="2600" dirty="0">
                <a:solidFill>
                  <a:schemeClr val="tx1"/>
                </a:solidFill>
              </a:rPr>
              <a:t>T</a:t>
            </a:r>
            <a:r>
              <a:rPr lang="en-GB" sz="2600" dirty="0">
                <a:solidFill>
                  <a:schemeClr val="tx1"/>
                </a:solidFill>
              </a:rPr>
              <a:t>ask 1: Write a word or phrase from the box under each 	picture.</a:t>
            </a:r>
          </a:p>
          <a:p>
            <a:r>
              <a:rPr lang="en-GB" sz="2600" dirty="0">
                <a:solidFill>
                  <a:schemeClr val="tx1"/>
                </a:solidFill>
              </a:rPr>
              <a:t>Task 2: Complete each sentence with a word or phrase from 1.</a:t>
            </a:r>
          </a:p>
          <a:p>
            <a:r>
              <a:rPr lang="en-GB" sz="2600" dirty="0">
                <a:solidFill>
                  <a:schemeClr val="tx1"/>
                </a:solidFill>
              </a:rPr>
              <a:t>Task 3: Choose the correct answer A, B, C, or 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17289" y="4044338"/>
            <a:ext cx="8577341" cy="182977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syllables. Does the speaker place stress on them? 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check, and repeat.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1635098" y="1385141"/>
            <a:ext cx="842409" cy="110657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087327" y="2800516"/>
            <a:ext cx="534178" cy="10408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7" y="247242"/>
            <a:ext cx="690055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27796" y="209926"/>
            <a:ext cx="624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678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927735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3345" y="2545715"/>
            <a:ext cx="12014933" cy="307977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r>
              <a:rPr lang="en-US" sz="4800" dirty="0"/>
              <a:t>When we speak English, we place stress on certain syllables in a sentence. The combination of stressed and unstressed syllables produces rhythm in spoken English.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167830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021715" y="739140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465" y="111506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the sentences and pay attention to the bold syllables. Does the speaker place stress on them?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2400" y="2167255"/>
            <a:ext cx="11955243" cy="4613571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/>
              <a:t>1. Earth </a:t>
            </a:r>
            <a:r>
              <a:rPr lang="en-US" sz="4000" dirty="0"/>
              <a:t>is the</a:t>
            </a:r>
            <a:r>
              <a:rPr lang="en-US" sz="4000" b="1" dirty="0"/>
              <a:t> third pla</a:t>
            </a:r>
            <a:r>
              <a:rPr lang="en-US" sz="4000" dirty="0"/>
              <a:t>net from the </a:t>
            </a:r>
            <a:r>
              <a:rPr lang="en-US" sz="4000" b="1" dirty="0"/>
              <a:t>Sun.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b="1" dirty="0"/>
              <a:t>2. O</a:t>
            </a:r>
            <a:r>
              <a:rPr lang="en-US" sz="4000" dirty="0"/>
              <a:t>ceans, </a:t>
            </a:r>
            <a:r>
              <a:rPr lang="en-US" sz="4000" b="1" dirty="0"/>
              <a:t>seas</a:t>
            </a:r>
            <a:r>
              <a:rPr lang="en-US" sz="4000" dirty="0"/>
              <a:t>, </a:t>
            </a:r>
            <a:r>
              <a:rPr lang="en-US" sz="4000" b="1" dirty="0"/>
              <a:t>ri</a:t>
            </a:r>
            <a:r>
              <a:rPr lang="en-US" sz="4000" dirty="0"/>
              <a:t>vers, and </a:t>
            </a:r>
            <a:r>
              <a:rPr lang="en-US" sz="4000" b="1" dirty="0"/>
              <a:t>lakes</a:t>
            </a:r>
            <a:r>
              <a:rPr lang="en-US" sz="4000" dirty="0"/>
              <a:t> are </a:t>
            </a:r>
            <a:r>
              <a:rPr lang="en-US" sz="4000" b="1" dirty="0"/>
              <a:t>wa</a:t>
            </a:r>
            <a:r>
              <a:rPr lang="en-US" sz="4000" dirty="0"/>
              <a:t>ter </a:t>
            </a:r>
            <a:r>
              <a:rPr lang="en-US" sz="4000" b="1" dirty="0"/>
              <a:t>bo</a:t>
            </a:r>
            <a:r>
              <a:rPr lang="en-US" sz="4000" dirty="0"/>
              <a:t>dies.</a:t>
            </a:r>
          </a:p>
          <a:p>
            <a:pPr>
              <a:lnSpc>
                <a:spcPct val="150000"/>
              </a:lnSpc>
            </a:pPr>
            <a:r>
              <a:rPr lang="en-US" sz="4000" b="1" dirty="0"/>
              <a:t>3.</a:t>
            </a:r>
            <a:r>
              <a:rPr lang="en-US" sz="4000" dirty="0"/>
              <a:t> The </a:t>
            </a:r>
            <a:r>
              <a:rPr lang="en-US" sz="4000" b="1" dirty="0"/>
              <a:t>North</a:t>
            </a:r>
            <a:r>
              <a:rPr lang="en-US" sz="4000" dirty="0"/>
              <a:t> and </a:t>
            </a:r>
            <a:r>
              <a:rPr lang="en-US" sz="4000" b="1" dirty="0"/>
              <a:t>South</a:t>
            </a:r>
            <a:r>
              <a:rPr lang="en-US" sz="4000" dirty="0"/>
              <a:t> </a:t>
            </a:r>
            <a:r>
              <a:rPr lang="en-US" sz="4000" b="1" dirty="0"/>
              <a:t>poles</a:t>
            </a:r>
            <a:r>
              <a:rPr lang="en-US" sz="4000" dirty="0"/>
              <a:t> are ex</a:t>
            </a:r>
            <a:r>
              <a:rPr lang="en-US" sz="4000" b="1" dirty="0"/>
              <a:t>treme</a:t>
            </a:r>
            <a:r>
              <a:rPr lang="en-US" sz="4000" dirty="0"/>
              <a:t>ly </a:t>
            </a:r>
            <a:r>
              <a:rPr lang="en-US" sz="4000" b="1" dirty="0"/>
              <a:t>cold</a:t>
            </a:r>
            <a:r>
              <a:rPr lang="en-US" sz="4000" dirty="0"/>
              <a:t> and </a:t>
            </a:r>
            <a:r>
              <a:rPr lang="en-US" sz="4000" b="1" dirty="0"/>
              <a:t>i</a:t>
            </a:r>
            <a:r>
              <a:rPr lang="en-US" sz="4000" dirty="0"/>
              <a:t>cy.</a:t>
            </a:r>
          </a:p>
          <a:p>
            <a:pPr>
              <a:lnSpc>
                <a:spcPct val="150000"/>
              </a:lnSpc>
            </a:pPr>
            <a:r>
              <a:rPr lang="en-US" sz="4000" b="1" dirty="0"/>
              <a:t>4.</a:t>
            </a:r>
            <a:r>
              <a:rPr lang="en-US" sz="4000" dirty="0"/>
              <a:t> Do </a:t>
            </a:r>
            <a:r>
              <a:rPr lang="en-US" sz="4000" b="1" dirty="0"/>
              <a:t>moon</a:t>
            </a:r>
            <a:r>
              <a:rPr lang="en-US" sz="4000" dirty="0"/>
              <a:t>quakes </a:t>
            </a:r>
            <a:r>
              <a:rPr lang="en-US" sz="4000" b="1" dirty="0"/>
              <a:t>last </a:t>
            </a:r>
            <a:r>
              <a:rPr lang="en-US" sz="4000" dirty="0"/>
              <a:t>up to </a:t>
            </a:r>
            <a:r>
              <a:rPr lang="en-US" sz="4000" b="1" dirty="0"/>
              <a:t>half</a:t>
            </a:r>
            <a:r>
              <a:rPr lang="en-US" sz="4000" dirty="0"/>
              <a:t> an </a:t>
            </a:r>
            <a:r>
              <a:rPr lang="en-US" sz="4000" b="1" dirty="0"/>
              <a:t>hour</a:t>
            </a:r>
            <a:r>
              <a:rPr lang="en-US" sz="4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4000" b="1" dirty="0"/>
              <a:t>5.</a:t>
            </a:r>
            <a:r>
              <a:rPr lang="en-US" sz="4000" dirty="0"/>
              <a:t> Pre</a:t>
            </a:r>
            <a:r>
              <a:rPr lang="en-US" sz="4000" b="1" dirty="0"/>
              <a:t>ser</a:t>
            </a:r>
            <a:r>
              <a:rPr lang="en-US" sz="4000" dirty="0"/>
              <a:t>ving </a:t>
            </a:r>
            <a:r>
              <a:rPr lang="en-US" sz="4000" b="1" dirty="0"/>
              <a:t>na</a:t>
            </a:r>
            <a:r>
              <a:rPr lang="en-US" sz="4000" dirty="0"/>
              <a:t>tural re</a:t>
            </a:r>
            <a:r>
              <a:rPr lang="en-US" sz="4000" b="1" dirty="0"/>
              <a:t>sour</a:t>
            </a:r>
            <a:r>
              <a:rPr lang="en-US" sz="4000" dirty="0"/>
              <a:t>ces is very im</a:t>
            </a:r>
            <a:r>
              <a:rPr lang="en-US" sz="4000" b="1" dirty="0"/>
              <a:t>por</a:t>
            </a:r>
            <a:r>
              <a:rPr lang="en-US" sz="4000" dirty="0"/>
              <a:t>tant.</a:t>
            </a:r>
          </a:p>
        </p:txBody>
      </p:sp>
      <p:pic>
        <p:nvPicPr>
          <p:cNvPr id="12" name="06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8537" y="1542322"/>
            <a:ext cx="1078230" cy="107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92611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563" y="1169532"/>
            <a:ext cx="1095883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stressed syllables in the sentences. Listen, check, and repeat.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337310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266430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40055" y="2857860"/>
            <a:ext cx="10547796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Listen and circle the stressed syllables.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40055" y="3797898"/>
            <a:ext cx="10779125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Count the number of stressed syllables in each sentence. 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16915" y="753999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</a:t>
            </a:r>
            <a:r>
              <a:rPr lang="en-US" sz="3200"/>
              <a:t>We’re doing a study on climate change.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2.</a:t>
            </a:r>
            <a:r>
              <a:rPr lang="en-US" sz="3200"/>
              <a:t> What is the distance from Earth to Mars?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They’ll have a discussion on natural habitats. 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Plants provide us with food, oxygen, and energy.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Our school organised various activities on Earth Day.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40055" y="-418465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73936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9607" y="1264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561975" y="849002"/>
            <a:ext cx="123553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1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stressed syllables in the sentences. Listen, check, and repeat.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2777" y="904181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149688" y="8898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40055" y="2296160"/>
            <a:ext cx="11572240" cy="4387483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/>
              <a:t>1. </a:t>
            </a:r>
            <a:r>
              <a:rPr lang="en-US" sz="3800" dirty="0"/>
              <a:t>We’re doing a study on climate change.</a:t>
            </a:r>
          </a:p>
          <a:p>
            <a:pPr>
              <a:lnSpc>
                <a:spcPct val="150000"/>
              </a:lnSpc>
            </a:pPr>
            <a:r>
              <a:rPr lang="en-US" sz="3800" b="1" dirty="0"/>
              <a:t>2.</a:t>
            </a:r>
            <a:r>
              <a:rPr lang="en-US" sz="3800" dirty="0"/>
              <a:t> What is the distance from Earth to Mars?</a:t>
            </a:r>
          </a:p>
          <a:p>
            <a:pPr>
              <a:lnSpc>
                <a:spcPct val="150000"/>
              </a:lnSpc>
            </a:pPr>
            <a:r>
              <a:rPr lang="en-US" sz="3800" b="1" dirty="0"/>
              <a:t>3.</a:t>
            </a:r>
            <a:r>
              <a:rPr lang="en-US" sz="3800" dirty="0"/>
              <a:t> They’ll have a discussion on natural habitats. </a:t>
            </a:r>
          </a:p>
          <a:p>
            <a:pPr>
              <a:lnSpc>
                <a:spcPct val="150000"/>
              </a:lnSpc>
            </a:pPr>
            <a:r>
              <a:rPr lang="en-US" sz="3800" b="1" dirty="0"/>
              <a:t>4.</a:t>
            </a:r>
            <a:r>
              <a:rPr lang="en-US" sz="3800" dirty="0"/>
              <a:t> Plants provide us with food, oxygen, and energy.</a:t>
            </a:r>
          </a:p>
          <a:p>
            <a:pPr>
              <a:lnSpc>
                <a:spcPct val="150000"/>
              </a:lnSpc>
            </a:pPr>
            <a:r>
              <a:rPr lang="en-US" sz="3800" b="1" dirty="0"/>
              <a:t>5.</a:t>
            </a:r>
            <a:r>
              <a:rPr lang="en-US" sz="3800" dirty="0"/>
              <a:t> Our school </a:t>
            </a:r>
            <a:r>
              <a:rPr lang="en-US" sz="3800" dirty="0" err="1"/>
              <a:t>organised</a:t>
            </a:r>
            <a:r>
              <a:rPr lang="en-US" sz="3800" dirty="0"/>
              <a:t> various activities on Earth Day.</a:t>
            </a:r>
          </a:p>
        </p:txBody>
      </p:sp>
      <p:pic>
        <p:nvPicPr>
          <p:cNvPr id="7" name="06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3655" y="1621155"/>
            <a:ext cx="803910" cy="8039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flipH="1">
            <a:off x="2198915" y="2548890"/>
            <a:ext cx="658609" cy="6248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3801498" y="2548890"/>
            <a:ext cx="658610" cy="627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5538832" y="2560320"/>
            <a:ext cx="658610" cy="6248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7067804" y="2539726"/>
            <a:ext cx="1665758" cy="627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853831" y="3363711"/>
            <a:ext cx="1345084" cy="657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3290210" y="3374148"/>
            <a:ext cx="658609" cy="6209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6015544" y="3406460"/>
            <a:ext cx="1314202" cy="58866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7767386" y="3395080"/>
            <a:ext cx="1314203" cy="654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2339906" y="4313396"/>
            <a:ext cx="1220515" cy="55149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4362790" y="4296093"/>
            <a:ext cx="721133" cy="627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6442074" y="4333489"/>
            <a:ext cx="666004" cy="58866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7944266" y="4258173"/>
            <a:ext cx="666003" cy="62737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811212" y="5176520"/>
            <a:ext cx="1528693" cy="511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2893852" y="5182330"/>
            <a:ext cx="963067" cy="511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5371883" y="5137784"/>
            <a:ext cx="1115163" cy="624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6518273" y="5147944"/>
            <a:ext cx="432957" cy="5403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8885347" y="5176520"/>
            <a:ext cx="524885" cy="5403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>
            <a:off x="1703000" y="6011577"/>
            <a:ext cx="1587210" cy="62329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075755" y="6099175"/>
            <a:ext cx="613912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5227048" y="6073034"/>
            <a:ext cx="600346" cy="561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7126601" y="6047060"/>
            <a:ext cx="585474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H="1">
            <a:off x="9105900" y="6034980"/>
            <a:ext cx="1369059" cy="561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10230007" y="6034980"/>
            <a:ext cx="1045845" cy="623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8733563" y="237114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9081589" y="3208338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9779408" y="4094576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0474960" y="4958080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11243628" y="5813514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 bldLvl="0" animBg="1"/>
      <p:bldP spid="1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6" grpId="0" bldLvl="0" animBg="1"/>
      <p:bldP spid="6" grpId="1" animBg="1"/>
      <p:bldP spid="10" grpId="0" bldLvl="0" animBg="1"/>
      <p:bldP spid="10" grpId="1" animBg="1"/>
      <p:bldP spid="12" grpId="0" bldLvl="0" animBg="1"/>
      <p:bldP spid="12" grpId="1" animBg="1"/>
      <p:bldP spid="18" grpId="0" bldLvl="0" animBg="1"/>
      <p:bldP spid="18" grpId="1" animBg="1"/>
      <p:bldP spid="19" grpId="0" bldLvl="0" animBg="1"/>
      <p:bldP spid="19" grpId="1" animBg="1"/>
      <p:bldP spid="23" grpId="0" bldLvl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9" grpId="0"/>
      <p:bldP spid="3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59043" y="1079038"/>
            <a:ext cx="1423457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21505" y="2491713"/>
            <a:ext cx="1713280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VOCABULARY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486" y="3841324"/>
            <a:ext cx="2165853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37857" y="1079038"/>
            <a:ext cx="8567057" cy="86631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sz="2600" dirty="0">
                <a:solidFill>
                  <a:schemeClr val="tx1"/>
                </a:solidFill>
              </a:rPr>
              <a:t>Option 2: Wordly word chain.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27573" y="1990679"/>
            <a:ext cx="8567057" cy="200833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dirty="0">
                <a:solidFill>
                  <a:schemeClr val="tx1"/>
                </a:solidFill>
              </a:rPr>
              <a:t>Vocabulary </a:t>
            </a:r>
          </a:p>
          <a:p>
            <a:r>
              <a:rPr lang="en-US" altLang="en-GB" sz="2600" dirty="0">
                <a:solidFill>
                  <a:schemeClr val="tx1"/>
                </a:solidFill>
              </a:rPr>
              <a:t>T</a:t>
            </a:r>
            <a:r>
              <a:rPr lang="en-GB" sz="2600" dirty="0">
                <a:solidFill>
                  <a:schemeClr val="tx1"/>
                </a:solidFill>
              </a:rPr>
              <a:t>ask 1: Write a word or phrase from the box under each 	picture.</a:t>
            </a:r>
          </a:p>
          <a:p>
            <a:r>
              <a:rPr lang="en-GB" sz="2600" dirty="0">
                <a:solidFill>
                  <a:schemeClr val="tx1"/>
                </a:solidFill>
              </a:rPr>
              <a:t>Task 2: Complete each sentence with a word or phrase from 1.</a:t>
            </a:r>
          </a:p>
          <a:p>
            <a:r>
              <a:rPr lang="en-GB" sz="2600" dirty="0">
                <a:solidFill>
                  <a:schemeClr val="tx1"/>
                </a:solidFill>
              </a:rPr>
              <a:t>Task 3: Choose the correct answer A, B, C, or 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17289" y="4044338"/>
            <a:ext cx="8577341" cy="182977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syllables. Does the speaker place stress on them? 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check, and repeat.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1782500" y="1385141"/>
            <a:ext cx="695645" cy="110657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139413" y="2800516"/>
            <a:ext cx="482092" cy="10408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222339" y="4141997"/>
            <a:ext cx="104811" cy="124525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19514" y="5387250"/>
            <a:ext cx="2015271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CONSOLIDATION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13228" y="5903432"/>
            <a:ext cx="8567057" cy="87215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Homework</a:t>
            </a:r>
            <a:endParaRPr lang="en-GB" sz="26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7" y="247242"/>
            <a:ext cx="690055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27796" y="209926"/>
            <a:ext cx="624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5849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0" y="1249819"/>
            <a:ext cx="229108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6" y="1981515"/>
            <a:ext cx="11805247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ym typeface="+mn-ea"/>
              </a:rPr>
              <a:t>Use the lexical items related to the topic Planet Earth;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ym typeface="+mn-ea"/>
              </a:rPr>
              <a:t>Have the right rhythm in sentences.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0370" y="1741805"/>
            <a:ext cx="11680373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400" dirty="0"/>
              <a:t>Use the lexical items related to the topic </a:t>
            </a:r>
            <a:r>
              <a:rPr lang="en-US" sz="4400" i="1" dirty="0"/>
              <a:t>Planet Earth</a:t>
            </a:r>
            <a:r>
              <a:rPr lang="en-US" sz="4400" dirty="0"/>
              <a:t>;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400" dirty="0"/>
              <a:t>Have the right rhythm in sentences.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1489" y="1150744"/>
            <a:ext cx="276385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" y="2201929"/>
            <a:ext cx="11704320" cy="1278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50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59044" y="1079038"/>
            <a:ext cx="127605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21505" y="2491713"/>
            <a:ext cx="1567293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486" y="3841324"/>
            <a:ext cx="1881171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37857" y="1079038"/>
            <a:ext cx="8567057" cy="86631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</a:rPr>
              <a:t>Option 1: Brainstorm</a:t>
            </a:r>
          </a:p>
          <a:p>
            <a:r>
              <a:rPr lang="en-US" sz="2600" dirty="0">
                <a:solidFill>
                  <a:schemeClr val="tx1"/>
                </a:solidFill>
              </a:rPr>
              <a:t>Option 2: Wordly word chain.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27573" y="1990679"/>
            <a:ext cx="8567057" cy="200833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dirty="0">
                <a:solidFill>
                  <a:schemeClr val="tx1"/>
                </a:solidFill>
              </a:rPr>
              <a:t>Vocabulary </a:t>
            </a:r>
          </a:p>
          <a:p>
            <a:r>
              <a:rPr lang="en-US" altLang="en-GB" sz="2600" dirty="0">
                <a:solidFill>
                  <a:schemeClr val="tx1"/>
                </a:solidFill>
              </a:rPr>
              <a:t>T</a:t>
            </a:r>
            <a:r>
              <a:rPr lang="en-GB" sz="2600" dirty="0">
                <a:solidFill>
                  <a:schemeClr val="tx1"/>
                </a:solidFill>
              </a:rPr>
              <a:t>ask 1: Write a word or phrase from the box under each 	picture.</a:t>
            </a:r>
          </a:p>
          <a:p>
            <a:r>
              <a:rPr lang="en-GB" sz="2600" dirty="0">
                <a:solidFill>
                  <a:schemeClr val="tx1"/>
                </a:solidFill>
              </a:rPr>
              <a:t>Task 2: Complete each sentence with a word or phrase from 1.</a:t>
            </a:r>
          </a:p>
          <a:p>
            <a:r>
              <a:rPr lang="en-GB" sz="2600" dirty="0">
                <a:solidFill>
                  <a:schemeClr val="tx1"/>
                </a:solidFill>
              </a:rPr>
              <a:t>Task 3: Choose the correct answer A, B, C, or D.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17289" y="4044338"/>
            <a:ext cx="8577341" cy="182977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to the sentences and pay attention to the bold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syllables. Does the speaker place stress on them? 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Circle the stressed syllables in the sentences. Listen, </a:t>
            </a:r>
            <a:r>
              <a:rPr lang="en-US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check, and repeat.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1635098" y="1385141"/>
            <a:ext cx="770054" cy="110657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997073" y="2800516"/>
            <a:ext cx="624433" cy="10408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1937657" y="4141997"/>
            <a:ext cx="456543" cy="124525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53614" y="5387250"/>
            <a:ext cx="1881171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13228" y="5903432"/>
            <a:ext cx="8567057" cy="87215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Homework</a:t>
            </a:r>
            <a:endParaRPr lang="en-GB" sz="26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7" y="247242"/>
            <a:ext cx="690055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27796" y="209926"/>
            <a:ext cx="6246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430" y="3429000"/>
            <a:ext cx="4293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690" y="2067560"/>
            <a:ext cx="3446145" cy="22834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00" y="4351020"/>
            <a:ext cx="3498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044950" y="1257935"/>
            <a:ext cx="7967345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some strips of paper with words / phrases.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076404" y="2768521"/>
            <a:ext cx="7967345" cy="24006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groups to stick the words / phrases to the right pictures.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076404" y="5088472"/>
            <a:ext cx="7967345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group with most correct answers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86238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4445" y="608421"/>
            <a:ext cx="34982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Pictures: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6" name="Content Placeholder 5" descr="landform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135" y="1485264"/>
            <a:ext cx="4121785" cy="2583815"/>
          </a:xfrm>
          <a:prstGeom prst="rect">
            <a:avLst/>
          </a:prstGeom>
        </p:spPr>
      </p:pic>
      <p:pic>
        <p:nvPicPr>
          <p:cNvPr id="8" name="Content Placeholder 7" descr="abstract-still-life-universe-composition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45620" y="1469418"/>
            <a:ext cx="3629395" cy="2599662"/>
          </a:xfrm>
          <a:prstGeom prst="rect">
            <a:avLst/>
          </a:prstGeom>
        </p:spPr>
      </p:pic>
      <p:pic>
        <p:nvPicPr>
          <p:cNvPr id="10" name="Picture 9" descr="Exploring the Perito Moreno Glacier_Bruce Raup_2019-12-19-33_6329.jpg"/>
          <p:cNvPicPr>
            <a:picLocks noChangeAspect="1"/>
          </p:cNvPicPr>
          <p:nvPr/>
        </p:nvPicPr>
        <p:blipFill>
          <a:blip r:embed="rId5"/>
          <a:srcRect l="33295" t="7265" r="9080" b="14217"/>
          <a:stretch>
            <a:fillRect/>
          </a:stretch>
        </p:blipFill>
        <p:spPr>
          <a:xfrm>
            <a:off x="8804275" y="1304612"/>
            <a:ext cx="3208752" cy="2729552"/>
          </a:xfrm>
          <a:prstGeom prst="roundRect">
            <a:avLst/>
          </a:prstGeom>
        </p:spPr>
      </p:pic>
      <p:pic>
        <p:nvPicPr>
          <p:cNvPr id="11" name="Picture 10" descr="Water image_Dreamstime"/>
          <p:cNvPicPr>
            <a:picLocks noChangeAspect="1"/>
          </p:cNvPicPr>
          <p:nvPr/>
        </p:nvPicPr>
        <p:blipFill>
          <a:blip r:embed="rId6"/>
          <a:srcRect l="31427" t="8460" r="27224" b="12695"/>
          <a:stretch>
            <a:fillRect/>
          </a:stretch>
        </p:blipFill>
        <p:spPr>
          <a:xfrm>
            <a:off x="8804275" y="4333240"/>
            <a:ext cx="3208753" cy="2372206"/>
          </a:xfrm>
          <a:prstGeom prst="roundRect">
            <a:avLst/>
          </a:prstGeom>
        </p:spPr>
      </p:pic>
      <p:pic>
        <p:nvPicPr>
          <p:cNvPr id="12" name="Picture 11" descr="Water-bodies-studied-authors-photographs-A-Ider-River-upstream-of-the-Reservoir-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620" y="4441825"/>
            <a:ext cx="3629395" cy="2263621"/>
          </a:xfrm>
          <a:prstGeom prst="rect">
            <a:avLst/>
          </a:prstGeom>
        </p:spPr>
      </p:pic>
      <p:pic>
        <p:nvPicPr>
          <p:cNvPr id="14" name="Picture 13" descr="flora_faun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135" y="4333240"/>
            <a:ext cx="4121785" cy="235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342663" y="2414270"/>
            <a:ext cx="9933434" cy="14748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635" indent="-635"/>
            <a:r>
              <a:rPr lang="en-US" sz="6000" b="1" dirty="0" err="1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Wordly</a:t>
            </a:r>
            <a:r>
              <a:rPr lang="en-US" sz="6000" b="1" dirty="0">
                <a:solidFill>
                  <a:srgbClr val="FF0000"/>
                </a:solidFill>
                <a:latin typeface="Cooper Black" panose="0208090404030B020404" charset="0"/>
                <a:cs typeface="Cooper Black" panose="0208090404030B020404" charset="0"/>
              </a:rPr>
              <a:t> word chain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1783</Words>
  <PresentationFormat>Widescreen</PresentationFormat>
  <Paragraphs>329</Paragraphs>
  <Slides>41</Slides>
  <Notes>35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Adobe Gothic Std B</vt:lpstr>
      <vt:lpstr>Arial</vt:lpstr>
      <vt:lpstr>Calibri</vt:lpstr>
      <vt:lpstr>Calibri Light</vt:lpstr>
      <vt:lpstr>Cooper Black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2024-06-09T16:31:43Z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1033-12.2.0.13431</vt:lpwstr>
  </property>
</Properties>
</file>