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684" r:id="rId4"/>
  </p:sldMasterIdLst>
  <p:notesMasterIdLst>
    <p:notesMasterId r:id="rId36"/>
  </p:notesMasterIdLst>
  <p:handoutMasterIdLst>
    <p:handoutMasterId r:id="rId37"/>
  </p:handoutMasterIdLst>
  <p:sldIdLst>
    <p:sldId id="256" r:id="rId5"/>
    <p:sldId id="286" r:id="rId6"/>
    <p:sldId id="285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87" r:id="rId15"/>
    <p:sldId id="271" r:id="rId16"/>
    <p:sldId id="272" r:id="rId17"/>
    <p:sldId id="273" r:id="rId18"/>
    <p:sldId id="288" r:id="rId19"/>
    <p:sldId id="291" r:id="rId20"/>
    <p:sldId id="292" r:id="rId21"/>
    <p:sldId id="274" r:id="rId22"/>
    <p:sldId id="275" r:id="rId23"/>
    <p:sldId id="276" r:id="rId24"/>
    <p:sldId id="294" r:id="rId25"/>
    <p:sldId id="293" r:id="rId26"/>
    <p:sldId id="279" r:id="rId27"/>
    <p:sldId id="281" r:id="rId28"/>
    <p:sldId id="282" r:id="rId29"/>
    <p:sldId id="283" r:id="rId30"/>
    <p:sldId id="284" r:id="rId31"/>
    <p:sldId id="295" r:id="rId32"/>
    <p:sldId id="296" r:id="rId33"/>
    <p:sldId id="298" r:id="rId34"/>
    <p:sldId id="289" r:id="rId35"/>
  </p:sldIdLst>
  <p:sldSz cx="12192000" cy="6858000"/>
  <p:notesSz cx="6858000" cy="9144000"/>
  <p:custDataLst>
    <p:tags r:id="rId3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3707" autoAdjust="0"/>
  </p:normalViewPr>
  <p:slideViewPr>
    <p:cSldViewPr snapToGrid="0">
      <p:cViewPr varScale="1">
        <p:scale>
          <a:sx n="102" d="100"/>
          <a:sy n="102" d="100"/>
        </p:scale>
        <p:origin x="126" y="34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2965" y="4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600B7FD6-6B50-4C58-994F-82DC621427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95CC7F2D-6B16-4B88-A4F8-ABD5316B4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51DC69-60C3-4CF7-A135-6E702ECCE0F0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F94CEF1E-1ACC-48D0-92B3-CB3D4FED50A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F188B4-83B8-4C82-AFAC-DC1E415458F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A9FFBD-F123-4881-BC93-591827BC61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215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3EC7B-6C72-4FBB-87DF-2BD2CB7DC1E6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2A795-6F94-4A96-B820-B9038480D04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495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your classroom colors different than what you see in this template? That’s OK! Click on Design -&gt; Variants (the down arrow) -&gt; Pick the color scheme that works for you!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 free to change any “You will…” and “I will…” statements to ensure they align with your classroom procedures and rules!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A795-6F94-4A96-B820-B9038480D04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2546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Are your classroom colors different than what you see in this template? That’s OK! Click on Design -&gt; Variants (the down arrow) -&gt; Pick the color scheme that works for you!</a:t>
            </a:r>
          </a:p>
          <a:p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Feel free to change any “You will…” and “I will…” statements to ensure they align with your classroom procedures and rules!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262A795-6F94-4A96-B820-B9038480D04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049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6785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2469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07108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2450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22199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2792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161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845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7200" b="0" cap="all" baseline="0"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70767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45255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006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2708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8/15/2021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20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</a:lstStyle>
          <a:p>
            <a:fld id="{48A87A34-81AB-432B-8DAE-1953F412C126}" type="datetimeFigureOut">
              <a:rPr lang="en-US" smtClean="0"/>
              <a:pPr/>
              <a:t>8/15/2021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  <a:latin typeface="Times New Roman" panose="02020603050405020304" pitchFamily="18" charset="0"/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761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97" r:id="rId2"/>
    <p:sldLayoutId id="2147483696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Times New Roman" panose="02020603050405020304" pitchFamily="18" charset="0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Times New Roman" panose="02020603050405020304" pitchFamily="18" charset="0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Times New Roman" panose="02020603050405020304" pitchFamily="18" charset="0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Times New Roman" panose="02020603050405020304" pitchFamily="18" charset="0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Times New Roman" panose="02020603050405020304" pitchFamily="18" charset="0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Times New Roman" panose="02020603050405020304" pitchFamily="18" charset="0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141" r="15141"/>
          <a:stretch/>
        </p:blipFill>
        <p:spPr>
          <a:xfrm rot="1031020">
            <a:off x="8983744" y="434156"/>
            <a:ext cx="2223904" cy="318984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1F489-B701-4C74-9747-27C8656A8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3200" y="2977527"/>
            <a:ext cx="9966960" cy="1948601"/>
          </a:xfrm>
        </p:spPr>
        <p:txBody>
          <a:bodyPr>
            <a:normAutofit/>
          </a:bodyPr>
          <a:lstStyle/>
          <a:p>
            <a:r>
              <a:rPr lang="en-US" sz="6000" smtClean="0"/>
              <a:t/>
            </a:r>
            <a:br>
              <a:rPr lang="en-US" sz="6000" smtClean="0"/>
            </a:br>
            <a:r>
              <a:rPr lang="en-US" sz="6000" smtClean="0"/>
              <a:t>dòng điện không đổi</a:t>
            </a:r>
            <a:endParaRPr lang="en-US" sz="6000" dirty="0"/>
          </a:p>
        </p:txBody>
      </p:sp>
      <p:sp>
        <p:nvSpPr>
          <p:cNvPr id="3" name="Oval 2"/>
          <p:cNvSpPr/>
          <p:nvPr/>
        </p:nvSpPr>
        <p:spPr>
          <a:xfrm>
            <a:off x="4816226" y="2517577"/>
            <a:ext cx="2780908" cy="9199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9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7134" y="4430893"/>
            <a:ext cx="4967925" cy="15648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438150" y="4430892"/>
            <a:ext cx="1055802" cy="156484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Kết luận: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649" y="1651506"/>
            <a:ext cx="9872871" cy="1901858"/>
          </a:xfrm>
        </p:spPr>
        <p:txBody>
          <a:bodyPr>
            <a:noAutofit/>
          </a:bodyPr>
          <a:lstStyle/>
          <a:p>
            <a:r>
              <a:rPr lang="nl-NL" sz="2400"/>
              <a:t>Dòng điện là dòng các điện tích dịch chuyển có hướng.</a:t>
            </a:r>
            <a:endParaRPr lang="en-US" sz="2400"/>
          </a:p>
          <a:p>
            <a:r>
              <a:rPr lang="vi-VN" sz="2400"/>
              <a:t>Chiều quy ước của dòng điện là </a:t>
            </a:r>
            <a:r>
              <a:rPr lang="en-US" sz="2400" smtClean="0"/>
              <a:t>c</a:t>
            </a:r>
            <a:r>
              <a:rPr lang="vi-VN" sz="2400" smtClean="0"/>
              <a:t>hiều </a:t>
            </a:r>
            <a:r>
              <a:rPr lang="vi-VN" sz="2400"/>
              <a:t>chuyển động của các điện tích </a:t>
            </a:r>
            <a:r>
              <a:rPr lang="vi-VN" sz="2400" smtClean="0"/>
              <a:t>dương</a:t>
            </a:r>
            <a:r>
              <a:rPr lang="en-US" sz="2400" smtClean="0"/>
              <a:t>.</a:t>
            </a:r>
          </a:p>
          <a:p>
            <a:r>
              <a:rPr lang="en-US" sz="2400" smtClean="0"/>
              <a:t>Dòng điện có nhiều tác dụng: tác dụng từ, tác dụng nhiệt, tác dụng hóa học, tác dụng sinh học …</a:t>
            </a:r>
          </a:p>
          <a:p>
            <a:r>
              <a:rPr lang="en-US" sz="2400" smtClean="0"/>
              <a:t>Cường độ dòng điện đặc trưng cho độ mạnh, yếu của dòng điện và được đo bằng đơn vị Ampe (A)</a:t>
            </a:r>
            <a:endParaRPr lang="vi-VN" sz="2400"/>
          </a:p>
          <a:p>
            <a:endParaRPr lang="en-US" sz="2400"/>
          </a:p>
        </p:txBody>
      </p:sp>
      <p:sp>
        <p:nvSpPr>
          <p:cNvPr id="33" name="Oval 32"/>
          <p:cNvSpPr/>
          <p:nvPr/>
        </p:nvSpPr>
        <p:spPr>
          <a:xfrm>
            <a:off x="5347158" y="4430893"/>
            <a:ext cx="1055802" cy="156484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>
            <a:off x="5356683" y="4430892"/>
            <a:ext cx="1055802" cy="1564849"/>
          </a:xfrm>
          <a:prstGeom prst="arc">
            <a:avLst>
              <a:gd name="adj1" fmla="val 16200000"/>
              <a:gd name="adj2" fmla="val 536631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907134" y="4992681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15" name="Oval 14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ross 15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1095997" y="5421306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38" name="Oval 37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Cross 38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915186" y="4605517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41" name="Oval 40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Cross 41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5" name="Rectangle 44"/>
          <p:cNvSpPr/>
          <p:nvPr/>
        </p:nvSpPr>
        <p:spPr>
          <a:xfrm>
            <a:off x="7277100" y="5205620"/>
            <a:ext cx="4543425" cy="870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Isosceles Triangle 45"/>
          <p:cNvSpPr/>
          <p:nvPr/>
        </p:nvSpPr>
        <p:spPr>
          <a:xfrm rot="5400000">
            <a:off x="9543450" y="4969521"/>
            <a:ext cx="369630" cy="559236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Title 1"/>
          <p:cNvSpPr txBox="1">
            <a:spLocks/>
          </p:cNvSpPr>
          <p:nvPr/>
        </p:nvSpPr>
        <p:spPr>
          <a:xfrm>
            <a:off x="9607833" y="4320145"/>
            <a:ext cx="400050" cy="9220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mtClean="0"/>
              <a:t>I</a:t>
            </a:r>
            <a:endParaRPr lang="en-US"/>
          </a:p>
        </p:txBody>
      </p:sp>
      <p:sp>
        <p:nvSpPr>
          <p:cNvPr id="36" name="Arc 35"/>
          <p:cNvSpPr/>
          <p:nvPr/>
        </p:nvSpPr>
        <p:spPr>
          <a:xfrm flipH="1">
            <a:off x="5347158" y="4430892"/>
            <a:ext cx="1055802" cy="1564849"/>
          </a:xfrm>
          <a:prstGeom prst="arc">
            <a:avLst>
              <a:gd name="adj1" fmla="val 15993515"/>
              <a:gd name="adj2" fmla="val 576292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Arc 48"/>
          <p:cNvSpPr/>
          <p:nvPr/>
        </p:nvSpPr>
        <p:spPr>
          <a:xfrm flipH="1">
            <a:off x="428625" y="4430892"/>
            <a:ext cx="1055802" cy="1564849"/>
          </a:xfrm>
          <a:prstGeom prst="arc">
            <a:avLst>
              <a:gd name="adj1" fmla="val 16201532"/>
              <a:gd name="adj2" fmla="val 554870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55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4888 0.00231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remove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70833E-6 4.81481E-6 L 0.4888 0.0023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16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fill="remove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04167E-6 -3.7037E-6 L 0.4888 0.0023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Trên một viên pin có ghi giá trị 12 V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1" y="2057400"/>
            <a:ext cx="4579070" cy="4038600"/>
          </a:xfrm>
        </p:spPr>
        <p:txBody>
          <a:bodyPr/>
          <a:lstStyle/>
          <a:p>
            <a:r>
              <a:rPr lang="en-US" smtClean="0"/>
              <a:t>Đây có phải là </a:t>
            </a:r>
            <a:r>
              <a:rPr lang="en-US" smtClean="0">
                <a:solidFill>
                  <a:srgbClr val="FF0000"/>
                </a:solidFill>
              </a:rPr>
              <a:t>hiệu </a:t>
            </a:r>
            <a:r>
              <a:rPr lang="en-US" smtClean="0">
                <a:solidFill>
                  <a:srgbClr val="FF0000"/>
                </a:solidFill>
              </a:rPr>
              <a:t>điện thế </a:t>
            </a:r>
            <a:r>
              <a:rPr lang="en-US" smtClean="0"/>
              <a:t>của viên pin hay không ?</a:t>
            </a:r>
          </a:p>
          <a:p>
            <a:r>
              <a:rPr lang="en-US" smtClean="0"/>
              <a:t>Giá trị này </a:t>
            </a:r>
            <a:r>
              <a:rPr lang="en-US" smtClean="0">
                <a:solidFill>
                  <a:srgbClr val="FF0000"/>
                </a:solidFill>
              </a:rPr>
              <a:t>cho biết </a:t>
            </a:r>
            <a:r>
              <a:rPr lang="en-US" smtClean="0"/>
              <a:t>điều gì ?</a:t>
            </a:r>
          </a:p>
          <a:p>
            <a:r>
              <a:rPr lang="en-US" smtClean="0"/>
              <a:t>Viên pin này tạo ra dòng điện </a:t>
            </a:r>
            <a:r>
              <a:rPr lang="en-US" smtClean="0">
                <a:solidFill>
                  <a:srgbClr val="FF0000"/>
                </a:solidFill>
              </a:rPr>
              <a:t>bằng cách nào</a:t>
            </a:r>
            <a:r>
              <a:rPr lang="en-US" smtClean="0"/>
              <a:t> ?</a:t>
            </a: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7555" y="2152404"/>
            <a:ext cx="3943596" cy="394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380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181F489-B701-4C74-9747-27C8656A89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9505" y="3787576"/>
            <a:ext cx="9966960" cy="1948601"/>
          </a:xfrm>
        </p:spPr>
        <p:txBody>
          <a:bodyPr>
            <a:normAutofit/>
          </a:bodyPr>
          <a:lstStyle/>
          <a:p>
            <a:r>
              <a:rPr lang="en-US" sz="6000" smtClean="0"/>
              <a:t>dòng điện không đổi Nguồn điện</a:t>
            </a:r>
            <a:endParaRPr lang="en-US" sz="6000" dirty="0"/>
          </a:p>
        </p:txBody>
      </p:sp>
      <p:pic>
        <p:nvPicPr>
          <p:cNvPr id="161" name="Picture 6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118423" y="595229"/>
            <a:ext cx="2533650" cy="2506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Oval 5"/>
          <p:cNvSpPr/>
          <p:nvPr/>
        </p:nvSpPr>
        <p:spPr>
          <a:xfrm>
            <a:off x="4712531" y="2195486"/>
            <a:ext cx="2780908" cy="91990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7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7831" y="740336"/>
            <a:ext cx="2465562" cy="24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1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 txBox="1">
            <a:spLocks/>
          </p:cNvSpPr>
          <p:nvPr/>
        </p:nvSpPr>
        <p:spPr>
          <a:xfrm>
            <a:off x="4030316" y="2620107"/>
            <a:ext cx="5179672" cy="731388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en-US" sz="2800" smtClean="0">
                <a:solidFill>
                  <a:schemeClr val="bg1"/>
                </a:solidFill>
              </a:rPr>
              <a:t>Dòng điện nào có cường độ lớn hơn ?</a:t>
            </a:r>
            <a:endParaRPr lang="en-US" sz="2800" dirty="0">
              <a:solidFill>
                <a:schemeClr val="bg1"/>
              </a:solidFill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7527" y="2548357"/>
            <a:ext cx="932790" cy="928644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1. Cường độ dòng điện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28835" y="1705365"/>
                <a:ext cx="11303850" cy="2629488"/>
              </a:xfrm>
            </p:spPr>
            <p:txBody>
              <a:bodyPr>
                <a:normAutofit lnSpcReduction="10000"/>
              </a:bodyPr>
              <a:lstStyle/>
              <a:p>
                <a:pPr algn="just"/>
                <a:r>
                  <a:rPr lang="en-US" sz="2400" smtClean="0">
                    <a:solidFill>
                      <a:srgbClr val="FF0000"/>
                    </a:solidFill>
                  </a:rPr>
                  <a:t>Định nghĩa: </a:t>
                </a:r>
                <a:r>
                  <a:rPr lang="en-US" sz="2400" smtClean="0"/>
                  <a:t>cường độ dòng điện đặc trưng cho tác dụng mạnh, yếu của dòng điện và được xác định bằng thương số của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điện lượng </a:t>
                </a:r>
                <a:r>
                  <a:rPr lang="el-GR" sz="2400" smtClean="0">
                    <a:solidFill>
                      <a:srgbClr val="FF0000"/>
                    </a:solidFill>
                  </a:rPr>
                  <a:t>Δ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q </a:t>
                </a:r>
                <a:r>
                  <a:rPr lang="en-US" sz="2400" smtClean="0"/>
                  <a:t>dịch chuyển qua tiết diện thẳng của vật dẫn trong khoảng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thời gian </a:t>
                </a:r>
                <a:r>
                  <a:rPr lang="el-GR" sz="2400" smtClean="0">
                    <a:solidFill>
                      <a:srgbClr val="FF0000"/>
                    </a:solidFill>
                  </a:rPr>
                  <a:t>Δ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t </a:t>
                </a:r>
                <a:r>
                  <a:rPr lang="en-US" sz="2400" smtClean="0"/>
                  <a:t>và khoảng thời gian đó.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6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36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2400" smtClean="0"/>
              </a:p>
              <a:p>
                <a:pPr algn="just"/>
                <a:r>
                  <a:rPr lang="en-US" sz="2400" smtClean="0"/>
                  <a:t>Đơn vị: Ampe (A)          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1(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𝐴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)= 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1(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𝐶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1(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𝑠</m:t>
                        </m:r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endParaRPr lang="en-US" sz="240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28835" y="1705365"/>
                <a:ext cx="11303850" cy="2629488"/>
              </a:xfrm>
              <a:blipFill rotWithShape="0">
                <a:blip r:embed="rId3"/>
                <a:stretch>
                  <a:fillRect l="-108" t="-4640" r="-8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471962" y="4531150"/>
            <a:ext cx="4967925" cy="15648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978" y="4531149"/>
            <a:ext cx="1055802" cy="156484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911986" y="4531150"/>
            <a:ext cx="1055802" cy="156484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c 8"/>
          <p:cNvSpPr/>
          <p:nvPr/>
        </p:nvSpPr>
        <p:spPr>
          <a:xfrm>
            <a:off x="4921511" y="4531149"/>
            <a:ext cx="1055802" cy="1564849"/>
          </a:xfrm>
          <a:prstGeom prst="arc">
            <a:avLst>
              <a:gd name="adj1" fmla="val 16200000"/>
              <a:gd name="adj2" fmla="val 536631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471962" y="5092938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11" name="Oval 10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ross 11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660825" y="5521563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14" name="Oval 13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Cross 14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80014" y="4705774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17" name="Oval 16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Cross 17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Arc 18"/>
          <p:cNvSpPr/>
          <p:nvPr/>
        </p:nvSpPr>
        <p:spPr>
          <a:xfrm flipH="1">
            <a:off x="4911986" y="4531149"/>
            <a:ext cx="1055802" cy="1564849"/>
          </a:xfrm>
          <a:prstGeom prst="arc">
            <a:avLst>
              <a:gd name="adj1" fmla="val 15993515"/>
              <a:gd name="adj2" fmla="val 576292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Arc 19"/>
          <p:cNvSpPr/>
          <p:nvPr/>
        </p:nvSpPr>
        <p:spPr>
          <a:xfrm flipH="1">
            <a:off x="-6547" y="4531149"/>
            <a:ext cx="1055802" cy="1564849"/>
          </a:xfrm>
          <a:prstGeom prst="arc">
            <a:avLst>
              <a:gd name="adj1" fmla="val 16201532"/>
              <a:gd name="adj2" fmla="val 554870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867667" y="4531151"/>
            <a:ext cx="4967925" cy="156484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285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398683" y="4531150"/>
            <a:ext cx="1055802" cy="156484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11307691" y="4531151"/>
            <a:ext cx="1055802" cy="1564849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>
            <a:off x="11317216" y="4531150"/>
            <a:ext cx="1055802" cy="1564849"/>
          </a:xfrm>
          <a:prstGeom prst="arc">
            <a:avLst>
              <a:gd name="adj1" fmla="val 16200000"/>
              <a:gd name="adj2" fmla="val 5366319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5" name="Group 24"/>
          <p:cNvGrpSpPr/>
          <p:nvPr/>
        </p:nvGrpSpPr>
        <p:grpSpPr>
          <a:xfrm>
            <a:off x="6867667" y="5092939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26" name="Oval 25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Cross 26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7056530" y="5521564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29" name="Oval 28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ross 29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875719" y="4705775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32" name="Oval 31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Cross 32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4" name="Arc 33"/>
          <p:cNvSpPr/>
          <p:nvPr/>
        </p:nvSpPr>
        <p:spPr>
          <a:xfrm flipH="1">
            <a:off x="11307691" y="4531150"/>
            <a:ext cx="1055802" cy="1564849"/>
          </a:xfrm>
          <a:prstGeom prst="arc">
            <a:avLst>
              <a:gd name="adj1" fmla="val 15993515"/>
              <a:gd name="adj2" fmla="val 5762922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Arc 34"/>
          <p:cNvSpPr/>
          <p:nvPr/>
        </p:nvSpPr>
        <p:spPr>
          <a:xfrm flipH="1">
            <a:off x="6389158" y="4531150"/>
            <a:ext cx="1055802" cy="1564849"/>
          </a:xfrm>
          <a:prstGeom prst="arc">
            <a:avLst>
              <a:gd name="adj1" fmla="val 16201532"/>
              <a:gd name="adj2" fmla="val 5548703"/>
            </a:avLst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6" name="Group 35"/>
          <p:cNvGrpSpPr/>
          <p:nvPr/>
        </p:nvGrpSpPr>
        <p:grpSpPr>
          <a:xfrm>
            <a:off x="6552840" y="5185297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37" name="Oval 36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Cross 37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741703" y="5613922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40" name="Oval 39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Cross 40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6560892" y="4798133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43" name="Oval 42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Cross 43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6658454" y="5031572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48" name="Oval 47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Cross 48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847317" y="5460197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51" name="Oval 50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Cross 51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6666506" y="4644408"/>
            <a:ext cx="441270" cy="441270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54" name="Oval 53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Cross 54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48392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43268 0.0020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93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42" presetClass="path" presetSubtype="0" repeatCount="indefinite" fill="remove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4.375E-6 1.48148E-6 L 0.37721 0.00185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93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path" presetSubtype="0" repeatCount="indefinite" fill="remove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1.875E-6 2.96296E-6 L 0.40573 0.00185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repeatCount="indefinite" fill="remove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0.4888 0.0023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42" presetClass="path" presetSubtype="0" repeatCount="indefinite" fill="remove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2.70833E-6 4.81481E-6 L 0.4888 0.0023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16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2" presetClass="path" presetSubtype="0" repeatCount="indefinite" fill="remove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1.04167E-6 -3.7037E-6 L 0.4888 0.0023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16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42" presetClass="path" presetSubtype="0" repeatCount="indefinite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48148E-6 L 0.43268 0.002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28" y="93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repeatCount="indefinite" fill="remove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375E-6 1.48148E-6 L 0.37721 0.00185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9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42" presetClass="path" presetSubtype="0" repeatCount="indefinite" fill="remove" nodeType="withEffect">
                                  <p:stCondLst>
                                    <p:cond delay="800"/>
                                  </p:stCondLst>
                                  <p:childTnLst>
                                    <p:animMotion origin="layout" path="M -1.875E-6 2.96296E-6 L 0.40573 0.00185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86" y="9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42" presetClass="path" presetSubtype="0" repeatCount="indefinite" fill="remove" nodeType="withEffect">
                                  <p:stCondLst>
                                    <p:cond delay="1500"/>
                                  </p:stCondLst>
                                  <p:childTnLst>
                                    <p:animMotion origin="layout" path="M 2.08333E-6 4.81481E-6 L 0.4888 0.00231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16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2" presetClass="path" presetSubtype="0" repeatCount="indefinite" fill="remove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2.70833E-6 4.81481E-6 L 0.4888 0.00231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16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repeatCount="indefinite" fill="remove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04167E-6 -3.7037E-6 L 0.4888 0.00232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440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5" grpId="1" animBg="1"/>
      <p:bldP spid="5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2. Dòng điện không đổi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smtClean="0"/>
                  <a:t>Dòng điện </a:t>
                </a:r>
                <a:r>
                  <a:rPr lang="en-US" sz="2400"/>
                  <a:t>không </a:t>
                </a:r>
                <a:r>
                  <a:rPr lang="en-US" sz="2400" smtClean="0"/>
                  <a:t>đổi là dòng điện có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chiều và cường độ </a:t>
                </a:r>
                <a:r>
                  <a:rPr lang="en-US" sz="2400" smtClean="0"/>
                  <a:t>không thay đổi theo thời gian</a:t>
                </a:r>
              </a:p>
              <a:p>
                <a:pPr algn="ctr"/>
                <a14:m>
                  <m:oMath xmlns:m="http://schemas.openxmlformats.org/officeDocument/2006/math"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36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36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</m:oMath>
                </a14:m>
                <a:endParaRPr lang="en-US" sz="3600" smtClean="0">
                  <a:solidFill>
                    <a:srgbClr val="FF0000"/>
                  </a:solidFill>
                  <a:ea typeface="Cambria Math" panose="02040503050406030204" pitchFamily="18" charset="0"/>
                </a:endParaRPr>
              </a:p>
              <a:p>
                <a:pPr algn="just"/>
                <a:endParaRPr lang="en-US" sz="240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0">
                <a:blip r:embed="rId2"/>
                <a:stretch>
                  <a:fillRect l="-124" t="-2115" r="-6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6919" r="20264" b="3350"/>
          <a:stretch/>
        </p:blipFill>
        <p:spPr>
          <a:xfrm>
            <a:off x="7876881" y="2916646"/>
            <a:ext cx="3276735" cy="336098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7658" t="12672" r="7658" b="12672"/>
          <a:stretch/>
        </p:blipFill>
        <p:spPr>
          <a:xfrm>
            <a:off x="1005255" y="2975084"/>
            <a:ext cx="3679867" cy="3244106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7" name="Rounded Rectangle 6"/>
          <p:cNvSpPr/>
          <p:nvPr/>
        </p:nvSpPr>
        <p:spPr>
          <a:xfrm>
            <a:off x="1419192" y="6096000"/>
            <a:ext cx="2851992" cy="73152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Ampe kế một chiều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8163879" y="6096000"/>
            <a:ext cx="2851992" cy="73152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Ampe kế xoay chiều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31581" t="-1752" r="31581" b="-1752"/>
          <a:stretch/>
        </p:blipFill>
        <p:spPr>
          <a:xfrm rot="18762010">
            <a:off x="3914069" y="2862139"/>
            <a:ext cx="1684256" cy="3549192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756197" y="5923726"/>
            <a:ext cx="2851992" cy="73152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Đồng hồ vạn năng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5835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5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" presetClass="exit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1" animBg="1"/>
      <p:bldP spid="7" grpId="2" animBg="1"/>
      <p:bldP spid="8" grpId="1" animBg="1"/>
      <p:bldP spid="8" grpId="2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05" y="609600"/>
            <a:ext cx="10990710" cy="1356360"/>
          </a:xfrm>
        </p:spPr>
        <p:txBody>
          <a:bodyPr>
            <a:normAutofit/>
          </a:bodyPr>
          <a:lstStyle/>
          <a:p>
            <a:pPr algn="just"/>
            <a:r>
              <a:rPr lang="en-US" sz="3600" b="1" i="1" smtClean="0"/>
              <a:t>Câu hỏi 1: </a:t>
            </a:r>
            <a:r>
              <a:rPr lang="vi-VN" sz="3600"/>
              <a:t>Dòng điện chạy trong mạch điện nào dưới đây </a:t>
            </a:r>
            <a:r>
              <a:rPr lang="vi-VN" sz="3600">
                <a:solidFill>
                  <a:srgbClr val="FF0000"/>
                </a:solidFill>
              </a:rPr>
              <a:t>không phải </a:t>
            </a:r>
            <a:r>
              <a:rPr lang="vi-VN" sz="3600"/>
              <a:t>là dòng điện không </a:t>
            </a:r>
            <a:r>
              <a:rPr lang="vi-VN" sz="3600"/>
              <a:t>đổi </a:t>
            </a:r>
            <a:r>
              <a:rPr lang="vi-VN" sz="3600" smtClean="0"/>
              <a:t>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56" y="2057400"/>
            <a:ext cx="10993360" cy="4038600"/>
          </a:xfrm>
        </p:spPr>
        <p:txBody>
          <a:bodyPr/>
          <a:lstStyle/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Trong </a:t>
            </a:r>
            <a:r>
              <a:rPr lang="en-US"/>
              <a:t>mạch điện thắp sáng đèn của xe đạp với nguồn điện là đinamô.</a:t>
            </a:r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Trong </a:t>
            </a:r>
            <a:r>
              <a:rPr lang="en-US"/>
              <a:t>mạch điện kín của đèn pin.</a:t>
            </a:r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Trong </a:t>
            </a:r>
            <a:r>
              <a:rPr lang="en-US"/>
              <a:t>mạch điện kín thắp sáng đèn với nguồn điện là acquy.</a:t>
            </a:r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Trong </a:t>
            </a:r>
            <a:r>
              <a:rPr lang="en-US"/>
              <a:t>mạch điện kín thắp sáng đèn với nguồn điện là pin mặt trời.</a:t>
            </a:r>
          </a:p>
          <a:p>
            <a:endParaRPr lang="en-US" i="1"/>
          </a:p>
        </p:txBody>
      </p:sp>
      <p:sp>
        <p:nvSpPr>
          <p:cNvPr id="4" name="Oval 3"/>
          <p:cNvSpPr/>
          <p:nvPr/>
        </p:nvSpPr>
        <p:spPr>
          <a:xfrm>
            <a:off x="557355" y="2031999"/>
            <a:ext cx="498328" cy="498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1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05" y="609600"/>
            <a:ext cx="10990710" cy="135636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b="1" i="1"/>
              <a:t>Câu </a:t>
            </a:r>
            <a:r>
              <a:rPr lang="en-US" sz="3600" b="1" i="1"/>
              <a:t>hỏi </a:t>
            </a:r>
            <a:r>
              <a:rPr lang="en-US" sz="3600" b="1" i="1" smtClean="0"/>
              <a:t>2: </a:t>
            </a:r>
            <a:r>
              <a:rPr lang="en-US" sz="3600" smtClean="0"/>
              <a:t>Trong một dây dẫn có dòng điện </a:t>
            </a:r>
            <a:r>
              <a:rPr lang="en-US" sz="3600" smtClean="0">
                <a:solidFill>
                  <a:srgbClr val="FF0000"/>
                </a:solidFill>
              </a:rPr>
              <a:t>1 A</a:t>
            </a:r>
            <a:r>
              <a:rPr lang="en-US" sz="3600" smtClean="0"/>
              <a:t>. Tính </a:t>
            </a:r>
            <a:r>
              <a:rPr lang="en-US" sz="3600" smtClean="0">
                <a:solidFill>
                  <a:srgbClr val="FF0000"/>
                </a:solidFill>
              </a:rPr>
              <a:t>số electron</a:t>
            </a:r>
            <a:r>
              <a:rPr lang="en-US" sz="3600" smtClean="0"/>
              <a:t> dịch chuyển qua tiết diện thẳng của dây trong </a:t>
            </a:r>
            <a:r>
              <a:rPr lang="en-US" sz="3600" smtClean="0">
                <a:solidFill>
                  <a:srgbClr val="FF0000"/>
                </a:solidFill>
              </a:rPr>
              <a:t>1 phút</a:t>
            </a:r>
            <a:r>
              <a:rPr lang="en-US" sz="3600" smtClean="0"/>
              <a:t>.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2756" y="2057400"/>
                <a:ext cx="10993360" cy="4038600"/>
              </a:xfrm>
            </p:spPr>
            <p:txBody>
              <a:bodyPr/>
              <a:lstStyle/>
              <a:p>
                <a:r>
                  <a:rPr lang="en-US" smtClean="0"/>
                  <a:t>Gọi số electron qua tiết diện thẳng trong 1 phút là: </a:t>
                </a:r>
                <a:r>
                  <a:rPr lang="en-US" i="1" smtClean="0">
                    <a:solidFill>
                      <a:srgbClr val="FF0000"/>
                    </a:solidFill>
                  </a:rPr>
                  <a:t>n</a:t>
                </a:r>
              </a:p>
              <a:p>
                <a:r>
                  <a:rPr lang="en-US" smtClean="0"/>
                  <a:t>Điện lượng: </a:t>
                </a:r>
                <a:r>
                  <a:rPr lang="en-US" i="1" smtClean="0">
                    <a:solidFill>
                      <a:srgbClr val="FF0000"/>
                    </a:solidFill>
                  </a:rPr>
                  <a:t>q = n.|e|</a:t>
                </a:r>
              </a:p>
              <a:p>
                <a:r>
                  <a:rPr lang="en-US" smtClean="0"/>
                  <a:t>Ta có: </a:t>
                </a:r>
                <a14:m>
                  <m:oMath xmlns:m="http://schemas.openxmlformats.org/officeDocument/2006/math"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𝐼</m:t>
                    </m:r>
                    <m:r>
                      <a:rPr lang="en-US" sz="24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𝑞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num>
                      <m:den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den>
                    </m:f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4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𝐼𝑡</m:t>
                        </m:r>
                      </m:num>
                      <m:den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𝑒</m:t>
                        </m:r>
                        <m:r>
                          <a:rPr lang="en-US" sz="24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|</m:t>
                        </m:r>
                      </m:den>
                    </m:f>
                  </m:oMath>
                </a14:m>
                <a:endParaRPr lang="en-US" i="1"/>
              </a:p>
              <a:p>
                <a:r>
                  <a:rPr lang="en-US" smtClean="0"/>
                  <a:t>Thay số: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𝑛</m:t>
                    </m:r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1.60</m:t>
                        </m:r>
                      </m:num>
                      <m:den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1,6.</m:t>
                        </m:r>
                        <m:sSup>
                          <m:sSupPr>
                            <m:ctrlP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10</m:t>
                            </m:r>
                          </m:e>
                          <m:sup>
                            <m:r>
                              <a:rPr lang="en-US" sz="2000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−19</m:t>
                            </m:r>
                          </m:sup>
                        </m:sSup>
                      </m:den>
                    </m:f>
                    <m:r>
                      <a:rPr lang="en-US" sz="20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=3,75.</m:t>
                    </m:r>
                    <m:sSup>
                      <m:sSupPr>
                        <m:ctrlP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0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20</m:t>
                        </m:r>
                      </m:sup>
                    </m:sSup>
                  </m:oMath>
                </a14:m>
                <a:r>
                  <a:rPr lang="en-US" i="1" smtClean="0"/>
                  <a:t> (electron)</a:t>
                </a:r>
              </a:p>
              <a:p>
                <a:endParaRPr lang="en-US" i="1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2756" y="2057400"/>
                <a:ext cx="10993360" cy="4038600"/>
              </a:xfrm>
              <a:blipFill rotWithShape="0">
                <a:blip r:embed="rId2"/>
                <a:stretch>
                  <a:fillRect t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54970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05" y="609600"/>
            <a:ext cx="10990710" cy="1356360"/>
          </a:xfrm>
        </p:spPr>
        <p:txBody>
          <a:bodyPr>
            <a:normAutofit/>
          </a:bodyPr>
          <a:lstStyle/>
          <a:p>
            <a:pPr algn="just"/>
            <a:r>
              <a:rPr lang="en-US" sz="3600" b="1" i="1" smtClean="0"/>
              <a:t>Câu hỏi 3: </a:t>
            </a:r>
            <a:r>
              <a:rPr lang="vi-VN" sz="3600">
                <a:solidFill>
                  <a:srgbClr val="FF0000"/>
                </a:solidFill>
              </a:rPr>
              <a:t>Điều kiện </a:t>
            </a:r>
            <a:r>
              <a:rPr lang="vi-VN" sz="3600"/>
              <a:t>để có dòng điện là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56" y="2057400"/>
            <a:ext cx="10993360" cy="4038600"/>
          </a:xfrm>
        </p:spPr>
        <p:txBody>
          <a:bodyPr>
            <a:normAutofit/>
          </a:bodyPr>
          <a:lstStyle/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chỉ </a:t>
            </a:r>
            <a:r>
              <a:rPr lang="en-US"/>
              <a:t>cần </a:t>
            </a:r>
            <a:r>
              <a:rPr lang="en-US" smtClean="0"/>
              <a:t>các </a:t>
            </a:r>
            <a:r>
              <a:rPr lang="en-US"/>
              <a:t>vật dẫn điện có cùng nhiệt độ nối liền với nhau tạo thành mạch điện </a:t>
            </a:r>
            <a:r>
              <a:rPr lang="en-US"/>
              <a:t>kín</a:t>
            </a:r>
            <a:r>
              <a:rPr lang="en-US" smtClean="0"/>
              <a:t>.</a:t>
            </a:r>
            <a:endParaRPr lang="en-US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chỉ </a:t>
            </a:r>
            <a:r>
              <a:rPr lang="en-US"/>
              <a:t>cần duy trì một hiệu điện thế giữa hai đầu vật </a:t>
            </a:r>
            <a:r>
              <a:rPr lang="en-US"/>
              <a:t>dẫn</a:t>
            </a:r>
            <a:r>
              <a:rPr lang="en-US" smtClean="0"/>
              <a:t>.</a:t>
            </a:r>
            <a:endParaRPr lang="en-US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chỉ </a:t>
            </a:r>
            <a:r>
              <a:rPr lang="en-US"/>
              <a:t>cần có hiệu điện </a:t>
            </a:r>
            <a:r>
              <a:rPr lang="en-US"/>
              <a:t>thế</a:t>
            </a:r>
            <a:r>
              <a:rPr lang="en-US" smtClean="0"/>
              <a:t>.</a:t>
            </a:r>
            <a:endParaRPr lang="en-US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chỉ </a:t>
            </a:r>
            <a:r>
              <a:rPr lang="en-US"/>
              <a:t>cần có nguồn điện.</a:t>
            </a:r>
            <a:endParaRPr lang="en-US" i="1"/>
          </a:p>
        </p:txBody>
      </p:sp>
      <p:sp>
        <p:nvSpPr>
          <p:cNvPr id="4" name="Oval 3"/>
          <p:cNvSpPr/>
          <p:nvPr/>
        </p:nvSpPr>
        <p:spPr>
          <a:xfrm>
            <a:off x="582756" y="2480733"/>
            <a:ext cx="498328" cy="498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345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3. Nguồn điện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sz="2400" smtClean="0"/>
              <a:t>Điều kiện có dòng điện là phải có một </a:t>
            </a:r>
            <a:r>
              <a:rPr lang="en-US" sz="2400" smtClean="0">
                <a:solidFill>
                  <a:srgbClr val="FF0000"/>
                </a:solidFill>
              </a:rPr>
              <a:t>hiệu điện thế </a:t>
            </a:r>
            <a:r>
              <a:rPr lang="en-US" sz="2400" smtClean="0"/>
              <a:t>đặt vào một vật dẫn (một mạch điện)</a:t>
            </a:r>
          </a:p>
          <a:p>
            <a:pPr algn="just"/>
            <a:r>
              <a:rPr lang="en-US" sz="2400" smtClean="0"/>
              <a:t>Nguồn điện là thiết bị tạo ra và </a:t>
            </a:r>
            <a:r>
              <a:rPr lang="en-US" sz="2400" smtClean="0">
                <a:solidFill>
                  <a:srgbClr val="FF0000"/>
                </a:solidFill>
              </a:rPr>
              <a:t>duy trì hiệu điện thế </a:t>
            </a:r>
            <a:r>
              <a:rPr lang="en-US" sz="2400" smtClean="0"/>
              <a:t>giữa 2 cực của nguồn.</a:t>
            </a:r>
          </a:p>
          <a:p>
            <a:pPr algn="just"/>
            <a:r>
              <a:rPr lang="en-US" sz="2400" smtClean="0"/>
              <a:t>Các nguồn điện thường gặp:</a:t>
            </a:r>
            <a:endParaRPr lang="en-US" sz="240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291" y="4223944"/>
            <a:ext cx="2143125" cy="21431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748" y="4286566"/>
            <a:ext cx="2864585" cy="21689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10159" t="16845" r="6707" b="17682"/>
          <a:stretch/>
        </p:blipFill>
        <p:spPr>
          <a:xfrm>
            <a:off x="2799762" y="4251217"/>
            <a:ext cx="2686640" cy="21158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5270" y="3733014"/>
            <a:ext cx="3472053" cy="261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04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3. Nguồn điện</a:t>
            </a:r>
          </a:p>
        </p:txBody>
      </p:sp>
      <p:sp>
        <p:nvSpPr>
          <p:cNvPr id="50" name="Rectangle 2"/>
          <p:cNvSpPr>
            <a:spLocks noChangeArrowheads="1"/>
          </p:cNvSpPr>
          <p:nvPr/>
        </p:nvSpPr>
        <p:spPr bwMode="auto">
          <a:xfrm>
            <a:off x="4343400" y="1893213"/>
            <a:ext cx="3276600" cy="4114800"/>
          </a:xfrm>
          <a:prstGeom prst="rect">
            <a:avLst/>
          </a:prstGeom>
          <a:solidFill>
            <a:schemeClr val="bg2">
              <a:lumMod val="90000"/>
            </a:schemeClr>
          </a:solidFill>
          <a:ln w="12700">
            <a:solidFill>
              <a:srgbClr val="3366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4400" b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1" name="Rectangle 3"/>
          <p:cNvSpPr>
            <a:spLocks noChangeArrowheads="1"/>
          </p:cNvSpPr>
          <p:nvPr/>
        </p:nvSpPr>
        <p:spPr bwMode="auto">
          <a:xfrm>
            <a:off x="4724400" y="2274213"/>
            <a:ext cx="2514600" cy="3352800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vi-VN" altLang="vi-VN" sz="4400" b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52" name="Rectangle 4"/>
          <p:cNvSpPr>
            <a:spLocks noChangeArrowheads="1"/>
          </p:cNvSpPr>
          <p:nvPr/>
        </p:nvSpPr>
        <p:spPr bwMode="auto">
          <a:xfrm>
            <a:off x="4057454" y="2883813"/>
            <a:ext cx="914400" cy="2057400"/>
          </a:xfrm>
          <a:prstGeom prst="rect">
            <a:avLst/>
          </a:prstGeom>
          <a:solidFill>
            <a:srgbClr val="FFFF00"/>
          </a:solidFill>
          <a:ln w="5715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0" i="0" u="none" strike="noStrike" kern="0" cap="none" spc="0" normalizeH="0" baseline="0" noProof="0" smtClean="0">
              <a:ln>
                <a:noFill/>
              </a:ln>
              <a:solidFill>
                <a:srgbClr val="333399"/>
              </a:solidFill>
              <a:effectLst/>
              <a:uLnTx/>
              <a:uFillTx/>
              <a:latin typeface="Verdana" panose="020B0604030504040204" pitchFamily="34" charset="0"/>
            </a:endParaRPr>
          </a:p>
        </p:txBody>
      </p:sp>
      <p:sp>
        <p:nvSpPr>
          <p:cNvPr id="53" name="Line 5"/>
          <p:cNvSpPr>
            <a:spLocks noChangeShapeType="1"/>
          </p:cNvSpPr>
          <p:nvPr/>
        </p:nvSpPr>
        <p:spPr bwMode="auto">
          <a:xfrm>
            <a:off x="4381108" y="3112413"/>
            <a:ext cx="304800" cy="0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4" name="Line 6"/>
          <p:cNvSpPr>
            <a:spLocks noChangeShapeType="1"/>
          </p:cNvSpPr>
          <p:nvPr/>
        </p:nvSpPr>
        <p:spPr bwMode="auto">
          <a:xfrm>
            <a:off x="4533508" y="2940963"/>
            <a:ext cx="0" cy="342900"/>
          </a:xfrm>
          <a:prstGeom prst="line">
            <a:avLst/>
          </a:prstGeom>
          <a:noFill/>
          <a:ln w="5715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1" i="0" u="none" strike="noStrike" kern="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</a:endParaRPr>
          </a:p>
        </p:txBody>
      </p:sp>
      <p:sp>
        <p:nvSpPr>
          <p:cNvPr id="55" name="Line 7"/>
          <p:cNvSpPr>
            <a:spLocks noChangeShapeType="1"/>
          </p:cNvSpPr>
          <p:nvPr/>
        </p:nvSpPr>
        <p:spPr bwMode="auto">
          <a:xfrm>
            <a:off x="4371681" y="4806883"/>
            <a:ext cx="285750" cy="0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4400" b="1" smtClean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3" name="Group 15"/>
          <p:cNvGrpSpPr>
            <a:grpSpLocks/>
          </p:cNvGrpSpPr>
          <p:nvPr/>
        </p:nvGrpSpPr>
        <p:grpSpPr bwMode="auto">
          <a:xfrm>
            <a:off x="5391149" y="1848627"/>
            <a:ext cx="1179513" cy="519113"/>
            <a:chOff x="1632" y="368"/>
            <a:chExt cx="743" cy="327"/>
          </a:xfrm>
        </p:grpSpPr>
        <p:grpSp>
          <p:nvGrpSpPr>
            <p:cNvPr id="64" name="Group 16"/>
            <p:cNvGrpSpPr>
              <a:grpSpLocks/>
            </p:cNvGrpSpPr>
            <p:nvPr/>
          </p:nvGrpSpPr>
          <p:grpSpPr bwMode="auto">
            <a:xfrm>
              <a:off x="1632" y="368"/>
              <a:ext cx="288" cy="327"/>
              <a:chOff x="0" y="2065"/>
              <a:chExt cx="336" cy="513"/>
            </a:xfrm>
          </p:grpSpPr>
          <p:sp>
            <p:nvSpPr>
              <p:cNvPr id="66" name="Text Box 17"/>
              <p:cNvSpPr txBox="1">
                <a:spLocks noChangeArrowheads="1"/>
              </p:cNvSpPr>
              <p:nvPr/>
            </p:nvSpPr>
            <p:spPr bwMode="auto">
              <a:xfrm>
                <a:off x="0" y="2065"/>
                <a:ext cx="336" cy="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67" name="Line 18"/>
              <p:cNvSpPr>
                <a:spLocks noChangeShapeType="1"/>
              </p:cNvSpPr>
              <p:nvPr/>
            </p:nvSpPr>
            <p:spPr bwMode="auto">
              <a:xfrm>
                <a:off x="33" y="2161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65" name="AutoShape 19"/>
            <p:cNvSpPr>
              <a:spLocks noChangeArrowheads="1"/>
            </p:cNvSpPr>
            <p:nvPr/>
          </p:nvSpPr>
          <p:spPr bwMode="auto">
            <a:xfrm>
              <a:off x="1847" y="477"/>
              <a:ext cx="528" cy="96"/>
            </a:xfrm>
            <a:prstGeom prst="rightArrow">
              <a:avLst>
                <a:gd name="adj1" fmla="val 50000"/>
                <a:gd name="adj2" fmla="val 137500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8" name="Group 20"/>
          <p:cNvGrpSpPr>
            <a:grpSpLocks/>
          </p:cNvGrpSpPr>
          <p:nvPr/>
        </p:nvGrpSpPr>
        <p:grpSpPr bwMode="auto">
          <a:xfrm>
            <a:off x="7210753" y="3275849"/>
            <a:ext cx="457200" cy="1112838"/>
            <a:chOff x="2746" y="1795"/>
            <a:chExt cx="288" cy="701"/>
          </a:xfrm>
        </p:grpSpPr>
        <p:grpSp>
          <p:nvGrpSpPr>
            <p:cNvPr id="69" name="Group 21"/>
            <p:cNvGrpSpPr>
              <a:grpSpLocks/>
            </p:cNvGrpSpPr>
            <p:nvPr/>
          </p:nvGrpSpPr>
          <p:grpSpPr bwMode="auto">
            <a:xfrm>
              <a:off x="2746" y="1795"/>
              <a:ext cx="288" cy="327"/>
              <a:chOff x="-212" y="1441"/>
              <a:chExt cx="336" cy="513"/>
            </a:xfrm>
          </p:grpSpPr>
          <p:sp>
            <p:nvSpPr>
              <p:cNvPr id="71" name="Text Box 22"/>
              <p:cNvSpPr txBox="1">
                <a:spLocks noChangeArrowheads="1"/>
              </p:cNvSpPr>
              <p:nvPr/>
            </p:nvSpPr>
            <p:spPr bwMode="auto">
              <a:xfrm>
                <a:off x="-212" y="1441"/>
                <a:ext cx="336" cy="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72" name="Line 23"/>
              <p:cNvSpPr>
                <a:spLocks noChangeShapeType="1"/>
              </p:cNvSpPr>
              <p:nvPr/>
            </p:nvSpPr>
            <p:spPr bwMode="auto">
              <a:xfrm>
                <a:off x="-177" y="1507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70" name="AutoShape 24"/>
            <p:cNvSpPr>
              <a:spLocks noChangeArrowheads="1"/>
            </p:cNvSpPr>
            <p:nvPr/>
          </p:nvSpPr>
          <p:spPr bwMode="auto">
            <a:xfrm>
              <a:off x="2832" y="2064"/>
              <a:ext cx="96" cy="432"/>
            </a:xfrm>
            <a:prstGeom prst="downArrow">
              <a:avLst>
                <a:gd name="adj1" fmla="val 50000"/>
                <a:gd name="adj2" fmla="val 112500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79" name="Group 31"/>
          <p:cNvGrpSpPr>
            <a:grpSpLocks/>
          </p:cNvGrpSpPr>
          <p:nvPr/>
        </p:nvGrpSpPr>
        <p:grpSpPr bwMode="auto">
          <a:xfrm>
            <a:off x="5436393" y="5588391"/>
            <a:ext cx="1166813" cy="519113"/>
            <a:chOff x="1173" y="3519"/>
            <a:chExt cx="735" cy="327"/>
          </a:xfrm>
        </p:grpSpPr>
        <p:grpSp>
          <p:nvGrpSpPr>
            <p:cNvPr id="80" name="Group 32"/>
            <p:cNvGrpSpPr>
              <a:grpSpLocks/>
            </p:cNvGrpSpPr>
            <p:nvPr/>
          </p:nvGrpSpPr>
          <p:grpSpPr bwMode="auto">
            <a:xfrm>
              <a:off x="1536" y="3519"/>
              <a:ext cx="372" cy="327"/>
              <a:chOff x="0" y="1812"/>
              <a:chExt cx="434" cy="513"/>
            </a:xfrm>
          </p:grpSpPr>
          <p:sp>
            <p:nvSpPr>
              <p:cNvPr id="83" name="Text Box 33"/>
              <p:cNvSpPr txBox="1">
                <a:spLocks noChangeArrowheads="1"/>
              </p:cNvSpPr>
              <p:nvPr/>
            </p:nvSpPr>
            <p:spPr bwMode="auto">
              <a:xfrm>
                <a:off x="98" y="1812"/>
                <a:ext cx="336" cy="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84" name="Line 34"/>
              <p:cNvSpPr>
                <a:spLocks noChangeShapeType="1"/>
              </p:cNvSpPr>
              <p:nvPr/>
            </p:nvSpPr>
            <p:spPr bwMode="auto">
              <a:xfrm>
                <a:off x="0" y="2016"/>
                <a:ext cx="240" cy="0"/>
              </a:xfrm>
              <a:prstGeom prst="line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 type="triangl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81" name="AutoShape 35"/>
            <p:cNvSpPr>
              <a:spLocks noChangeArrowheads="1"/>
            </p:cNvSpPr>
            <p:nvPr/>
          </p:nvSpPr>
          <p:spPr bwMode="auto">
            <a:xfrm>
              <a:off x="1173" y="3612"/>
              <a:ext cx="432" cy="96"/>
            </a:xfrm>
            <a:prstGeom prst="leftArrow">
              <a:avLst>
                <a:gd name="adj1" fmla="val 50000"/>
                <a:gd name="adj2" fmla="val 112500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82" name="Line 36"/>
            <p:cNvSpPr>
              <a:spLocks noChangeShapeType="1"/>
            </p:cNvSpPr>
            <p:nvPr/>
          </p:nvSpPr>
          <p:spPr bwMode="auto">
            <a:xfrm>
              <a:off x="1639" y="3585"/>
              <a:ext cx="240" cy="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91" name="Group 45"/>
          <p:cNvGrpSpPr>
            <a:grpSpLocks/>
          </p:cNvGrpSpPr>
          <p:nvPr/>
        </p:nvGrpSpPr>
        <p:grpSpPr bwMode="auto">
          <a:xfrm>
            <a:off x="4092738" y="3599102"/>
            <a:ext cx="500063" cy="685800"/>
            <a:chOff x="117" y="1728"/>
            <a:chExt cx="315" cy="432"/>
          </a:xfrm>
        </p:grpSpPr>
        <p:grpSp>
          <p:nvGrpSpPr>
            <p:cNvPr id="92" name="Group 46"/>
            <p:cNvGrpSpPr>
              <a:grpSpLocks/>
            </p:cNvGrpSpPr>
            <p:nvPr/>
          </p:nvGrpSpPr>
          <p:grpSpPr bwMode="auto">
            <a:xfrm>
              <a:off x="117" y="1805"/>
              <a:ext cx="288" cy="327"/>
              <a:chOff x="24" y="1909"/>
              <a:chExt cx="336" cy="513"/>
            </a:xfrm>
          </p:grpSpPr>
          <p:sp>
            <p:nvSpPr>
              <p:cNvPr id="94" name="Text Box 47"/>
              <p:cNvSpPr txBox="1">
                <a:spLocks noChangeArrowheads="1"/>
              </p:cNvSpPr>
              <p:nvPr/>
            </p:nvSpPr>
            <p:spPr bwMode="auto">
              <a:xfrm>
                <a:off x="24" y="1909"/>
                <a:ext cx="336" cy="5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defTabSz="914400" eaLnBrk="1" fontAlgn="base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Times New Roman" panose="02020603050405020304" pitchFamily="18" charset="0"/>
                  </a:rPr>
                  <a:t>E</a:t>
                </a:r>
              </a:p>
            </p:txBody>
          </p:sp>
          <p:sp>
            <p:nvSpPr>
              <p:cNvPr id="95" name="Line 48"/>
              <p:cNvSpPr>
                <a:spLocks noChangeShapeType="1"/>
              </p:cNvSpPr>
              <p:nvPr/>
            </p:nvSpPr>
            <p:spPr bwMode="auto">
              <a:xfrm>
                <a:off x="40" y="1982"/>
                <a:ext cx="240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400" b="1" i="0" u="none" strike="noStrike" kern="0" cap="none" spc="0" normalizeH="0" baseline="0" noProof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</a:endParaRPr>
              </a:p>
            </p:txBody>
          </p:sp>
        </p:grpSp>
        <p:sp>
          <p:nvSpPr>
            <p:cNvPr id="93" name="AutoShape 49"/>
            <p:cNvSpPr>
              <a:spLocks noChangeArrowheads="1"/>
            </p:cNvSpPr>
            <p:nvPr/>
          </p:nvSpPr>
          <p:spPr bwMode="auto">
            <a:xfrm>
              <a:off x="336" y="1728"/>
              <a:ext cx="96" cy="432"/>
            </a:xfrm>
            <a:prstGeom prst="downArrow">
              <a:avLst>
                <a:gd name="adj1" fmla="val 50000"/>
                <a:gd name="adj2" fmla="val 112500"/>
              </a:avLst>
            </a:prstGeom>
            <a:solidFill>
              <a:srgbClr val="BBE0E3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  <p:pic>
        <p:nvPicPr>
          <p:cNvPr id="96" name="Picture 95"/>
          <p:cNvPicPr>
            <a:picLocks noChangeAspect="1"/>
          </p:cNvPicPr>
          <p:nvPr/>
        </p:nvPicPr>
        <p:blipFill rotWithShape="1">
          <a:blip r:embed="rId2"/>
          <a:srcRect l="36707" t="3033" r="50549" b="4447"/>
          <a:stretch/>
        </p:blipFill>
        <p:spPr>
          <a:xfrm>
            <a:off x="1787970" y="2807613"/>
            <a:ext cx="901832" cy="2307012"/>
          </a:xfrm>
          <a:prstGeom prst="rect">
            <a:avLst/>
          </a:prstGeom>
        </p:spPr>
      </p:pic>
      <p:sp>
        <p:nvSpPr>
          <p:cNvPr id="97" name="Rounded Rectangular Callout 96"/>
          <p:cNvSpPr/>
          <p:nvPr/>
        </p:nvSpPr>
        <p:spPr>
          <a:xfrm>
            <a:off x="335084" y="1913030"/>
            <a:ext cx="3807604" cy="630417"/>
          </a:xfrm>
          <a:prstGeom prst="wedgeRoundRectCallout">
            <a:avLst>
              <a:gd name="adj1" fmla="val -5457"/>
              <a:gd name="adj2" fmla="val 85677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</a:t>
            </a:r>
            <a:r>
              <a:rPr lang="en-US" altLang="vi-VN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dương (V </a:t>
            </a: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cao)</a:t>
            </a:r>
          </a:p>
        </p:txBody>
      </p:sp>
      <p:sp>
        <p:nvSpPr>
          <p:cNvPr id="98" name="Rounded Rectangular Callout 97"/>
          <p:cNvSpPr/>
          <p:nvPr/>
        </p:nvSpPr>
        <p:spPr>
          <a:xfrm>
            <a:off x="335084" y="5377596"/>
            <a:ext cx="3807604" cy="630417"/>
          </a:xfrm>
          <a:prstGeom prst="wedgeRoundRectCallout">
            <a:avLst>
              <a:gd name="adj1" fmla="val -753"/>
              <a:gd name="adj2" fmla="val -90772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400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altLang="vi-VN" sz="240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Cực </a:t>
            </a:r>
            <a:r>
              <a:rPr lang="en-US" altLang="vi-VN" sz="24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 (V thấp)</a:t>
            </a:r>
            <a:endParaRPr lang="en-US" altLang="vi-VN" sz="240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9" name="Group 98"/>
          <p:cNvGrpSpPr/>
          <p:nvPr/>
        </p:nvGrpSpPr>
        <p:grpSpPr>
          <a:xfrm>
            <a:off x="4401349" y="2579014"/>
            <a:ext cx="242958" cy="242958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100" name="Oval 99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1" name="Cross 100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2" name="Content Placeholder 2"/>
          <p:cNvSpPr>
            <a:spLocks noGrp="1"/>
          </p:cNvSpPr>
          <p:nvPr>
            <p:ph idx="1"/>
          </p:nvPr>
        </p:nvSpPr>
        <p:spPr>
          <a:xfrm>
            <a:off x="8068560" y="1166218"/>
            <a:ext cx="3757876" cy="1107995"/>
          </a:xfrm>
        </p:spPr>
        <p:txBody>
          <a:bodyPr>
            <a:normAutofit/>
          </a:bodyPr>
          <a:lstStyle/>
          <a:p>
            <a:pPr algn="just"/>
            <a:r>
              <a:rPr lang="en-US" sz="2400" smtClean="0"/>
              <a:t>Ở mạch ngoài: </a:t>
            </a:r>
            <a:r>
              <a:rPr lang="en-US" sz="2400" smtClean="0">
                <a:solidFill>
                  <a:srgbClr val="FF0000"/>
                </a:solidFill>
              </a:rPr>
              <a:t>lực điện</a:t>
            </a:r>
            <a:r>
              <a:rPr lang="en-US" sz="2400" smtClean="0"/>
              <a:t> làm các điện tích dương đi theo chiều điện trường</a:t>
            </a:r>
          </a:p>
          <a:p>
            <a:pPr algn="just"/>
            <a:endParaRPr lang="en-US" sz="2400"/>
          </a:p>
        </p:txBody>
      </p:sp>
      <p:sp>
        <p:nvSpPr>
          <p:cNvPr id="105" name="Content Placeholder 2"/>
          <p:cNvSpPr txBox="1">
            <a:spLocks/>
          </p:cNvSpPr>
          <p:nvPr/>
        </p:nvSpPr>
        <p:spPr>
          <a:xfrm>
            <a:off x="8069591" y="2674565"/>
            <a:ext cx="3757876" cy="11079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vi-VN" sz="2400"/>
              <a:t>Bên trong nguồn: các điện tích dương di chuyển </a:t>
            </a:r>
            <a:r>
              <a:rPr lang="vi-VN" sz="2400">
                <a:solidFill>
                  <a:srgbClr val="FF0000"/>
                </a:solidFill>
              </a:rPr>
              <a:t>ngược chiều </a:t>
            </a:r>
            <a:r>
              <a:rPr lang="vi-VN" sz="2400"/>
              <a:t>điện trường.</a:t>
            </a:r>
          </a:p>
          <a:p>
            <a:pPr algn="just"/>
            <a:endParaRPr lang="en-US" sz="2400"/>
          </a:p>
        </p:txBody>
      </p:sp>
      <p:sp>
        <p:nvSpPr>
          <p:cNvPr id="106" name="Content Placeholder 2"/>
          <p:cNvSpPr txBox="1">
            <a:spLocks/>
          </p:cNvSpPr>
          <p:nvPr/>
        </p:nvSpPr>
        <p:spPr>
          <a:xfrm>
            <a:off x="8068560" y="4142126"/>
            <a:ext cx="3757876" cy="194499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lnSpc>
                <a:spcPct val="90000"/>
              </a:lnSpc>
              <a:spcBef>
                <a:spcPts val="1400"/>
              </a:spcBef>
              <a:buClr>
                <a:schemeClr val="accent1"/>
              </a:buClr>
              <a:buSzPct val="80000"/>
              <a:buFont typeface="Corbel" pitchFamily="34" charset="0"/>
              <a:buChar char="•"/>
              <a:defRPr sz="22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20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8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SzPct val="80000"/>
              <a:buFont typeface="Corbel" pitchFamily="34" charset="0"/>
              <a:buChar char="•"/>
              <a:defRPr sz="1600" kern="120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400" smtClean="0"/>
              <a:t>Phải có một loại lực đặc biệt (thắng được lực điện) làm cho các điện tích di chuyển bên trong nguồn.</a:t>
            </a:r>
          </a:p>
          <a:p>
            <a:pPr algn="just"/>
            <a:r>
              <a:rPr lang="en-US" sz="2400" smtClean="0"/>
              <a:t>=&gt; gọi là: </a:t>
            </a:r>
            <a:r>
              <a:rPr lang="en-US" sz="2400" smtClean="0">
                <a:solidFill>
                  <a:srgbClr val="FF0000"/>
                </a:solidFill>
              </a:rPr>
              <a:t>LỰC LẠ</a:t>
            </a:r>
            <a:endParaRPr lang="vi-VN" sz="2400">
              <a:solidFill>
                <a:srgbClr val="FF0000"/>
              </a:solidFill>
            </a:endParaRPr>
          </a:p>
          <a:p>
            <a:pPr algn="just"/>
            <a:endParaRPr lang="en-US" sz="2400"/>
          </a:p>
        </p:txBody>
      </p:sp>
      <p:grpSp>
        <p:nvGrpSpPr>
          <p:cNvPr id="107" name="Group 106"/>
          <p:cNvGrpSpPr/>
          <p:nvPr/>
        </p:nvGrpSpPr>
        <p:grpSpPr>
          <a:xfrm>
            <a:off x="4393077" y="4521643"/>
            <a:ext cx="242958" cy="242958"/>
            <a:chOff x="7755038" y="3959258"/>
            <a:chExt cx="995423" cy="995423"/>
          </a:xfrm>
          <a:solidFill>
            <a:srgbClr val="FFC000"/>
          </a:solidFill>
        </p:grpSpPr>
        <p:sp>
          <p:nvSpPr>
            <p:cNvPr id="108" name="Oval 107"/>
            <p:cNvSpPr/>
            <p:nvPr/>
          </p:nvSpPr>
          <p:spPr>
            <a:xfrm>
              <a:off x="7755038" y="3959258"/>
              <a:ext cx="995423" cy="995423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9" name="Cross 108"/>
            <p:cNvSpPr/>
            <p:nvPr/>
          </p:nvSpPr>
          <p:spPr>
            <a:xfrm>
              <a:off x="7951147" y="4167601"/>
              <a:ext cx="578736" cy="578736"/>
            </a:xfrm>
            <a:prstGeom prst="plus">
              <a:avLst>
                <a:gd name="adj" fmla="val 39000"/>
              </a:avLst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2" name="Group 111"/>
          <p:cNvGrpSpPr/>
          <p:nvPr/>
        </p:nvGrpSpPr>
        <p:grpSpPr>
          <a:xfrm>
            <a:off x="3940737" y="3421548"/>
            <a:ext cx="706763" cy="1076755"/>
            <a:chOff x="5199670" y="3495738"/>
            <a:chExt cx="706763" cy="1076755"/>
          </a:xfrm>
        </p:grpSpPr>
        <p:sp>
          <p:nvSpPr>
            <p:cNvPr id="86" name="AutoShape 39"/>
            <p:cNvSpPr>
              <a:spLocks noChangeArrowheads="1"/>
            </p:cNvSpPr>
            <p:nvPr/>
          </p:nvSpPr>
          <p:spPr bwMode="auto">
            <a:xfrm>
              <a:off x="5652010" y="3495738"/>
              <a:ext cx="254423" cy="1076755"/>
            </a:xfrm>
            <a:prstGeom prst="upArrow">
              <a:avLst>
                <a:gd name="adj1" fmla="val 50000"/>
                <a:gd name="adj2" fmla="val 62500"/>
              </a:avLst>
            </a:prstGeom>
            <a:solidFill>
              <a:srgbClr val="FF0000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vi-VN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  <p:sp>
          <p:nvSpPr>
            <p:cNvPr id="110" name="Text Box 33"/>
            <p:cNvSpPr txBox="1">
              <a:spLocks noChangeArrowheads="1"/>
            </p:cNvSpPr>
            <p:nvPr/>
          </p:nvSpPr>
          <p:spPr bwMode="auto">
            <a:xfrm>
              <a:off x="5199670" y="3820881"/>
              <a:ext cx="631494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2800" b="0" i="1" strike="noStrike" kern="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F</a:t>
              </a:r>
              <a:r>
                <a:rPr kumimoji="0" lang="en-US" altLang="vi-VN" sz="2800" b="0" i="1" strike="noStrike" kern="0" cap="none" spc="0" normalizeH="0" baseline="-2500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</a:rPr>
                <a:t>lạ</a:t>
              </a:r>
            </a:p>
          </p:txBody>
        </p:sp>
        <p:sp>
          <p:nvSpPr>
            <p:cNvPr id="111" name="Line 36"/>
            <p:cNvSpPr>
              <a:spLocks noChangeShapeType="1"/>
            </p:cNvSpPr>
            <p:nvPr/>
          </p:nvSpPr>
          <p:spPr bwMode="auto">
            <a:xfrm>
              <a:off x="5264602" y="3898879"/>
              <a:ext cx="381000" cy="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09272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0.00046 L -3.54167E-6 -0.08519 L 0.23802 -0.08519 L 0.23802 0.45278 L -3.54167E-6 0.45278 L -3.54167E-6 0.35046 " pathEditMode="relative" rAng="0" ptsTypes="AAAAAA">
                                      <p:cBhvr>
                                        <p:cTn id="60" dur="5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01" y="1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5" dur="500"/>
                                        <p:tgtEl>
                                          <p:spTgt spid="1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85185E-6 L 0.00065 -0.22315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-11157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4" dur="500"/>
                                        <p:tgtEl>
                                          <p:spTgt spid="10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500"/>
                                        <p:tgtEl>
                                          <p:spTgt spid="10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2000" tmFilter="0, 0; .2, .5; .8, .5; 1, 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9" dur="1000" autoRev="1" fill="hold"/>
                                        <p:tgtEl>
                                          <p:spTgt spid="1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97" grpId="0" animBg="1"/>
      <p:bldP spid="98" grpId="0" animBg="1"/>
      <p:bldP spid="102" grpId="0" build="p"/>
      <p:bldP spid="105" grpId="0"/>
      <p:bldP spid="10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Chương II: Dòng điện không đổi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Cường độ dòng điện</a:t>
            </a:r>
          </a:p>
          <a:p>
            <a:r>
              <a:rPr lang="en-US" smtClean="0"/>
              <a:t>Nguồn điện (nguyên tắc hoạt động, suất điện động, pin và acquy) </a:t>
            </a:r>
          </a:p>
          <a:p>
            <a:r>
              <a:rPr lang="en-US" smtClean="0"/>
              <a:t>Công và công suất của dòng điện</a:t>
            </a:r>
          </a:p>
          <a:p>
            <a:r>
              <a:rPr lang="en-US" smtClean="0"/>
              <a:t>Định luật Ôm cho toàn mạch</a:t>
            </a:r>
          </a:p>
          <a:p>
            <a:r>
              <a:rPr lang="en-US" smtClean="0"/>
              <a:t>Ghép nguồn điện thành bộ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133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58201" y="4457855"/>
            <a:ext cx="2143125" cy="21431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11896" t="12866" r="15823" b="13926"/>
          <a:stretch/>
        </p:blipFill>
        <p:spPr>
          <a:xfrm>
            <a:off x="8526863" y="2528165"/>
            <a:ext cx="2205872" cy="223415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260773"/>
            <a:ext cx="9875520" cy="1356360"/>
          </a:xfrm>
        </p:spPr>
        <p:txBody>
          <a:bodyPr/>
          <a:lstStyle/>
          <a:p>
            <a:r>
              <a:rPr lang="en-US" smtClean="0"/>
              <a:t>4. Suất điện động của nguồn điện: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1143000" y="1371601"/>
                <a:ext cx="9872871" cy="4724400"/>
              </a:xfrm>
            </p:spPr>
            <p:txBody>
              <a:bodyPr>
                <a:normAutofit/>
              </a:bodyPr>
              <a:lstStyle/>
              <a:p>
                <a:pPr algn="just"/>
                <a:r>
                  <a:rPr lang="en-US" sz="2400" smtClean="0"/>
                  <a:t>Định nghĩa: Suất điện động </a:t>
                </a:r>
                <a:r>
                  <a:rPr lang="vi-VN" sz="2400" smtClean="0"/>
                  <a:t>của </a:t>
                </a:r>
                <a:r>
                  <a:rPr lang="vi-VN" sz="2400"/>
                  <a:t>nguồn điện là đại lượng đặc trưng cho khả năng thực hiện công của nguồn </a:t>
                </a:r>
                <a:r>
                  <a:rPr lang="vi-VN" sz="2400" smtClean="0"/>
                  <a:t>điện</a:t>
                </a:r>
                <a:r>
                  <a:rPr lang="en-US" sz="2400"/>
                  <a:t> </a:t>
                </a:r>
                <a:r>
                  <a:rPr lang="en-US" sz="2400" smtClean="0"/>
                  <a:t>và được đo bằng thương số giữa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công A của lực lạ</a:t>
                </a:r>
                <a:r>
                  <a:rPr lang="en-US" sz="2400" smtClean="0"/>
                  <a:t> khi di chuyển một </a:t>
                </a:r>
                <a:r>
                  <a:rPr lang="en-US" sz="2400" smtClean="0">
                    <a:solidFill>
                      <a:srgbClr val="FF0000"/>
                    </a:solidFill>
                  </a:rPr>
                  <a:t>điện tích dương q </a:t>
                </a:r>
                <a:r>
                  <a:rPr lang="en-US" sz="2400" smtClean="0"/>
                  <a:t>ngược chiều điện trườngvà độ lớn của điện tích đó.</a:t>
                </a:r>
                <a:endParaRPr lang="vi-VN" sz="2400"/>
              </a:p>
              <a:p>
                <a:pPr algn="ctr"/>
                <a:r>
                  <a:rPr lang="en-US" sz="3600" b="1" smtClean="0">
                    <a:solidFill>
                      <a:srgbClr val="FF0000"/>
                    </a:solidFill>
                    <a:latin typeface="Kunstler Script" panose="030304020206070D0D06" pitchFamily="66" charset="0"/>
                  </a:rPr>
                  <a:t>E  </a:t>
                </a:r>
                <a:r>
                  <a:rPr lang="en-US" sz="3600" b="1" smtClean="0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𝑨</m:t>
                        </m:r>
                      </m:num>
                      <m:den>
                        <m:r>
                          <a:rPr 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𝒒</m:t>
                        </m:r>
                      </m:den>
                    </m:f>
                  </m:oMath>
                </a14:m>
                <a:endParaRPr lang="en-US" sz="2400" b="1" smtClean="0"/>
              </a:p>
              <a:p>
                <a:pPr algn="just"/>
                <a:r>
                  <a:rPr lang="en-US" sz="2400" smtClean="0"/>
                  <a:t>Đơn vị: Vôn (V)</a:t>
                </a:r>
              </a:p>
              <a:p>
                <a:pPr algn="just"/>
                <a:r>
                  <a:rPr lang="en-US" sz="2400" smtClean="0"/>
                  <a:t>Giá trị của suất điện động thường được ghi trên nguồn điện.</a:t>
                </a:r>
              </a:p>
              <a:p>
                <a:pPr algn="just"/>
                <a:r>
                  <a:rPr lang="en-US" sz="2400" smtClean="0"/>
                  <a:t>Mỗi nguồn điện được đặc trưng bởi suất điện động</a:t>
                </a:r>
                <a:r>
                  <a:rPr lang="en-US" sz="2400" b="1" smtClean="0">
                    <a:solidFill>
                      <a:srgbClr val="FF0000"/>
                    </a:solidFill>
                    <a:latin typeface="Kunstler Script" panose="030304020206070D0D06" pitchFamily="66" charset="0"/>
                  </a:rPr>
                  <a:t>E</a:t>
                </a:r>
                <a:r>
                  <a:rPr lang="en-US" sz="2400" smtClean="0"/>
                  <a:t>  và điện trở trong </a:t>
                </a:r>
                <a:r>
                  <a:rPr lang="en-US" sz="2400" i="1" smtClean="0">
                    <a:solidFill>
                      <a:srgbClr val="FF0000"/>
                    </a:solidFill>
                  </a:rPr>
                  <a:t>r</a:t>
                </a:r>
                <a:endParaRPr lang="en-US" sz="2400" i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143000" y="1371601"/>
                <a:ext cx="9872871" cy="4724400"/>
              </a:xfrm>
              <a:blipFill rotWithShape="0">
                <a:blip r:embed="rId4"/>
                <a:stretch>
                  <a:fillRect l="-124" t="-1806" r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Group 10"/>
          <p:cNvGrpSpPr/>
          <p:nvPr/>
        </p:nvGrpSpPr>
        <p:grpSpPr>
          <a:xfrm>
            <a:off x="4925667" y="5393950"/>
            <a:ext cx="2307536" cy="1141632"/>
            <a:chOff x="8500533" y="3581399"/>
            <a:chExt cx="2307536" cy="1141632"/>
          </a:xfrm>
        </p:grpSpPr>
        <p:sp>
          <p:nvSpPr>
            <p:cNvPr id="6" name="Rectangle 5"/>
            <p:cNvSpPr/>
            <p:nvPr/>
          </p:nvSpPr>
          <p:spPr>
            <a:xfrm>
              <a:off x="8500533" y="3860800"/>
              <a:ext cx="1049867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9758202" y="3860800"/>
              <a:ext cx="1049867" cy="4571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5400000">
              <a:off x="9455941" y="3837940"/>
              <a:ext cx="558802" cy="45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 rot="5400000">
              <a:off x="9429327" y="3837940"/>
              <a:ext cx="287866" cy="4572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138267" y="4076700"/>
              <a:ext cx="82426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b="1" smtClean="0">
                  <a:solidFill>
                    <a:srgbClr val="FF0000"/>
                  </a:solidFill>
                  <a:latin typeface="Kunstler Script" panose="030304020206070D0D06" pitchFamily="66" charset="0"/>
                </a:rPr>
                <a:t>E </a:t>
              </a:r>
              <a:r>
                <a:rPr lang="en-US" sz="3600" smtClean="0">
                  <a:solidFill>
                    <a:srgbClr val="FF0000"/>
                  </a:solidFill>
                </a:rPr>
                <a:t> </a:t>
              </a:r>
              <a:r>
                <a:rPr lang="en-US" sz="3600" i="1" smtClean="0">
                  <a:solidFill>
                    <a:srgbClr val="FF0000"/>
                  </a:solidFill>
                </a:rPr>
                <a:t>r</a:t>
              </a:r>
              <a:endParaRPr lang="en-US" i="1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3743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05" y="609600"/>
            <a:ext cx="10990710" cy="1356360"/>
          </a:xfrm>
        </p:spPr>
        <p:txBody>
          <a:bodyPr>
            <a:normAutofit/>
          </a:bodyPr>
          <a:lstStyle/>
          <a:p>
            <a:pPr algn="just"/>
            <a:r>
              <a:rPr lang="en-US" sz="3600" b="1" i="1" smtClean="0"/>
              <a:t>Câu hỏi 4: </a:t>
            </a:r>
            <a:r>
              <a:rPr lang="vi-VN" sz="3600"/>
              <a:t>Suất điện động của nguồn điện là đại lượng đặc trưng cho khả năng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56" y="2057400"/>
            <a:ext cx="10993360" cy="4038600"/>
          </a:xfrm>
        </p:spPr>
        <p:txBody>
          <a:bodyPr>
            <a:normAutofit/>
          </a:bodyPr>
          <a:lstStyle/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dự trữ điện của nguồn</a:t>
            </a:r>
            <a:r>
              <a:rPr lang="vi-VN" smtClean="0"/>
              <a:t>.</a:t>
            </a:r>
            <a:endParaRPr lang="vi-VN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vi-VN" smtClean="0"/>
              <a:t>tạo </a:t>
            </a:r>
            <a:r>
              <a:rPr lang="vi-VN"/>
              <a:t>ra các điện tích trong một </a:t>
            </a:r>
            <a:r>
              <a:rPr lang="vi-VN"/>
              <a:t>giây</a:t>
            </a:r>
            <a:r>
              <a:rPr lang="vi-VN" smtClean="0"/>
              <a:t>.</a:t>
            </a:r>
            <a:endParaRPr lang="vi-VN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vi-VN" smtClean="0"/>
              <a:t>thực </a:t>
            </a:r>
            <a:r>
              <a:rPr lang="vi-VN"/>
              <a:t>hiện công </a:t>
            </a:r>
            <a:r>
              <a:rPr lang="vi-VN"/>
              <a:t>của </a:t>
            </a:r>
            <a:r>
              <a:rPr lang="vi-VN" smtClean="0"/>
              <a:t>nguồn </a:t>
            </a:r>
            <a:r>
              <a:rPr lang="vi-VN"/>
              <a:t>trong một </a:t>
            </a:r>
            <a:r>
              <a:rPr lang="vi-VN"/>
              <a:t>giây</a:t>
            </a:r>
            <a:r>
              <a:rPr lang="vi-VN" smtClean="0"/>
              <a:t>.</a:t>
            </a:r>
            <a:endParaRPr lang="vi-VN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vi-VN" smtClean="0"/>
              <a:t>thực </a:t>
            </a:r>
            <a:r>
              <a:rPr lang="vi-VN"/>
              <a:t>hiện công </a:t>
            </a:r>
            <a:r>
              <a:rPr lang="vi-VN"/>
              <a:t>của </a:t>
            </a:r>
            <a:r>
              <a:rPr lang="en-US" smtClean="0"/>
              <a:t>lực lạ </a:t>
            </a:r>
            <a:r>
              <a:rPr lang="vi-VN" smtClean="0"/>
              <a:t>khi </a:t>
            </a:r>
            <a:r>
              <a:rPr lang="vi-VN"/>
              <a:t>di chuyển một đơn vị điện tích dương ngược chiều điện trường bên </a:t>
            </a:r>
            <a:r>
              <a:rPr lang="vi-VN"/>
              <a:t>trong </a:t>
            </a:r>
            <a:r>
              <a:rPr lang="vi-VN" smtClean="0"/>
              <a:t>nguồn.</a:t>
            </a:r>
            <a:endParaRPr lang="en-US" i="1"/>
          </a:p>
        </p:txBody>
      </p:sp>
      <p:sp>
        <p:nvSpPr>
          <p:cNvPr id="4" name="Oval 3"/>
          <p:cNvSpPr/>
          <p:nvPr/>
        </p:nvSpPr>
        <p:spPr>
          <a:xfrm>
            <a:off x="582756" y="3420533"/>
            <a:ext cx="498328" cy="498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745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05" y="609600"/>
            <a:ext cx="10990710" cy="1356360"/>
          </a:xfrm>
        </p:spPr>
        <p:txBody>
          <a:bodyPr>
            <a:normAutofit fontScale="90000"/>
          </a:bodyPr>
          <a:lstStyle/>
          <a:p>
            <a:pPr algn="just"/>
            <a:r>
              <a:rPr lang="en-US" sz="3600" b="1" i="1" smtClean="0"/>
              <a:t>Câu hỏi 5: </a:t>
            </a:r>
            <a:r>
              <a:rPr lang="en-US" sz="3600" smtClean="0"/>
              <a:t>Suất điện động của một nguồn điện là </a:t>
            </a:r>
            <a:r>
              <a:rPr lang="en-US" sz="3600" smtClean="0">
                <a:solidFill>
                  <a:srgbClr val="FF0000"/>
                </a:solidFill>
              </a:rPr>
              <a:t>12 V</a:t>
            </a:r>
            <a:r>
              <a:rPr lang="en-US" sz="3600" smtClean="0"/>
              <a:t>. Tính </a:t>
            </a:r>
            <a:r>
              <a:rPr lang="en-US" sz="3600" smtClean="0">
                <a:solidFill>
                  <a:srgbClr val="FF0000"/>
                </a:solidFill>
              </a:rPr>
              <a:t>công của lực lạ khi</a:t>
            </a:r>
            <a:r>
              <a:rPr lang="en-US" sz="3600" smtClean="0"/>
              <a:t> di chuyển điện tích </a:t>
            </a:r>
            <a:r>
              <a:rPr lang="en-US" sz="3600" smtClean="0">
                <a:solidFill>
                  <a:srgbClr val="FF0000"/>
                </a:solidFill>
              </a:rPr>
              <a:t>+2 C </a:t>
            </a:r>
            <a:r>
              <a:rPr lang="en-US" sz="3600" smtClean="0"/>
              <a:t>từ cực âm đến cực dương bên trong nguồn.</a:t>
            </a:r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82756" y="2057400"/>
                <a:ext cx="10993360" cy="4038600"/>
              </a:xfrm>
            </p:spPr>
            <p:txBody>
              <a:bodyPr/>
              <a:lstStyle/>
              <a:p>
                <a:r>
                  <a:rPr lang="en-US" smtClean="0"/>
                  <a:t>Ta có: </a:t>
                </a:r>
                <a:r>
                  <a:rPr lang="en-US" sz="2400" b="1">
                    <a:solidFill>
                      <a:srgbClr val="FF0000"/>
                    </a:solidFill>
                    <a:latin typeface="Kunstler Script" panose="030304020206070D0D06" pitchFamily="66" charset="0"/>
                  </a:rPr>
                  <a:t>E  </a:t>
                </a:r>
                <a:r>
                  <a:rPr lang="en-US" sz="2400" b="1">
                    <a:solidFill>
                      <a:srgbClr val="FF0000"/>
                    </a:solidFill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num>
                      <m:den>
                        <m:r>
                          <a:rPr lang="en-US" sz="3200" b="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𝑞</m:t>
                        </m:r>
                      </m:den>
                    </m:f>
                  </m:oMath>
                </a14:m>
                <a:endParaRPr lang="en-US" i="1" smtClean="0"/>
              </a:p>
              <a:p>
                <a:r>
                  <a:rPr lang="en-US" smtClean="0"/>
                  <a:t>Công của lực lạ: </a:t>
                </a:r>
                <a:r>
                  <a:rPr lang="en-US" i="1" smtClean="0">
                    <a:solidFill>
                      <a:srgbClr val="FF0000"/>
                    </a:solidFill>
                  </a:rPr>
                  <a:t>A = q</a:t>
                </a:r>
                <a:r>
                  <a:rPr lang="en-US" sz="2000" b="1" smtClean="0">
                    <a:solidFill>
                      <a:srgbClr val="FF0000"/>
                    </a:solidFill>
                    <a:latin typeface="Kunstler Script" panose="030304020206070D0D06" pitchFamily="66" charset="0"/>
                  </a:rPr>
                  <a:t>E </a:t>
                </a:r>
                <a:r>
                  <a:rPr lang="en-US" sz="2400" b="1" i="1" smtClean="0">
                    <a:solidFill>
                      <a:srgbClr val="FF0000"/>
                    </a:solidFill>
                    <a:latin typeface="Kunstler Script" panose="030304020206070D0D06" pitchFamily="66" charset="0"/>
                  </a:rPr>
                  <a:t>  </a:t>
                </a:r>
                <a:r>
                  <a:rPr lang="en-US" sz="2400" i="1" smtClean="0">
                    <a:solidFill>
                      <a:srgbClr val="FF0000"/>
                    </a:solidFill>
                  </a:rPr>
                  <a:t>= 2.12 = 24 J</a:t>
                </a:r>
                <a:r>
                  <a:rPr lang="en-US" sz="2400" i="1" smtClean="0"/>
                  <a:t> </a:t>
                </a:r>
                <a:endParaRPr lang="en-US" sz="2400" i="1"/>
              </a:p>
            </p:txBody>
          </p:sp>
        </mc:Choice>
        <mc:Fallback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82756" y="2057400"/>
                <a:ext cx="10993360" cy="4038600"/>
              </a:xfrm>
              <a:blipFill rotWithShape="0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4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4844" y="311086"/>
            <a:ext cx="9875520" cy="1206630"/>
          </a:xfrm>
        </p:spPr>
        <p:txBody>
          <a:bodyPr/>
          <a:lstStyle/>
          <a:p>
            <a:r>
              <a:rPr lang="en-US" smtClean="0"/>
              <a:t>5. Pin điện hóa: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2296" y="1517716"/>
            <a:ext cx="3730657" cy="4663126"/>
          </a:xfrm>
        </p:spPr>
        <p:txBody>
          <a:bodyPr>
            <a:normAutofit/>
          </a:bodyPr>
          <a:lstStyle/>
          <a:p>
            <a:pPr algn="just"/>
            <a:r>
              <a:rPr lang="en-US" sz="2400" smtClean="0"/>
              <a:t>Nguyên tắc: pin điện hóa gồm </a:t>
            </a:r>
            <a:r>
              <a:rPr lang="en-US" sz="2400" smtClean="0">
                <a:solidFill>
                  <a:srgbClr val="FF0000"/>
                </a:solidFill>
              </a:rPr>
              <a:t>2 điện cực có bản chất hóa học khác nhau </a:t>
            </a:r>
            <a:r>
              <a:rPr lang="en-US" sz="2400" smtClean="0"/>
              <a:t>được ngâm trong </a:t>
            </a:r>
            <a:r>
              <a:rPr lang="en-US" sz="2400" smtClean="0">
                <a:solidFill>
                  <a:srgbClr val="FF0000"/>
                </a:solidFill>
              </a:rPr>
              <a:t>chất điện phân</a:t>
            </a:r>
            <a:r>
              <a:rPr lang="en-US" sz="2400" smtClean="0"/>
              <a:t>.</a:t>
            </a:r>
          </a:p>
          <a:p>
            <a:pPr algn="just"/>
            <a:r>
              <a:rPr lang="en-US" sz="2400" smtClean="0"/>
              <a:t>Hãy theo dõi clip sau và giải thích cách làm một quả </a:t>
            </a:r>
            <a:r>
              <a:rPr lang="en-US" sz="2400" smtClean="0">
                <a:solidFill>
                  <a:srgbClr val="FF0000"/>
                </a:solidFill>
              </a:rPr>
              <a:t>PIN CHANH.</a:t>
            </a:r>
            <a:endParaRPr lang="en-US" sz="2400"/>
          </a:p>
        </p:txBody>
      </p:sp>
      <p:pic>
        <p:nvPicPr>
          <p:cNvPr id="6" name="Lemon Battery and How it Work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85501" y="311086"/>
            <a:ext cx="7729979" cy="617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16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3" grpId="0" uiExpand="1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268" y="520037"/>
            <a:ext cx="9875520" cy="1356360"/>
          </a:xfrm>
        </p:spPr>
        <p:txBody>
          <a:bodyPr/>
          <a:lstStyle/>
          <a:p>
            <a:r>
              <a:rPr lang="en-US" smtClean="0"/>
              <a:t>Pin Volta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268" y="2057400"/>
            <a:ext cx="3556000" cy="4038600"/>
          </a:xfrm>
        </p:spPr>
        <p:txBody>
          <a:bodyPr/>
          <a:lstStyle/>
          <a:p>
            <a:r>
              <a:rPr lang="en-US" smtClean="0"/>
              <a:t>Cực dương: </a:t>
            </a:r>
            <a:r>
              <a:rPr lang="en-US" smtClean="0">
                <a:solidFill>
                  <a:srgbClr val="FF0000"/>
                </a:solidFill>
              </a:rPr>
              <a:t>Cu</a:t>
            </a:r>
          </a:p>
          <a:p>
            <a:r>
              <a:rPr lang="en-US" smtClean="0"/>
              <a:t>Cực âm: </a:t>
            </a:r>
            <a:r>
              <a:rPr lang="en-US" smtClean="0">
                <a:solidFill>
                  <a:srgbClr val="FF0000"/>
                </a:solidFill>
              </a:rPr>
              <a:t>Zn</a:t>
            </a:r>
          </a:p>
          <a:p>
            <a:r>
              <a:rPr lang="en-US" smtClean="0"/>
              <a:t>Chất điện phân: </a:t>
            </a:r>
            <a:r>
              <a:rPr lang="en-US" smtClean="0">
                <a:solidFill>
                  <a:srgbClr val="FF0000"/>
                </a:solidFill>
              </a:rPr>
              <a:t>H</a:t>
            </a:r>
            <a:r>
              <a:rPr lang="en-US" baseline="-25000" smtClean="0">
                <a:solidFill>
                  <a:srgbClr val="FF0000"/>
                </a:solidFill>
              </a:rPr>
              <a:t>2</a:t>
            </a:r>
            <a:r>
              <a:rPr lang="en-US" smtClean="0">
                <a:solidFill>
                  <a:srgbClr val="FF0000"/>
                </a:solidFill>
              </a:rPr>
              <a:t>SO</a:t>
            </a:r>
            <a:r>
              <a:rPr lang="en-US" baseline="-25000" smtClean="0">
                <a:solidFill>
                  <a:srgbClr val="FF0000"/>
                </a:solidFill>
              </a:rPr>
              <a:t>4</a:t>
            </a:r>
            <a:endParaRPr lang="en-US" baseline="-2500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7995" y="682517"/>
            <a:ext cx="4241272" cy="5413483"/>
          </a:xfrm>
          <a:prstGeom prst="rect">
            <a:avLst/>
          </a:prstGeom>
        </p:spPr>
      </p:pic>
      <p:pic>
        <p:nvPicPr>
          <p:cNvPr id="5" name="pin Vol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94202" y="320511"/>
            <a:ext cx="8411852" cy="6223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232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3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258" y="609600"/>
            <a:ext cx="9875520" cy="1356360"/>
          </a:xfrm>
        </p:spPr>
        <p:txBody>
          <a:bodyPr/>
          <a:lstStyle/>
          <a:p>
            <a:r>
              <a:rPr lang="en-US" smtClean="0"/>
              <a:t>Pin khô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2908" y="2052638"/>
            <a:ext cx="3398070" cy="4038600"/>
          </a:xfrm>
        </p:spPr>
        <p:txBody>
          <a:bodyPr/>
          <a:lstStyle/>
          <a:p>
            <a:r>
              <a:rPr lang="en-US" smtClean="0"/>
              <a:t>Không sử dụng dung lịch lỏng.</a:t>
            </a:r>
          </a:p>
          <a:p>
            <a:r>
              <a:rPr lang="en-US" smtClean="0"/>
              <a:t>Không chứa axít mạnh</a:t>
            </a:r>
          </a:p>
          <a:p>
            <a:r>
              <a:rPr lang="en-US" smtClean="0"/>
              <a:t>Khử được H</a:t>
            </a:r>
            <a:r>
              <a:rPr lang="en-US" baseline="-25000" smtClean="0"/>
              <a:t>2</a:t>
            </a:r>
            <a:r>
              <a:rPr lang="en-US" smtClean="0"/>
              <a:t> nên không tạo bọt khí, hạn chế điện trở trong.</a:t>
            </a:r>
            <a:endParaRPr lang="en-US"/>
          </a:p>
        </p:txBody>
      </p:sp>
      <p:pic>
        <p:nvPicPr>
          <p:cNvPr id="4" name="Picture 2" descr="http://upload.wikimedia.org/wikipedia/en/archive/a/af/20050728141701!Zincbatter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1850" y="609600"/>
            <a:ext cx="7537450" cy="586740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8956250" y="1143000"/>
            <a:ext cx="26670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Mũ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kim loại</a:t>
            </a:r>
            <a:r>
              <a:rPr kumimoji="0" lang="en-US" sz="2400" b="0" i="0" u="none" strike="noStrike" kern="0" cap="none" spc="0" normalizeH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(+)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6" name="Straight Arrow Connector 5"/>
          <p:cNvCxnSpPr>
            <a:stCxn id="5" idx="1"/>
          </p:cNvCxnSpPr>
          <p:nvPr/>
        </p:nvCxnSpPr>
        <p:spPr>
          <a:xfrm flipH="1">
            <a:off x="5984450" y="1409700"/>
            <a:ext cx="2971800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sp>
        <p:nvSpPr>
          <p:cNvPr id="7" name="Rounded Rectangle 6"/>
          <p:cNvSpPr/>
          <p:nvPr/>
        </p:nvSpPr>
        <p:spPr>
          <a:xfrm>
            <a:off x="8956250" y="1785938"/>
            <a:ext cx="26670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Thanh than chì</a:t>
            </a:r>
          </a:p>
        </p:txBody>
      </p:sp>
      <p:cxnSp>
        <p:nvCxnSpPr>
          <p:cNvPr id="8" name="Straight Arrow Connector 7"/>
          <p:cNvCxnSpPr>
            <a:stCxn id="7" idx="1"/>
          </p:cNvCxnSpPr>
          <p:nvPr/>
        </p:nvCxnSpPr>
        <p:spPr>
          <a:xfrm flipH="1">
            <a:off x="5984450" y="2052638"/>
            <a:ext cx="2971800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sp>
        <p:nvSpPr>
          <p:cNvPr id="9" name="Rounded Rectangle 8"/>
          <p:cNvSpPr/>
          <p:nvPr/>
        </p:nvSpPr>
        <p:spPr>
          <a:xfrm>
            <a:off x="8956250" y="2590800"/>
            <a:ext cx="26670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Vỏ kẽm</a:t>
            </a:r>
          </a:p>
        </p:txBody>
      </p:sp>
      <p:cxnSp>
        <p:nvCxnSpPr>
          <p:cNvPr id="10" name="Straight Arrow Connector 9"/>
          <p:cNvCxnSpPr>
            <a:stCxn id="9" idx="1"/>
          </p:cNvCxnSpPr>
          <p:nvPr/>
        </p:nvCxnSpPr>
        <p:spPr>
          <a:xfrm flipH="1">
            <a:off x="6975050" y="2857500"/>
            <a:ext cx="1981200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sp>
        <p:nvSpPr>
          <p:cNvPr id="11" name="Rounded Rectangle 10"/>
          <p:cNvSpPr/>
          <p:nvPr/>
        </p:nvSpPr>
        <p:spPr>
          <a:xfrm>
            <a:off x="8956250" y="3290888"/>
            <a:ext cx="26670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MnO</a:t>
            </a:r>
            <a:r>
              <a:rPr kumimoji="0" lang="en-US" sz="2400" b="0" i="0" u="none" strike="noStrike" kern="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cxnSp>
        <p:nvCxnSpPr>
          <p:cNvPr id="12" name="Straight Arrow Connector 11"/>
          <p:cNvCxnSpPr>
            <a:stCxn id="11" idx="1"/>
          </p:cNvCxnSpPr>
          <p:nvPr/>
        </p:nvCxnSpPr>
        <p:spPr>
          <a:xfrm flipH="1">
            <a:off x="6327350" y="3557588"/>
            <a:ext cx="2628900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sp>
        <p:nvSpPr>
          <p:cNvPr id="13" name="Rounded Rectangle 12"/>
          <p:cNvSpPr/>
          <p:nvPr/>
        </p:nvSpPr>
        <p:spPr>
          <a:xfrm>
            <a:off x="8956250" y="4143375"/>
            <a:ext cx="26670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</a:t>
            </a:r>
            <a:r>
              <a:rPr kumimoji="0" lang="en-US" sz="2400" b="0" i="0" u="none" strike="noStrike" kern="0" cap="none" spc="0" normalizeH="0" baseline="-2500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 dạng keo</a:t>
            </a:r>
          </a:p>
        </p:txBody>
      </p:sp>
      <p:cxnSp>
        <p:nvCxnSpPr>
          <p:cNvPr id="14" name="Straight Arrow Connector 13"/>
          <p:cNvCxnSpPr>
            <a:stCxn id="13" idx="1"/>
          </p:cNvCxnSpPr>
          <p:nvPr/>
        </p:nvCxnSpPr>
        <p:spPr>
          <a:xfrm flipH="1">
            <a:off x="6746450" y="4410075"/>
            <a:ext cx="2209800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sp>
        <p:nvSpPr>
          <p:cNvPr id="15" name="Rounded Rectangle 14"/>
          <p:cNvSpPr/>
          <p:nvPr/>
        </p:nvSpPr>
        <p:spPr>
          <a:xfrm>
            <a:off x="8956250" y="4919663"/>
            <a:ext cx="2667000" cy="533400"/>
          </a:xfrm>
          <a:prstGeom prst="roundRect">
            <a:avLst/>
          </a:prstGeom>
          <a:solidFill>
            <a:srgbClr val="4F81BD"/>
          </a:solidFill>
          <a:ln w="25400" cap="flat" cmpd="sng" algn="ctr">
            <a:solidFill>
              <a:srgbClr val="00B0F0"/>
            </a:solidFill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Đáy kim </a:t>
            </a:r>
            <a:r>
              <a:rPr kumimoji="0" lang="en-US" sz="2400" b="0" i="0" u="none" strike="noStrike" kern="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loại (-)</a:t>
            </a: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6" name="Straight Arrow Connector 15"/>
          <p:cNvCxnSpPr>
            <a:stCxn id="15" idx="1"/>
          </p:cNvCxnSpPr>
          <p:nvPr/>
        </p:nvCxnSpPr>
        <p:spPr>
          <a:xfrm flipH="1">
            <a:off x="6327350" y="5186363"/>
            <a:ext cx="2628900" cy="0"/>
          </a:xfrm>
          <a:prstGeom prst="straightConnector1">
            <a:avLst/>
          </a:prstGeom>
          <a:noFill/>
          <a:ln w="38100" cap="flat" cmpd="sng" algn="ctr">
            <a:solidFill>
              <a:srgbClr val="00B0F0"/>
            </a:solidFill>
            <a:prstDash val="solid"/>
            <a:tailEnd type="arrow"/>
          </a:ln>
          <a:effectLst/>
        </p:spPr>
      </p:cxn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95580" y="431018"/>
            <a:ext cx="739342" cy="1888320"/>
          </a:xfrm>
          <a:prstGeom prst="rect">
            <a:avLst/>
          </a:prstGeom>
        </p:spPr>
      </p:pic>
      <p:sp>
        <p:nvSpPr>
          <p:cNvPr id="20" name="Rounded Rectangular Callout 19"/>
          <p:cNvSpPr/>
          <p:nvPr/>
        </p:nvSpPr>
        <p:spPr>
          <a:xfrm>
            <a:off x="1036374" y="2144542"/>
            <a:ext cx="2546613" cy="2141210"/>
          </a:xfrm>
          <a:prstGeom prst="wedgeRoundRectCallout">
            <a:avLst>
              <a:gd name="adj1" fmla="val 112255"/>
              <a:gd name="adj2" fmla="val 7794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228600" lvl="0" indent="-182880" defTabSz="914400">
              <a:lnSpc>
                <a:spcPct val="90000"/>
              </a:lnSpc>
              <a:spcBef>
                <a:spcPts val="1400"/>
              </a:spcBef>
              <a:buClr>
                <a:srgbClr val="4A66AC"/>
              </a:buClr>
              <a:buSzPct val="80000"/>
              <a:buFont typeface="Corbel" pitchFamily="34" charset="0"/>
              <a:buChar char="•"/>
            </a:pPr>
            <a:r>
              <a:rPr lang="en-US" sz="2400">
                <a:solidFill>
                  <a:srgbClr val="4A66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 khô đã </a:t>
            </a:r>
            <a:r>
              <a:rPr lang="en-US" sz="24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khắc phục</a:t>
            </a:r>
            <a:r>
              <a:rPr lang="en-US" sz="2400">
                <a:solidFill>
                  <a:srgbClr val="4A66A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nhược điểm của pin Volta như thế nào ?</a:t>
            </a:r>
          </a:p>
        </p:txBody>
      </p:sp>
    </p:spTree>
    <p:extLst>
      <p:ext uri="{BB962C8B-B14F-4D97-AF65-F5344CB8AC3E}">
        <p14:creationId xmlns:p14="http://schemas.microsoft.com/office/powerpoint/2010/main" val="3595089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  <p:bldP spid="7" grpId="0" animBg="1"/>
      <p:bldP spid="9" grpId="0" animBg="1"/>
      <p:bldP spid="11" grpId="0" animBg="1"/>
      <p:bldP spid="13" grpId="0" animBg="1"/>
      <p:bldP spid="15" grpId="0" animBg="1"/>
      <p:bldP spid="20" grpId="0" animBg="1"/>
      <p:bldP spid="2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5968" y="4076700"/>
            <a:ext cx="3933349" cy="2327231"/>
          </a:xfrm>
          <a:prstGeom prst="rect">
            <a:avLst/>
          </a:prstGeom>
        </p:spPr>
      </p:pic>
      <p:pic>
        <p:nvPicPr>
          <p:cNvPr id="7" name="Picture 2" descr="http://www.vinachem.com.vn/Thumbnail.ashx/0/0/0/142E60155D5B4D918769F1FCD6968E82-1/Ac_quy_Dan_dung_N30_12V-30Ah-N30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5036" y="643478"/>
            <a:ext cx="2827844" cy="28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http://www.onapbienap.com/images/111111_16915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323" y="3987537"/>
            <a:ext cx="3875197" cy="2550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6. Acquy: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3000" y="2057400"/>
            <a:ext cx="6718955" cy="4038600"/>
          </a:xfrm>
        </p:spPr>
        <p:txBody>
          <a:bodyPr/>
          <a:lstStyle/>
          <a:p>
            <a:r>
              <a:rPr lang="en-US" smtClean="0"/>
              <a:t>Acquy là nguồn điện có thể nạp lại để sử dụng nhiều lần nhờ phản ứng hóa học thuận nghịch.</a:t>
            </a:r>
          </a:p>
          <a:p>
            <a:r>
              <a:rPr lang="en-US" smtClean="0"/>
              <a:t>Khi phát điện: acquy chuyển </a:t>
            </a:r>
            <a:r>
              <a:rPr lang="en-US" smtClean="0">
                <a:solidFill>
                  <a:srgbClr val="FF0000"/>
                </a:solidFill>
              </a:rPr>
              <a:t>hóa năng thành điện năng</a:t>
            </a:r>
          </a:p>
          <a:p>
            <a:r>
              <a:rPr lang="en-US"/>
              <a:t>Khi </a:t>
            </a:r>
            <a:r>
              <a:rPr lang="en-US" smtClean="0"/>
              <a:t>nạp </a:t>
            </a:r>
            <a:r>
              <a:rPr lang="en-US"/>
              <a:t>điện: acquy chuyển </a:t>
            </a:r>
            <a:r>
              <a:rPr lang="en-US" smtClean="0">
                <a:solidFill>
                  <a:srgbClr val="FF0000"/>
                </a:solidFill>
              </a:rPr>
              <a:t>điện năng thành hóa năng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9" name="Rounded Rectangular Callout 8"/>
          <p:cNvSpPr/>
          <p:nvPr/>
        </p:nvSpPr>
        <p:spPr>
          <a:xfrm>
            <a:off x="419355" y="3819987"/>
            <a:ext cx="2546613" cy="2141210"/>
          </a:xfrm>
          <a:prstGeom prst="wedgeRoundRectCallout">
            <a:avLst>
              <a:gd name="adj1" fmla="val 116697"/>
              <a:gd name="adj2" fmla="val -18621"/>
              <a:gd name="adj3" fmla="val 16667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45720" lvl="0" defTabSz="914400">
              <a:lnSpc>
                <a:spcPct val="90000"/>
              </a:lnSpc>
              <a:spcBef>
                <a:spcPts val="1400"/>
              </a:spcBef>
              <a:buClr>
                <a:srgbClr val="4A66AC"/>
              </a:buClr>
              <a:buSzPct val="80000"/>
            </a:pPr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pin của điện thoại di động và acquy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026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5694" y="-144632"/>
            <a:ext cx="9875520" cy="1356360"/>
          </a:xfrm>
        </p:spPr>
        <p:txBody>
          <a:bodyPr/>
          <a:lstStyle/>
          <a:p>
            <a:r>
              <a:rPr lang="en-US" smtClean="0"/>
              <a:t>Cấu tạo và hoạt động của </a:t>
            </a:r>
            <a:r>
              <a:rPr lang="en-US" smtClean="0">
                <a:solidFill>
                  <a:srgbClr val="FF0000"/>
                </a:solidFill>
              </a:rPr>
              <a:t>Acquy chì - axit</a:t>
            </a:r>
            <a:endParaRPr lang="en-US">
              <a:solidFill>
                <a:srgbClr val="FF0000"/>
              </a:solidFill>
            </a:endParaRPr>
          </a:p>
        </p:txBody>
      </p:sp>
      <p:pic>
        <p:nvPicPr>
          <p:cNvPr id="4" name="Working Principle of Lead Acid Battery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3267" y="984927"/>
            <a:ext cx="11514653" cy="5788406"/>
          </a:xfrm>
        </p:spPr>
      </p:pic>
    </p:spTree>
    <p:extLst>
      <p:ext uri="{BB962C8B-B14F-4D97-AF65-F5344CB8AC3E}">
        <p14:creationId xmlns:p14="http://schemas.microsoft.com/office/powerpoint/2010/main" val="369746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05" y="609600"/>
            <a:ext cx="10990710" cy="1356360"/>
          </a:xfrm>
        </p:spPr>
        <p:txBody>
          <a:bodyPr>
            <a:normAutofit/>
          </a:bodyPr>
          <a:lstStyle/>
          <a:p>
            <a:pPr algn="just"/>
            <a:r>
              <a:rPr lang="en-US" sz="3600" b="1" i="1" smtClean="0"/>
              <a:t>Câu hỏi 6: </a:t>
            </a:r>
            <a:r>
              <a:rPr lang="en-US" sz="3600" smtClean="0"/>
              <a:t>Có thể tạo ra pin điện hóa bằng cách nào sau đây 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56" y="2057400"/>
            <a:ext cx="10993360" cy="4038600"/>
          </a:xfrm>
        </p:spPr>
        <p:txBody>
          <a:bodyPr>
            <a:normAutofit/>
          </a:bodyPr>
          <a:lstStyle/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Nhúng vào dung dịch điện phân 2 mảnh sắt</a:t>
            </a:r>
            <a:r>
              <a:rPr lang="vi-VN" smtClean="0"/>
              <a:t>.</a:t>
            </a:r>
            <a:endParaRPr lang="vi-VN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/>
              <a:t>Nhúng vào dung dịch điện phân 2 </a:t>
            </a:r>
            <a:r>
              <a:rPr lang="en-US"/>
              <a:t>mảnh </a:t>
            </a:r>
            <a:r>
              <a:rPr lang="en-US" smtClean="0"/>
              <a:t>kẽm</a:t>
            </a:r>
            <a:r>
              <a:rPr lang="vi-VN" smtClean="0"/>
              <a:t>.</a:t>
            </a:r>
            <a:endParaRPr lang="vi-VN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/>
              <a:t>Nhúng vào dung dịch điện </a:t>
            </a:r>
            <a:r>
              <a:rPr lang="en-US"/>
              <a:t>phân </a:t>
            </a:r>
            <a:r>
              <a:rPr lang="en-US" smtClean="0"/>
              <a:t>1 </a:t>
            </a:r>
            <a:r>
              <a:rPr lang="en-US"/>
              <a:t>mảnh </a:t>
            </a:r>
            <a:r>
              <a:rPr lang="en-US" smtClean="0"/>
              <a:t>đồng và 1 mảnh tôn</a:t>
            </a:r>
            <a:r>
              <a:rPr lang="vi-VN" smtClean="0"/>
              <a:t>. </a:t>
            </a:r>
            <a:endParaRPr lang="en-US" smtClean="0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/>
              <a:t>Nhúng vào dung dịch điện </a:t>
            </a:r>
            <a:r>
              <a:rPr lang="en-US"/>
              <a:t>phân </a:t>
            </a:r>
            <a:r>
              <a:rPr lang="en-US" smtClean="0"/>
              <a:t>1 </a:t>
            </a:r>
            <a:r>
              <a:rPr lang="en-US"/>
              <a:t>mảnh </a:t>
            </a:r>
            <a:r>
              <a:rPr lang="en-US" smtClean="0"/>
              <a:t>đồng và 1 mảnh gỗ</a:t>
            </a:r>
            <a:r>
              <a:rPr lang="vi-VN" smtClean="0"/>
              <a:t>.</a:t>
            </a:r>
            <a:endParaRPr lang="en-US" i="1"/>
          </a:p>
        </p:txBody>
      </p:sp>
      <p:sp>
        <p:nvSpPr>
          <p:cNvPr id="4" name="Oval 3"/>
          <p:cNvSpPr/>
          <p:nvPr/>
        </p:nvSpPr>
        <p:spPr>
          <a:xfrm>
            <a:off x="582756" y="2921000"/>
            <a:ext cx="498328" cy="498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3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05" y="609600"/>
            <a:ext cx="10990710" cy="1356360"/>
          </a:xfrm>
        </p:spPr>
        <p:txBody>
          <a:bodyPr>
            <a:normAutofit/>
          </a:bodyPr>
          <a:lstStyle/>
          <a:p>
            <a:pPr algn="just"/>
            <a:r>
              <a:rPr lang="en-US" sz="3600" b="1" i="1" smtClean="0"/>
              <a:t>Câu hỏi 7: </a:t>
            </a:r>
            <a:r>
              <a:rPr lang="en-US" sz="3600" smtClean="0"/>
              <a:t>Làm thế nào điện sạc điện cho acquy ? 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56" y="2057400"/>
            <a:ext cx="10993360" cy="4038600"/>
          </a:xfrm>
        </p:spPr>
        <p:txBody>
          <a:bodyPr>
            <a:normAutofit/>
          </a:bodyPr>
          <a:lstStyle/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Nối 2 cực của acquy với nguồn điện xoay chiều</a:t>
            </a:r>
            <a:r>
              <a:rPr lang="vi-VN" smtClean="0"/>
              <a:t>.</a:t>
            </a:r>
            <a:endParaRPr lang="vi-VN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/>
              <a:t>Nối 2 cực của acquy </a:t>
            </a:r>
            <a:r>
              <a:rPr lang="en-US"/>
              <a:t>với </a:t>
            </a:r>
            <a:r>
              <a:rPr lang="en-US" smtClean="0"/>
              <a:t>hiệu điện thế một chiều có giá trị thích hợp</a:t>
            </a:r>
            <a:r>
              <a:rPr lang="vi-VN" smtClean="0"/>
              <a:t>.</a:t>
            </a:r>
            <a:endParaRPr lang="vi-VN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Nối 2 cực của acquy vào máy phát điện gia đình</a:t>
            </a:r>
            <a:r>
              <a:rPr lang="vi-VN" smtClean="0"/>
              <a:t>. </a:t>
            </a:r>
            <a:endParaRPr lang="en-US" smtClean="0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Cắm acquy vào ổ điện gia đình</a:t>
            </a:r>
            <a:r>
              <a:rPr lang="vi-VN" smtClean="0"/>
              <a:t>.</a:t>
            </a:r>
            <a:endParaRPr lang="en-US" i="1"/>
          </a:p>
        </p:txBody>
      </p:sp>
      <p:sp>
        <p:nvSpPr>
          <p:cNvPr id="4" name="Oval 3"/>
          <p:cNvSpPr/>
          <p:nvPr/>
        </p:nvSpPr>
        <p:spPr>
          <a:xfrm>
            <a:off x="582756" y="2468513"/>
            <a:ext cx="498328" cy="498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57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729615" y="1519502"/>
            <a:ext cx="5271877" cy="720671"/>
            <a:chOff x="1030078" y="2188370"/>
            <a:chExt cx="5271877" cy="720671"/>
          </a:xfrm>
          <a:solidFill>
            <a:srgbClr val="0070C0"/>
          </a:solidFill>
        </p:grpSpPr>
        <p:sp>
          <p:nvSpPr>
            <p:cNvPr id="4" name="Rounded Rectangle 3"/>
            <p:cNvSpPr/>
            <p:nvPr/>
          </p:nvSpPr>
          <p:spPr>
            <a:xfrm>
              <a:off x="1030078" y="2188371"/>
              <a:ext cx="4707467" cy="720668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 điện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581284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729615" y="2357702"/>
            <a:ext cx="5271877" cy="720671"/>
            <a:chOff x="1030078" y="2188370"/>
            <a:chExt cx="5271877" cy="720671"/>
          </a:xfrm>
          <a:solidFill>
            <a:srgbClr val="0070C0"/>
          </a:solidFill>
        </p:grpSpPr>
        <p:sp>
          <p:nvSpPr>
            <p:cNvPr id="8" name="Rounded Rectangle 7"/>
            <p:cNvSpPr/>
            <p:nvPr/>
          </p:nvSpPr>
          <p:spPr>
            <a:xfrm>
              <a:off x="1030078" y="2188952"/>
              <a:ext cx="4707467" cy="719506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 điện trong kim loại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581284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29615" y="3195902"/>
            <a:ext cx="5271877" cy="720671"/>
            <a:chOff x="1030078" y="2188370"/>
            <a:chExt cx="5271877" cy="720671"/>
          </a:xfrm>
          <a:solidFill>
            <a:srgbClr val="0070C0"/>
          </a:solidFill>
        </p:grpSpPr>
        <p:sp>
          <p:nvSpPr>
            <p:cNvPr id="11" name="Rounded Rectangle 10"/>
            <p:cNvSpPr/>
            <p:nvPr/>
          </p:nvSpPr>
          <p:spPr>
            <a:xfrm>
              <a:off x="1030078" y="2189535"/>
              <a:ext cx="4707467" cy="71834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của quy ước của dòng điện 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5581284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29615" y="4034102"/>
            <a:ext cx="5271877" cy="720671"/>
            <a:chOff x="1030078" y="2188370"/>
            <a:chExt cx="5271877" cy="720671"/>
          </a:xfrm>
          <a:solidFill>
            <a:srgbClr val="0070C0"/>
          </a:solidFill>
        </p:grpSpPr>
        <p:sp>
          <p:nvSpPr>
            <p:cNvPr id="14" name="Rounded Rectangle 13"/>
            <p:cNvSpPr/>
            <p:nvPr/>
          </p:nvSpPr>
          <p:spPr>
            <a:xfrm>
              <a:off x="1030078" y="2190116"/>
              <a:ext cx="4707467" cy="717178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Cường độ dòng điện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5581284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729615" y="4872302"/>
            <a:ext cx="5271877" cy="720671"/>
            <a:chOff x="1030078" y="2188370"/>
            <a:chExt cx="5271877" cy="720671"/>
          </a:xfrm>
          <a:solidFill>
            <a:srgbClr val="0070C0"/>
          </a:solidFill>
        </p:grpSpPr>
        <p:sp>
          <p:nvSpPr>
            <p:cNvPr id="17" name="Rounded Rectangle 16"/>
            <p:cNvSpPr/>
            <p:nvPr/>
          </p:nvSpPr>
          <p:spPr>
            <a:xfrm>
              <a:off x="1030078" y="2194192"/>
              <a:ext cx="4707467" cy="709026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Ampe (A)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581284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29615" y="5707590"/>
            <a:ext cx="5271877" cy="720672"/>
            <a:chOff x="1030078" y="2188369"/>
            <a:chExt cx="5271877" cy="720672"/>
          </a:xfrm>
          <a:solidFill>
            <a:srgbClr val="0070C0"/>
          </a:solidFill>
        </p:grpSpPr>
        <p:sp>
          <p:nvSpPr>
            <p:cNvPr id="20" name="Rounded Rectangle 19"/>
            <p:cNvSpPr/>
            <p:nvPr/>
          </p:nvSpPr>
          <p:spPr>
            <a:xfrm>
              <a:off x="1030078" y="2188369"/>
              <a:ext cx="4707467" cy="72067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Ampe kế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581284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6235185" y="1519500"/>
            <a:ext cx="5271877" cy="720671"/>
            <a:chOff x="465668" y="2188370"/>
            <a:chExt cx="5271877" cy="720671"/>
          </a:xfrm>
          <a:solidFill>
            <a:srgbClr val="00B050"/>
          </a:solidFill>
        </p:grpSpPr>
        <p:sp>
          <p:nvSpPr>
            <p:cNvPr id="26" name="Rounded Rectangle 25"/>
            <p:cNvSpPr/>
            <p:nvPr/>
          </p:nvSpPr>
          <p:spPr>
            <a:xfrm>
              <a:off x="1030078" y="2188370"/>
              <a:ext cx="4707467" cy="72067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Đơn vị đo cường độ dòng điện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Oval 26"/>
            <p:cNvSpPr/>
            <p:nvPr/>
          </p:nvSpPr>
          <p:spPr>
            <a:xfrm>
              <a:off x="465668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235185" y="2357118"/>
            <a:ext cx="5271877" cy="720671"/>
            <a:chOff x="465668" y="2188370"/>
            <a:chExt cx="5271877" cy="720671"/>
          </a:xfrm>
          <a:solidFill>
            <a:srgbClr val="00B050"/>
          </a:solidFill>
        </p:grpSpPr>
        <p:sp>
          <p:nvSpPr>
            <p:cNvPr id="29" name="Rounded Rectangle 28"/>
            <p:cNvSpPr/>
            <p:nvPr/>
          </p:nvSpPr>
          <p:spPr>
            <a:xfrm>
              <a:off x="1030078" y="2188370"/>
              <a:ext cx="4707467" cy="72067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Chiều dịch chuyển của </a:t>
              </a:r>
            </a:p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điện tích dương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465668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6235185" y="3194736"/>
            <a:ext cx="5271877" cy="720671"/>
            <a:chOff x="465668" y="2188370"/>
            <a:chExt cx="5271877" cy="720671"/>
          </a:xfrm>
          <a:solidFill>
            <a:srgbClr val="00B050"/>
          </a:solidFill>
        </p:grpSpPr>
        <p:sp>
          <p:nvSpPr>
            <p:cNvPr id="32" name="Rounded Rectangle 31"/>
            <p:cNvSpPr/>
            <p:nvPr/>
          </p:nvSpPr>
          <p:spPr>
            <a:xfrm>
              <a:off x="1030078" y="2188370"/>
              <a:ext cx="4707467" cy="72067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òng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dời có hướng của </a:t>
              </a:r>
              <a:endPara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eletron tự do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465668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6235185" y="4032353"/>
            <a:ext cx="5271877" cy="720672"/>
            <a:chOff x="465668" y="2188369"/>
            <a:chExt cx="5271877" cy="720672"/>
          </a:xfrm>
          <a:solidFill>
            <a:srgbClr val="00B050"/>
          </a:solidFill>
        </p:grpSpPr>
        <p:sp>
          <p:nvSpPr>
            <p:cNvPr id="35" name="Rounded Rectangle 34"/>
            <p:cNvSpPr/>
            <p:nvPr/>
          </p:nvSpPr>
          <p:spPr>
            <a:xfrm>
              <a:off x="1030078" y="2188369"/>
              <a:ext cx="4707467" cy="72067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 cu đo cường độ dòng điện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465668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235185" y="4869972"/>
            <a:ext cx="5271877" cy="720671"/>
            <a:chOff x="465668" y="2188370"/>
            <a:chExt cx="5271877" cy="720671"/>
          </a:xfrm>
          <a:solidFill>
            <a:srgbClr val="00B050"/>
          </a:solidFill>
        </p:grpSpPr>
        <p:sp>
          <p:nvSpPr>
            <p:cNvPr id="38" name="Rounded Rectangle 37"/>
            <p:cNvSpPr/>
            <p:nvPr/>
          </p:nvSpPr>
          <p:spPr>
            <a:xfrm>
              <a:off x="1030078" y="2188370"/>
              <a:ext cx="4707467" cy="720670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òng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chuyển dời có hướng của </a:t>
              </a:r>
              <a:endPara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điện tích</a:t>
              </a:r>
            </a:p>
          </p:txBody>
        </p:sp>
        <p:sp>
          <p:nvSpPr>
            <p:cNvPr id="39" name="Oval 38"/>
            <p:cNvSpPr/>
            <p:nvPr/>
          </p:nvSpPr>
          <p:spPr>
            <a:xfrm>
              <a:off x="465668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E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235185" y="5707589"/>
            <a:ext cx="5271877" cy="720672"/>
            <a:chOff x="465668" y="2188369"/>
            <a:chExt cx="5271877" cy="720672"/>
          </a:xfrm>
          <a:solidFill>
            <a:srgbClr val="00B050"/>
          </a:solidFill>
        </p:grpSpPr>
        <p:sp>
          <p:nvSpPr>
            <p:cNvPr id="41" name="Rounded Rectangle 40"/>
            <p:cNvSpPr/>
            <p:nvPr/>
          </p:nvSpPr>
          <p:spPr>
            <a:xfrm>
              <a:off x="1030078" y="2188369"/>
              <a:ext cx="4707467" cy="720672"/>
            </a:xfrm>
            <a:prstGeom prst="roundRect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Đại lượng thể hiện mức độ</a:t>
              </a:r>
              <a:r>
                <a:rPr lang="en-US" sz="240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endPara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 yếu của dòng điện</a:t>
              </a:r>
            </a:p>
          </p:txBody>
        </p:sp>
        <p:sp>
          <p:nvSpPr>
            <p:cNvPr id="42" name="Oval 41"/>
            <p:cNvSpPr/>
            <p:nvPr/>
          </p:nvSpPr>
          <p:spPr>
            <a:xfrm>
              <a:off x="465668" y="2188370"/>
              <a:ext cx="720671" cy="720671"/>
            </a:xfrm>
            <a:prstGeom prst="ellipse">
              <a:avLst/>
            </a:prstGeom>
            <a:grp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F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Oval 45"/>
          <p:cNvSpPr/>
          <p:nvPr/>
        </p:nvSpPr>
        <p:spPr>
          <a:xfrm>
            <a:off x="4655970" y="418893"/>
            <a:ext cx="2780908" cy="919900"/>
          </a:xfrm>
          <a:prstGeom prst="ellipse">
            <a:avLst/>
          </a:prstGeom>
          <a:solidFill>
            <a:srgbClr val="FF9900"/>
          </a:solidFill>
          <a:scene3d>
            <a:camera prst="orthographicFront"/>
            <a:lightRig rig="threePt" dir="t"/>
          </a:scene3d>
          <a:sp3d>
            <a:bevelT w="114300" prst="hardEdge"/>
          </a:sp3d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Ghép đôi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61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4.07407E-6 L -4.16667E-6 0.49005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44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3.7037E-6 L -4.16667E-6 0.12407 " pathEditMode="relative" rAng="0" ptsTypes="AA">
                                      <p:cBhvr>
                                        <p:cTn id="7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000"/>
                            </p:stCondLst>
                            <p:childTnLst>
                              <p:par>
                                <p:cTn id="8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4.16667E-6 -0.12315 " pathEditMode="relative" rAng="0" ptsTypes="AA">
                                      <p:cBhvr>
                                        <p:cTn id="8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000"/>
                            </p:stCondLst>
                            <p:childTnLst>
                              <p:par>
                                <p:cTn id="8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7.40741E-7 L -4.16667E-6 0.24236 " pathEditMode="relative" rAng="0" ptsTypes="AA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4000"/>
                            </p:stCondLst>
                            <p:childTnLst>
                              <p:par>
                                <p:cTn id="8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1.48148E-6 L -4.16667E-6 -0.48796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4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0"/>
                            </p:stCondLst>
                            <p:childTnLst>
                              <p:par>
                                <p:cTn id="9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22222E-6 L -4.16667E-6 -0.2456 " pathEditMode="relative" rAng="0" ptsTypes="AA">
                                      <p:cBhvr>
                                        <p:cTn id="9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29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405" y="609600"/>
            <a:ext cx="10990710" cy="1356360"/>
          </a:xfrm>
        </p:spPr>
        <p:txBody>
          <a:bodyPr>
            <a:normAutofit/>
          </a:bodyPr>
          <a:lstStyle/>
          <a:p>
            <a:pPr algn="just"/>
            <a:r>
              <a:rPr lang="en-US" sz="3600" b="1" i="1" smtClean="0"/>
              <a:t>Câu hỏi 8: </a:t>
            </a:r>
            <a:r>
              <a:rPr lang="en-US" sz="3600" smtClean="0"/>
              <a:t>Trên một bộ sạc dự phòng có ghi </a:t>
            </a:r>
            <a:r>
              <a:rPr lang="en-US" sz="3600" smtClean="0">
                <a:solidFill>
                  <a:srgbClr val="FF0000"/>
                </a:solidFill>
              </a:rPr>
              <a:t>5000 mAh</a:t>
            </a:r>
            <a:r>
              <a:rPr lang="en-US" sz="3600" smtClean="0"/>
              <a:t>. Giá trị này cho biết điều gì ?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756" y="2057400"/>
            <a:ext cx="10993360" cy="4038600"/>
          </a:xfrm>
        </p:spPr>
        <p:txBody>
          <a:bodyPr>
            <a:normAutofit/>
          </a:bodyPr>
          <a:lstStyle/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Cường độ dòng điện tối đa có thể đưa vào sạc dự phòng</a:t>
            </a:r>
            <a:r>
              <a:rPr lang="vi-VN" smtClean="0"/>
              <a:t>.</a:t>
            </a:r>
            <a:endParaRPr lang="vi-VN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/>
              <a:t>Cường độ dòng điện tối </a:t>
            </a:r>
            <a:r>
              <a:rPr lang="en-US"/>
              <a:t>đa </a:t>
            </a:r>
            <a:r>
              <a:rPr lang="en-US" smtClean="0"/>
              <a:t>mà sạc </a:t>
            </a:r>
            <a:r>
              <a:rPr lang="en-US"/>
              <a:t>dự </a:t>
            </a:r>
            <a:r>
              <a:rPr lang="en-US" smtClean="0"/>
              <a:t>phòng có thể tạo ra</a:t>
            </a:r>
            <a:r>
              <a:rPr lang="vi-VN" smtClean="0"/>
              <a:t>.</a:t>
            </a:r>
            <a:endParaRPr lang="vi-VN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Lượng điện tích tối đa (dung lượng) mà sạc dự phòng có thể lưu trữ</a:t>
            </a:r>
            <a:r>
              <a:rPr lang="vi-VN" smtClean="0"/>
              <a:t>. </a:t>
            </a:r>
            <a:endParaRPr lang="en-US" smtClean="0"/>
          </a:p>
          <a:p>
            <a:pPr marL="502920" indent="-457200">
              <a:buSzPct val="100000"/>
              <a:buFont typeface="+mj-lt"/>
              <a:buAutoNum type="alphaUcPeriod"/>
            </a:pPr>
            <a:r>
              <a:rPr lang="en-US" smtClean="0"/>
              <a:t>Thời gian tối đa mà sạc dự phòng có thể phát điện</a:t>
            </a:r>
            <a:r>
              <a:rPr lang="vi-VN" smtClean="0"/>
              <a:t>.</a:t>
            </a:r>
            <a:endParaRPr lang="en-US" i="1"/>
          </a:p>
        </p:txBody>
      </p:sp>
      <p:sp>
        <p:nvSpPr>
          <p:cNvPr id="4" name="Oval 3"/>
          <p:cNvSpPr/>
          <p:nvPr/>
        </p:nvSpPr>
        <p:spPr>
          <a:xfrm>
            <a:off x="582756" y="2930426"/>
            <a:ext cx="498328" cy="4983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1675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Về nhà: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Làm các bài tập trong SGK, SBT</a:t>
            </a:r>
          </a:p>
          <a:p>
            <a:r>
              <a:rPr lang="en-US" smtClean="0"/>
              <a:t>Thực hành chế tạo PIN CHANH</a:t>
            </a:r>
          </a:p>
          <a:p>
            <a:r>
              <a:rPr lang="en-US" smtClean="0"/>
              <a:t>Chuẩn bị Bài 8. Điện năng, công suất.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1762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153DD3-C27C-457D-ADDD-066D01CB9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0144" y="231140"/>
            <a:ext cx="10366056" cy="1356360"/>
          </a:xfrm>
        </p:spPr>
        <p:txBody>
          <a:bodyPr>
            <a:normAutofit/>
          </a:bodyPr>
          <a:lstStyle/>
          <a:p>
            <a:r>
              <a:rPr lang="en-US" smtClean="0"/>
              <a:t>Dòng điện có những tác dụng nào sau đây ? Nêu các ứng dụng thực tế của tác dụng đó.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>
          <a:xfrm>
            <a:off x="4084271" y="3600957"/>
            <a:ext cx="4707467" cy="731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nhiệt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70" y="492412"/>
            <a:ext cx="724430" cy="72121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2007409" y="2683087"/>
            <a:ext cx="4707467" cy="731520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sinh học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659376" y="1587500"/>
            <a:ext cx="4707467" cy="731520"/>
          </a:xfrm>
          <a:prstGeom prst="roundRect">
            <a:avLst/>
          </a:pr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từ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5768702" y="4608255"/>
            <a:ext cx="4707467" cy="731520"/>
          </a:xfrm>
          <a:prstGeom prst="roundRect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hóa học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7207273" y="5703230"/>
            <a:ext cx="4707467" cy="731520"/>
          </a:xfrm>
          <a:prstGeom prst="round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phát quang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8986" y="1706252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187019" y="2806434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263882" y="3724155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948313" y="4736047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7386885" y="5833320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594" y="1417353"/>
            <a:ext cx="769268" cy="76926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8055" y="2522785"/>
            <a:ext cx="769268" cy="76926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842" y="3410542"/>
            <a:ext cx="769268" cy="76926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8701" y="4427684"/>
            <a:ext cx="769268" cy="7692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7493" y="5521117"/>
            <a:ext cx="769268" cy="769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957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9" grpId="0" animBg="1"/>
      <p:bldP spid="11" grpId="0" animBg="1"/>
      <p:bldP spid="13" grpId="0" animBg="1"/>
      <p:bldP spid="15" grpId="0" animBg="1"/>
      <p:bldP spid="3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453589" y="456284"/>
            <a:ext cx="7700597" cy="731520"/>
          </a:xfrm>
          <a:prstGeom prst="roundRect">
            <a:avLst/>
          </a:pr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từ là tác dụng đặc trưng của dòng điện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33199" y="575036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07" y="286137"/>
            <a:ext cx="769268" cy="769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373" y="1744695"/>
            <a:ext cx="2143125" cy="2143125"/>
          </a:xfrm>
          <a:prstGeom prst="rect">
            <a:avLst/>
          </a:prstGeom>
        </p:spPr>
      </p:pic>
      <p:sp>
        <p:nvSpPr>
          <p:cNvPr id="22" name="Rounded Rectangle 21"/>
          <p:cNvSpPr/>
          <p:nvPr/>
        </p:nvSpPr>
        <p:spPr>
          <a:xfrm>
            <a:off x="1471081" y="4078951"/>
            <a:ext cx="2672482" cy="731520"/>
          </a:xfrm>
          <a:prstGeom prst="roundRect">
            <a:avLst/>
          </a:pr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Động cơ điện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6875" y="1357951"/>
            <a:ext cx="4429812" cy="4429812"/>
          </a:xfrm>
          <a:prstGeom prst="rect">
            <a:avLst/>
          </a:prstGeom>
        </p:spPr>
      </p:pic>
      <p:sp>
        <p:nvSpPr>
          <p:cNvPr id="28" name="Rounded Rectangle 27"/>
          <p:cNvSpPr/>
          <p:nvPr/>
        </p:nvSpPr>
        <p:spPr>
          <a:xfrm>
            <a:off x="5175540" y="5787763"/>
            <a:ext cx="2672482" cy="731520"/>
          </a:xfrm>
          <a:prstGeom prst="roundRect">
            <a:avLst/>
          </a:pr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Quạt điện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1622" y="822044"/>
            <a:ext cx="3646209" cy="2734657"/>
          </a:xfrm>
          <a:prstGeom prst="rect">
            <a:avLst/>
          </a:prstGeom>
        </p:spPr>
      </p:pic>
      <p:sp>
        <p:nvSpPr>
          <p:cNvPr id="29" name="Rounded Rectangle 28"/>
          <p:cNvSpPr/>
          <p:nvPr/>
        </p:nvSpPr>
        <p:spPr>
          <a:xfrm>
            <a:off x="8768485" y="3347431"/>
            <a:ext cx="2672482" cy="731520"/>
          </a:xfrm>
          <a:prstGeom prst="roundRect">
            <a:avLst/>
          </a:prstGeom>
          <a:solidFill>
            <a:srgbClr val="FF990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Bếp từ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2227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8" grpId="0" animBg="1"/>
      <p:bldP spid="2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4952" y="433550"/>
            <a:ext cx="8189427" cy="73152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nhiệt là tác dụng quen thuộc của dòng điện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4563" y="556748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23" y="243135"/>
            <a:ext cx="769268" cy="769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952" y="1288268"/>
            <a:ext cx="3680571" cy="3101887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736141" y="4513353"/>
            <a:ext cx="2851992" cy="73152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Nồi cơm điện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49665" y="2839211"/>
            <a:ext cx="2685657" cy="2685657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4466497" y="5612585"/>
            <a:ext cx="2851992" cy="73152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Bóng đèn dây tóc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55990" y="2358948"/>
            <a:ext cx="3810000" cy="3810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8534994" y="2358948"/>
            <a:ext cx="2851992" cy="731520"/>
          </a:xfrm>
          <a:prstGeom prst="roundRect">
            <a:avLst/>
          </a:prstGeom>
          <a:solidFill>
            <a:srgbClr val="0070C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Bình nước nóng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9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489692" y="441607"/>
            <a:ext cx="4707467" cy="731520"/>
          </a:xfrm>
          <a:prstGeom prst="roundRect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hóa học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9303" y="569399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691" y="261036"/>
            <a:ext cx="769268" cy="76926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691" y="1469129"/>
            <a:ext cx="4284485" cy="2856323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1205937" y="4255694"/>
            <a:ext cx="2851992" cy="731520"/>
          </a:xfrm>
          <a:prstGeom prst="roundRect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Sạc pin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/>
          <a:srcRect l="14530" t="689" r="13103" b="2257"/>
          <a:stretch/>
        </p:blipFill>
        <p:spPr>
          <a:xfrm>
            <a:off x="5131172" y="1469129"/>
            <a:ext cx="6749766" cy="5091927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6823370" y="1103369"/>
            <a:ext cx="3365370" cy="731520"/>
          </a:xfrm>
          <a:prstGeom prst="roundRect">
            <a:avLst/>
          </a:prstGeom>
          <a:solidFill>
            <a:srgbClr val="FF7C8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Mạ kim loại (điện phân)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550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57681" y="443074"/>
            <a:ext cx="4707467" cy="73152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phát quang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7293" y="573164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901" y="260961"/>
            <a:ext cx="769268" cy="769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81" y="2370498"/>
            <a:ext cx="7088957" cy="3987538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872963" y="2106383"/>
            <a:ext cx="2851992" cy="73152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Đèn LED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760" y="-234590"/>
            <a:ext cx="6515100" cy="5210175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8742237" y="4316790"/>
            <a:ext cx="2851992" cy="731520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Màn hình TV LED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38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461413" y="458361"/>
            <a:ext cx="4707467" cy="73152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Tác dụng sinh học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41023" y="581708"/>
            <a:ext cx="471340" cy="47134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59" y="298059"/>
            <a:ext cx="769268" cy="7692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162" y="1970202"/>
            <a:ext cx="3856482" cy="2412476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470407" y="4431479"/>
            <a:ext cx="2851992" cy="73152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 giật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68880" y="2368224"/>
            <a:ext cx="6177699" cy="4126510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6919274" y="1636704"/>
            <a:ext cx="4427305" cy="731520"/>
          </a:xfrm>
          <a:prstGeom prst="round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Điện châm (châm cứu điện)</a:t>
            </a:r>
            <a:endParaRPr lang="en-US" sz="2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9634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494193545"/>
</p:tagLst>
</file>

<file path=ppt/theme/theme1.xml><?xml version="1.0" encoding="utf-8"?>
<a:theme xmlns:a="http://schemas.openxmlformats.org/drawingml/2006/main" name="Basis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55885775_Student does teacher does_v2.potx" id="{618315E5-C348-40CF-AD40-05C2F7C13378}" vid="{0C991BBE-F1C3-4926-9687-DBEAAE8C923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D6CA70E-ED75-4FF0-A862-8EF12B737755}">
  <ds:schemaRefs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71af3243-3dd4-4a8d-8c0d-dd76da1f02a5"/>
    <ds:schemaRef ds:uri="http://purl.org/dc/elements/1.1/"/>
    <ds:schemaRef ds:uri="16c05727-aa75-4e4a-9b5f-8a80a1165891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ABF1ABED-93B7-45AC-A513-2CB1FF159A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9B27744-7857-4992-B755-05855FC5914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Student does, teacher does</Template>
  <TotalTime>0</TotalTime>
  <Words>1532</Words>
  <Application>Microsoft Office PowerPoint</Application>
  <PresentationFormat>Widescreen</PresentationFormat>
  <Paragraphs>180</Paragraphs>
  <Slides>31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9" baseType="lpstr">
      <vt:lpstr>Calibri</vt:lpstr>
      <vt:lpstr>Cambria Math</vt:lpstr>
      <vt:lpstr>Corbel</vt:lpstr>
      <vt:lpstr>Kunstler Script</vt:lpstr>
      <vt:lpstr>Tahoma</vt:lpstr>
      <vt:lpstr>Times New Roman</vt:lpstr>
      <vt:lpstr>Verdana</vt:lpstr>
      <vt:lpstr>Basis</vt:lpstr>
      <vt:lpstr> dòng điện không đổi</vt:lpstr>
      <vt:lpstr>Chương II: Dòng điện không đổi</vt:lpstr>
      <vt:lpstr>PowerPoint Presentation</vt:lpstr>
      <vt:lpstr>Dòng điện có những tác dụng nào sau đây ? Nêu các ứng dụng thực tế của tác dụng đó.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luận:</vt:lpstr>
      <vt:lpstr>Trên một viên pin có ghi giá trị 12 V</vt:lpstr>
      <vt:lpstr>dòng điện không đổi Nguồn điện</vt:lpstr>
      <vt:lpstr>1. Cường độ dòng điện</vt:lpstr>
      <vt:lpstr>2. Dòng điện không đổi</vt:lpstr>
      <vt:lpstr>Câu hỏi 1: Dòng điện chạy trong mạch điện nào dưới đây không phải là dòng điện không đổi ?</vt:lpstr>
      <vt:lpstr>Câu hỏi 2: Trong một dây dẫn có dòng điện 1 A. Tính số electron dịch chuyển qua tiết diện thẳng của dây trong 1 phút.</vt:lpstr>
      <vt:lpstr>Câu hỏi 3: Điều kiện để có dòng điện là</vt:lpstr>
      <vt:lpstr>3. Nguồn điện</vt:lpstr>
      <vt:lpstr>3. Nguồn điện</vt:lpstr>
      <vt:lpstr>4. Suất điện động của nguồn điện:</vt:lpstr>
      <vt:lpstr>Câu hỏi 4: Suất điện động của nguồn điện là đại lượng đặc trưng cho khả năng</vt:lpstr>
      <vt:lpstr>Câu hỏi 5: Suất điện động của một nguồn điện là 12 V. Tính công của lực lạ khi di chuyển điện tích +2 C từ cực âm đến cực dương bên trong nguồn.</vt:lpstr>
      <vt:lpstr>5. Pin điện hóa:</vt:lpstr>
      <vt:lpstr>Pin Volta</vt:lpstr>
      <vt:lpstr>Pin khô</vt:lpstr>
      <vt:lpstr>6. Acquy:</vt:lpstr>
      <vt:lpstr>Cấu tạo và hoạt động của Acquy chì - axit</vt:lpstr>
      <vt:lpstr>Câu hỏi 6: Có thể tạo ra pin điện hóa bằng cách nào sau đây ?</vt:lpstr>
      <vt:lpstr>Câu hỏi 7: Làm thế nào điện sạc điện cho acquy ? </vt:lpstr>
      <vt:lpstr>Câu hỏi 8: Trên một bộ sạc dự phòng có ghi 5000 mAh. Giá trị này cho biết điều gì ?</vt:lpstr>
      <vt:lpstr>Về nhà: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2021-08-13T13:23:25Z</dcterms:created>
  <dcterms:modified xsi:type="dcterms:W3CDTF">2021-08-15T15:32:08Z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