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9"/>
  </p:notesMasterIdLst>
  <p:sldIdLst>
    <p:sldId id="256" r:id="rId3"/>
    <p:sldId id="318" r:id="rId4"/>
    <p:sldId id="324" r:id="rId5"/>
    <p:sldId id="332" r:id="rId6"/>
    <p:sldId id="330" r:id="rId7"/>
    <p:sldId id="325" r:id="rId8"/>
    <p:sldId id="333" r:id="rId9"/>
    <p:sldId id="334" r:id="rId10"/>
    <p:sldId id="258" r:id="rId11"/>
    <p:sldId id="259" r:id="rId12"/>
    <p:sldId id="260" r:id="rId13"/>
    <p:sldId id="335" r:id="rId14"/>
    <p:sldId id="261" r:id="rId15"/>
    <p:sldId id="264" r:id="rId16"/>
    <p:sldId id="336" r:id="rId17"/>
    <p:sldId id="337" r:id="rId18"/>
    <p:sldId id="338" r:id="rId19"/>
    <p:sldId id="339" r:id="rId20"/>
    <p:sldId id="341" r:id="rId21"/>
    <p:sldId id="340" r:id="rId22"/>
    <p:sldId id="342" r:id="rId23"/>
    <p:sldId id="343" r:id="rId24"/>
    <p:sldId id="344" r:id="rId25"/>
    <p:sldId id="345" r:id="rId26"/>
    <p:sldId id="346" r:id="rId27"/>
    <p:sldId id="347" r:id="rId28"/>
    <p:sldId id="348" r:id="rId29"/>
    <p:sldId id="350" r:id="rId30"/>
    <p:sldId id="351" r:id="rId31"/>
    <p:sldId id="352" r:id="rId32"/>
    <p:sldId id="353" r:id="rId33"/>
    <p:sldId id="355" r:id="rId34"/>
    <p:sldId id="356" r:id="rId35"/>
    <p:sldId id="357" r:id="rId36"/>
    <p:sldId id="359" r:id="rId37"/>
    <p:sldId id="358" r:id="rId38"/>
  </p:sldIdLst>
  <p:sldSz cx="18288000" cy="10287000"/>
  <p:notesSz cx="6858000" cy="9144000"/>
  <p:embeddedFontLst>
    <p:embeddedFont>
      <p:font typeface=".VnBlack" panose="020B7200000000000000" pitchFamily="34" charset="0"/>
      <p:regular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Cambria Math" panose="02040503050406030204" pitchFamily="18" charset="0"/>
      <p:regular r:id="rId47"/>
    </p:embeddedFont>
    <p:embeddedFont>
      <p:font typeface="Georgia" panose="02040502050405020303" pitchFamily="18" charset="0"/>
      <p:regular r:id="rId48"/>
      <p:bold r:id="rId49"/>
      <p:italic r:id="rId50"/>
      <p:boldItalic r:id="rId51"/>
    </p:embeddedFont>
    <p:embeddedFont>
      <p:font typeface="Lexend" panose="020B0604020202020204" charset="0"/>
      <p:regular r:id="rId52"/>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AFD3BB"/>
    <a:srgbClr val="C8E5EE"/>
    <a:srgbClr val="FCAEAB"/>
    <a:srgbClr val="FCEC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0" d="100"/>
          <a:sy n="30" d="100"/>
        </p:scale>
        <p:origin x="1541" y="7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F0C19-5894-49BA-B191-B11A26E46739}" type="datetimeFigureOut">
              <a:rPr lang="en-US" smtClean="0"/>
              <a:t>12/31/2022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D99731-59C9-498A-B88A-CFEA29F341F6}" type="slidenum">
              <a:rPr lang="en-US" smtClean="0"/>
              <a:t>‹#›</a:t>
            </a:fld>
            <a:endParaRPr lang="en-US"/>
          </a:p>
        </p:txBody>
      </p:sp>
    </p:spTree>
    <p:extLst>
      <p:ext uri="{BB962C8B-B14F-4D97-AF65-F5344CB8AC3E}">
        <p14:creationId xmlns:p14="http://schemas.microsoft.com/office/powerpoint/2010/main" val="2527138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10xx.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Gameshow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32398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5452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8625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81223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1458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740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99397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99731-59C9-498A-B88A-CFEA29F341F6}" type="slidenum">
              <a:rPr lang="en-US" smtClean="0"/>
              <a:t>11</a:t>
            </a:fld>
            <a:endParaRPr lang="en-US"/>
          </a:p>
        </p:txBody>
      </p:sp>
    </p:spTree>
    <p:extLst>
      <p:ext uri="{BB962C8B-B14F-4D97-AF65-F5344CB8AC3E}">
        <p14:creationId xmlns:p14="http://schemas.microsoft.com/office/powerpoint/2010/main" val="387619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D99731-59C9-498A-B88A-CFEA29F341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969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5"/>
          </a:xfrm>
        </p:spPr>
        <p:txBody>
          <a:bodyPr/>
          <a:lstStyle>
            <a:lvl1pPr marL="0" indent="0" algn="ctr">
              <a:buNone/>
              <a:defRPr sz="3600"/>
            </a:lvl1pPr>
            <a:lvl2pPr marL="685806" indent="0" algn="ctr">
              <a:buNone/>
              <a:defRPr sz="3000"/>
            </a:lvl2pPr>
            <a:lvl3pPr marL="1371609" indent="0" algn="ctr">
              <a:buNone/>
              <a:defRPr sz="2700"/>
            </a:lvl3pPr>
            <a:lvl4pPr marL="2057412" indent="0" algn="ctr">
              <a:buNone/>
              <a:defRPr sz="2400"/>
            </a:lvl4pPr>
            <a:lvl5pPr marL="2743217" indent="0" algn="ctr">
              <a:buNone/>
              <a:defRPr sz="2400"/>
            </a:lvl5pPr>
            <a:lvl6pPr marL="3429021" indent="0" algn="ctr">
              <a:buNone/>
              <a:defRPr sz="2400"/>
            </a:lvl6pPr>
            <a:lvl7pPr marL="4114826" indent="0" algn="ctr">
              <a:buNone/>
              <a:defRPr sz="2400"/>
            </a:lvl7pPr>
            <a:lvl8pPr marL="4800630" indent="0" algn="ctr">
              <a:buNone/>
              <a:defRPr sz="2400"/>
            </a:lvl8pPr>
            <a:lvl9pPr marL="5486435"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958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183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4"/>
            <a:ext cx="15773400" cy="2250281"/>
          </a:xfrm>
        </p:spPr>
        <p:txBody>
          <a:bodyPr/>
          <a:lstStyle>
            <a:lvl1pPr marL="0" indent="0">
              <a:buNone/>
              <a:defRPr sz="3600">
                <a:solidFill>
                  <a:schemeClr val="tx1"/>
                </a:solidFill>
              </a:defRPr>
            </a:lvl1pPr>
            <a:lvl2pPr marL="685806" indent="0">
              <a:buNone/>
              <a:defRPr sz="3000">
                <a:solidFill>
                  <a:schemeClr val="tx1">
                    <a:tint val="75000"/>
                  </a:schemeClr>
                </a:solidFill>
              </a:defRPr>
            </a:lvl2pPr>
            <a:lvl3pPr marL="1371609" indent="0">
              <a:buNone/>
              <a:defRPr sz="2700">
                <a:solidFill>
                  <a:schemeClr val="tx1">
                    <a:tint val="75000"/>
                  </a:schemeClr>
                </a:solidFill>
              </a:defRPr>
            </a:lvl3pPr>
            <a:lvl4pPr marL="2057412" indent="0">
              <a:buNone/>
              <a:defRPr sz="2400">
                <a:solidFill>
                  <a:schemeClr val="tx1">
                    <a:tint val="75000"/>
                  </a:schemeClr>
                </a:solidFill>
              </a:defRPr>
            </a:lvl4pPr>
            <a:lvl5pPr marL="2743217" indent="0">
              <a:buNone/>
              <a:defRPr sz="2400">
                <a:solidFill>
                  <a:schemeClr val="tx1">
                    <a:tint val="75000"/>
                  </a:schemeClr>
                </a:solidFill>
              </a:defRPr>
            </a:lvl5pPr>
            <a:lvl6pPr marL="3429021" indent="0">
              <a:buNone/>
              <a:defRPr sz="2400">
                <a:solidFill>
                  <a:schemeClr val="tx1">
                    <a:tint val="75000"/>
                  </a:schemeClr>
                </a:solidFill>
              </a:defRPr>
            </a:lvl6pPr>
            <a:lvl7pPr marL="4114826" indent="0">
              <a:buNone/>
              <a:defRPr sz="2400">
                <a:solidFill>
                  <a:schemeClr val="tx1">
                    <a:tint val="75000"/>
                  </a:schemeClr>
                </a:solidFill>
              </a:defRPr>
            </a:lvl7pPr>
            <a:lvl8pPr marL="4800630" indent="0">
              <a:buNone/>
              <a:defRPr sz="2400">
                <a:solidFill>
                  <a:schemeClr val="tx1">
                    <a:tint val="75000"/>
                  </a:schemeClr>
                </a:solidFill>
              </a:defRPr>
            </a:lvl8pPr>
            <a:lvl9pPr marL="5486435"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149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12/31/2022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63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6" y="2521746"/>
            <a:ext cx="7736681" cy="1235868"/>
          </a:xfrm>
        </p:spPr>
        <p:txBody>
          <a:bodyPr anchor="b"/>
          <a:lstStyle>
            <a:lvl1pPr marL="0" indent="0">
              <a:buNone/>
              <a:defRPr sz="3600" b="1"/>
            </a:lvl1pPr>
            <a:lvl2pPr marL="685806" indent="0">
              <a:buNone/>
              <a:defRPr sz="3000" b="1"/>
            </a:lvl2pPr>
            <a:lvl3pPr marL="1371609" indent="0">
              <a:buNone/>
              <a:defRPr sz="2700" b="1"/>
            </a:lvl3pPr>
            <a:lvl4pPr marL="2057412" indent="0">
              <a:buNone/>
              <a:defRPr sz="2400" b="1"/>
            </a:lvl4pPr>
            <a:lvl5pPr marL="2743217" indent="0">
              <a:buNone/>
              <a:defRPr sz="2400" b="1"/>
            </a:lvl5pPr>
            <a:lvl6pPr marL="3429021" indent="0">
              <a:buNone/>
              <a:defRPr sz="2400" b="1"/>
            </a:lvl6pPr>
            <a:lvl7pPr marL="4114826" indent="0">
              <a:buNone/>
              <a:defRPr sz="2400" b="1"/>
            </a:lvl7pPr>
            <a:lvl8pPr marL="4800630" indent="0">
              <a:buNone/>
              <a:defRPr sz="2400" b="1"/>
            </a:lvl8pPr>
            <a:lvl9pPr marL="5486435"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6"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6"/>
            <a:ext cx="7774782" cy="1235868"/>
          </a:xfrm>
        </p:spPr>
        <p:txBody>
          <a:bodyPr anchor="b"/>
          <a:lstStyle>
            <a:lvl1pPr marL="0" indent="0">
              <a:buNone/>
              <a:defRPr sz="3600" b="1"/>
            </a:lvl1pPr>
            <a:lvl2pPr marL="685806" indent="0">
              <a:buNone/>
              <a:defRPr sz="3000" b="1"/>
            </a:lvl2pPr>
            <a:lvl3pPr marL="1371609" indent="0">
              <a:buNone/>
              <a:defRPr sz="2700" b="1"/>
            </a:lvl3pPr>
            <a:lvl4pPr marL="2057412" indent="0">
              <a:buNone/>
              <a:defRPr sz="2400" b="1"/>
            </a:lvl4pPr>
            <a:lvl5pPr marL="2743217" indent="0">
              <a:buNone/>
              <a:defRPr sz="2400" b="1"/>
            </a:lvl5pPr>
            <a:lvl6pPr marL="3429021" indent="0">
              <a:buNone/>
              <a:defRPr sz="2400" b="1"/>
            </a:lvl6pPr>
            <a:lvl7pPr marL="4114826" indent="0">
              <a:buNone/>
              <a:defRPr sz="2400" b="1"/>
            </a:lvl7pPr>
            <a:lvl8pPr marL="4800630" indent="0">
              <a:buNone/>
              <a:defRPr sz="2400" b="1"/>
            </a:lvl8pPr>
            <a:lvl9pPr marL="5486435"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12/31/2022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196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12/31/2022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612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12/31/2022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684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7"/>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806" indent="0">
              <a:buNone/>
              <a:defRPr sz="2100"/>
            </a:lvl2pPr>
            <a:lvl3pPr marL="1371609" indent="0">
              <a:buNone/>
              <a:defRPr sz="1800"/>
            </a:lvl3pPr>
            <a:lvl4pPr marL="2057412" indent="0">
              <a:buNone/>
              <a:defRPr sz="1500"/>
            </a:lvl4pPr>
            <a:lvl5pPr marL="2743217" indent="0">
              <a:buNone/>
              <a:defRPr sz="1500"/>
            </a:lvl5pPr>
            <a:lvl6pPr marL="3429021" indent="0">
              <a:buNone/>
              <a:defRPr sz="1500"/>
            </a:lvl6pPr>
            <a:lvl7pPr marL="4114826" indent="0">
              <a:buNone/>
              <a:defRPr sz="1500"/>
            </a:lvl7pPr>
            <a:lvl8pPr marL="4800630" indent="0">
              <a:buNone/>
              <a:defRPr sz="1500"/>
            </a:lvl8pPr>
            <a:lvl9pPr marL="5486435"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12/31/2022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162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7"/>
            <a:ext cx="9258300" cy="7310438"/>
          </a:xfrm>
        </p:spPr>
        <p:txBody>
          <a:bodyPr anchor="t"/>
          <a:lstStyle>
            <a:lvl1pPr marL="0" indent="0">
              <a:buNone/>
              <a:defRPr sz="4800"/>
            </a:lvl1pPr>
            <a:lvl2pPr marL="685806" indent="0">
              <a:buNone/>
              <a:defRPr sz="4200"/>
            </a:lvl2pPr>
            <a:lvl3pPr marL="1371609" indent="0">
              <a:buNone/>
              <a:defRPr sz="3600"/>
            </a:lvl3pPr>
            <a:lvl4pPr marL="2057412" indent="0">
              <a:buNone/>
              <a:defRPr sz="3000"/>
            </a:lvl4pPr>
            <a:lvl5pPr marL="2743217" indent="0">
              <a:buNone/>
              <a:defRPr sz="3000"/>
            </a:lvl5pPr>
            <a:lvl6pPr marL="3429021" indent="0">
              <a:buNone/>
              <a:defRPr sz="3000"/>
            </a:lvl6pPr>
            <a:lvl7pPr marL="4114826" indent="0">
              <a:buNone/>
              <a:defRPr sz="3000"/>
            </a:lvl7pPr>
            <a:lvl8pPr marL="4800630" indent="0">
              <a:buNone/>
              <a:defRPr sz="3000"/>
            </a:lvl8pPr>
            <a:lvl9pPr marL="5486435"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806" indent="0">
              <a:buNone/>
              <a:defRPr sz="2100"/>
            </a:lvl2pPr>
            <a:lvl3pPr marL="1371609" indent="0">
              <a:buNone/>
              <a:defRPr sz="1800"/>
            </a:lvl3pPr>
            <a:lvl4pPr marL="2057412" indent="0">
              <a:buNone/>
              <a:defRPr sz="1500"/>
            </a:lvl4pPr>
            <a:lvl5pPr marL="2743217" indent="0">
              <a:buNone/>
              <a:defRPr sz="1500"/>
            </a:lvl5pPr>
            <a:lvl6pPr marL="3429021" indent="0">
              <a:buNone/>
              <a:defRPr sz="1500"/>
            </a:lvl6pPr>
            <a:lvl7pPr marL="4114826" indent="0">
              <a:buNone/>
              <a:defRPr sz="1500"/>
            </a:lvl7pPr>
            <a:lvl8pPr marL="4800630" indent="0">
              <a:buNone/>
              <a:defRPr sz="1500"/>
            </a:lvl8pPr>
            <a:lvl9pPr marL="5486435"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12/31/2022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42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842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1"/>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547691"/>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752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5"/>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Tx/>
              <a:buFontTx/>
              <a:buNone/>
            </a:pPr>
            <a:fld id="{D6784E0F-B49E-4CF9-974F-F2E81701724C}" type="datetimeFigureOut">
              <a:rPr lang="en-US" kern="1200" smtClean="0">
                <a:solidFill>
                  <a:prstClr val="black">
                    <a:tint val="75000"/>
                  </a:prstClr>
                </a:solidFill>
                <a:latin typeface="Calibri"/>
              </a:rPr>
              <a:pPr>
                <a:buClrTx/>
                <a:buFontTx/>
                <a:buNone/>
              </a:pPr>
              <a:t>12/31/2022</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6057900" y="9534535"/>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Tx/>
              <a:buFontTx/>
              <a:buNone/>
            </a:pP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12915900" y="9534535"/>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Tx/>
              <a:buFontTx/>
              <a:buNone/>
            </a:pPr>
            <a:fld id="{B5B2D9CF-84F5-40DC-9319-750C0EB7F784}" type="slidenum">
              <a:rPr lang="en-US" kern="1200" smtClean="0">
                <a:solidFill>
                  <a:prstClr val="black">
                    <a:tint val="75000"/>
                  </a:prstClr>
                </a:solidFill>
                <a:latin typeface="Calibri"/>
              </a:rPr>
              <a:pPr>
                <a:buClrTx/>
                <a:buFontTx/>
                <a:buNone/>
              </a:pPr>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4131739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9"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2" indent="-342902" algn="l" defTabSz="137160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8" indent="-342902" algn="l" defTabSz="1371609"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11" indent="-342902" algn="l" defTabSz="137160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15" indent="-342902" algn="l" defTabSz="13716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20" indent="-342902" algn="l" defTabSz="13716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24" indent="-342902" algn="l" defTabSz="13716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29" indent="-342902" algn="l" defTabSz="13716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33" indent="-342902" algn="l" defTabSz="13716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36" indent="-342902" algn="l" defTabSz="137160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9" rtl="0" eaLnBrk="1" latinLnBrk="0" hangingPunct="1">
        <a:defRPr sz="2700" kern="1200">
          <a:solidFill>
            <a:schemeClr val="tx1"/>
          </a:solidFill>
          <a:latin typeface="+mn-lt"/>
          <a:ea typeface="+mn-ea"/>
          <a:cs typeface="+mn-cs"/>
        </a:defRPr>
      </a:lvl1pPr>
      <a:lvl2pPr marL="685806" algn="l" defTabSz="1371609" rtl="0" eaLnBrk="1" latinLnBrk="0" hangingPunct="1">
        <a:defRPr sz="2700" kern="1200">
          <a:solidFill>
            <a:schemeClr val="tx1"/>
          </a:solidFill>
          <a:latin typeface="+mn-lt"/>
          <a:ea typeface="+mn-ea"/>
          <a:cs typeface="+mn-cs"/>
        </a:defRPr>
      </a:lvl2pPr>
      <a:lvl3pPr marL="1371609" algn="l" defTabSz="1371609" rtl="0" eaLnBrk="1" latinLnBrk="0" hangingPunct="1">
        <a:defRPr sz="2700" kern="1200">
          <a:solidFill>
            <a:schemeClr val="tx1"/>
          </a:solidFill>
          <a:latin typeface="+mn-lt"/>
          <a:ea typeface="+mn-ea"/>
          <a:cs typeface="+mn-cs"/>
        </a:defRPr>
      </a:lvl3pPr>
      <a:lvl4pPr marL="2057412" algn="l" defTabSz="1371609" rtl="0" eaLnBrk="1" latinLnBrk="0" hangingPunct="1">
        <a:defRPr sz="2700" kern="1200">
          <a:solidFill>
            <a:schemeClr val="tx1"/>
          </a:solidFill>
          <a:latin typeface="+mn-lt"/>
          <a:ea typeface="+mn-ea"/>
          <a:cs typeface="+mn-cs"/>
        </a:defRPr>
      </a:lvl4pPr>
      <a:lvl5pPr marL="2743217" algn="l" defTabSz="1371609" rtl="0" eaLnBrk="1" latinLnBrk="0" hangingPunct="1">
        <a:defRPr sz="2700" kern="1200">
          <a:solidFill>
            <a:schemeClr val="tx1"/>
          </a:solidFill>
          <a:latin typeface="+mn-lt"/>
          <a:ea typeface="+mn-ea"/>
          <a:cs typeface="+mn-cs"/>
        </a:defRPr>
      </a:lvl5pPr>
      <a:lvl6pPr marL="3429021" algn="l" defTabSz="1371609" rtl="0" eaLnBrk="1" latinLnBrk="0" hangingPunct="1">
        <a:defRPr sz="2700" kern="1200">
          <a:solidFill>
            <a:schemeClr val="tx1"/>
          </a:solidFill>
          <a:latin typeface="+mn-lt"/>
          <a:ea typeface="+mn-ea"/>
          <a:cs typeface="+mn-cs"/>
        </a:defRPr>
      </a:lvl6pPr>
      <a:lvl7pPr marL="4114826" algn="l" defTabSz="1371609" rtl="0" eaLnBrk="1" latinLnBrk="0" hangingPunct="1">
        <a:defRPr sz="2700" kern="1200">
          <a:solidFill>
            <a:schemeClr val="tx1"/>
          </a:solidFill>
          <a:latin typeface="+mn-lt"/>
          <a:ea typeface="+mn-ea"/>
          <a:cs typeface="+mn-cs"/>
        </a:defRPr>
      </a:lvl7pPr>
      <a:lvl8pPr marL="4800630" algn="l" defTabSz="1371609" rtl="0" eaLnBrk="1" latinLnBrk="0" hangingPunct="1">
        <a:defRPr sz="2700" kern="1200">
          <a:solidFill>
            <a:schemeClr val="tx1"/>
          </a:solidFill>
          <a:latin typeface="+mn-lt"/>
          <a:ea typeface="+mn-ea"/>
          <a:cs typeface="+mn-cs"/>
        </a:defRPr>
      </a:lvl8pPr>
      <a:lvl9pPr marL="5486435" algn="l" defTabSz="137160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1.sv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7.sv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png"/><Relationship Id="rId7" Type="http://schemas.openxmlformats.org/officeDocument/2006/relationships/image" Target="../media/image57.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65.sv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7.sv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NULL"/><Relationship Id="rId3" Type="http://schemas.openxmlformats.org/officeDocument/2006/relationships/slideLayout" Target="../slideLayouts/slideLayout18.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11" Type="http://schemas.openxmlformats.org/officeDocument/2006/relationships/audio" Target="NULL"/><Relationship Id="rId5" Type="http://schemas.openxmlformats.org/officeDocument/2006/relationships/audio" Target="../media/audio1.wav"/><Relationship Id="rId10" Type="http://schemas.openxmlformats.org/officeDocument/2006/relationships/image" Target="../media/image15.png"/><Relationship Id="rId4" Type="http://schemas.openxmlformats.org/officeDocument/2006/relationships/notesSlide" Target="../notesSlides/notesSlide2.xml"/><Relationship Id="rId9" Type="http://schemas.openxmlformats.org/officeDocument/2006/relationships/image" Target="../media/image14.gif"/><Relationship Id="rId14" Type="http://schemas.openxmlformats.org/officeDocument/2006/relationships/audio" Target="NULL"/></Relationships>
</file>

<file path=ppt/slides/_rels/slide30.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47.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47.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1.sv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4.svg"/><Relationship Id="rId7" Type="http://schemas.openxmlformats.org/officeDocument/2006/relationships/image" Target="../media/image47.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1.sv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svg"/><Relationship Id="rId7" Type="http://schemas.openxmlformats.org/officeDocument/2006/relationships/image" Target="../media/image47.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1.sv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47.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1.sv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audio5.wav"/><Relationship Id="rId7"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19.emf"/><Relationship Id="rId4" Type="http://schemas.openxmlformats.org/officeDocument/2006/relationships/audio" Target="../media/audio6.wav"/><Relationship Id="rId9" Type="http://schemas.openxmlformats.org/officeDocument/2006/relationships/image" Target="../media/image18.wmf"/></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audio5.wav"/><Relationship Id="rId7"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19.emf"/><Relationship Id="rId4" Type="http://schemas.openxmlformats.org/officeDocument/2006/relationships/audio" Target="../media/audio6.wav"/><Relationship Id="rId9" Type="http://schemas.openxmlformats.org/officeDocument/2006/relationships/image" Target="../media/image18.wmf"/></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audio5.wav"/><Relationship Id="rId7" Type="http://schemas.openxmlformats.org/officeDocument/2006/relationships/image" Target="../media/image16.emf"/><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20.png"/><Relationship Id="rId5" Type="http://schemas.openxmlformats.org/officeDocument/2006/relationships/audio" Target="../media/audio7.wav"/><Relationship Id="rId10" Type="http://schemas.openxmlformats.org/officeDocument/2006/relationships/image" Target="../media/image19.emf"/><Relationship Id="rId4" Type="http://schemas.openxmlformats.org/officeDocument/2006/relationships/audio" Target="../media/audio6.wav"/><Relationship Id="rId9" Type="http://schemas.openxmlformats.org/officeDocument/2006/relationships/image" Target="../media/image18.wmf"/></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audio5.wav"/><Relationship Id="rId7"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19.emf"/><Relationship Id="rId4" Type="http://schemas.openxmlformats.org/officeDocument/2006/relationships/audio" Target="../media/audio6.wav"/><Relationship Id="rId9" Type="http://schemas.openxmlformats.org/officeDocument/2006/relationships/image" Target="../media/image18.wmf"/></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audio5.wav"/><Relationship Id="rId7"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19.emf"/><Relationship Id="rId4" Type="http://schemas.openxmlformats.org/officeDocument/2006/relationships/audio" Target="../media/audio6.wav"/><Relationship Id="rId9" Type="http://schemas.openxmlformats.org/officeDocument/2006/relationships/image" Target="../media/image18.wmf"/></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478877" y="5045629"/>
            <a:ext cx="11145640" cy="8484619"/>
          </a:xfrm>
          <a:prstGeom prst="rect">
            <a:avLst/>
          </a:prstGeom>
        </p:spPr>
      </p:pic>
      <p:pic>
        <p:nvPicPr>
          <p:cNvPr id="3" name="Picture 3"/>
          <p:cNvPicPr>
            <a:picLocks noChangeAspect="1"/>
          </p:cNvPicPr>
          <p:nvPr/>
        </p:nvPicPr>
        <p:blipFill>
          <a:blip r:embed="rId3"/>
          <a:srcRect/>
          <a:stretch>
            <a:fillRect/>
          </a:stretch>
        </p:blipFill>
        <p:spPr>
          <a:xfrm>
            <a:off x="10759156" y="2592656"/>
            <a:ext cx="3014009" cy="4107678"/>
          </a:xfrm>
          <a:prstGeom prst="rect">
            <a:avLst/>
          </a:prstGeom>
        </p:spPr>
      </p:pic>
      <p:pic>
        <p:nvPicPr>
          <p:cNvPr id="4" name="Picture 4"/>
          <p:cNvPicPr>
            <a:picLocks noChangeAspect="1"/>
          </p:cNvPicPr>
          <p:nvPr/>
        </p:nvPicPr>
        <p:blipFill>
          <a:blip r:embed="rId4"/>
          <a:srcRect/>
          <a:stretch>
            <a:fillRect/>
          </a:stretch>
        </p:blipFill>
        <p:spPr>
          <a:xfrm>
            <a:off x="13773165" y="1449210"/>
            <a:ext cx="2335242" cy="3867895"/>
          </a:xfrm>
          <a:prstGeom prst="rect">
            <a:avLst/>
          </a:prstGeom>
        </p:spPr>
      </p:pic>
      <p:pic>
        <p:nvPicPr>
          <p:cNvPr id="5" name="Picture 5"/>
          <p:cNvPicPr>
            <a:picLocks noChangeAspect="1"/>
          </p:cNvPicPr>
          <p:nvPr/>
        </p:nvPicPr>
        <p:blipFill>
          <a:blip r:embed="rId5"/>
          <a:srcRect/>
          <a:stretch>
            <a:fillRect/>
          </a:stretch>
        </p:blipFill>
        <p:spPr>
          <a:xfrm>
            <a:off x="14312100" y="1077256"/>
            <a:ext cx="5475472" cy="5623078"/>
          </a:xfrm>
          <a:prstGeom prst="rect">
            <a:avLst/>
          </a:prstGeom>
        </p:spPr>
      </p:pic>
      <p:pic>
        <p:nvPicPr>
          <p:cNvPr id="6" name="Picture 6"/>
          <p:cNvPicPr>
            <a:picLocks noChangeAspect="1"/>
          </p:cNvPicPr>
          <p:nvPr/>
        </p:nvPicPr>
        <p:blipFill>
          <a:blip r:embed="rId6"/>
          <a:srcRect/>
          <a:stretch>
            <a:fillRect/>
          </a:stretch>
        </p:blipFill>
        <p:spPr>
          <a:xfrm>
            <a:off x="10807751" y="7140766"/>
            <a:ext cx="1458409" cy="2039733"/>
          </a:xfrm>
          <a:prstGeom prst="rect">
            <a:avLst/>
          </a:prstGeom>
        </p:spPr>
      </p:pic>
      <p:pic>
        <p:nvPicPr>
          <p:cNvPr id="9" name="Picture 9"/>
          <p:cNvPicPr>
            <a:picLocks noChangeAspect="1"/>
          </p:cNvPicPr>
          <p:nvPr/>
        </p:nvPicPr>
        <p:blipFill>
          <a:blip r:embed="rId7"/>
          <a:srcRect/>
          <a:stretch>
            <a:fillRect/>
          </a:stretch>
        </p:blipFill>
        <p:spPr>
          <a:xfrm>
            <a:off x="13818548" y="6663914"/>
            <a:ext cx="2244476" cy="1924638"/>
          </a:xfrm>
          <a:prstGeom prst="rect">
            <a:avLst/>
          </a:prstGeom>
        </p:spPr>
      </p:pic>
      <p:pic>
        <p:nvPicPr>
          <p:cNvPr id="10" name="Picture 10"/>
          <p:cNvPicPr>
            <a:picLocks noChangeAspect="1"/>
          </p:cNvPicPr>
          <p:nvPr/>
        </p:nvPicPr>
        <p:blipFill>
          <a:blip r:embed="rId8"/>
          <a:srcRect/>
          <a:stretch>
            <a:fillRect/>
          </a:stretch>
        </p:blipFill>
        <p:spPr>
          <a:xfrm>
            <a:off x="12455908" y="7687138"/>
            <a:ext cx="1856192" cy="1802827"/>
          </a:xfrm>
          <a:prstGeom prst="rect">
            <a:avLst/>
          </a:prstGeom>
        </p:spPr>
      </p:pic>
      <p:sp>
        <p:nvSpPr>
          <p:cNvPr id="13" name="Google Shape;1218;p41">
            <a:extLst>
              <a:ext uri="{FF2B5EF4-FFF2-40B4-BE49-F238E27FC236}">
                <a16:creationId xmlns:a16="http://schemas.microsoft.com/office/drawing/2014/main" id="{45FD0C07-B468-47BB-BA4A-78861154B3BF}"/>
              </a:ext>
            </a:extLst>
          </p:cNvPr>
          <p:cNvSpPr txBox="1">
            <a:spLocks/>
          </p:cNvSpPr>
          <p:nvPr/>
        </p:nvSpPr>
        <p:spPr>
          <a:xfrm>
            <a:off x="228600" y="695880"/>
            <a:ext cx="11145640"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50000"/>
              </a:lnSpc>
              <a:buClr>
                <a:srgbClr val="3B6894"/>
              </a:buClr>
              <a:defRPr/>
            </a:pPr>
            <a:r>
              <a:rPr lang="en-US" sz="8000" dirty="0">
                <a:solidFill>
                  <a:srgbClr val="C00000"/>
                </a:solidFill>
                <a:latin typeface="Arial"/>
                <a:ea typeface="Lexend Medium"/>
                <a:cs typeface="Lexend Medium"/>
                <a:sym typeface="Lexend Medium"/>
              </a:rPr>
              <a:t>CHÀO MỪNG CÁC EM </a:t>
            </a:r>
            <a:br>
              <a:rPr lang="en-US" sz="8000" dirty="0">
                <a:solidFill>
                  <a:srgbClr val="C00000"/>
                </a:solidFill>
                <a:latin typeface="Arial"/>
                <a:ea typeface="Lexend Medium"/>
                <a:cs typeface="Lexend Medium"/>
                <a:sym typeface="Lexend Medium"/>
              </a:rPr>
            </a:br>
            <a:r>
              <a:rPr lang="en-US" sz="8000" dirty="0">
                <a:solidFill>
                  <a:srgbClr val="C00000"/>
                </a:solidFill>
                <a:latin typeface="Arial"/>
                <a:ea typeface="Lexend Medium"/>
                <a:cs typeface="Lexend Medium"/>
                <a:sym typeface="Lexend Medium"/>
              </a:rPr>
              <a:t>ĐẾN VỚI BÀI HỌC HÔM NAY!</a:t>
            </a:r>
          </a:p>
        </p:txBody>
      </p:sp>
      <p:pic>
        <p:nvPicPr>
          <p:cNvPr id="14" name="Picture 12">
            <a:extLst>
              <a:ext uri="{FF2B5EF4-FFF2-40B4-BE49-F238E27FC236}">
                <a16:creationId xmlns:a16="http://schemas.microsoft.com/office/drawing/2014/main" id="{9153C4BE-15DB-4854-94EB-AEB41DBE42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62160">
            <a:off x="3374308" y="8505162"/>
            <a:ext cx="2021050" cy="1969605"/>
          </a:xfrm>
          <a:prstGeom prst="rect">
            <a:avLst/>
          </a:prstGeom>
        </p:spPr>
      </p:pic>
      <p:pic>
        <p:nvPicPr>
          <p:cNvPr id="15" name="Picture 13">
            <a:extLst>
              <a:ext uri="{FF2B5EF4-FFF2-40B4-BE49-F238E27FC236}">
                <a16:creationId xmlns:a16="http://schemas.microsoft.com/office/drawing/2014/main" id="{F330FD68-C21F-4510-B7E2-B4346BAA11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8704" y="6663914"/>
            <a:ext cx="2739711" cy="2989763"/>
          </a:xfrm>
          <a:prstGeom prst="rect">
            <a:avLst/>
          </a:prstGeom>
        </p:spPr>
      </p:pic>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2" name="Group 2"/>
          <p:cNvGrpSpPr/>
          <p:nvPr/>
        </p:nvGrpSpPr>
        <p:grpSpPr>
          <a:xfrm>
            <a:off x="10066044" y="823207"/>
            <a:ext cx="7193256" cy="8640587"/>
            <a:chOff x="0" y="0"/>
            <a:chExt cx="9591007" cy="11520782"/>
          </a:xfrm>
        </p:grpSpPr>
        <p:pic>
          <p:nvPicPr>
            <p:cNvPr id="3" name="Picture 3"/>
            <p:cNvPicPr>
              <a:picLocks noChangeAspect="1"/>
            </p:cNvPicPr>
            <p:nvPr/>
          </p:nvPicPr>
          <p:blipFill>
            <a:blip r:embed="rId2"/>
            <a:srcRect/>
            <a:stretch>
              <a:fillRect/>
            </a:stretch>
          </p:blipFill>
          <p:spPr>
            <a:xfrm>
              <a:off x="856836" y="0"/>
              <a:ext cx="7877335" cy="11520782"/>
            </a:xfrm>
            <a:prstGeom prst="rect">
              <a:avLst/>
            </a:prstGeom>
          </p:spPr>
        </p:pic>
        <p:pic>
          <p:nvPicPr>
            <p:cNvPr id="4" name="Picture 4"/>
            <p:cNvPicPr>
              <a:picLocks noChangeAspect="1"/>
            </p:cNvPicPr>
            <p:nvPr/>
          </p:nvPicPr>
          <p:blipFill>
            <a:blip r:embed="rId3"/>
            <a:srcRect/>
            <a:stretch>
              <a:fillRect/>
            </a:stretch>
          </p:blipFill>
          <p:spPr>
            <a:xfrm>
              <a:off x="0" y="2411582"/>
              <a:ext cx="9591007" cy="6210177"/>
            </a:xfrm>
            <a:prstGeom prst="rect">
              <a:avLst/>
            </a:prstGeom>
          </p:spPr>
        </p:pic>
      </p:grpSp>
      <p:sp>
        <p:nvSpPr>
          <p:cNvPr id="7" name="TextBox 6">
            <a:extLst>
              <a:ext uri="{FF2B5EF4-FFF2-40B4-BE49-F238E27FC236}">
                <a16:creationId xmlns:a16="http://schemas.microsoft.com/office/drawing/2014/main" id="{E07D0FDC-AF3A-4576-91DF-A7A365D2D6A0}"/>
              </a:ext>
            </a:extLst>
          </p:cNvPr>
          <p:cNvSpPr txBox="1"/>
          <p:nvPr/>
        </p:nvSpPr>
        <p:spPr>
          <a:xfrm>
            <a:off x="11452872" y="3473059"/>
            <a:ext cx="4419600" cy="2975302"/>
          </a:xfrm>
          <a:prstGeom prst="rect">
            <a:avLst/>
          </a:prstGeom>
          <a:noFill/>
        </p:spPr>
        <p:txBody>
          <a:bodyPr wrap="square">
            <a:spAutoFit/>
          </a:bodyPr>
          <a:lstStyle/>
          <a:p>
            <a:pPr algn="ctr">
              <a:lnSpc>
                <a:spcPct val="150000"/>
              </a:lnSpc>
            </a:pPr>
            <a:r>
              <a:rPr lang="vi-VN" sz="6600" b="1"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NỘI DUNG BÀI HỌC </a:t>
            </a:r>
            <a:endParaRPr lang="en-US" sz="66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5D9C9404-7AAB-416C-993C-F76F1BC2BDDB}"/>
              </a:ext>
            </a:extLst>
          </p:cNvPr>
          <p:cNvGrpSpPr/>
          <p:nvPr/>
        </p:nvGrpSpPr>
        <p:grpSpPr>
          <a:xfrm>
            <a:off x="489669" y="281883"/>
            <a:ext cx="11661661" cy="2036454"/>
            <a:chOff x="489669" y="281883"/>
            <a:chExt cx="11661661" cy="2036454"/>
          </a:xfrm>
        </p:grpSpPr>
        <p:pic>
          <p:nvPicPr>
            <p:cNvPr id="10" name="Picture 2">
              <a:extLst>
                <a:ext uri="{FF2B5EF4-FFF2-40B4-BE49-F238E27FC236}">
                  <a16:creationId xmlns:a16="http://schemas.microsoft.com/office/drawing/2014/main" id="{C70B7544-95CD-4249-8B72-EBB2AF62C3B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47069">
              <a:off x="438443" y="333109"/>
              <a:ext cx="2036454" cy="1934001"/>
            </a:xfrm>
            <a:prstGeom prst="rect">
              <a:avLst/>
            </a:prstGeom>
          </p:spPr>
        </p:pic>
        <p:sp>
          <p:nvSpPr>
            <p:cNvPr id="11" name="TextBox 10">
              <a:extLst>
                <a:ext uri="{FF2B5EF4-FFF2-40B4-BE49-F238E27FC236}">
                  <a16:creationId xmlns:a16="http://schemas.microsoft.com/office/drawing/2014/main" id="{DE783BBB-663B-4C53-84F9-6F42BF4F87A7}"/>
                </a:ext>
              </a:extLst>
            </p:cNvPr>
            <p:cNvSpPr txBox="1"/>
            <p:nvPr/>
          </p:nvSpPr>
          <p:spPr>
            <a:xfrm>
              <a:off x="1202237" y="742776"/>
              <a:ext cx="2133600" cy="1569660"/>
            </a:xfrm>
            <a:prstGeom prst="rect">
              <a:avLst/>
            </a:prstGeom>
            <a:noFill/>
          </p:spPr>
          <p:txBody>
            <a:bodyPr wrap="square" rtlCol="0">
              <a:spAutoFit/>
            </a:bodyPr>
            <a:lstStyle/>
            <a:p>
              <a:r>
                <a:rPr lang="vi-VN" sz="9600" b="1" dirty="0">
                  <a:solidFill>
                    <a:schemeClr val="tx2"/>
                  </a:solidFill>
                </a:rPr>
                <a:t>01</a:t>
              </a:r>
              <a:endParaRPr lang="en-US" sz="9600" b="1" dirty="0">
                <a:solidFill>
                  <a:schemeClr val="tx2"/>
                </a:solidFill>
              </a:endParaRPr>
            </a:p>
          </p:txBody>
        </p:sp>
        <p:sp>
          <p:nvSpPr>
            <p:cNvPr id="13" name="TextBox 12">
              <a:extLst>
                <a:ext uri="{FF2B5EF4-FFF2-40B4-BE49-F238E27FC236}">
                  <a16:creationId xmlns:a16="http://schemas.microsoft.com/office/drawing/2014/main" id="{8746EE2B-4ECE-4812-B5EA-06C5E33D79D0}"/>
                </a:ext>
              </a:extLst>
            </p:cNvPr>
            <p:cNvSpPr txBox="1"/>
            <p:nvPr/>
          </p:nvSpPr>
          <p:spPr>
            <a:xfrm>
              <a:off x="3007330" y="1252888"/>
              <a:ext cx="9144000" cy="830997"/>
            </a:xfrm>
            <a:prstGeom prst="rect">
              <a:avLst/>
            </a:prstGeom>
            <a:noFill/>
          </p:spPr>
          <p:txBody>
            <a:bodyPr wrap="square">
              <a:spAutoFit/>
            </a:bodyPr>
            <a:lstStyle/>
            <a:p>
              <a:r>
                <a:rPr kumimoji="0" lang="nl-NL" sz="4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Dụng cụ thí nghiệm</a:t>
              </a:r>
              <a:endParaRPr lang="en-US" dirty="0"/>
            </a:p>
          </p:txBody>
        </p:sp>
      </p:grpSp>
      <p:grpSp>
        <p:nvGrpSpPr>
          <p:cNvPr id="31" name="Group 30">
            <a:extLst>
              <a:ext uri="{FF2B5EF4-FFF2-40B4-BE49-F238E27FC236}">
                <a16:creationId xmlns:a16="http://schemas.microsoft.com/office/drawing/2014/main" id="{49D048DA-CA19-40DD-B3F7-6F8B093CFD81}"/>
              </a:ext>
            </a:extLst>
          </p:cNvPr>
          <p:cNvGrpSpPr/>
          <p:nvPr/>
        </p:nvGrpSpPr>
        <p:grpSpPr>
          <a:xfrm>
            <a:off x="483770" y="3010078"/>
            <a:ext cx="8754042" cy="2363938"/>
            <a:chOff x="483770" y="3010078"/>
            <a:chExt cx="8754042" cy="2363938"/>
          </a:xfrm>
        </p:grpSpPr>
        <p:grpSp>
          <p:nvGrpSpPr>
            <p:cNvPr id="14" name="Group 13">
              <a:extLst>
                <a:ext uri="{FF2B5EF4-FFF2-40B4-BE49-F238E27FC236}">
                  <a16:creationId xmlns:a16="http://schemas.microsoft.com/office/drawing/2014/main" id="{1A838AFB-B250-403C-BCA1-7CA3EDAF4DE5}"/>
                </a:ext>
              </a:extLst>
            </p:cNvPr>
            <p:cNvGrpSpPr/>
            <p:nvPr/>
          </p:nvGrpSpPr>
          <p:grpSpPr>
            <a:xfrm>
              <a:off x="483770" y="3010078"/>
              <a:ext cx="2889528" cy="1873480"/>
              <a:chOff x="9439794" y="3430774"/>
              <a:chExt cx="2889528" cy="1873480"/>
            </a:xfrm>
          </p:grpSpPr>
          <p:pic>
            <p:nvPicPr>
              <p:cNvPr id="15" name="Picture 3">
                <a:extLst>
                  <a:ext uri="{FF2B5EF4-FFF2-40B4-BE49-F238E27FC236}">
                    <a16:creationId xmlns:a16="http://schemas.microsoft.com/office/drawing/2014/main" id="{64A3E77E-3041-4FB2-9B13-36838B886F4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44291">
                <a:off x="9439794" y="3430774"/>
                <a:ext cx="1916952" cy="1820511"/>
              </a:xfrm>
              <a:prstGeom prst="rect">
                <a:avLst/>
              </a:prstGeom>
            </p:spPr>
          </p:pic>
          <p:sp>
            <p:nvSpPr>
              <p:cNvPr id="16" name="TextBox 15">
                <a:extLst>
                  <a:ext uri="{FF2B5EF4-FFF2-40B4-BE49-F238E27FC236}">
                    <a16:creationId xmlns:a16="http://schemas.microsoft.com/office/drawing/2014/main" id="{9FF22AE1-72F2-42C4-A254-9826DB6201B0}"/>
                  </a:ext>
                </a:extLst>
              </p:cNvPr>
              <p:cNvSpPr txBox="1"/>
              <p:nvPr/>
            </p:nvSpPr>
            <p:spPr>
              <a:xfrm>
                <a:off x="10195722" y="3734594"/>
                <a:ext cx="2133600" cy="1569660"/>
              </a:xfrm>
              <a:prstGeom prst="rect">
                <a:avLst/>
              </a:prstGeom>
              <a:noFill/>
            </p:spPr>
            <p:txBody>
              <a:bodyPr wrap="square" rtlCol="0">
                <a:spAutoFit/>
              </a:bodyPr>
              <a:lstStyle/>
              <a:p>
                <a:r>
                  <a:rPr lang="vi-VN" sz="9600" b="1" dirty="0">
                    <a:solidFill>
                      <a:schemeClr val="tx2"/>
                    </a:solidFill>
                  </a:rPr>
                  <a:t>02</a:t>
                </a:r>
                <a:endParaRPr lang="en-US" sz="9600" b="1" dirty="0">
                  <a:solidFill>
                    <a:schemeClr val="tx2"/>
                  </a:solidFill>
                </a:endParaRPr>
              </a:p>
            </p:txBody>
          </p:sp>
        </p:grpSp>
        <p:sp>
          <p:nvSpPr>
            <p:cNvPr id="20" name="TextBox 19">
              <a:extLst>
                <a:ext uri="{FF2B5EF4-FFF2-40B4-BE49-F238E27FC236}">
                  <a16:creationId xmlns:a16="http://schemas.microsoft.com/office/drawing/2014/main" id="{73878B80-A26F-4765-A46D-5C3A5D749BED}"/>
                </a:ext>
              </a:extLst>
            </p:cNvPr>
            <p:cNvSpPr txBox="1"/>
            <p:nvPr/>
          </p:nvSpPr>
          <p:spPr>
            <a:xfrm>
              <a:off x="3043383" y="3185019"/>
              <a:ext cx="6194429" cy="2188997"/>
            </a:xfrm>
            <a:prstGeom prst="rect">
              <a:avLst/>
            </a:prstGeom>
            <a:noFill/>
          </p:spPr>
          <p:txBody>
            <a:bodyPr wrap="square">
              <a:spAutoFit/>
            </a:bodyPr>
            <a:lstStyle/>
            <a:p>
              <a:pPr>
                <a:lnSpc>
                  <a:spcPct val="150000"/>
                </a:lnSpc>
              </a:pPr>
              <a:r>
                <a:rPr kumimoji="0" lang="nl-NL" sz="4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Thiết kế phương án thí nghiệm</a:t>
              </a:r>
              <a:endParaRPr lang="en-US" dirty="0"/>
            </a:p>
          </p:txBody>
        </p:sp>
      </p:grpSp>
      <p:grpSp>
        <p:nvGrpSpPr>
          <p:cNvPr id="33" name="Group 32">
            <a:extLst>
              <a:ext uri="{FF2B5EF4-FFF2-40B4-BE49-F238E27FC236}">
                <a16:creationId xmlns:a16="http://schemas.microsoft.com/office/drawing/2014/main" id="{A95C2A9A-4B08-4EC4-92C5-9985CA08BE85}"/>
              </a:ext>
            </a:extLst>
          </p:cNvPr>
          <p:cNvGrpSpPr/>
          <p:nvPr/>
        </p:nvGrpSpPr>
        <p:grpSpPr>
          <a:xfrm>
            <a:off x="580210" y="7746034"/>
            <a:ext cx="11616325" cy="2036454"/>
            <a:chOff x="580210" y="7746034"/>
            <a:chExt cx="11616325" cy="2036454"/>
          </a:xfrm>
        </p:grpSpPr>
        <p:pic>
          <p:nvPicPr>
            <p:cNvPr id="26" name="Picture 2">
              <a:extLst>
                <a:ext uri="{FF2B5EF4-FFF2-40B4-BE49-F238E27FC236}">
                  <a16:creationId xmlns:a16="http://schemas.microsoft.com/office/drawing/2014/main" id="{3DF3333D-A23C-46FE-BB27-AEA4E48F98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47069">
              <a:off x="528984" y="7797260"/>
              <a:ext cx="2036454" cy="1934001"/>
            </a:xfrm>
            <a:prstGeom prst="rect">
              <a:avLst/>
            </a:prstGeom>
          </p:spPr>
        </p:pic>
        <p:sp>
          <p:nvSpPr>
            <p:cNvPr id="27" name="TextBox 26">
              <a:extLst>
                <a:ext uri="{FF2B5EF4-FFF2-40B4-BE49-F238E27FC236}">
                  <a16:creationId xmlns:a16="http://schemas.microsoft.com/office/drawing/2014/main" id="{D27B0FCC-1DA9-4A10-88FA-FE74EBF22357}"/>
                </a:ext>
              </a:extLst>
            </p:cNvPr>
            <p:cNvSpPr txBox="1"/>
            <p:nvPr/>
          </p:nvSpPr>
          <p:spPr>
            <a:xfrm>
              <a:off x="1442246" y="8204923"/>
              <a:ext cx="2133600" cy="1569660"/>
            </a:xfrm>
            <a:prstGeom prst="rect">
              <a:avLst/>
            </a:prstGeom>
            <a:noFill/>
          </p:spPr>
          <p:txBody>
            <a:bodyPr wrap="square" rtlCol="0">
              <a:spAutoFit/>
            </a:bodyPr>
            <a:lstStyle/>
            <a:p>
              <a:r>
                <a:rPr lang="vi-VN" sz="9600" b="1" dirty="0">
                  <a:solidFill>
                    <a:schemeClr val="tx2"/>
                  </a:solidFill>
                </a:rPr>
                <a:t>0</a:t>
              </a:r>
              <a:r>
                <a:rPr lang="en-US" sz="9600" b="1" dirty="0">
                  <a:solidFill>
                    <a:schemeClr val="tx2"/>
                  </a:solidFill>
                </a:rPr>
                <a:t>4</a:t>
              </a:r>
            </a:p>
          </p:txBody>
        </p:sp>
        <p:sp>
          <p:nvSpPr>
            <p:cNvPr id="29" name="TextBox 28">
              <a:extLst>
                <a:ext uri="{FF2B5EF4-FFF2-40B4-BE49-F238E27FC236}">
                  <a16:creationId xmlns:a16="http://schemas.microsoft.com/office/drawing/2014/main" id="{02048B8C-A294-4A45-9686-788D0C710643}"/>
                </a:ext>
              </a:extLst>
            </p:cNvPr>
            <p:cNvSpPr txBox="1"/>
            <p:nvPr/>
          </p:nvSpPr>
          <p:spPr>
            <a:xfrm>
              <a:off x="3052535" y="8577147"/>
              <a:ext cx="9144000" cy="830997"/>
            </a:xfrm>
            <a:prstGeom prst="rect">
              <a:avLst/>
            </a:prstGeom>
            <a:noFill/>
          </p:spPr>
          <p:txBody>
            <a:bodyPr wrap="square">
              <a:spAutoFit/>
            </a:bodyPr>
            <a:lstStyle/>
            <a:p>
              <a:r>
                <a:rPr kumimoji="0" lang="nl-NL" sz="4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Kết quả thí nghiệm</a:t>
              </a:r>
              <a:endParaRPr lang="en-US" dirty="0"/>
            </a:p>
          </p:txBody>
        </p:sp>
      </p:grpSp>
      <p:grpSp>
        <p:nvGrpSpPr>
          <p:cNvPr id="32" name="Group 31">
            <a:extLst>
              <a:ext uri="{FF2B5EF4-FFF2-40B4-BE49-F238E27FC236}">
                <a16:creationId xmlns:a16="http://schemas.microsoft.com/office/drawing/2014/main" id="{0B9526D3-FA6C-40E1-8E0C-D1A8EA7E2DB3}"/>
              </a:ext>
            </a:extLst>
          </p:cNvPr>
          <p:cNvGrpSpPr/>
          <p:nvPr/>
        </p:nvGrpSpPr>
        <p:grpSpPr>
          <a:xfrm>
            <a:off x="554269" y="5633985"/>
            <a:ext cx="11642266" cy="1873480"/>
            <a:chOff x="554269" y="5633985"/>
            <a:chExt cx="11642266" cy="1873480"/>
          </a:xfrm>
        </p:grpSpPr>
        <p:grpSp>
          <p:nvGrpSpPr>
            <p:cNvPr id="21" name="Group 20">
              <a:extLst>
                <a:ext uri="{FF2B5EF4-FFF2-40B4-BE49-F238E27FC236}">
                  <a16:creationId xmlns:a16="http://schemas.microsoft.com/office/drawing/2014/main" id="{CBA0BB83-C5A6-41AF-BCD7-5CDE7BAACC37}"/>
                </a:ext>
              </a:extLst>
            </p:cNvPr>
            <p:cNvGrpSpPr/>
            <p:nvPr/>
          </p:nvGrpSpPr>
          <p:grpSpPr>
            <a:xfrm>
              <a:off x="554269" y="5633985"/>
              <a:ext cx="2889528" cy="1873480"/>
              <a:chOff x="9439794" y="3430774"/>
              <a:chExt cx="2889528" cy="1873480"/>
            </a:xfrm>
          </p:grpSpPr>
          <p:pic>
            <p:nvPicPr>
              <p:cNvPr id="22" name="Picture 3">
                <a:extLst>
                  <a:ext uri="{FF2B5EF4-FFF2-40B4-BE49-F238E27FC236}">
                    <a16:creationId xmlns:a16="http://schemas.microsoft.com/office/drawing/2014/main" id="{26EE5C89-398C-43AB-A118-FA1CAFB79CD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44291">
                <a:off x="9439794" y="3430774"/>
                <a:ext cx="1916952" cy="1820511"/>
              </a:xfrm>
              <a:prstGeom prst="rect">
                <a:avLst/>
              </a:prstGeom>
            </p:spPr>
          </p:pic>
          <p:sp>
            <p:nvSpPr>
              <p:cNvPr id="23" name="TextBox 22">
                <a:extLst>
                  <a:ext uri="{FF2B5EF4-FFF2-40B4-BE49-F238E27FC236}">
                    <a16:creationId xmlns:a16="http://schemas.microsoft.com/office/drawing/2014/main" id="{4BABA0A0-9A84-43C5-B74A-D2B7F79C67DA}"/>
                  </a:ext>
                </a:extLst>
              </p:cNvPr>
              <p:cNvSpPr txBox="1"/>
              <p:nvPr/>
            </p:nvSpPr>
            <p:spPr>
              <a:xfrm>
                <a:off x="10195722" y="3734594"/>
                <a:ext cx="2133600" cy="1569660"/>
              </a:xfrm>
              <a:prstGeom prst="rect">
                <a:avLst/>
              </a:prstGeom>
              <a:noFill/>
            </p:spPr>
            <p:txBody>
              <a:bodyPr wrap="square" rtlCol="0">
                <a:spAutoFit/>
              </a:bodyPr>
              <a:lstStyle/>
              <a:p>
                <a:r>
                  <a:rPr lang="vi-VN" sz="9600" b="1" dirty="0">
                    <a:solidFill>
                      <a:schemeClr val="tx2"/>
                    </a:solidFill>
                  </a:rPr>
                  <a:t>0</a:t>
                </a:r>
                <a:r>
                  <a:rPr lang="en-US" sz="9600" b="1" dirty="0">
                    <a:solidFill>
                      <a:schemeClr val="tx2"/>
                    </a:solidFill>
                  </a:rPr>
                  <a:t>3</a:t>
                </a:r>
              </a:p>
            </p:txBody>
          </p:sp>
        </p:grpSp>
        <p:sp>
          <p:nvSpPr>
            <p:cNvPr id="25" name="TextBox 24">
              <a:extLst>
                <a:ext uri="{FF2B5EF4-FFF2-40B4-BE49-F238E27FC236}">
                  <a16:creationId xmlns:a16="http://schemas.microsoft.com/office/drawing/2014/main" id="{D47602A7-CB43-4780-8C97-A932629F53D3}"/>
                </a:ext>
              </a:extLst>
            </p:cNvPr>
            <p:cNvSpPr txBox="1"/>
            <p:nvPr/>
          </p:nvSpPr>
          <p:spPr>
            <a:xfrm>
              <a:off x="3052535" y="6207232"/>
              <a:ext cx="9144000" cy="830997"/>
            </a:xfrm>
            <a:prstGeom prst="rect">
              <a:avLst/>
            </a:prstGeom>
            <a:noFill/>
          </p:spPr>
          <p:txBody>
            <a:bodyPr wrap="square">
              <a:spAutoFit/>
            </a:bodyPr>
            <a:lstStyle/>
            <a:p>
              <a:r>
                <a:rPr kumimoji="0" lang="nl-NL" sz="4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Tiến hành thí nghiệm</a:t>
              </a:r>
              <a:endParaRPr lang="en-US" dirty="0"/>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heel(1)">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441990"/>
            <a:ext cx="1253298" cy="1134804"/>
          </a:xfrm>
          <a:prstGeom prst="rect">
            <a:avLst/>
          </a:prstGeom>
        </p:spPr>
      </p:pic>
      <p:sp>
        <p:nvSpPr>
          <p:cNvPr id="12" name="TextBox 11">
            <a:extLst>
              <a:ext uri="{FF2B5EF4-FFF2-40B4-BE49-F238E27FC236}">
                <a16:creationId xmlns:a16="http://schemas.microsoft.com/office/drawing/2014/main" id="{586F91C3-10DA-46EB-9015-857C03027EED}"/>
              </a:ext>
            </a:extLst>
          </p:cNvPr>
          <p:cNvSpPr txBox="1"/>
          <p:nvPr/>
        </p:nvSpPr>
        <p:spPr>
          <a:xfrm>
            <a:off x="2133600" y="495792"/>
            <a:ext cx="9144000" cy="1081002"/>
          </a:xfrm>
          <a:prstGeom prst="rect">
            <a:avLst/>
          </a:prstGeom>
          <a:noFill/>
        </p:spPr>
        <p:txBody>
          <a:bodyPr wrap="square">
            <a:spAutoFit/>
          </a:bodyPr>
          <a:lstStyle/>
          <a:p>
            <a:pPr algn="just">
              <a:lnSpc>
                <a:spcPct val="150000"/>
              </a:lnSpc>
              <a:spcBef>
                <a:spcPts val="600"/>
              </a:spcBef>
              <a:spcAft>
                <a:spcPts val="800"/>
              </a:spcAft>
            </a:pPr>
            <a:r>
              <a:rPr lang="en-US" sz="4800" b="1" dirty="0">
                <a:effectLst/>
                <a:latin typeface="Arial" panose="020B0604020202020204" pitchFamily="34" charset="0"/>
                <a:ea typeface="Calibri" panose="020F0502020204030204" pitchFamily="34" charset="0"/>
                <a:cs typeface="Times New Roman" panose="02020603050405020304" pitchFamily="18" charset="0"/>
              </a:rPr>
              <a:t>1. </a:t>
            </a:r>
            <a:r>
              <a:rPr lang="nl-NL" sz="4800" b="1" dirty="0">
                <a:effectLst/>
                <a:latin typeface="Arial" panose="020B0604020202020204" pitchFamily="34" charset="0"/>
                <a:ea typeface="Calibri" panose="020F0502020204030204" pitchFamily="34" charset="0"/>
                <a:cs typeface="Times New Roman" panose="02020603050405020304" pitchFamily="18" charset="0"/>
              </a:rPr>
              <a:t>Dụng cụ thí nghiệm</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descr="A close-up of a circuit board&#10;&#10;Description automatically generated with low confidence">
            <a:extLst>
              <a:ext uri="{FF2B5EF4-FFF2-40B4-BE49-F238E27FC236}">
                <a16:creationId xmlns:a16="http://schemas.microsoft.com/office/drawing/2014/main" id="{74ADB21D-AFF3-4904-B90C-7470D3FE8B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5656" y="838200"/>
            <a:ext cx="7196702" cy="8610600"/>
          </a:xfrm>
          <a:prstGeom prst="rect">
            <a:avLst/>
          </a:prstGeom>
          <a:ln w="38100">
            <a:solidFill>
              <a:schemeClr val="accent6">
                <a:lumMod val="75000"/>
              </a:schemeClr>
            </a:solidFill>
          </a:ln>
        </p:spPr>
      </p:pic>
      <p:sp>
        <p:nvSpPr>
          <p:cNvPr id="16" name="TextBox 15">
            <a:extLst>
              <a:ext uri="{FF2B5EF4-FFF2-40B4-BE49-F238E27FC236}">
                <a16:creationId xmlns:a16="http://schemas.microsoft.com/office/drawing/2014/main" id="{66BA6482-AA7B-478E-8FAC-4710C2E1062D}"/>
              </a:ext>
            </a:extLst>
          </p:cNvPr>
          <p:cNvSpPr txBox="1"/>
          <p:nvPr/>
        </p:nvSpPr>
        <p:spPr>
          <a:xfrm>
            <a:off x="786063" y="1976893"/>
            <a:ext cx="9144000" cy="7071808"/>
          </a:xfrm>
          <a:prstGeom prst="rect">
            <a:avLst/>
          </a:prstGeom>
          <a:noFill/>
        </p:spPr>
        <p:txBody>
          <a:bodyPr wrap="square">
            <a:spAutoFit/>
          </a:bodyPr>
          <a:lstStyle/>
          <a:p>
            <a:pPr>
              <a:lnSpc>
                <a:spcPct val="150000"/>
              </a:lnSpc>
              <a:spcAft>
                <a:spcPts val="8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 Băng đệm khí (1)</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 Đồng hồ đo thời gian hiện số (2)</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 Hai cổng quang điện (3)</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 Bơm nén khí (4)</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 Hai xe trượt (5)</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 Cân điện tử (7)</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 Một số quả nặng (8)</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barn(inVertical)">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barn(inVertical)">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barn(inVertical)">
                                      <p:cBhvr>
                                        <p:cTn id="30" dur="500"/>
                                        <p:tgtEl>
                                          <p:spTgt spid="1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Effect transition="in" filter="barn(inVertical)">
                                      <p:cBhvr>
                                        <p:cTn id="35" dur="500"/>
                                        <p:tgtEl>
                                          <p:spTgt spid="1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Effect transition="in" filter="barn(inVertical)">
                                      <p:cBhvr>
                                        <p:cTn id="40" dur="500"/>
                                        <p:tgtEl>
                                          <p:spTgt spid="16">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xEl>
                                              <p:pRg st="5" end="5"/>
                                            </p:txEl>
                                          </p:spTgt>
                                        </p:tgtEl>
                                        <p:attrNameLst>
                                          <p:attrName>style.visibility</p:attrName>
                                        </p:attrNameLst>
                                      </p:cBhvr>
                                      <p:to>
                                        <p:strVal val="visible"/>
                                      </p:to>
                                    </p:set>
                                    <p:animEffect transition="in" filter="barn(inVertical)">
                                      <p:cBhvr>
                                        <p:cTn id="45" dur="500"/>
                                        <p:tgtEl>
                                          <p:spTgt spid="16">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6">
                                            <p:txEl>
                                              <p:pRg st="6" end="6"/>
                                            </p:txEl>
                                          </p:spTgt>
                                        </p:tgtEl>
                                        <p:attrNameLst>
                                          <p:attrName>style.visibility</p:attrName>
                                        </p:attrNameLst>
                                      </p:cBhvr>
                                      <p:to>
                                        <p:strVal val="visible"/>
                                      </p:to>
                                    </p:set>
                                    <p:animEffect transition="in" filter="barn(inVertical)">
                                      <p:cBhvr>
                                        <p:cTn id="50"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441990"/>
            <a:ext cx="1253298" cy="1134804"/>
          </a:xfrm>
          <a:prstGeom prst="rect">
            <a:avLst/>
          </a:prstGeom>
        </p:spPr>
      </p:pic>
      <p:sp>
        <p:nvSpPr>
          <p:cNvPr id="12" name="TextBox 11">
            <a:extLst>
              <a:ext uri="{FF2B5EF4-FFF2-40B4-BE49-F238E27FC236}">
                <a16:creationId xmlns:a16="http://schemas.microsoft.com/office/drawing/2014/main" id="{586F91C3-10DA-46EB-9015-857C03027EED}"/>
              </a:ext>
            </a:extLst>
          </p:cNvPr>
          <p:cNvSpPr txBox="1"/>
          <p:nvPr/>
        </p:nvSpPr>
        <p:spPr>
          <a:xfrm>
            <a:off x="2133600" y="495792"/>
            <a:ext cx="9144000" cy="108100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 </a:t>
            </a:r>
            <a:r>
              <a:rPr kumimoji="0" lang="nl-NL" sz="4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Dụng cụ thí nghiệm</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descr="A close-up of a circuit board&#10;&#10;Description automatically generated with low confidence">
            <a:extLst>
              <a:ext uri="{FF2B5EF4-FFF2-40B4-BE49-F238E27FC236}">
                <a16:creationId xmlns:a16="http://schemas.microsoft.com/office/drawing/2014/main" id="{74ADB21D-AFF3-4904-B90C-7470D3FE8B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5656" y="838200"/>
            <a:ext cx="7196702" cy="8610600"/>
          </a:xfrm>
          <a:prstGeom prst="rect">
            <a:avLst/>
          </a:prstGeom>
          <a:ln w="38100">
            <a:solidFill>
              <a:schemeClr val="accent6">
                <a:lumMod val="75000"/>
              </a:schemeClr>
            </a:solidFill>
          </a:ln>
        </p:spPr>
      </p:pic>
      <p:sp>
        <p:nvSpPr>
          <p:cNvPr id="16" name="TextBox 15">
            <a:extLst>
              <a:ext uri="{FF2B5EF4-FFF2-40B4-BE49-F238E27FC236}">
                <a16:creationId xmlns:a16="http://schemas.microsoft.com/office/drawing/2014/main" id="{66BA6482-AA7B-478E-8FAC-4710C2E1062D}"/>
              </a:ext>
            </a:extLst>
          </p:cNvPr>
          <p:cNvSpPr txBox="1"/>
          <p:nvPr/>
        </p:nvSpPr>
        <p:spPr>
          <a:xfrm>
            <a:off x="786063" y="1976893"/>
            <a:ext cx="9144000" cy="38767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Lò xo hoặc thanh nhựa hình chữ U để mắc dây cao su đàn hồi (9)</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Chốt ghim (10) </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Các dây nối (11)</a:t>
            </a:r>
          </a:p>
        </p:txBody>
      </p:sp>
    </p:spTree>
    <p:extLst>
      <p:ext uri="{BB962C8B-B14F-4D97-AF65-F5344CB8AC3E}">
        <p14:creationId xmlns:p14="http://schemas.microsoft.com/office/powerpoint/2010/main" val="200588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26500" y="6568355"/>
            <a:ext cx="15235001" cy="7008100"/>
          </a:xfrm>
          <a:prstGeom prst="rect">
            <a:avLst/>
          </a:prstGeom>
        </p:spPr>
      </p:pic>
      <p:pic>
        <p:nvPicPr>
          <p:cNvPr id="3" name="Picture 3"/>
          <p:cNvPicPr>
            <a:picLocks noChangeAspect="1"/>
          </p:cNvPicPr>
          <p:nvPr/>
        </p:nvPicPr>
        <p:blipFill>
          <a:blip r:embed="rId3"/>
          <a:srcRect/>
          <a:stretch>
            <a:fillRect/>
          </a:stretch>
        </p:blipFill>
        <p:spPr>
          <a:xfrm>
            <a:off x="11262801" y="4618842"/>
            <a:ext cx="4512105" cy="3525082"/>
          </a:xfrm>
          <a:prstGeom prst="rect">
            <a:avLst/>
          </a:prstGeom>
        </p:spPr>
      </p:pic>
      <p:pic>
        <p:nvPicPr>
          <p:cNvPr id="6" name="Picture 6"/>
          <p:cNvPicPr>
            <a:picLocks noChangeAspect="1"/>
          </p:cNvPicPr>
          <p:nvPr/>
        </p:nvPicPr>
        <p:blipFill>
          <a:blip r:embed="rId4"/>
          <a:srcRect/>
          <a:stretch>
            <a:fillRect/>
          </a:stretch>
        </p:blipFill>
        <p:spPr>
          <a:xfrm>
            <a:off x="5029200" y="5859930"/>
            <a:ext cx="5939589" cy="8424949"/>
          </a:xfrm>
          <a:prstGeom prst="rect">
            <a:avLst/>
          </a:prstGeom>
        </p:spPr>
      </p:pic>
      <p:sp>
        <p:nvSpPr>
          <p:cNvPr id="9" name="TextBox 8">
            <a:extLst>
              <a:ext uri="{FF2B5EF4-FFF2-40B4-BE49-F238E27FC236}">
                <a16:creationId xmlns:a16="http://schemas.microsoft.com/office/drawing/2014/main" id="{23897D5A-BDE0-41BD-BCE9-742E2345376A}"/>
              </a:ext>
            </a:extLst>
          </p:cNvPr>
          <p:cNvSpPr txBox="1"/>
          <p:nvPr/>
        </p:nvSpPr>
        <p:spPr>
          <a:xfrm>
            <a:off x="533400" y="495625"/>
            <a:ext cx="16687800" cy="1081002"/>
          </a:xfrm>
          <a:prstGeom prst="rect">
            <a:avLst/>
          </a:prstGeom>
          <a:noFill/>
        </p:spPr>
        <p:txBody>
          <a:bodyPr wrap="square">
            <a:spAutoFit/>
          </a:bodyPr>
          <a:lstStyle/>
          <a:p>
            <a:pPr>
              <a:lnSpc>
                <a:spcPct val="150000"/>
              </a:lnSpc>
              <a:spcBef>
                <a:spcPts val="600"/>
              </a:spcBef>
              <a:spcAft>
                <a:spcPts val="600"/>
              </a:spcAft>
            </a:pPr>
            <a:r>
              <a:rPr lang="en-US" sz="4800" b="1" dirty="0">
                <a:effectLst/>
                <a:latin typeface="Arial" panose="020B0604020202020204" pitchFamily="34" charset="0"/>
                <a:ea typeface="Calibri" panose="020F0502020204030204" pitchFamily="34" charset="0"/>
                <a:cs typeface="Times New Roman" panose="02020603050405020304" pitchFamily="18" charset="0"/>
              </a:rPr>
              <a:t>2. Thiết kế phương án thí nghiệm</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CD71E4B1-AC41-4D20-B0C3-7AE2403A6D77}"/>
              </a:ext>
            </a:extLst>
          </p:cNvPr>
          <p:cNvSpPr txBox="1"/>
          <p:nvPr/>
        </p:nvSpPr>
        <p:spPr>
          <a:xfrm>
            <a:off x="533400" y="1885680"/>
            <a:ext cx="17754600" cy="985591"/>
          </a:xfrm>
          <a:prstGeom prst="rect">
            <a:avLst/>
          </a:prstGeom>
          <a:noFill/>
        </p:spPr>
        <p:txBody>
          <a:bodyPr wrap="square">
            <a:spAutoFit/>
          </a:bodyPr>
          <a:lstStyle/>
          <a:p>
            <a:pPr marL="30480" marR="30480" lvl="0" indent="0" algn="just" defTabSz="914400" rtl="0" eaLnBrk="1" fontAlgn="auto" latinLnBrk="0" hangingPunct="1">
              <a:lnSpc>
                <a:spcPct val="150000"/>
              </a:lnSpc>
              <a:spcBef>
                <a:spcPts val="0"/>
              </a:spcBef>
              <a:spcAft>
                <a:spcPts val="1200"/>
              </a:spcAft>
              <a:buClrTx/>
              <a:buSzTx/>
              <a:buFontTx/>
              <a:buNone/>
              <a:tabLst/>
              <a:defRPr/>
            </a:pPr>
            <a:r>
              <a:rPr kumimoji="0" lang="nl-NL" sz="44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Hoạt động nhóm: </a:t>
            </a:r>
            <a:r>
              <a:rPr kumimoji="0" lang="nl-NL" sz="440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Thảo luận trả lời Hoạt động SGK trang 116:</a:t>
            </a:r>
            <a:endPar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85800" y="547159"/>
            <a:ext cx="17145000" cy="12708906"/>
          </a:xfrm>
          <a:prstGeom prst="rect">
            <a:avLst/>
          </a:prstGeom>
        </p:spPr>
      </p:pic>
      <p:sp>
        <p:nvSpPr>
          <p:cNvPr id="8" name="TextBox 7">
            <a:extLst>
              <a:ext uri="{FF2B5EF4-FFF2-40B4-BE49-F238E27FC236}">
                <a16:creationId xmlns:a16="http://schemas.microsoft.com/office/drawing/2014/main" id="{F06881D3-4FF4-4CD7-8002-E258B26E9262}"/>
              </a:ext>
            </a:extLst>
          </p:cNvPr>
          <p:cNvSpPr txBox="1"/>
          <p:nvPr/>
        </p:nvSpPr>
        <p:spPr>
          <a:xfrm>
            <a:off x="1447800" y="1752600"/>
            <a:ext cx="15621000" cy="5521063"/>
          </a:xfrm>
          <a:prstGeom prst="rect">
            <a:avLst/>
          </a:prstGeom>
          <a:noFill/>
        </p:spPr>
        <p:txBody>
          <a:bodyPr wrap="square">
            <a:spAutoFit/>
          </a:bodyPr>
          <a:lstStyle/>
          <a:p>
            <a:pPr marL="30480" marR="30480" algn="just">
              <a:lnSpc>
                <a:spcPct val="150000"/>
              </a:lnSpc>
            </a:pPr>
            <a:r>
              <a:rPr lang="en-US" sz="4000" dirty="0">
                <a:effectLst/>
                <a:latin typeface="Arial" panose="020B0604020202020204" pitchFamily="34" charset="0"/>
                <a:ea typeface="Times New Roman" panose="02020603050405020304" pitchFamily="18" charset="0"/>
              </a:rPr>
              <a:t>Đẩy cho hai xe chuyển động va chạm vào nhau trên đệm khí và thảo luận:</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effectLst/>
                <a:latin typeface="Arial" panose="020B0604020202020204" pitchFamily="34" charset="0"/>
                <a:ea typeface="Times New Roman" panose="02020603050405020304" pitchFamily="18" charset="0"/>
              </a:rPr>
              <a:t>1. Khi hai xe chuyển động trên đệm khí nằm ngang, hệ hai xe chuyển động có phải là hệ kín không? Vì sao?</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effectLst/>
                <a:latin typeface="Arial" panose="020B0604020202020204" pitchFamily="34" charset="0"/>
                <a:ea typeface="Times New Roman" panose="02020603050405020304" pitchFamily="18" charset="0"/>
              </a:rPr>
              <a:t>2. Để xác định động lượng của hai xe trước và sau va chạm cần đo các đại lượng nào?</a:t>
            </a:r>
            <a:endParaRPr lang="en-US" sz="40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11DFEB33-A693-4C50-BDCF-A96A0D7AB95D}"/>
              </a:ext>
            </a:extLst>
          </p:cNvPr>
          <p:cNvSpPr txBox="1"/>
          <p:nvPr/>
        </p:nvSpPr>
        <p:spPr>
          <a:xfrm>
            <a:off x="7391400" y="983159"/>
            <a:ext cx="5410200" cy="769441"/>
          </a:xfrm>
          <a:prstGeom prst="rect">
            <a:avLst/>
          </a:prstGeom>
          <a:noFill/>
        </p:spPr>
        <p:txBody>
          <a:bodyPr wrap="square">
            <a:spAutoFit/>
          </a:bodyPr>
          <a:lstStyle/>
          <a:p>
            <a:r>
              <a:rPr kumimoji="0" lang="nl-NL" sz="44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Hoạt động nhóm</a:t>
            </a:r>
            <a:endParaRPr lang="en-US" dirty="0"/>
          </a:p>
        </p:txBody>
      </p:sp>
      <p:pic>
        <p:nvPicPr>
          <p:cNvPr id="11" name="Picture 21">
            <a:extLst>
              <a:ext uri="{FF2B5EF4-FFF2-40B4-BE49-F238E27FC236}">
                <a16:creationId xmlns:a16="http://schemas.microsoft.com/office/drawing/2014/main" id="{FC136564-8682-45B4-8A73-68C5F9FFD6FD}"/>
              </a:ext>
            </a:extLst>
          </p:cNvPr>
          <p:cNvPicPr>
            <a:picLocks noChangeAspect="1"/>
          </p:cNvPicPr>
          <p:nvPr/>
        </p:nvPicPr>
        <p:blipFill>
          <a:blip r:embed="rId3"/>
          <a:srcRect/>
          <a:stretch>
            <a:fillRect/>
          </a:stretch>
        </p:blipFill>
        <p:spPr>
          <a:xfrm>
            <a:off x="13538440" y="6992616"/>
            <a:ext cx="4292360" cy="3294384"/>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anim calcmode="lin" valueType="num">
                                      <p:cBhvr>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500"/>
                                        <p:tgtEl>
                                          <p:spTgt spid="8">
                                            <p:txEl>
                                              <p:pRg st="1" end="1"/>
                                            </p:txEl>
                                          </p:spTgt>
                                        </p:tgtEl>
                                      </p:cBhvr>
                                    </p:animEffect>
                                    <p:anim calcmode="lin" valueType="num">
                                      <p:cBhvr>
                                        <p:cTn id="2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500"/>
                                        <p:tgtEl>
                                          <p:spTgt spid="8">
                                            <p:txEl>
                                              <p:pRg st="2" end="2"/>
                                            </p:txEl>
                                          </p:spTgt>
                                        </p:tgtEl>
                                      </p:cBhvr>
                                    </p:animEffect>
                                    <p:anim calcmode="lin" valueType="num">
                                      <p:cBhvr>
                                        <p:cTn id="2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85800" y="547159"/>
            <a:ext cx="17145000" cy="12708906"/>
          </a:xfrm>
          <a:prstGeom prst="rect">
            <a:avLst/>
          </a:prstGeom>
        </p:spPr>
      </p:pic>
      <p:sp>
        <p:nvSpPr>
          <p:cNvPr id="8" name="TextBox 7">
            <a:extLst>
              <a:ext uri="{FF2B5EF4-FFF2-40B4-BE49-F238E27FC236}">
                <a16:creationId xmlns:a16="http://schemas.microsoft.com/office/drawing/2014/main" id="{F06881D3-4FF4-4CD7-8002-E258B26E9262}"/>
              </a:ext>
            </a:extLst>
          </p:cNvPr>
          <p:cNvSpPr txBox="1"/>
          <p:nvPr/>
        </p:nvSpPr>
        <p:spPr>
          <a:xfrm>
            <a:off x="1447800" y="1752600"/>
            <a:ext cx="15621000" cy="7364901"/>
          </a:xfrm>
          <a:prstGeom prst="rect">
            <a:avLst/>
          </a:prstGeom>
          <a:noFill/>
        </p:spPr>
        <p:txBody>
          <a:bodyPr wrap="square">
            <a:spAutoFit/>
          </a:bodyPr>
          <a:lstStyle/>
          <a:p>
            <a:pPr marL="30480" marR="3048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Đẩy cho hai xe chuyển động va chạm vào nhau trên đệm khí và thảo luận: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3. Hãy thử các trường hợp mà em đã dự đoán và suy nghĩ làm thế nào đo được các đại lượng để xác định động lượng của hai xe trước và sau va chạm.</a:t>
            </a:r>
          </a:p>
          <a:p>
            <a:pPr marL="30480" marR="30480" lvl="0" indent="0" algn="just" defTabSz="914400" rtl="0" eaLnBrk="1" fontAlgn="auto" latinLnBrk="0" hangingPunct="1">
              <a:lnSpc>
                <a:spcPct val="150000"/>
              </a:lnSpc>
              <a:spcBef>
                <a:spcPts val="0"/>
              </a:spcBef>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4. Thiết kế phương án thí nghiệm để xác định động lượng của hai xe trước và sau va chạm tương ứng với các trường hợp va chạm có thể xảy ra?</a:t>
            </a:r>
          </a:p>
        </p:txBody>
      </p:sp>
      <p:sp>
        <p:nvSpPr>
          <p:cNvPr id="10" name="TextBox 9">
            <a:extLst>
              <a:ext uri="{FF2B5EF4-FFF2-40B4-BE49-F238E27FC236}">
                <a16:creationId xmlns:a16="http://schemas.microsoft.com/office/drawing/2014/main" id="{11DFEB33-A693-4C50-BDCF-A96A0D7AB95D}"/>
              </a:ext>
            </a:extLst>
          </p:cNvPr>
          <p:cNvSpPr txBox="1"/>
          <p:nvPr/>
        </p:nvSpPr>
        <p:spPr>
          <a:xfrm>
            <a:off x="7391400" y="983159"/>
            <a:ext cx="54102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Hoạt động nhóm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21">
            <a:extLst>
              <a:ext uri="{FF2B5EF4-FFF2-40B4-BE49-F238E27FC236}">
                <a16:creationId xmlns:a16="http://schemas.microsoft.com/office/drawing/2014/main" id="{FC136564-8682-45B4-8A73-68C5F9FFD6FD}"/>
              </a:ext>
            </a:extLst>
          </p:cNvPr>
          <p:cNvPicPr>
            <a:picLocks noChangeAspect="1"/>
          </p:cNvPicPr>
          <p:nvPr/>
        </p:nvPicPr>
        <p:blipFill>
          <a:blip r:embed="rId3"/>
          <a:srcRect/>
          <a:stretch>
            <a:fillRect/>
          </a:stretch>
        </p:blipFill>
        <p:spPr>
          <a:xfrm>
            <a:off x="13538440" y="6992616"/>
            <a:ext cx="4292360" cy="3294384"/>
          </a:xfrm>
          <a:prstGeom prst="rect">
            <a:avLst/>
          </a:prstGeom>
        </p:spPr>
      </p:pic>
    </p:spTree>
    <p:extLst>
      <p:ext uri="{BB962C8B-B14F-4D97-AF65-F5344CB8AC3E}">
        <p14:creationId xmlns:p14="http://schemas.microsoft.com/office/powerpoint/2010/main" val="170486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circle(in)">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circle(in)">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98562AB-D41C-46FA-B1DF-A1C4B1CE42ED}"/>
              </a:ext>
            </a:extLst>
          </p:cNvPr>
          <p:cNvGrpSpPr/>
          <p:nvPr/>
        </p:nvGrpSpPr>
        <p:grpSpPr>
          <a:xfrm>
            <a:off x="12547395" y="1104899"/>
            <a:ext cx="5410200" cy="4038600"/>
            <a:chOff x="11662995" y="1197342"/>
            <a:chExt cx="5369814" cy="8229600"/>
          </a:xfrm>
        </p:grpSpPr>
        <p:pic>
          <p:nvPicPr>
            <p:cNvPr id="3" name="Picture 3"/>
            <p:cNvPicPr>
              <a:picLocks noChangeAspect="1"/>
            </p:cNvPicPr>
            <p:nvPr/>
          </p:nvPicPr>
          <p:blipFill>
            <a:blip r:embed="rId2"/>
            <a:srcRect/>
            <a:stretch>
              <a:fillRect/>
            </a:stretch>
          </p:blipFill>
          <p:spPr>
            <a:xfrm rot="-232647">
              <a:off x="11662995" y="1197342"/>
              <a:ext cx="5369814" cy="8229600"/>
            </a:xfrm>
            <a:prstGeom prst="rect">
              <a:avLst/>
            </a:prstGeom>
          </p:spPr>
        </p:pic>
        <p:sp>
          <p:nvSpPr>
            <p:cNvPr id="5" name="Rectangle 4">
              <a:extLst>
                <a:ext uri="{FF2B5EF4-FFF2-40B4-BE49-F238E27FC236}">
                  <a16:creationId xmlns:a16="http://schemas.microsoft.com/office/drawing/2014/main" id="{A1FBC040-C755-41DC-8B7B-88F3074F24CB}"/>
                </a:ext>
              </a:extLst>
            </p:cNvPr>
            <p:cNvSpPr/>
            <p:nvPr/>
          </p:nvSpPr>
          <p:spPr>
            <a:xfrm>
              <a:off x="12223850" y="2400300"/>
              <a:ext cx="4323954" cy="5791200"/>
            </a:xfrm>
            <a:prstGeom prst="rect">
              <a:avLst/>
            </a:prstGeom>
            <a:solidFill>
              <a:srgbClr val="FCA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C4A8AC2-C1D1-425A-A040-EACF7586DCDF}"/>
              </a:ext>
            </a:extLst>
          </p:cNvPr>
          <p:cNvSpPr txBox="1"/>
          <p:nvPr/>
        </p:nvSpPr>
        <p:spPr>
          <a:xfrm rot="21437542">
            <a:off x="13135874" y="2337288"/>
            <a:ext cx="3810000" cy="108100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Trả lời</a:t>
            </a:r>
            <a:endParaRPr kumimoji="0" lang="en-US" sz="4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510A69A-C316-4B6A-8055-975BB14EA15E}"/>
              </a:ext>
            </a:extLst>
          </p:cNvPr>
          <p:cNvSpPr txBox="1"/>
          <p:nvPr/>
        </p:nvSpPr>
        <p:spPr>
          <a:xfrm>
            <a:off x="990600" y="690197"/>
            <a:ext cx="10965936" cy="8906605"/>
          </a:xfrm>
          <a:prstGeom prst="rect">
            <a:avLst/>
          </a:prstGeom>
          <a:noFill/>
        </p:spPr>
        <p:txBody>
          <a:bodyPr wrap="square">
            <a:spAutoFit/>
          </a:bodyPr>
          <a:lstStyle/>
          <a:p>
            <a:pPr marL="30480" marR="30480" algn="just">
              <a:lnSpc>
                <a:spcPct val="150000"/>
              </a:lnSpc>
              <a:spcAft>
                <a:spcPts val="1200"/>
              </a:spcAft>
            </a:pPr>
            <a:r>
              <a:rPr lang="en-US" sz="4000" b="1" dirty="0">
                <a:effectLst/>
                <a:latin typeface="Arial" panose="020B0604020202020204" pitchFamily="34" charset="0"/>
                <a:ea typeface="Times New Roman" panose="02020603050405020304" pitchFamily="18" charset="0"/>
              </a:rPr>
              <a:t>1. </a:t>
            </a:r>
            <a:r>
              <a:rPr lang="en-US" sz="4000" dirty="0">
                <a:effectLst/>
                <a:latin typeface="Arial" panose="020B0604020202020204" pitchFamily="34" charset="0"/>
                <a:ea typeface="Times New Roman" panose="02020603050405020304" pitchFamily="18" charset="0"/>
              </a:rPr>
              <a:t>Hai xe chuyển động trên đệm khí nằm ngang, hệ hai xe chuyển động đó có thể được coi là hệ kín. Vì ngoại lực tác dụng vào hệ bằng không.</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4000" b="1" dirty="0">
                <a:effectLst/>
                <a:latin typeface="Arial" panose="020B0604020202020204" pitchFamily="34" charset="0"/>
                <a:ea typeface="Times New Roman" panose="02020603050405020304" pitchFamily="18" charset="0"/>
              </a:rPr>
              <a:t>2. </a:t>
            </a:r>
            <a:r>
              <a:rPr lang="en-US" sz="4000" dirty="0">
                <a:effectLst/>
                <a:latin typeface="Arial" panose="020B0604020202020204" pitchFamily="34" charset="0"/>
                <a:ea typeface="Times New Roman" panose="02020603050405020304" pitchFamily="18" charset="0"/>
              </a:rPr>
              <a:t>Để xác định động lượng của hai xe trước và sau va chạm cần đo các đại lượng:</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4000" dirty="0">
                <a:effectLst/>
                <a:latin typeface="Arial" panose="020B0604020202020204" pitchFamily="34" charset="0"/>
                <a:ea typeface="Times New Roman" panose="02020603050405020304" pitchFamily="18" charset="0"/>
              </a:rPr>
              <a:t>- Khối lượng các xe.</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4000" dirty="0">
                <a:effectLst/>
                <a:latin typeface="Arial" panose="020B0604020202020204" pitchFamily="34" charset="0"/>
                <a:ea typeface="Times New Roman" panose="02020603050405020304" pitchFamily="18" charset="0"/>
              </a:rPr>
              <a:t>- Tốc độ các xe trước va chạm.</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4000" dirty="0">
                <a:effectLst/>
                <a:latin typeface="Arial" panose="020B0604020202020204" pitchFamily="34" charset="0"/>
                <a:ea typeface="Times New Roman" panose="02020603050405020304" pitchFamily="18" charset="0"/>
              </a:rPr>
              <a:t>- Tốc độ các xe sau va chạm.</a:t>
            </a:r>
            <a:endParaRPr lang="en-US" sz="4000" dirty="0">
              <a:effectLst/>
              <a:latin typeface="Times New Roman" panose="02020603050405020304" pitchFamily="18" charset="0"/>
              <a:ea typeface="Times New Roman" panose="02020603050405020304" pitchFamily="18" charset="0"/>
            </a:endParaRPr>
          </a:p>
        </p:txBody>
      </p:sp>
      <p:pic>
        <p:nvPicPr>
          <p:cNvPr id="12" name="Picture 14">
            <a:extLst>
              <a:ext uri="{FF2B5EF4-FFF2-40B4-BE49-F238E27FC236}">
                <a16:creationId xmlns:a16="http://schemas.microsoft.com/office/drawing/2014/main" id="{E05106D2-A903-43A5-93AA-79BBA3C534AF}"/>
              </a:ext>
            </a:extLst>
          </p:cNvPr>
          <p:cNvPicPr>
            <a:picLocks noChangeAspect="1"/>
          </p:cNvPicPr>
          <p:nvPr/>
        </p:nvPicPr>
        <p:blipFill>
          <a:blip r:embed="rId3"/>
          <a:srcRect/>
          <a:stretch>
            <a:fillRect/>
          </a:stretch>
        </p:blipFill>
        <p:spPr>
          <a:xfrm>
            <a:off x="9448800" y="6842317"/>
            <a:ext cx="8386064" cy="3186705"/>
          </a:xfrm>
          <a:prstGeom prst="rect">
            <a:avLst/>
          </a:prstGeom>
        </p:spPr>
      </p:pic>
    </p:spTree>
    <p:extLst>
      <p:ext uri="{BB962C8B-B14F-4D97-AF65-F5344CB8AC3E}">
        <p14:creationId xmlns:p14="http://schemas.microsoft.com/office/powerpoint/2010/main" val="38863570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left)">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left)">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wipe(left)">
                                      <p:cBhvr>
                                        <p:cTn id="33" dur="500"/>
                                        <p:tgtEl>
                                          <p:spTgt spid="10">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animEffect transition="in" filter="wipe(left)">
                                      <p:cBhvr>
                                        <p:cTn id="38"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4E1A1F9-D9B3-4632-AE1A-421F37981462}"/>
              </a:ext>
            </a:extLst>
          </p:cNvPr>
          <p:cNvSpPr/>
          <p:nvPr/>
        </p:nvSpPr>
        <p:spPr>
          <a:xfrm>
            <a:off x="1050200" y="1028700"/>
            <a:ext cx="16187600" cy="8622632"/>
          </a:xfrm>
          <a:prstGeom prst="roundRect">
            <a:avLst/>
          </a:prstGeom>
          <a:solidFill>
            <a:srgbClr val="FCE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33700" y="635668"/>
            <a:ext cx="1604100" cy="200969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350" y="5893575"/>
            <a:ext cx="1604100" cy="2009692"/>
          </a:xfrm>
          <a:prstGeom prst="rect">
            <a:avLst/>
          </a:prstGeom>
        </p:spPr>
      </p:pic>
      <p:sp>
        <p:nvSpPr>
          <p:cNvPr id="9" name="TextBox 8">
            <a:extLst>
              <a:ext uri="{FF2B5EF4-FFF2-40B4-BE49-F238E27FC236}">
                <a16:creationId xmlns:a16="http://schemas.microsoft.com/office/drawing/2014/main" id="{F562AD9D-501C-4C12-9E7B-D0C9E0E0DF49}"/>
              </a:ext>
            </a:extLst>
          </p:cNvPr>
          <p:cNvSpPr txBox="1"/>
          <p:nvPr/>
        </p:nvSpPr>
        <p:spPr>
          <a:xfrm>
            <a:off x="1828800" y="1056425"/>
            <a:ext cx="13592900" cy="5613396"/>
          </a:xfrm>
          <a:prstGeom prst="rect">
            <a:avLst/>
          </a:prstGeom>
          <a:noFill/>
        </p:spPr>
        <p:txBody>
          <a:bodyPr wrap="square">
            <a:spAutoFit/>
          </a:bodyPr>
          <a:lstStyle/>
          <a:p>
            <a:pPr marL="30480" marR="30480" algn="ctr">
              <a:lnSpc>
                <a:spcPct val="150000"/>
              </a:lnSpc>
            </a:pPr>
            <a:r>
              <a:rPr lang="vi-VN" sz="4400" b="1" dirty="0">
                <a:effectLst/>
                <a:latin typeface="Arial" panose="020B0604020202020204" pitchFamily="34" charset="0"/>
                <a:ea typeface="Times New Roman" panose="02020603050405020304" pitchFamily="18" charset="0"/>
              </a:rPr>
              <a:t>Trả lời</a:t>
            </a:r>
          </a:p>
          <a:p>
            <a:pPr marL="30480" marR="30480" algn="just">
              <a:lnSpc>
                <a:spcPct val="150000"/>
              </a:lnSpc>
            </a:pPr>
            <a:r>
              <a:rPr lang="en-US" sz="4000" b="1" dirty="0">
                <a:effectLst/>
                <a:latin typeface="Arial" panose="020B0604020202020204" pitchFamily="34" charset="0"/>
                <a:ea typeface="Times New Roman" panose="02020603050405020304" pitchFamily="18" charset="0"/>
              </a:rPr>
              <a:t>3. </a:t>
            </a:r>
            <a:r>
              <a:rPr lang="en-US" sz="4000" dirty="0">
                <a:effectLst/>
                <a:latin typeface="Arial" panose="020B0604020202020204" pitchFamily="34" charset="0"/>
                <a:ea typeface="Times New Roman" panose="02020603050405020304" pitchFamily="18" charset="0"/>
              </a:rPr>
              <a:t>Các trường hợp có thể xảy ra khi cho hai xe va chạm trên đệm khí:</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effectLst/>
                <a:latin typeface="Arial" panose="020B0604020202020204" pitchFamily="34" charset="0"/>
                <a:ea typeface="Times New Roman" panose="02020603050405020304" pitchFamily="18" charset="0"/>
              </a:rPr>
              <a:t>- Trường hợp 1: Sau khi va chạm, hai xe dính vào nhau.</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effectLst/>
                <a:latin typeface="Arial" panose="020B0604020202020204" pitchFamily="34" charset="0"/>
                <a:ea typeface="Times New Roman" panose="02020603050405020304" pitchFamily="18" charset="0"/>
              </a:rPr>
              <a:t>- Trường hợp 2: Sau khi va chạm, hai xe chuyển động về hai phía ngược nhau.</a:t>
            </a:r>
            <a:endParaRPr lang="en-US" sz="40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234017D8-CD92-4CF0-889F-E47A9707262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886200" y="7020775"/>
            <a:ext cx="11162451" cy="2630557"/>
          </a:xfrm>
          <a:prstGeom prst="rect">
            <a:avLst/>
          </a:prstGeom>
        </p:spPr>
      </p:pic>
    </p:spTree>
    <p:extLst>
      <p:ext uri="{BB962C8B-B14F-4D97-AF65-F5344CB8AC3E}">
        <p14:creationId xmlns:p14="http://schemas.microsoft.com/office/powerpoint/2010/main" val="47224249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circle(i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circle(i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circle(in)">
                                      <p:cBhvr>
                                        <p:cTn id="22" dur="500"/>
                                        <p:tgtEl>
                                          <p:spTgt spid="9">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4E1A1F9-D9B3-4632-AE1A-421F37981462}"/>
              </a:ext>
            </a:extLst>
          </p:cNvPr>
          <p:cNvSpPr/>
          <p:nvPr/>
        </p:nvSpPr>
        <p:spPr>
          <a:xfrm>
            <a:off x="1050200" y="1028700"/>
            <a:ext cx="16187600" cy="8622632"/>
          </a:xfrm>
          <a:prstGeom prst="roundRect">
            <a:avLst/>
          </a:prstGeom>
          <a:solidFill>
            <a:srgbClr val="FCE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33700" y="635668"/>
            <a:ext cx="1604100" cy="200969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350" y="5893575"/>
            <a:ext cx="1604100" cy="2009692"/>
          </a:xfrm>
          <a:prstGeom prst="rect">
            <a:avLst/>
          </a:prstGeom>
        </p:spPr>
      </p:pic>
      <p:sp>
        <p:nvSpPr>
          <p:cNvPr id="9" name="TextBox 8">
            <a:extLst>
              <a:ext uri="{FF2B5EF4-FFF2-40B4-BE49-F238E27FC236}">
                <a16:creationId xmlns:a16="http://schemas.microsoft.com/office/drawing/2014/main" id="{F562AD9D-501C-4C12-9E7B-D0C9E0E0DF49}"/>
              </a:ext>
            </a:extLst>
          </p:cNvPr>
          <p:cNvSpPr txBox="1"/>
          <p:nvPr/>
        </p:nvSpPr>
        <p:spPr>
          <a:xfrm>
            <a:off x="1828800" y="1056425"/>
            <a:ext cx="13592900" cy="8380564"/>
          </a:xfrm>
          <a:prstGeom prst="rect">
            <a:avLst/>
          </a:prstGeom>
          <a:noFill/>
        </p:spPr>
        <p:txBody>
          <a:bodyPr wrap="square">
            <a:spAutoFit/>
          </a:bodyP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Trả lời</a:t>
            </a: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3.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Cách đo các đại lượng để xác định động lượng của hai xe trước và sau va chạm:</a:t>
            </a: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Bước 1: Xác định khối lượng của hai xe bằng cách cho hai xe lên cân điện tử</a:t>
            </a: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Bước 2: Đo quãng đường giữa hai cổng quang điện</a:t>
            </a: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Bước 3: Sử dụng đồng hồ thời gian các xe đi qua cổng quang điện</a:t>
            </a: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Bước 4: Thực hiện thí nghiệm và ghi lại kết quả</a:t>
            </a:r>
          </a:p>
        </p:txBody>
      </p:sp>
    </p:spTree>
    <p:extLst>
      <p:ext uri="{BB962C8B-B14F-4D97-AF65-F5344CB8AC3E}">
        <p14:creationId xmlns:p14="http://schemas.microsoft.com/office/powerpoint/2010/main" val="20826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arn(inVertic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arn(inVertic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arn(inVertical)">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4E1A1F9-D9B3-4632-AE1A-421F37981462}"/>
              </a:ext>
            </a:extLst>
          </p:cNvPr>
          <p:cNvSpPr/>
          <p:nvPr/>
        </p:nvSpPr>
        <p:spPr>
          <a:xfrm>
            <a:off x="1050200" y="1028700"/>
            <a:ext cx="16187600" cy="8622632"/>
          </a:xfrm>
          <a:prstGeom prst="roundRect">
            <a:avLst/>
          </a:prstGeom>
          <a:solidFill>
            <a:srgbClr val="FCE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33700" y="635668"/>
            <a:ext cx="1604100" cy="200969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350" y="5893575"/>
            <a:ext cx="1604100" cy="2009692"/>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F562AD9D-501C-4C12-9E7B-D0C9E0E0DF49}"/>
                  </a:ext>
                </a:extLst>
              </p:cNvPr>
              <p:cNvSpPr txBox="1"/>
              <p:nvPr/>
            </p:nvSpPr>
            <p:spPr>
              <a:xfrm>
                <a:off x="1828800" y="1056425"/>
                <a:ext cx="13592900" cy="4087209"/>
              </a:xfrm>
              <a:prstGeom prst="rect">
                <a:avLst/>
              </a:prstGeom>
              <a:noFill/>
            </p:spPr>
            <p:txBody>
              <a:bodyPr wrap="square">
                <a:spAutoFit/>
              </a:bodyPr>
              <a:lstStyle/>
              <a:p>
                <a:pPr marL="30480" marR="30480" lvl="0" indent="0" algn="ctr" defTabSz="914400" rtl="0" eaLnBrk="1" fontAlgn="auto" latinLnBrk="0" hangingPunct="1">
                  <a:lnSpc>
                    <a:spcPct val="150000"/>
                  </a:lnSpc>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Trả lời</a:t>
                </a:r>
              </a:p>
              <a:p>
                <a:pPr marL="30480" marR="30480" algn="just">
                  <a:lnSpc>
                    <a:spcPct val="150000"/>
                  </a:lnSpc>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3. </a:t>
                </a:r>
                <a:r>
                  <a:rPr lang="en-US" sz="4000" dirty="0">
                    <a:effectLst/>
                    <a:latin typeface="Arial" panose="020B0604020202020204" pitchFamily="34" charset="0"/>
                    <a:ea typeface="Times New Roman" panose="02020603050405020304" pitchFamily="18" charset="0"/>
                  </a:rPr>
                  <a:t>Do vật thực hiện chuyển động trong thời gian ngắn nên coi vật chuyển động thẳng đều</a:t>
                </a:r>
                <a:endParaRPr lang="en-US" sz="36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effectLst/>
                    <a:latin typeface="Arial" panose="020B0604020202020204" pitchFamily="34" charset="0"/>
                    <a:ea typeface="Times New Roman" panose="02020603050405020304" pitchFamily="18" charset="0"/>
                  </a:rPr>
                  <a:t>Động lượng của vật là: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𝑝</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𝑚𝑣</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𝑚</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𝑠</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𝑡</m:t>
                        </m:r>
                      </m:den>
                    </m:f>
                  </m:oMath>
                </a14:m>
                <a:endParaRPr lang="en-US" sz="3600" dirty="0">
                  <a:effectLst/>
                  <a:latin typeface="Times New Roman" panose="02020603050405020304" pitchFamily="18" charset="0"/>
                  <a:ea typeface="Times New Roman" panose="02020603050405020304" pitchFamily="18" charset="0"/>
                </a:endParaRPr>
              </a:p>
            </p:txBody>
          </p:sp>
        </mc:Choice>
        <mc:Fallback>
          <p:sp>
            <p:nvSpPr>
              <p:cNvPr id="9" name="TextBox 8">
                <a:extLst>
                  <a:ext uri="{FF2B5EF4-FFF2-40B4-BE49-F238E27FC236}">
                    <a16:creationId xmlns:a16="http://schemas.microsoft.com/office/drawing/2014/main" id="{F562AD9D-501C-4C12-9E7B-D0C9E0E0DF49}"/>
                  </a:ext>
                </a:extLst>
              </p:cNvPr>
              <p:cNvSpPr txBox="1">
                <a:spLocks noRot="1" noChangeAspect="1" noMove="1" noResize="1" noEditPoints="1" noAdjustHandles="1" noChangeArrowheads="1" noChangeShapeType="1" noTextEdit="1"/>
              </p:cNvSpPr>
              <p:nvPr/>
            </p:nvSpPr>
            <p:spPr>
              <a:xfrm>
                <a:off x="1828800" y="1056425"/>
                <a:ext cx="13592900" cy="4087209"/>
              </a:xfrm>
              <a:prstGeom prst="rect">
                <a:avLst/>
              </a:prstGeom>
              <a:blipFill>
                <a:blip r:embed="rId4"/>
                <a:stretch>
                  <a:fillRect l="-1345" r="-1345" b="-1937"/>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26BA2BD-3681-4F9F-97E0-C95CADD1B93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854075" y="6286500"/>
            <a:ext cx="13106400" cy="3392557"/>
          </a:xfrm>
          <a:prstGeom prst="rect">
            <a:avLst/>
          </a:prstGeom>
        </p:spPr>
      </p:pic>
    </p:spTree>
    <p:extLst>
      <p:ext uri="{BB962C8B-B14F-4D97-AF65-F5344CB8AC3E}">
        <p14:creationId xmlns:p14="http://schemas.microsoft.com/office/powerpoint/2010/main" val="218116562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randombar(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randombar(vertical)">
                                      <p:cBhvr>
                                        <p:cTn id="12" dur="500"/>
                                        <p:tgtEl>
                                          <p:spTgt spid="9">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419600" y="3695700"/>
            <a:ext cx="10185161" cy="2169825"/>
          </a:xfrm>
          <a:prstGeom prst="rect">
            <a:avLst/>
          </a:prstGeom>
          <a:noFill/>
        </p:spPr>
        <p:txBody>
          <a:bodyPr wrap="none" lIns="137160" tIns="68580" rIns="137160" bIns="68580">
            <a:spAutoFit/>
          </a:bodyPr>
          <a:lstStyle/>
          <a:p>
            <a:pPr algn="ctr" defTabSz="1828812"/>
            <a:r>
              <a:rPr lang="vi-VN"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KHỞI ĐỘNG</a:t>
            </a:r>
            <a:endPar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endParaRPr>
          </a:p>
        </p:txBody>
      </p:sp>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5"/>
          <a:stretch>
            <a:fillRect/>
          </a:stretch>
        </p:blipFill>
        <p:spPr>
          <a:xfrm>
            <a:off x="16363310" y="8186304"/>
            <a:ext cx="1219200" cy="1219200"/>
          </a:xfrm>
          <a:prstGeom prst="rect">
            <a:avLst/>
          </a:prstGeom>
        </p:spPr>
      </p:pic>
    </p:spTree>
    <p:extLst>
      <p:ext uri="{BB962C8B-B14F-4D97-AF65-F5344CB8AC3E}">
        <p14:creationId xmlns:p14="http://schemas.microsoft.com/office/powerpoint/2010/main" val="30999978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anim calcmode="lin" valueType="num">
                                      <p:cBhvr>
                                        <p:cTn id="10" dur="750" fill="hold"/>
                                        <p:tgtEl>
                                          <p:spTgt spid="6"/>
                                        </p:tgtEl>
                                        <p:attrNameLst>
                                          <p:attrName>ppt_x</p:attrName>
                                        </p:attrNameLst>
                                      </p:cBhvr>
                                      <p:tavLst>
                                        <p:tav tm="0">
                                          <p:val>
                                            <p:strVal val="#ppt_x"/>
                                          </p:val>
                                        </p:tav>
                                        <p:tav tm="100000">
                                          <p:val>
                                            <p:strVal val="#ppt_x"/>
                                          </p:val>
                                        </p:tav>
                                      </p:tavLst>
                                    </p:anim>
                                    <p:anim calcmode="lin" valueType="num">
                                      <p:cBhvr>
                                        <p:cTn id="11"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DB23FC0-6A83-47DC-979E-F1F85FA5582F}"/>
              </a:ext>
            </a:extLst>
          </p:cNvPr>
          <p:cNvGrpSpPr/>
          <p:nvPr/>
        </p:nvGrpSpPr>
        <p:grpSpPr>
          <a:xfrm>
            <a:off x="2175417" y="744496"/>
            <a:ext cx="13937164" cy="8798008"/>
            <a:chOff x="11662995" y="1197342"/>
            <a:chExt cx="5369814" cy="8229600"/>
          </a:xfrm>
        </p:grpSpPr>
        <p:pic>
          <p:nvPicPr>
            <p:cNvPr id="17" name="Picture 3">
              <a:extLst>
                <a:ext uri="{FF2B5EF4-FFF2-40B4-BE49-F238E27FC236}">
                  <a16:creationId xmlns:a16="http://schemas.microsoft.com/office/drawing/2014/main" id="{FDECC7CE-F259-4DCF-8C5D-F082E30EFE64}"/>
                </a:ext>
              </a:extLst>
            </p:cNvPr>
            <p:cNvPicPr>
              <a:picLocks noChangeAspect="1"/>
            </p:cNvPicPr>
            <p:nvPr/>
          </p:nvPicPr>
          <p:blipFill>
            <a:blip r:embed="rId2"/>
            <a:srcRect/>
            <a:stretch>
              <a:fillRect/>
            </a:stretch>
          </p:blipFill>
          <p:spPr>
            <a:xfrm rot="-232647">
              <a:off x="11662995" y="1197342"/>
              <a:ext cx="5369814" cy="8229600"/>
            </a:xfrm>
            <a:prstGeom prst="rect">
              <a:avLst/>
            </a:prstGeom>
          </p:spPr>
        </p:pic>
        <p:sp>
          <p:nvSpPr>
            <p:cNvPr id="18" name="Rectangle 17">
              <a:extLst>
                <a:ext uri="{FF2B5EF4-FFF2-40B4-BE49-F238E27FC236}">
                  <a16:creationId xmlns:a16="http://schemas.microsoft.com/office/drawing/2014/main" id="{D4F9BD46-54D3-40C6-BABD-5F93500B4019}"/>
                </a:ext>
              </a:extLst>
            </p:cNvPr>
            <p:cNvSpPr/>
            <p:nvPr/>
          </p:nvSpPr>
          <p:spPr>
            <a:xfrm>
              <a:off x="12223850" y="2400300"/>
              <a:ext cx="4323954" cy="5791200"/>
            </a:xfrm>
            <a:prstGeom prst="rect">
              <a:avLst/>
            </a:prstGeom>
            <a:solidFill>
              <a:srgbClr val="FCA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92053" y="3481455"/>
            <a:ext cx="1604100" cy="2009692"/>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7136" y="1028700"/>
            <a:ext cx="1604100" cy="2009692"/>
          </a:xfrm>
          <a:prstGeom prst="rect">
            <a:avLst/>
          </a:prstGeom>
        </p:spPr>
      </p:pic>
      <p:sp>
        <p:nvSpPr>
          <p:cNvPr id="14" name="TextBox 13">
            <a:extLst>
              <a:ext uri="{FF2B5EF4-FFF2-40B4-BE49-F238E27FC236}">
                <a16:creationId xmlns:a16="http://schemas.microsoft.com/office/drawing/2014/main" id="{456F8D17-1715-4E3E-A97C-80ED76DEC8FD}"/>
              </a:ext>
            </a:extLst>
          </p:cNvPr>
          <p:cNvSpPr txBox="1"/>
          <p:nvPr/>
        </p:nvSpPr>
        <p:spPr>
          <a:xfrm rot="21290287">
            <a:off x="3080548" y="3038392"/>
            <a:ext cx="12126903" cy="4905510"/>
          </a:xfrm>
          <a:prstGeom prst="rect">
            <a:avLst/>
          </a:prstGeom>
          <a:noFill/>
        </p:spPr>
        <p:txBody>
          <a:bodyPr wrap="square">
            <a:spAutoFit/>
          </a:bodyPr>
          <a:lstStyle/>
          <a:p>
            <a:pPr marL="30480" marR="30480" algn="just">
              <a:lnSpc>
                <a:spcPct val="150000"/>
              </a:lnSpc>
              <a:spcAft>
                <a:spcPts val="1200"/>
              </a:spcAft>
            </a:pPr>
            <a:r>
              <a:rPr lang="en-US" sz="4000" b="1" dirty="0">
                <a:effectLst/>
                <a:latin typeface="Arial" panose="020B0604020202020204" pitchFamily="34" charset="0"/>
                <a:ea typeface="Times New Roman" panose="02020603050405020304" pitchFamily="18" charset="0"/>
              </a:rPr>
              <a:t>4. </a:t>
            </a:r>
            <a:r>
              <a:rPr lang="en-US" sz="4000" dirty="0">
                <a:effectLst/>
                <a:latin typeface="Arial" panose="020B0604020202020204" pitchFamily="34" charset="0"/>
                <a:ea typeface="Times New Roman" panose="02020603050405020304" pitchFamily="18" charset="0"/>
              </a:rPr>
              <a:t>Thiết kế phương án thí nghiệm:</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4000" b="1" i="1" dirty="0">
                <a:effectLst/>
                <a:latin typeface="Arial" panose="020B0604020202020204" pitchFamily="34" charset="0"/>
                <a:ea typeface="Times New Roman" panose="02020603050405020304" pitchFamily="18" charset="0"/>
              </a:rPr>
              <a:t>Bước 1: </a:t>
            </a:r>
            <a:r>
              <a:rPr lang="en-US" sz="4000" dirty="0">
                <a:effectLst/>
                <a:latin typeface="Arial" panose="020B0604020202020204" pitchFamily="34" charset="0"/>
                <a:ea typeface="Times New Roman" panose="02020603050405020304" pitchFamily="18" charset="0"/>
              </a:rPr>
              <a:t>Điều chỉnh cho băng đệm khí nằm ngang và lắp ống dẫn khí từ bơm nén vào băng đệm khí.</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4000" b="1" i="1" dirty="0">
                <a:effectLst/>
                <a:latin typeface="Arial" panose="020B0604020202020204" pitchFamily="34" charset="0"/>
                <a:ea typeface="Times New Roman" panose="02020603050405020304" pitchFamily="18" charset="0"/>
              </a:rPr>
              <a:t>Bước 2: </a:t>
            </a:r>
            <a:r>
              <a:rPr lang="en-US" sz="4000" dirty="0">
                <a:effectLst/>
                <a:latin typeface="Arial" panose="020B0604020202020204" pitchFamily="34" charset="0"/>
                <a:ea typeface="Times New Roman" panose="02020603050405020304" pitchFamily="18" charset="0"/>
              </a:rPr>
              <a:t>Lắp hai cổng quang điện vào hai giá đỡ đặt cách nhau một khoảng.</a:t>
            </a:r>
            <a:endParaRPr lang="en-US" sz="40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EFB0B99C-9900-4FE4-956B-8532EBD95D0A}"/>
              </a:ext>
            </a:extLst>
          </p:cNvPr>
          <p:cNvSpPr txBox="1"/>
          <p:nvPr/>
        </p:nvSpPr>
        <p:spPr>
          <a:xfrm rot="21437542">
            <a:off x="7337431" y="1529854"/>
            <a:ext cx="3810000" cy="108100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Trả lời</a:t>
            </a:r>
            <a:endParaRPr kumimoji="0" lang="en-US" sz="4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219915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circle(in)">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circle(in)">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DB23FC0-6A83-47DC-979E-F1F85FA5582F}"/>
              </a:ext>
            </a:extLst>
          </p:cNvPr>
          <p:cNvGrpSpPr/>
          <p:nvPr/>
        </p:nvGrpSpPr>
        <p:grpSpPr>
          <a:xfrm>
            <a:off x="2175417" y="744496"/>
            <a:ext cx="13937164" cy="8798008"/>
            <a:chOff x="11662995" y="1197342"/>
            <a:chExt cx="5369814" cy="8229600"/>
          </a:xfrm>
        </p:grpSpPr>
        <p:pic>
          <p:nvPicPr>
            <p:cNvPr id="17" name="Picture 3">
              <a:extLst>
                <a:ext uri="{FF2B5EF4-FFF2-40B4-BE49-F238E27FC236}">
                  <a16:creationId xmlns:a16="http://schemas.microsoft.com/office/drawing/2014/main" id="{FDECC7CE-F259-4DCF-8C5D-F082E30EFE64}"/>
                </a:ext>
              </a:extLst>
            </p:cNvPr>
            <p:cNvPicPr>
              <a:picLocks noChangeAspect="1"/>
            </p:cNvPicPr>
            <p:nvPr/>
          </p:nvPicPr>
          <p:blipFill>
            <a:blip r:embed="rId2"/>
            <a:srcRect/>
            <a:stretch>
              <a:fillRect/>
            </a:stretch>
          </p:blipFill>
          <p:spPr>
            <a:xfrm rot="-232647">
              <a:off x="11662995" y="1197342"/>
              <a:ext cx="5369814" cy="8229600"/>
            </a:xfrm>
            <a:prstGeom prst="rect">
              <a:avLst/>
            </a:prstGeom>
          </p:spPr>
        </p:pic>
        <p:sp>
          <p:nvSpPr>
            <p:cNvPr id="18" name="Rectangle 17">
              <a:extLst>
                <a:ext uri="{FF2B5EF4-FFF2-40B4-BE49-F238E27FC236}">
                  <a16:creationId xmlns:a16="http://schemas.microsoft.com/office/drawing/2014/main" id="{D4F9BD46-54D3-40C6-BABD-5F93500B4019}"/>
                </a:ext>
              </a:extLst>
            </p:cNvPr>
            <p:cNvSpPr/>
            <p:nvPr/>
          </p:nvSpPr>
          <p:spPr>
            <a:xfrm>
              <a:off x="12223850" y="2400300"/>
              <a:ext cx="4323954" cy="5791200"/>
            </a:xfrm>
            <a:prstGeom prst="rect">
              <a:avLst/>
            </a:prstGeom>
            <a:solidFill>
              <a:srgbClr val="FCA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92053" y="3481455"/>
            <a:ext cx="1604100" cy="2009692"/>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7136" y="1028700"/>
            <a:ext cx="1604100" cy="2009692"/>
          </a:xfrm>
          <a:prstGeom prst="rect">
            <a:avLst/>
          </a:prstGeom>
        </p:spPr>
      </p:pic>
      <p:sp>
        <p:nvSpPr>
          <p:cNvPr id="14" name="TextBox 13">
            <a:extLst>
              <a:ext uri="{FF2B5EF4-FFF2-40B4-BE49-F238E27FC236}">
                <a16:creationId xmlns:a16="http://schemas.microsoft.com/office/drawing/2014/main" id="{456F8D17-1715-4E3E-A97C-80ED76DEC8FD}"/>
              </a:ext>
            </a:extLst>
          </p:cNvPr>
          <p:cNvSpPr txBox="1"/>
          <p:nvPr/>
        </p:nvSpPr>
        <p:spPr>
          <a:xfrm rot="21303158">
            <a:off x="3080546" y="2312352"/>
            <a:ext cx="12126903" cy="6441572"/>
          </a:xfrm>
          <a:prstGeom prst="rect">
            <a:avLst/>
          </a:prstGeom>
          <a:noFill/>
        </p:spPr>
        <p:txBody>
          <a:bodyPr wrap="square">
            <a:spAutoFit/>
          </a:bodyPr>
          <a:lstStyle/>
          <a:p>
            <a:pPr marL="30480" marR="30480" lvl="0" indent="0" algn="just" defTabSz="914400" rtl="0" eaLnBrk="1" fontAlgn="auto" latinLnBrk="0" hangingPunct="1">
              <a:lnSpc>
                <a:spcPct val="150000"/>
              </a:lnSpc>
              <a:spcBef>
                <a:spcPts val="0"/>
              </a:spcBef>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4.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Thiết kế phương án thí nghiệm:</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buClrTx/>
              <a:buSzTx/>
              <a:buFontTx/>
              <a:buNone/>
              <a:tabLst/>
              <a:defRPr/>
            </a:pPr>
            <a:r>
              <a:rPr kumimoji="0" lang="vi-VN" sz="40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Bước 3: </a:t>
            </a:r>
            <a:r>
              <a:rPr kumimoji="0" lang="vi-VN" sz="400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Nối dây từ hai cổng quang điện vào đồng hồ đo thời gian hiện số.</a:t>
            </a:r>
          </a:p>
          <a:p>
            <a:pPr marL="30480" marR="30480" lvl="0" indent="0" algn="just" defTabSz="914400" rtl="0" eaLnBrk="1" fontAlgn="auto" latinLnBrk="0" hangingPunct="1">
              <a:lnSpc>
                <a:spcPct val="150000"/>
              </a:lnSpc>
              <a:spcBef>
                <a:spcPts val="0"/>
              </a:spcBef>
              <a:buClrTx/>
              <a:buSzTx/>
              <a:buFontTx/>
              <a:buNone/>
              <a:tabLst/>
              <a:defRPr/>
            </a:pPr>
            <a:r>
              <a:rPr kumimoji="0" lang="vi-VN" sz="40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Bước 4: </a:t>
            </a:r>
            <a:r>
              <a:rPr kumimoji="0" lang="vi-VN" sz="400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Lắp tấm cản quang và các chốt cắm thích hợp lên mỗi xe và đặt hai xe lên băng đệm khí.</a:t>
            </a:r>
          </a:p>
          <a:p>
            <a:pPr marL="30480" marR="30480" lvl="0" indent="0" algn="just" defTabSz="914400" rtl="0" eaLnBrk="1" fontAlgn="auto" latinLnBrk="0" hangingPunct="1">
              <a:lnSpc>
                <a:spcPct val="150000"/>
              </a:lnSpc>
              <a:spcBef>
                <a:spcPts val="0"/>
              </a:spcBef>
              <a:buClrTx/>
              <a:buSzTx/>
              <a:buFontTx/>
              <a:buNone/>
              <a:tabLst/>
              <a:defRPr/>
            </a:pPr>
            <a:r>
              <a:rPr kumimoji="0" lang="vi-VN" sz="40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Bước 5: </a:t>
            </a:r>
            <a:r>
              <a:rPr kumimoji="0" lang="vi-VN" sz="400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Cấp điện cho bơm nén khí và đồng hồ đo thời gian hiện số.</a:t>
            </a:r>
          </a:p>
        </p:txBody>
      </p:sp>
      <p:sp>
        <p:nvSpPr>
          <p:cNvPr id="19" name="TextBox 18">
            <a:extLst>
              <a:ext uri="{FF2B5EF4-FFF2-40B4-BE49-F238E27FC236}">
                <a16:creationId xmlns:a16="http://schemas.microsoft.com/office/drawing/2014/main" id="{EFB0B99C-9900-4FE4-956B-8532EBD95D0A}"/>
              </a:ext>
            </a:extLst>
          </p:cNvPr>
          <p:cNvSpPr txBox="1"/>
          <p:nvPr/>
        </p:nvSpPr>
        <p:spPr>
          <a:xfrm rot="21437542">
            <a:off x="7238998" y="1111548"/>
            <a:ext cx="3810000" cy="108100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Trả lời</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56731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arn(inVertic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arn(inVertic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arn(inVertical)">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8C3FAA2B-253C-47EF-87A5-C27EBE40BDFE}"/>
              </a:ext>
            </a:extLst>
          </p:cNvPr>
          <p:cNvPicPr>
            <a:picLocks noChangeAspect="1"/>
          </p:cNvPicPr>
          <p:nvPr/>
        </p:nvPicPr>
        <p:blipFill>
          <a:blip r:embed="rId2"/>
          <a:srcRect/>
          <a:stretch>
            <a:fillRect/>
          </a:stretch>
        </p:blipFill>
        <p:spPr>
          <a:xfrm>
            <a:off x="546100" y="327575"/>
            <a:ext cx="9156702" cy="9166711"/>
          </a:xfrm>
          <a:prstGeom prst="rect">
            <a:avLst/>
          </a:prstGeom>
        </p:spPr>
      </p:pic>
      <p:sp>
        <p:nvSpPr>
          <p:cNvPr id="7" name="TextBox 6">
            <a:extLst>
              <a:ext uri="{FF2B5EF4-FFF2-40B4-BE49-F238E27FC236}">
                <a16:creationId xmlns:a16="http://schemas.microsoft.com/office/drawing/2014/main" id="{BF7A62A3-0C18-46BE-80A7-3E309EF5CA98}"/>
              </a:ext>
            </a:extLst>
          </p:cNvPr>
          <p:cNvSpPr txBox="1"/>
          <p:nvPr/>
        </p:nvSpPr>
        <p:spPr>
          <a:xfrm>
            <a:off x="1095781" y="2229080"/>
            <a:ext cx="7962900" cy="5828840"/>
          </a:xfrm>
          <a:prstGeom prst="rect">
            <a:avLst/>
          </a:prstGeom>
          <a:noFill/>
        </p:spPr>
        <p:txBody>
          <a:bodyPr wrap="square">
            <a:spAutoFit/>
          </a:bodyPr>
          <a:lstStyle/>
          <a:p>
            <a:pPr marL="30480" marR="30480" algn="just">
              <a:lnSpc>
                <a:spcPct val="150000"/>
              </a:lnSpc>
              <a:spcAft>
                <a:spcPts val="1200"/>
              </a:spcAft>
            </a:pPr>
            <a:r>
              <a:rPr lang="nl-NL" sz="4000" b="1" i="1" dirty="0">
                <a:effectLst/>
                <a:latin typeface="Arial" panose="020B0604020202020204" pitchFamily="34" charset="0"/>
                <a:ea typeface="Times New Roman" panose="02020603050405020304" pitchFamily="18" charset="0"/>
              </a:rPr>
              <a:t>Thí nghiệm 1: Va chạm mềm</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nl-NL" sz="4000" dirty="0">
                <a:effectLst/>
                <a:latin typeface="Arial" panose="020B0604020202020204" pitchFamily="34" charset="0"/>
                <a:ea typeface="Times New Roman" panose="02020603050405020304" pitchFamily="18" charset="0"/>
              </a:rPr>
              <a:t>Hai xe chuyển động va chạm vào nhau, sau va chạm hai xe dính vào nhau và chuyển động với cùng vận tốc.</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nl-NL" sz="4000" dirty="0">
                <a:effectLst/>
                <a:latin typeface="Arial" panose="020B0604020202020204" pitchFamily="34" charset="0"/>
                <a:ea typeface="Times New Roman" panose="02020603050405020304" pitchFamily="18" charset="0"/>
              </a:rPr>
              <a:t>1. Bố trí thí nghiệm như Hình 30.2</a:t>
            </a:r>
            <a:endParaRPr lang="en-US" sz="40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9AD16163-8D8E-46E8-B0D0-34CEFFAA351E}"/>
              </a:ext>
            </a:extLst>
          </p:cNvPr>
          <p:cNvSpPr txBox="1"/>
          <p:nvPr/>
        </p:nvSpPr>
        <p:spPr>
          <a:xfrm>
            <a:off x="10591800" y="920405"/>
            <a:ext cx="6515100" cy="985591"/>
          </a:xfrm>
          <a:prstGeom prst="rect">
            <a:avLst/>
          </a:prstGeom>
          <a:noFill/>
        </p:spPr>
        <p:txBody>
          <a:bodyPr wrap="square">
            <a:spAutoFit/>
          </a:bodyPr>
          <a:lstStyle/>
          <a:p>
            <a:pPr marL="30480" marR="30480" lvl="0" indent="0" algn="just" defTabSz="914400" rtl="0" eaLnBrk="1" fontAlgn="auto" latinLnBrk="0" hangingPunct="1">
              <a:lnSpc>
                <a:spcPct val="150000"/>
              </a:lnSpc>
              <a:spcBef>
                <a:spcPts val="0"/>
              </a:spcBef>
              <a:spcAft>
                <a:spcPts val="120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3. Tiến hành thí nghiệm</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7" name="Group 16">
            <a:extLst>
              <a:ext uri="{FF2B5EF4-FFF2-40B4-BE49-F238E27FC236}">
                <a16:creationId xmlns:a16="http://schemas.microsoft.com/office/drawing/2014/main" id="{7D459E25-8F77-4099-876E-BB02CBAACAF6}"/>
              </a:ext>
            </a:extLst>
          </p:cNvPr>
          <p:cNvGrpSpPr/>
          <p:nvPr/>
        </p:nvGrpSpPr>
        <p:grpSpPr>
          <a:xfrm>
            <a:off x="10425349" y="2485427"/>
            <a:ext cx="6741470" cy="7008859"/>
            <a:chOff x="10425349" y="2485427"/>
            <a:chExt cx="6741470" cy="7008859"/>
          </a:xfrm>
        </p:grpSpPr>
        <p:pic>
          <p:nvPicPr>
            <p:cNvPr id="15" name="Picture 14">
              <a:extLst>
                <a:ext uri="{FF2B5EF4-FFF2-40B4-BE49-F238E27FC236}">
                  <a16:creationId xmlns:a16="http://schemas.microsoft.com/office/drawing/2014/main" id="{7663EDFA-A9A7-4365-8365-6548C33EC18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768112" y="2485427"/>
              <a:ext cx="6338788" cy="4593242"/>
            </a:xfrm>
            <a:prstGeom prst="roundRect">
              <a:avLst>
                <a:gd name="adj" fmla="val 9317"/>
              </a:avLst>
            </a:prstGeom>
          </p:spPr>
        </p:pic>
        <p:sp>
          <p:nvSpPr>
            <p:cNvPr id="16" name="TextBox 15">
              <a:extLst>
                <a:ext uri="{FF2B5EF4-FFF2-40B4-BE49-F238E27FC236}">
                  <a16:creationId xmlns:a16="http://schemas.microsoft.com/office/drawing/2014/main" id="{62D6D8AD-B7A5-4797-90F8-BA4CD5326916}"/>
                </a:ext>
              </a:extLst>
            </p:cNvPr>
            <p:cNvSpPr txBox="1"/>
            <p:nvPr/>
          </p:nvSpPr>
          <p:spPr>
            <a:xfrm>
              <a:off x="10425349" y="7265471"/>
              <a:ext cx="6741470" cy="2228815"/>
            </a:xfrm>
            <a:prstGeom prst="rect">
              <a:avLst/>
            </a:prstGeom>
            <a:noFill/>
          </p:spPr>
          <p:txBody>
            <a:bodyPr wrap="square" rtlCol="0">
              <a:spAutoFit/>
            </a:bodyPr>
            <a:lstStyle/>
            <a:p>
              <a:pPr algn="ctr">
                <a:lnSpc>
                  <a:spcPct val="150000"/>
                </a:lnSpc>
              </a:pPr>
              <a:r>
                <a:rPr lang="vi-VN" sz="3200" b="1" i="1" dirty="0"/>
                <a:t>Hình 30.2. </a:t>
              </a:r>
              <a:r>
                <a:rPr lang="vi-VN" sz="3200" i="1" dirty="0"/>
                <a:t>Bố trí thí nghiệm xác định động lượng trong trường hợp va chạm mềm </a:t>
              </a:r>
              <a:endParaRPr lang="en-US" sz="3200" i="1" dirty="0"/>
            </a:p>
          </p:txBody>
        </p:sp>
      </p:grpSp>
    </p:spTree>
    <p:extLst>
      <p:ext uri="{BB962C8B-B14F-4D97-AF65-F5344CB8AC3E}">
        <p14:creationId xmlns:p14="http://schemas.microsoft.com/office/powerpoint/2010/main" val="161731541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barn(inVertical)">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C6C52882-5C34-4226-B193-BD9B2BC31A5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95077">
            <a:off x="15871133" y="1670986"/>
            <a:ext cx="1994388" cy="1910987"/>
          </a:xfrm>
          <a:prstGeom prst="rect">
            <a:avLst/>
          </a:prstGeom>
        </p:spPr>
      </p:pic>
      <p:pic>
        <p:nvPicPr>
          <p:cNvPr id="13" name="Picture 7">
            <a:extLst>
              <a:ext uri="{FF2B5EF4-FFF2-40B4-BE49-F238E27FC236}">
                <a16:creationId xmlns:a16="http://schemas.microsoft.com/office/drawing/2014/main" id="{39C7A83C-47B8-4FD4-B685-F800164490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95077">
            <a:off x="773239" y="8563840"/>
            <a:ext cx="1273954" cy="1220680"/>
          </a:xfrm>
          <a:prstGeom prst="rect">
            <a:avLst/>
          </a:prstGeom>
        </p:spPr>
      </p:pic>
      <p:pic>
        <p:nvPicPr>
          <p:cNvPr id="14" name="Picture 10">
            <a:extLst>
              <a:ext uri="{FF2B5EF4-FFF2-40B4-BE49-F238E27FC236}">
                <a16:creationId xmlns:a16="http://schemas.microsoft.com/office/drawing/2014/main" id="{76857EF8-4E1E-480A-B5AC-7E8A61D0FA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95077">
            <a:off x="14968633" y="386516"/>
            <a:ext cx="1273954" cy="1220680"/>
          </a:xfrm>
          <a:prstGeom prst="rect">
            <a:avLst/>
          </a:prstGeom>
        </p:spPr>
      </p:pic>
      <p:sp>
        <p:nvSpPr>
          <p:cNvPr id="16" name="TextBox 15">
            <a:extLst>
              <a:ext uri="{FF2B5EF4-FFF2-40B4-BE49-F238E27FC236}">
                <a16:creationId xmlns:a16="http://schemas.microsoft.com/office/drawing/2014/main" id="{B8800EC9-708D-4966-9323-B608656FD223}"/>
              </a:ext>
            </a:extLst>
          </p:cNvPr>
          <p:cNvSpPr txBox="1"/>
          <p:nvPr/>
        </p:nvSpPr>
        <p:spPr>
          <a:xfrm>
            <a:off x="914400" y="459755"/>
            <a:ext cx="14477999" cy="3674404"/>
          </a:xfrm>
          <a:prstGeom prst="rect">
            <a:avLst/>
          </a:prstGeom>
          <a:noFill/>
        </p:spPr>
        <p:txBody>
          <a:bodyPr wrap="square">
            <a:spAutoFit/>
          </a:bodyPr>
          <a:lstStyle/>
          <a:p>
            <a:pPr marL="30480" marR="30480" algn="just">
              <a:lnSpc>
                <a:spcPct val="150000"/>
              </a:lnSpc>
            </a:pPr>
            <a:r>
              <a:rPr lang="nl-NL" sz="4000" b="1" i="1" dirty="0">
                <a:effectLst/>
                <a:latin typeface="Arial" panose="020B0604020202020204" pitchFamily="34" charset="0"/>
                <a:ea typeface="Times New Roman" panose="02020603050405020304" pitchFamily="18" charset="0"/>
              </a:rPr>
              <a:t>Thí nghiệm 1: Va chạm mềm</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nl-NL" sz="4000" b="1" dirty="0">
                <a:effectLst/>
                <a:latin typeface="Arial" panose="020B0604020202020204" pitchFamily="34" charset="0"/>
                <a:ea typeface="Times New Roman" panose="02020603050405020304" pitchFamily="18" charset="0"/>
              </a:rPr>
              <a:t>2. </a:t>
            </a:r>
            <a:r>
              <a:rPr lang="nl-NL" sz="4000" dirty="0">
                <a:effectLst/>
                <a:latin typeface="Arial" panose="020B0604020202020204" pitchFamily="34" charset="0"/>
                <a:ea typeface="Times New Roman" panose="02020603050405020304" pitchFamily="18" charset="0"/>
              </a:rPr>
              <a:t>Lắp tấm chắn sáng vào xe và các chốt cắm thích hợp lên hai xe, sau đó cân khối lượng xe và ghi vào Bảng 30.1</a:t>
            </a:r>
            <a:endParaRPr lang="vi-VN" sz="4000" dirty="0">
              <a:effectLst/>
              <a:latin typeface="Arial" panose="020B0604020202020204" pitchFamily="34" charset="0"/>
              <a:ea typeface="Times New Roman" panose="02020603050405020304" pitchFamily="18" charset="0"/>
            </a:endParaRPr>
          </a:p>
          <a:p>
            <a:pPr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Độ dài tấm cản quang: ……(m)</a:t>
            </a:r>
            <a:endParaRPr lang="en-US" sz="36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graphicFrame>
            <p:nvGraphicFramePr>
              <p:cNvPr id="17" name="Table 16">
                <a:extLst>
                  <a:ext uri="{FF2B5EF4-FFF2-40B4-BE49-F238E27FC236}">
                    <a16:creationId xmlns:a16="http://schemas.microsoft.com/office/drawing/2014/main" id="{8DC679A4-9012-400E-AD37-3221B4CA7439}"/>
                  </a:ext>
                </a:extLst>
              </p:cNvPr>
              <p:cNvGraphicFramePr>
                <a:graphicFrameLocks noGrp="1"/>
              </p:cNvGraphicFramePr>
              <p:nvPr>
                <p:extLst>
                  <p:ext uri="{D42A27DB-BD31-4B8C-83A1-F6EECF244321}">
                    <p14:modId xmlns:p14="http://schemas.microsoft.com/office/powerpoint/2010/main" val="1306852617"/>
                  </p:ext>
                </p:extLst>
              </p:nvPr>
            </p:nvGraphicFramePr>
            <p:xfrm>
              <a:off x="2895600" y="4466119"/>
              <a:ext cx="13071168" cy="5019866"/>
            </p:xfrm>
            <a:graphic>
              <a:graphicData uri="http://schemas.openxmlformats.org/drawingml/2006/table">
                <a:tbl>
                  <a:tblPr firstRow="1" firstCol="1" bandRow="1"/>
                  <a:tblGrid>
                    <a:gridCol w="1188288">
                      <a:extLst>
                        <a:ext uri="{9D8B030D-6E8A-4147-A177-3AD203B41FA5}">
                          <a16:colId xmlns:a16="http://schemas.microsoft.com/office/drawing/2014/main" val="3147567739"/>
                        </a:ext>
                      </a:extLst>
                    </a:gridCol>
                    <a:gridCol w="1188288">
                      <a:extLst>
                        <a:ext uri="{9D8B030D-6E8A-4147-A177-3AD203B41FA5}">
                          <a16:colId xmlns:a16="http://schemas.microsoft.com/office/drawing/2014/main" val="54555875"/>
                        </a:ext>
                      </a:extLst>
                    </a:gridCol>
                    <a:gridCol w="1188288">
                      <a:extLst>
                        <a:ext uri="{9D8B030D-6E8A-4147-A177-3AD203B41FA5}">
                          <a16:colId xmlns:a16="http://schemas.microsoft.com/office/drawing/2014/main" val="582136717"/>
                        </a:ext>
                      </a:extLst>
                    </a:gridCol>
                    <a:gridCol w="1188288">
                      <a:extLst>
                        <a:ext uri="{9D8B030D-6E8A-4147-A177-3AD203B41FA5}">
                          <a16:colId xmlns:a16="http://schemas.microsoft.com/office/drawing/2014/main" val="1259381004"/>
                        </a:ext>
                      </a:extLst>
                    </a:gridCol>
                    <a:gridCol w="1188288">
                      <a:extLst>
                        <a:ext uri="{9D8B030D-6E8A-4147-A177-3AD203B41FA5}">
                          <a16:colId xmlns:a16="http://schemas.microsoft.com/office/drawing/2014/main" val="1501213756"/>
                        </a:ext>
                      </a:extLst>
                    </a:gridCol>
                    <a:gridCol w="1188288">
                      <a:extLst>
                        <a:ext uri="{9D8B030D-6E8A-4147-A177-3AD203B41FA5}">
                          <a16:colId xmlns:a16="http://schemas.microsoft.com/office/drawing/2014/main" val="3472357950"/>
                        </a:ext>
                      </a:extLst>
                    </a:gridCol>
                    <a:gridCol w="1188288">
                      <a:extLst>
                        <a:ext uri="{9D8B030D-6E8A-4147-A177-3AD203B41FA5}">
                          <a16:colId xmlns:a16="http://schemas.microsoft.com/office/drawing/2014/main" val="4159667480"/>
                        </a:ext>
                      </a:extLst>
                    </a:gridCol>
                    <a:gridCol w="1188288">
                      <a:extLst>
                        <a:ext uri="{9D8B030D-6E8A-4147-A177-3AD203B41FA5}">
                          <a16:colId xmlns:a16="http://schemas.microsoft.com/office/drawing/2014/main" val="813302677"/>
                        </a:ext>
                      </a:extLst>
                    </a:gridCol>
                    <a:gridCol w="1188288">
                      <a:extLst>
                        <a:ext uri="{9D8B030D-6E8A-4147-A177-3AD203B41FA5}">
                          <a16:colId xmlns:a16="http://schemas.microsoft.com/office/drawing/2014/main" val="335305433"/>
                        </a:ext>
                      </a:extLst>
                    </a:gridCol>
                    <a:gridCol w="1188288">
                      <a:extLst>
                        <a:ext uri="{9D8B030D-6E8A-4147-A177-3AD203B41FA5}">
                          <a16:colId xmlns:a16="http://schemas.microsoft.com/office/drawing/2014/main" val="2092504157"/>
                        </a:ext>
                      </a:extLst>
                    </a:gridCol>
                    <a:gridCol w="1188288">
                      <a:extLst>
                        <a:ext uri="{9D8B030D-6E8A-4147-A177-3AD203B41FA5}">
                          <a16:colId xmlns:a16="http://schemas.microsoft.com/office/drawing/2014/main" val="1054731714"/>
                        </a:ext>
                      </a:extLst>
                    </a:gridCol>
                  </a:tblGrid>
                  <a:tr h="512640">
                    <a:tc gridSpan="8">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Trước va chạm</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3B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Sau va chạm</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3B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76997401"/>
                      </a:ext>
                    </a:extLst>
                  </a:tr>
                  <a:tr h="1328183">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Lần</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m</a:t>
                          </a:r>
                          <a:r>
                            <a:rPr lang="en-US" sz="4000" baseline="-25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m</a:t>
                          </a:r>
                          <a:r>
                            <a:rPr lang="en-US" sz="4000" baseline="-25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t</a:t>
                          </a:r>
                          <a:r>
                            <a:rPr lang="en-US" sz="4000" baseline="-25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v</a:t>
                          </a:r>
                          <a:r>
                            <a:rPr lang="en-US" sz="4000" baseline="-25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p</a:t>
                          </a:r>
                          <a:r>
                            <a:rPr lang="en-US" sz="4000" baseline="-25000" dirty="0">
                              <a:solidFill>
                                <a:srgbClr val="000000"/>
                              </a:solidFill>
                              <a:effectLst/>
                              <a:latin typeface="Arial" panose="020B0604020202020204" pitchFamily="34" charset="0"/>
                              <a:ea typeface="Times New Roman" panose="02020603050405020304" pitchFamily="18" charset="0"/>
                            </a:rPr>
                            <a:t>1</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p</a:t>
                          </a:r>
                          <a:r>
                            <a:rPr lang="en-US" sz="4000" baseline="-25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p</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𝑣</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𝑣</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p</a:t>
                          </a:r>
                          <a:r>
                            <a:rPr lang="en-US" sz="4000" baseline="30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28156847"/>
                      </a:ext>
                    </a:extLst>
                  </a:tr>
                  <a:tr h="589982">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63834480"/>
                      </a:ext>
                    </a:extLst>
                  </a:tr>
                  <a:tr h="589982">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43017023"/>
                      </a:ext>
                    </a:extLst>
                  </a:tr>
                  <a:tr h="589982">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3</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49464910"/>
                      </a:ext>
                    </a:extLst>
                  </a:tr>
                </a:tbl>
              </a:graphicData>
            </a:graphic>
          </p:graphicFrame>
        </mc:Choice>
        <mc:Fallback>
          <p:graphicFrame>
            <p:nvGraphicFramePr>
              <p:cNvPr id="17" name="Table 16">
                <a:extLst>
                  <a:ext uri="{FF2B5EF4-FFF2-40B4-BE49-F238E27FC236}">
                    <a16:creationId xmlns:a16="http://schemas.microsoft.com/office/drawing/2014/main" id="{8DC679A4-9012-400E-AD37-3221B4CA7439}"/>
                  </a:ext>
                </a:extLst>
              </p:cNvPr>
              <p:cNvGraphicFramePr>
                <a:graphicFrameLocks noGrp="1"/>
              </p:cNvGraphicFramePr>
              <p:nvPr>
                <p:extLst>
                  <p:ext uri="{D42A27DB-BD31-4B8C-83A1-F6EECF244321}">
                    <p14:modId xmlns:p14="http://schemas.microsoft.com/office/powerpoint/2010/main" val="1306852617"/>
                  </p:ext>
                </p:extLst>
              </p:nvPr>
            </p:nvGraphicFramePr>
            <p:xfrm>
              <a:off x="2895600" y="4466119"/>
              <a:ext cx="13071168" cy="5019866"/>
            </p:xfrm>
            <a:graphic>
              <a:graphicData uri="http://schemas.openxmlformats.org/drawingml/2006/table">
                <a:tbl>
                  <a:tblPr firstRow="1" firstCol="1" bandRow="1"/>
                  <a:tblGrid>
                    <a:gridCol w="1188288">
                      <a:extLst>
                        <a:ext uri="{9D8B030D-6E8A-4147-A177-3AD203B41FA5}">
                          <a16:colId xmlns:a16="http://schemas.microsoft.com/office/drawing/2014/main" val="3147567739"/>
                        </a:ext>
                      </a:extLst>
                    </a:gridCol>
                    <a:gridCol w="1188288">
                      <a:extLst>
                        <a:ext uri="{9D8B030D-6E8A-4147-A177-3AD203B41FA5}">
                          <a16:colId xmlns:a16="http://schemas.microsoft.com/office/drawing/2014/main" val="54555875"/>
                        </a:ext>
                      </a:extLst>
                    </a:gridCol>
                    <a:gridCol w="1188288">
                      <a:extLst>
                        <a:ext uri="{9D8B030D-6E8A-4147-A177-3AD203B41FA5}">
                          <a16:colId xmlns:a16="http://schemas.microsoft.com/office/drawing/2014/main" val="582136717"/>
                        </a:ext>
                      </a:extLst>
                    </a:gridCol>
                    <a:gridCol w="1188288">
                      <a:extLst>
                        <a:ext uri="{9D8B030D-6E8A-4147-A177-3AD203B41FA5}">
                          <a16:colId xmlns:a16="http://schemas.microsoft.com/office/drawing/2014/main" val="1259381004"/>
                        </a:ext>
                      </a:extLst>
                    </a:gridCol>
                    <a:gridCol w="1188288">
                      <a:extLst>
                        <a:ext uri="{9D8B030D-6E8A-4147-A177-3AD203B41FA5}">
                          <a16:colId xmlns:a16="http://schemas.microsoft.com/office/drawing/2014/main" val="1501213756"/>
                        </a:ext>
                      </a:extLst>
                    </a:gridCol>
                    <a:gridCol w="1188288">
                      <a:extLst>
                        <a:ext uri="{9D8B030D-6E8A-4147-A177-3AD203B41FA5}">
                          <a16:colId xmlns:a16="http://schemas.microsoft.com/office/drawing/2014/main" val="3472357950"/>
                        </a:ext>
                      </a:extLst>
                    </a:gridCol>
                    <a:gridCol w="1188288">
                      <a:extLst>
                        <a:ext uri="{9D8B030D-6E8A-4147-A177-3AD203B41FA5}">
                          <a16:colId xmlns:a16="http://schemas.microsoft.com/office/drawing/2014/main" val="4159667480"/>
                        </a:ext>
                      </a:extLst>
                    </a:gridCol>
                    <a:gridCol w="1188288">
                      <a:extLst>
                        <a:ext uri="{9D8B030D-6E8A-4147-A177-3AD203B41FA5}">
                          <a16:colId xmlns:a16="http://schemas.microsoft.com/office/drawing/2014/main" val="813302677"/>
                        </a:ext>
                      </a:extLst>
                    </a:gridCol>
                    <a:gridCol w="1188288">
                      <a:extLst>
                        <a:ext uri="{9D8B030D-6E8A-4147-A177-3AD203B41FA5}">
                          <a16:colId xmlns:a16="http://schemas.microsoft.com/office/drawing/2014/main" val="335305433"/>
                        </a:ext>
                      </a:extLst>
                    </a:gridCol>
                    <a:gridCol w="1188288">
                      <a:extLst>
                        <a:ext uri="{9D8B030D-6E8A-4147-A177-3AD203B41FA5}">
                          <a16:colId xmlns:a16="http://schemas.microsoft.com/office/drawing/2014/main" val="2092504157"/>
                        </a:ext>
                      </a:extLst>
                    </a:gridCol>
                    <a:gridCol w="1188288">
                      <a:extLst>
                        <a:ext uri="{9D8B030D-6E8A-4147-A177-3AD203B41FA5}">
                          <a16:colId xmlns:a16="http://schemas.microsoft.com/office/drawing/2014/main" val="1054731714"/>
                        </a:ext>
                      </a:extLst>
                    </a:gridCol>
                  </a:tblGrid>
                  <a:tr h="803021">
                    <a:tc gridSpan="8">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Trước va chạm</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3B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Sau va chạm</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3B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76997401"/>
                      </a:ext>
                    </a:extLst>
                  </a:tr>
                  <a:tr h="1807782">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Lần</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m</a:t>
                          </a:r>
                          <a:r>
                            <a:rPr lang="en-US" sz="4000" baseline="-25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m</a:t>
                          </a:r>
                          <a:r>
                            <a:rPr lang="en-US" sz="4000" baseline="-25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t</a:t>
                          </a:r>
                          <a:r>
                            <a:rPr lang="en-US" sz="4000" baseline="-25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v</a:t>
                          </a:r>
                          <a:r>
                            <a:rPr lang="en-US" sz="4000" baseline="-25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p</a:t>
                          </a:r>
                          <a:r>
                            <a:rPr lang="en-US" sz="4000" baseline="-25000" dirty="0">
                              <a:solidFill>
                                <a:srgbClr val="000000"/>
                              </a:solidFill>
                              <a:effectLst/>
                              <a:latin typeface="Arial" panose="020B0604020202020204" pitchFamily="34" charset="0"/>
                              <a:ea typeface="Times New Roman" panose="02020603050405020304" pitchFamily="18" charset="0"/>
                            </a:rPr>
                            <a:t>1</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p</a:t>
                          </a:r>
                          <a:r>
                            <a:rPr lang="en-US" sz="4000" baseline="-25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p</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801026" t="-44781" r="-201026" b="-15016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901026" t="-44781" r="-101026" b="-150168"/>
                          </a:stretch>
                        </a:blip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p</a:t>
                          </a:r>
                          <a:r>
                            <a:rPr lang="en-US" sz="4000" baseline="30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28156847"/>
                      </a:ext>
                    </a:extLst>
                  </a:tr>
                  <a:tr h="803021">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63834480"/>
                      </a:ext>
                    </a:extLst>
                  </a:tr>
                  <a:tr h="803021">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43017023"/>
                      </a:ext>
                    </a:extLst>
                  </a:tr>
                  <a:tr h="803021">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3</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49464910"/>
                      </a:ext>
                    </a:extLst>
                  </a:tr>
                </a:tbl>
              </a:graphicData>
            </a:graphic>
          </p:graphicFrame>
        </mc:Fallback>
      </mc:AlternateContent>
    </p:spTree>
    <p:extLst>
      <p:ext uri="{BB962C8B-B14F-4D97-AF65-F5344CB8AC3E}">
        <p14:creationId xmlns:p14="http://schemas.microsoft.com/office/powerpoint/2010/main" val="74972639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9FAE1510-8ACB-430E-84BE-5CFC567BC3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8688" y="8264608"/>
            <a:ext cx="1604100" cy="2009692"/>
          </a:xfrm>
          <a:prstGeom prst="rect">
            <a:avLst/>
          </a:prstGeom>
        </p:spPr>
      </p:pic>
      <p:pic>
        <p:nvPicPr>
          <p:cNvPr id="6" name="Picture 9">
            <a:extLst>
              <a:ext uri="{FF2B5EF4-FFF2-40B4-BE49-F238E27FC236}">
                <a16:creationId xmlns:a16="http://schemas.microsoft.com/office/drawing/2014/main" id="{F88C1D9C-2BE0-449F-B386-0FAE8F994B4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328468"/>
            <a:ext cx="990600" cy="1241070"/>
          </a:xfrm>
          <a:prstGeom prst="rect">
            <a:avLst/>
          </a:prstGeom>
        </p:spPr>
      </p:pic>
      <p:sp>
        <p:nvSpPr>
          <p:cNvPr id="8" name="TextBox 7">
            <a:extLst>
              <a:ext uri="{FF2B5EF4-FFF2-40B4-BE49-F238E27FC236}">
                <a16:creationId xmlns:a16="http://schemas.microsoft.com/office/drawing/2014/main" id="{C54F5899-1510-4154-9377-C8943A582CF1}"/>
              </a:ext>
            </a:extLst>
          </p:cNvPr>
          <p:cNvSpPr txBox="1"/>
          <p:nvPr/>
        </p:nvSpPr>
        <p:spPr>
          <a:xfrm>
            <a:off x="902655" y="1569538"/>
            <a:ext cx="16535400" cy="5521063"/>
          </a:xfrm>
          <a:prstGeom prst="rect">
            <a:avLst/>
          </a:prstGeom>
          <a:noFill/>
        </p:spPr>
        <p:txBody>
          <a:bodyPr wrap="square">
            <a:spAutoFit/>
          </a:bodyPr>
          <a:lstStyle/>
          <a:p>
            <a:pPr marL="30480" marR="30480" algn="just">
              <a:lnSpc>
                <a:spcPct val="150000"/>
              </a:lnSpc>
            </a:pPr>
            <a:r>
              <a:rPr lang="en-US" sz="4000" dirty="0">
                <a:effectLst/>
                <a:latin typeface="Arial" panose="020B0604020202020204" pitchFamily="34" charset="0"/>
                <a:ea typeface="Times New Roman" panose="02020603050405020304" pitchFamily="18" charset="0"/>
              </a:rPr>
              <a:t>3. Cấp điện cho bơm nén khí và đồng hồ đo thời gian, điều chỉnh tốc độ của bơm nén khí thích hợp, cho đồng hồ đo thời gian hoạt động ở chế độ đo thời gian vật chắn cổng quang điện</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effectLst/>
                <a:latin typeface="Arial" panose="020B0604020202020204" pitchFamily="34" charset="0"/>
                <a:ea typeface="Times New Roman" panose="02020603050405020304" pitchFamily="18" charset="0"/>
              </a:rPr>
              <a:t>4. Ấn nút Reset trên mặt đồng hồ để đưa số chỉ của đồng hồ về 0.000</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effectLst/>
                <a:latin typeface="Arial" panose="020B0604020202020204" pitchFamily="34" charset="0"/>
                <a:ea typeface="Times New Roman" panose="02020603050405020304" pitchFamily="18" charset="0"/>
              </a:rPr>
              <a:t>5. Đặt xe 2 lên băng đệm khí giữa hai cổng quang điện, đặt xe 1 ở khoảng bên ngoài hai cổng quang điện</a:t>
            </a:r>
            <a:endParaRPr lang="en-US" sz="4000" dirty="0">
              <a:effectLst/>
              <a:latin typeface="Times New Roman" panose="02020603050405020304" pitchFamily="18" charset="0"/>
              <a:ea typeface="Times New Roman" panose="02020603050405020304" pitchFamily="18" charset="0"/>
            </a:endParaRPr>
          </a:p>
        </p:txBody>
      </p:sp>
      <p:pic>
        <p:nvPicPr>
          <p:cNvPr id="9" name="Picture 3">
            <a:extLst>
              <a:ext uri="{FF2B5EF4-FFF2-40B4-BE49-F238E27FC236}">
                <a16:creationId xmlns:a16="http://schemas.microsoft.com/office/drawing/2014/main" id="{EDFC1238-E497-4583-B41E-9E679825E01A}"/>
              </a:ext>
            </a:extLst>
          </p:cNvPr>
          <p:cNvPicPr>
            <a:picLocks noChangeAspect="1"/>
          </p:cNvPicPr>
          <p:nvPr/>
        </p:nvPicPr>
        <p:blipFill>
          <a:blip r:embed="rId6"/>
          <a:srcRect/>
          <a:stretch>
            <a:fillRect/>
          </a:stretch>
        </p:blipFill>
        <p:spPr>
          <a:xfrm rot="-846053">
            <a:off x="16224009" y="6435533"/>
            <a:ext cx="1933934" cy="4563856"/>
          </a:xfrm>
          <a:prstGeom prst="rect">
            <a:avLst/>
          </a:prstGeom>
        </p:spPr>
      </p:pic>
      <p:sp>
        <p:nvSpPr>
          <p:cNvPr id="11" name="TextBox 10">
            <a:extLst>
              <a:ext uri="{FF2B5EF4-FFF2-40B4-BE49-F238E27FC236}">
                <a16:creationId xmlns:a16="http://schemas.microsoft.com/office/drawing/2014/main" id="{85248758-9056-4627-9993-0AF1C476E6C9}"/>
              </a:ext>
            </a:extLst>
          </p:cNvPr>
          <p:cNvSpPr txBox="1"/>
          <p:nvPr/>
        </p:nvSpPr>
        <p:spPr>
          <a:xfrm>
            <a:off x="818688" y="627023"/>
            <a:ext cx="9461500" cy="904415"/>
          </a:xfrm>
          <a:prstGeom prst="rect">
            <a:avLst/>
          </a:prstGeom>
          <a:noFill/>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nl-NL" sz="40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Thí nghiệm 1: Va chạm mềm</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3216783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BC4A0A3-E03F-4B4D-A96D-BFC4933A49AF}"/>
                  </a:ext>
                </a:extLst>
              </p:cNvPr>
              <p:cNvSpPr txBox="1"/>
              <p:nvPr/>
            </p:nvSpPr>
            <p:spPr>
              <a:xfrm>
                <a:off x="902655" y="1569538"/>
                <a:ext cx="15692775" cy="3982180"/>
              </a:xfrm>
              <a:prstGeom prst="rect">
                <a:avLst/>
              </a:prstGeom>
              <a:noFill/>
            </p:spPr>
            <p:txBody>
              <a:bodyPr wrap="square">
                <a:spAutoFit/>
              </a:bodyPr>
              <a:lstStyle/>
              <a:p>
                <a:pPr marL="30480" marR="30480" algn="just">
                  <a:lnSpc>
                    <a:spcPct val="150000"/>
                  </a:lnSpc>
                  <a:spcAft>
                    <a:spcPts val="1200"/>
                  </a:spcAft>
                </a:pPr>
                <a:r>
                  <a:rPr lang="en-US" sz="4000" dirty="0">
                    <a:effectLst/>
                    <a:latin typeface="Arial" panose="020B0604020202020204" pitchFamily="34" charset="0"/>
                    <a:ea typeface="Times New Roman" panose="02020603050405020304" pitchFamily="18" charset="0"/>
                  </a:rPr>
                  <a:t>6. Đẩy xe 1 va chạm vào xe 2</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4000" dirty="0">
                    <a:effectLst/>
                    <a:latin typeface="Arial" panose="020B0604020202020204" pitchFamily="34" charset="0"/>
                    <a:ea typeface="Times New Roman" panose="02020603050405020304" pitchFamily="18" charset="0"/>
                  </a:rPr>
                  <a:t>7. Lần lượt đọc trên đồng hồ các khoảng thời gian t</a:t>
                </a:r>
                <a:r>
                  <a:rPr lang="en-US" sz="4000" baseline="-25000" dirty="0">
                    <a:effectLst/>
                    <a:latin typeface="Arial" panose="020B0604020202020204" pitchFamily="34" charset="0"/>
                    <a:ea typeface="Times New Roman" panose="02020603050405020304" pitchFamily="18" charset="0"/>
                  </a:rPr>
                  <a:t>1</a:t>
                </a:r>
                <a:r>
                  <a:rPr lang="en-US" sz="4000" dirty="0">
                    <a:effectLst/>
                    <a:latin typeface="Arial" panose="020B0604020202020204" pitchFamily="34" charset="0"/>
                    <a:ea typeface="Times New Roman" panose="02020603050405020304" pitchFamily="18" charset="0"/>
                  </a:rPr>
                  <a:t>, </a:t>
                </a:r>
                <a14:m>
                  <m:oMath xmlns:m="http://schemas.openxmlformats.org/officeDocument/2006/math">
                    <m:sSubSup>
                      <m:sSub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𝑡</m:t>
                        </m:r>
                      </m:e>
                      <m:sub>
                        <m:r>
                          <a:rPr lang="en-US" sz="4000" i="1">
                            <a:effectLst/>
                            <a:latin typeface="Cambria Math" panose="02040503050406030204" pitchFamily="18" charset="0"/>
                            <a:ea typeface="Times New Roman" panose="02020603050405020304" pitchFamily="18" charset="0"/>
                            <a:cs typeface="Arial" panose="020B0604020202020204" pitchFamily="34" charset="0"/>
                          </a:rPr>
                          <m:t>1</m:t>
                        </m:r>
                      </m:sub>
                      <m: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sup>
                    </m:sSubSup>
                  </m:oMath>
                </a14:m>
                <a:r>
                  <a:rPr lang="en-US" sz="4000" dirty="0">
                    <a:effectLst/>
                    <a:latin typeface="Arial" panose="020B0604020202020204" pitchFamily="34" charset="0"/>
                    <a:ea typeface="Times New Roman" panose="02020603050405020304" pitchFamily="18" charset="0"/>
                  </a:rPr>
                  <a:t> và ghi vào Bảng 30.1</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4000" dirty="0">
                    <a:effectLst/>
                    <a:latin typeface="Arial" panose="020B0604020202020204" pitchFamily="34" charset="0"/>
                    <a:ea typeface="Times New Roman" panose="02020603050405020304" pitchFamily="18" charset="0"/>
                  </a:rPr>
                  <a:t>8. Gắn thêm vào xe các gia trọng, lặp lại các bước 4, 5, 6, 7 hai lần.</a:t>
                </a:r>
                <a:endParaRPr lang="en-US" sz="4000" dirty="0">
                  <a:effectLst/>
                  <a:latin typeface="Times New Roman" panose="02020603050405020304" pitchFamily="18" charset="0"/>
                  <a:ea typeface="Times New Roman" panose="02020603050405020304" pitchFamily="18" charset="0"/>
                </a:endParaRPr>
              </a:p>
            </p:txBody>
          </p:sp>
        </mc:Choice>
        <mc:Fallback>
          <p:sp>
            <p:nvSpPr>
              <p:cNvPr id="5" name="TextBox 4">
                <a:extLst>
                  <a:ext uri="{FF2B5EF4-FFF2-40B4-BE49-F238E27FC236}">
                    <a16:creationId xmlns:a16="http://schemas.microsoft.com/office/drawing/2014/main" id="{1BC4A0A3-E03F-4B4D-A96D-BFC4933A49AF}"/>
                  </a:ext>
                </a:extLst>
              </p:cNvPr>
              <p:cNvSpPr txBox="1">
                <a:spLocks noRot="1" noChangeAspect="1" noMove="1" noResize="1" noEditPoints="1" noAdjustHandles="1" noChangeArrowheads="1" noChangeShapeType="1" noTextEdit="1"/>
              </p:cNvSpPr>
              <p:nvPr/>
            </p:nvSpPr>
            <p:spPr>
              <a:xfrm>
                <a:off x="902655" y="1569538"/>
                <a:ext cx="15692775" cy="3982180"/>
              </a:xfrm>
              <a:prstGeom prst="rect">
                <a:avLst/>
              </a:prstGeom>
              <a:blipFill>
                <a:blip r:embed="rId2"/>
                <a:stretch>
                  <a:fillRect l="-1166" r="-1204" b="-550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F0261994-25E7-4856-97A8-26A1A3961297}"/>
              </a:ext>
            </a:extLst>
          </p:cNvPr>
          <p:cNvSpPr txBox="1"/>
          <p:nvPr/>
        </p:nvSpPr>
        <p:spPr>
          <a:xfrm>
            <a:off x="818688" y="627023"/>
            <a:ext cx="9461500" cy="904415"/>
          </a:xfrm>
          <a:prstGeom prst="rect">
            <a:avLst/>
          </a:prstGeom>
          <a:noFill/>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nl-NL" sz="40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Thí nghiệm 1: Va chạm mềm</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14">
            <a:extLst>
              <a:ext uri="{FF2B5EF4-FFF2-40B4-BE49-F238E27FC236}">
                <a16:creationId xmlns:a16="http://schemas.microsoft.com/office/drawing/2014/main" id="{EBD51C48-6386-4AF8-A4FD-3065746324FE}"/>
              </a:ext>
            </a:extLst>
          </p:cNvPr>
          <p:cNvPicPr>
            <a:picLocks noChangeAspect="1"/>
          </p:cNvPicPr>
          <p:nvPr/>
        </p:nvPicPr>
        <p:blipFill>
          <a:blip r:embed="rId3"/>
          <a:srcRect/>
          <a:stretch>
            <a:fillRect/>
          </a:stretch>
        </p:blipFill>
        <p:spPr>
          <a:xfrm>
            <a:off x="14946223" y="627023"/>
            <a:ext cx="2439122" cy="1753119"/>
          </a:xfrm>
          <a:prstGeom prst="rect">
            <a:avLst/>
          </a:prstGeom>
        </p:spPr>
      </p:pic>
      <p:pic>
        <p:nvPicPr>
          <p:cNvPr id="12" name="Picture 8">
            <a:extLst>
              <a:ext uri="{FF2B5EF4-FFF2-40B4-BE49-F238E27FC236}">
                <a16:creationId xmlns:a16="http://schemas.microsoft.com/office/drawing/2014/main" id="{934E0B81-B344-4BE3-9FA7-BBDD2356BB4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5168" y="5900196"/>
            <a:ext cx="1146900" cy="1436890"/>
          </a:xfrm>
          <a:prstGeom prst="rect">
            <a:avLst/>
          </a:prstGeom>
        </p:spPr>
      </p:pic>
      <p:pic>
        <p:nvPicPr>
          <p:cNvPr id="13" name="Picture 7">
            <a:extLst>
              <a:ext uri="{FF2B5EF4-FFF2-40B4-BE49-F238E27FC236}">
                <a16:creationId xmlns:a16="http://schemas.microsoft.com/office/drawing/2014/main" id="{22C5AF9F-9687-44C5-8DA1-1660AEF1E6E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95077">
            <a:off x="16781263" y="7980381"/>
            <a:ext cx="1273954" cy="1220680"/>
          </a:xfrm>
          <a:prstGeom prst="rect">
            <a:avLst/>
          </a:prstGeom>
        </p:spPr>
      </p:pic>
      <p:grpSp>
        <p:nvGrpSpPr>
          <p:cNvPr id="20" name="Group 19">
            <a:extLst>
              <a:ext uri="{FF2B5EF4-FFF2-40B4-BE49-F238E27FC236}">
                <a16:creationId xmlns:a16="http://schemas.microsoft.com/office/drawing/2014/main" id="{9838E44D-D061-4755-B9DB-310347B39FC4}"/>
              </a:ext>
            </a:extLst>
          </p:cNvPr>
          <p:cNvGrpSpPr/>
          <p:nvPr/>
        </p:nvGrpSpPr>
        <p:grpSpPr>
          <a:xfrm>
            <a:off x="1616144" y="6175998"/>
            <a:ext cx="13794091" cy="3519273"/>
            <a:chOff x="1616144" y="6175998"/>
            <a:chExt cx="13794091" cy="3519273"/>
          </a:xfrm>
        </p:grpSpPr>
        <p:pic>
          <p:nvPicPr>
            <p:cNvPr id="14" name="Picture 7">
              <a:extLst>
                <a:ext uri="{FF2B5EF4-FFF2-40B4-BE49-F238E27FC236}">
                  <a16:creationId xmlns:a16="http://schemas.microsoft.com/office/drawing/2014/main" id="{A590E3B2-7ADF-4368-8FE3-638932465C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29000" y="6175998"/>
              <a:ext cx="11981235" cy="3519273"/>
            </a:xfrm>
            <a:prstGeom prst="rect">
              <a:avLst/>
            </a:prstGeom>
          </p:spPr>
        </p:pic>
        <p:sp>
          <p:nvSpPr>
            <p:cNvPr id="16" name="TextBox 15">
              <a:extLst>
                <a:ext uri="{FF2B5EF4-FFF2-40B4-BE49-F238E27FC236}">
                  <a16:creationId xmlns:a16="http://schemas.microsoft.com/office/drawing/2014/main" id="{00C19EBC-5265-486A-903D-621F9EE698E8}"/>
                </a:ext>
              </a:extLst>
            </p:cNvPr>
            <p:cNvSpPr txBox="1"/>
            <p:nvPr/>
          </p:nvSpPr>
          <p:spPr>
            <a:xfrm>
              <a:off x="4232505" y="7021762"/>
              <a:ext cx="10374223" cy="1827744"/>
            </a:xfrm>
            <a:prstGeom prst="rect">
              <a:avLst/>
            </a:prstGeom>
            <a:noFill/>
          </p:spPr>
          <p:txBody>
            <a:bodyPr wrap="square">
              <a:spAutoFit/>
            </a:bodyPr>
            <a:lstStyle/>
            <a:p>
              <a:pPr marR="30480" algn="just">
                <a:lnSpc>
                  <a:spcPct val="150000"/>
                </a:lnSpc>
              </a:pPr>
              <a:r>
                <a:rPr lang="en-US" sz="4000" b="1" dirty="0">
                  <a:solidFill>
                    <a:srgbClr val="000000"/>
                  </a:solidFill>
                  <a:effectLst/>
                  <a:latin typeface="Arial" panose="020B0604020202020204" pitchFamily="34" charset="0"/>
                  <a:ea typeface="Times New Roman" panose="02020603050405020304" pitchFamily="18" charset="0"/>
                </a:rPr>
                <a:t>Chú ý: </a:t>
              </a:r>
              <a:r>
                <a:rPr lang="en-US" sz="4000" dirty="0">
                  <a:solidFill>
                    <a:srgbClr val="000000"/>
                  </a:solidFill>
                  <a:effectLst/>
                  <a:latin typeface="Arial" panose="020B0604020202020204" pitchFamily="34" charset="0"/>
                  <a:ea typeface="Times New Roman" panose="02020603050405020304" pitchFamily="18" charset="0"/>
                </a:rPr>
                <a:t>Gắn tấm chắn cổng quang điện và điều chỉnh cho song </a:t>
              </a:r>
              <a:r>
                <a:rPr lang="en-US" sz="4000" dirty="0" err="1">
                  <a:solidFill>
                    <a:srgbClr val="000000"/>
                  </a:solidFill>
                  <a:effectLst/>
                  <a:latin typeface="Arial" panose="020B0604020202020204" pitchFamily="34" charset="0"/>
                  <a:ea typeface="Times New Roman" panose="02020603050405020304" pitchFamily="18" charset="0"/>
                </a:rPr>
                <a:t>song</a:t>
              </a:r>
              <a:r>
                <a:rPr lang="en-US" sz="4000" dirty="0">
                  <a:solidFill>
                    <a:srgbClr val="000000"/>
                  </a:solidFill>
                  <a:effectLst/>
                  <a:latin typeface="Arial" panose="020B0604020202020204" pitchFamily="34" charset="0"/>
                  <a:ea typeface="Times New Roman" panose="02020603050405020304" pitchFamily="18" charset="0"/>
                </a:rPr>
                <a:t> với băng đệm khí</a:t>
              </a:r>
              <a:endParaRPr lang="en-US" sz="4000" dirty="0">
                <a:effectLst/>
                <a:latin typeface="Times New Roman" panose="02020603050405020304" pitchFamily="18" charset="0"/>
                <a:ea typeface="Times New Roman" panose="02020603050405020304" pitchFamily="18" charset="0"/>
              </a:endParaRPr>
            </a:p>
          </p:txBody>
        </p:sp>
        <p:grpSp>
          <p:nvGrpSpPr>
            <p:cNvPr id="17" name="Google Shape;3883;p48">
              <a:extLst>
                <a:ext uri="{FF2B5EF4-FFF2-40B4-BE49-F238E27FC236}">
                  <a16:creationId xmlns:a16="http://schemas.microsoft.com/office/drawing/2014/main" id="{7260DEFB-2A0B-4D5F-BF67-B2A41BBD5FE3}"/>
                </a:ext>
              </a:extLst>
            </p:cNvPr>
            <p:cNvGrpSpPr/>
            <p:nvPr/>
          </p:nvGrpSpPr>
          <p:grpSpPr>
            <a:xfrm rot="20266632">
              <a:off x="1616144" y="7492374"/>
              <a:ext cx="1788779" cy="1860329"/>
              <a:chOff x="7415709" y="1767642"/>
              <a:chExt cx="463722" cy="1072159"/>
            </a:xfrm>
            <a:solidFill>
              <a:srgbClr val="FF9C6F"/>
            </a:solidFill>
          </p:grpSpPr>
          <p:sp>
            <p:nvSpPr>
              <p:cNvPr id="18" name="Google Shape;3884;p48">
                <a:extLst>
                  <a:ext uri="{FF2B5EF4-FFF2-40B4-BE49-F238E27FC236}">
                    <a16:creationId xmlns:a16="http://schemas.microsoft.com/office/drawing/2014/main" id="{D8D494A5-3F41-461B-9F16-FB2177E3AF5E}"/>
                  </a:ext>
                </a:extLst>
              </p:cNvPr>
              <p:cNvSpPr/>
              <p:nvPr/>
            </p:nvSpPr>
            <p:spPr>
              <a:xfrm rot="-4811423">
                <a:off x="7257974" y="2012218"/>
                <a:ext cx="779193" cy="335879"/>
              </a:xfrm>
              <a:custGeom>
                <a:avLst/>
                <a:gdLst/>
                <a:ahLst/>
                <a:cxnLst/>
                <a:rect l="l" t="t" r="r" b="b"/>
                <a:pathLst>
                  <a:path w="14187" h="6116" extrusionOk="0">
                    <a:moveTo>
                      <a:pt x="13560" y="1"/>
                    </a:moveTo>
                    <a:cubicBezTo>
                      <a:pt x="10327" y="552"/>
                      <a:pt x="7069" y="1204"/>
                      <a:pt x="3835" y="1805"/>
                    </a:cubicBezTo>
                    <a:cubicBezTo>
                      <a:pt x="2557" y="2056"/>
                      <a:pt x="1254" y="2206"/>
                      <a:pt x="1" y="2557"/>
                    </a:cubicBezTo>
                    <a:cubicBezTo>
                      <a:pt x="402" y="3259"/>
                      <a:pt x="677" y="4036"/>
                      <a:pt x="1154" y="4687"/>
                    </a:cubicBezTo>
                    <a:cubicBezTo>
                      <a:pt x="5439" y="5139"/>
                      <a:pt x="9750" y="5640"/>
                      <a:pt x="14036" y="6116"/>
                    </a:cubicBezTo>
                    <a:cubicBezTo>
                      <a:pt x="14086" y="6066"/>
                      <a:pt x="14161" y="6016"/>
                      <a:pt x="14186" y="5991"/>
                    </a:cubicBezTo>
                    <a:cubicBezTo>
                      <a:pt x="14086" y="5038"/>
                      <a:pt x="14011" y="4111"/>
                      <a:pt x="13936" y="3159"/>
                    </a:cubicBezTo>
                    <a:cubicBezTo>
                      <a:pt x="13785" y="2106"/>
                      <a:pt x="13785" y="1028"/>
                      <a:pt x="13560" y="1"/>
                    </a:cubicBezTo>
                    <a:close/>
                  </a:path>
                </a:pathLst>
              </a:custGeom>
              <a:grpFill/>
              <a:ln w="38100">
                <a:solidFill>
                  <a:srgbClr val="4C393B"/>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FF9C6F"/>
                  </a:solidFill>
                  <a:latin typeface="Arial"/>
                  <a:cs typeface="Arial"/>
                  <a:sym typeface="Arial"/>
                </a:endParaRPr>
              </a:p>
            </p:txBody>
          </p:sp>
          <p:sp>
            <p:nvSpPr>
              <p:cNvPr id="19" name="Google Shape;3885;p48">
                <a:extLst>
                  <a:ext uri="{FF2B5EF4-FFF2-40B4-BE49-F238E27FC236}">
                    <a16:creationId xmlns:a16="http://schemas.microsoft.com/office/drawing/2014/main" id="{C1F93AC4-7840-4453-8732-D9835FD449FF}"/>
                  </a:ext>
                </a:extLst>
              </p:cNvPr>
              <p:cNvSpPr/>
              <p:nvPr/>
            </p:nvSpPr>
            <p:spPr>
              <a:xfrm rot="233779">
                <a:off x="7503479" y="2645873"/>
                <a:ext cx="211992" cy="186941"/>
              </a:xfrm>
              <a:custGeom>
                <a:avLst/>
                <a:gdLst/>
                <a:ahLst/>
                <a:cxnLst/>
                <a:rect l="l" t="t" r="r" b="b"/>
                <a:pathLst>
                  <a:path w="5791" h="5106" extrusionOk="0">
                    <a:moveTo>
                      <a:pt x="2930" y="1"/>
                    </a:moveTo>
                    <a:cubicBezTo>
                      <a:pt x="2704" y="1"/>
                      <a:pt x="2477" y="26"/>
                      <a:pt x="2257" y="71"/>
                    </a:cubicBezTo>
                    <a:cubicBezTo>
                      <a:pt x="1430" y="297"/>
                      <a:pt x="753" y="898"/>
                      <a:pt x="502" y="1700"/>
                    </a:cubicBezTo>
                    <a:cubicBezTo>
                      <a:pt x="1" y="2978"/>
                      <a:pt x="803" y="4557"/>
                      <a:pt x="2106" y="4983"/>
                    </a:cubicBezTo>
                    <a:cubicBezTo>
                      <a:pt x="2355" y="5066"/>
                      <a:pt x="2616" y="5106"/>
                      <a:pt x="2876" y="5106"/>
                    </a:cubicBezTo>
                    <a:cubicBezTo>
                      <a:pt x="3715" y="5106"/>
                      <a:pt x="4554" y="4695"/>
                      <a:pt x="5014" y="4006"/>
                    </a:cubicBezTo>
                    <a:cubicBezTo>
                      <a:pt x="5790" y="2903"/>
                      <a:pt x="5515" y="1199"/>
                      <a:pt x="4387" y="447"/>
                    </a:cubicBezTo>
                    <a:cubicBezTo>
                      <a:pt x="3968" y="132"/>
                      <a:pt x="3451" y="1"/>
                      <a:pt x="2930" y="1"/>
                    </a:cubicBezTo>
                    <a:close/>
                  </a:path>
                </a:pathLst>
              </a:custGeom>
              <a:grpFill/>
              <a:ln w="38100">
                <a:solidFill>
                  <a:srgbClr val="4C393B"/>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FF9C6F"/>
                  </a:solidFill>
                  <a:latin typeface="Arial"/>
                  <a:cs typeface="Arial"/>
                  <a:sym typeface="Arial"/>
                </a:endParaRPr>
              </a:p>
            </p:txBody>
          </p:sp>
        </p:grpSp>
      </p:grpSp>
    </p:spTree>
    <p:extLst>
      <p:ext uri="{BB962C8B-B14F-4D97-AF65-F5344CB8AC3E}">
        <p14:creationId xmlns:p14="http://schemas.microsoft.com/office/powerpoint/2010/main" val="175829075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strVal val="#ppt_w+.3"/>
                                          </p:val>
                                        </p:tav>
                                        <p:tav tm="100000">
                                          <p:val>
                                            <p:strVal val="#ppt_w"/>
                                          </p:val>
                                        </p:tav>
                                      </p:tavLst>
                                    </p:anim>
                                    <p:anim calcmode="lin" valueType="num">
                                      <p:cBhvr>
                                        <p:cTn id="23" dur="500" fill="hold"/>
                                        <p:tgtEl>
                                          <p:spTgt spid="20"/>
                                        </p:tgtEl>
                                        <p:attrNameLst>
                                          <p:attrName>ppt_h</p:attrName>
                                        </p:attrNameLst>
                                      </p:cBhvr>
                                      <p:tavLst>
                                        <p:tav tm="0">
                                          <p:val>
                                            <p:strVal val="#ppt_h"/>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5CE40D-F020-4F9E-8772-C181FC8526AC}"/>
              </a:ext>
            </a:extLst>
          </p:cNvPr>
          <p:cNvSpPr txBox="1"/>
          <p:nvPr/>
        </p:nvSpPr>
        <p:spPr>
          <a:xfrm>
            <a:off x="914400" y="545766"/>
            <a:ext cx="16459200" cy="4597734"/>
          </a:xfrm>
          <a:prstGeom prst="rect">
            <a:avLst/>
          </a:prstGeom>
          <a:noFill/>
        </p:spPr>
        <p:txBody>
          <a:bodyPr wrap="square">
            <a:spAutoFit/>
          </a:bodyPr>
          <a:lstStyle/>
          <a:p>
            <a:pPr marR="30480" algn="just">
              <a:lnSpc>
                <a:spcPct val="150000"/>
              </a:lnSpc>
            </a:pPr>
            <a:r>
              <a:rPr lang="en-US" sz="4000" b="1" i="1" dirty="0">
                <a:solidFill>
                  <a:srgbClr val="000000"/>
                </a:solidFill>
                <a:effectLst/>
                <a:latin typeface="Arial" panose="020B0604020202020204" pitchFamily="34" charset="0"/>
                <a:ea typeface="Times New Roman" panose="02020603050405020304" pitchFamily="18" charset="0"/>
              </a:rPr>
              <a:t>Thí nghiệm 2: Va chạm đàn hồi</a:t>
            </a:r>
            <a:endParaRPr lang="en-US" sz="4000" dirty="0">
              <a:effectLst/>
              <a:latin typeface="Times New Roman" panose="02020603050405020304" pitchFamily="18" charset="0"/>
              <a:ea typeface="Times New Roman" panose="02020603050405020304" pitchFamily="18" charset="0"/>
            </a:endParaRPr>
          </a:p>
          <a:p>
            <a:pPr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Hai xe đứng yên trên đệm khí, đẩy nhau nhờ lực đàn hồi của lò xo hoặc dây chun được gắn vào một xe, sau đó hai xe chuyển động về hai phía ngược nhau (Hình 30.3)</a:t>
            </a:r>
            <a:endParaRPr lang="en-US" sz="4000" dirty="0">
              <a:effectLst/>
              <a:latin typeface="Times New Roman" panose="02020603050405020304" pitchFamily="18" charset="0"/>
              <a:ea typeface="Times New Roman" panose="02020603050405020304" pitchFamily="18" charset="0"/>
            </a:endParaRPr>
          </a:p>
          <a:p>
            <a:pPr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1. Bố trí thí nghiệm như Hình 30.3</a:t>
            </a:r>
            <a:endParaRPr lang="en-US" sz="4000" dirty="0">
              <a:effectLst/>
              <a:latin typeface="Times New Roman" panose="02020603050405020304" pitchFamily="18" charset="0"/>
              <a:ea typeface="Times New Roman" panose="02020603050405020304" pitchFamily="18" charset="0"/>
            </a:endParaRPr>
          </a:p>
        </p:txBody>
      </p:sp>
      <p:pic>
        <p:nvPicPr>
          <p:cNvPr id="16" name="Picture 23">
            <a:extLst>
              <a:ext uri="{FF2B5EF4-FFF2-40B4-BE49-F238E27FC236}">
                <a16:creationId xmlns:a16="http://schemas.microsoft.com/office/drawing/2014/main" id="{136919FF-6E33-4926-B9D2-48980BEFCD67}"/>
              </a:ext>
            </a:extLst>
          </p:cNvPr>
          <p:cNvPicPr>
            <a:picLocks noChangeAspect="1"/>
          </p:cNvPicPr>
          <p:nvPr/>
        </p:nvPicPr>
        <p:blipFill>
          <a:blip r:embed="rId2"/>
          <a:srcRect/>
          <a:stretch>
            <a:fillRect/>
          </a:stretch>
        </p:blipFill>
        <p:spPr>
          <a:xfrm>
            <a:off x="-2563591" y="5524500"/>
            <a:ext cx="7618190" cy="6781100"/>
          </a:xfrm>
          <a:prstGeom prst="rect">
            <a:avLst/>
          </a:prstGeom>
        </p:spPr>
      </p:pic>
      <p:grpSp>
        <p:nvGrpSpPr>
          <p:cNvPr id="21" name="Group 20">
            <a:extLst>
              <a:ext uri="{FF2B5EF4-FFF2-40B4-BE49-F238E27FC236}">
                <a16:creationId xmlns:a16="http://schemas.microsoft.com/office/drawing/2014/main" id="{22FE03F7-2AD9-40F8-AAE7-FDF7704DDDBC}"/>
              </a:ext>
            </a:extLst>
          </p:cNvPr>
          <p:cNvGrpSpPr/>
          <p:nvPr/>
        </p:nvGrpSpPr>
        <p:grpSpPr>
          <a:xfrm>
            <a:off x="9067802" y="3771900"/>
            <a:ext cx="8331198" cy="6087886"/>
            <a:chOff x="9067802" y="3771900"/>
            <a:chExt cx="8331198" cy="6087886"/>
          </a:xfrm>
        </p:grpSpPr>
        <p:pic>
          <p:nvPicPr>
            <p:cNvPr id="18" name="Picture 17" descr="A picture containing microscope, worktable&#10;&#10;Description automatically generated">
              <a:extLst>
                <a:ext uri="{FF2B5EF4-FFF2-40B4-BE49-F238E27FC236}">
                  <a16:creationId xmlns:a16="http://schemas.microsoft.com/office/drawing/2014/main" id="{796E519F-3064-4642-B94C-EF57FB661D8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424306" y="3771900"/>
              <a:ext cx="7618190" cy="4357975"/>
            </a:xfrm>
            <a:prstGeom prst="rect">
              <a:avLst/>
            </a:prstGeom>
          </p:spPr>
        </p:pic>
        <p:sp>
          <p:nvSpPr>
            <p:cNvPr id="20" name="TextBox 19">
              <a:extLst>
                <a:ext uri="{FF2B5EF4-FFF2-40B4-BE49-F238E27FC236}">
                  <a16:creationId xmlns:a16="http://schemas.microsoft.com/office/drawing/2014/main" id="{709D5BEA-8434-4DC8-8504-55944DF16943}"/>
                </a:ext>
              </a:extLst>
            </p:cNvPr>
            <p:cNvSpPr txBox="1"/>
            <p:nvPr/>
          </p:nvSpPr>
          <p:spPr>
            <a:xfrm>
              <a:off x="9067802" y="8369634"/>
              <a:ext cx="8331198" cy="1490152"/>
            </a:xfrm>
            <a:prstGeom prst="rect">
              <a:avLst/>
            </a:prstGeom>
            <a:noFill/>
          </p:spPr>
          <p:txBody>
            <a:bodyPr wrap="square" rtlCol="0">
              <a:spAutoFit/>
            </a:bodyPr>
            <a:lstStyle/>
            <a:p>
              <a:pPr algn="ctr">
                <a:lnSpc>
                  <a:spcPct val="150000"/>
                </a:lnSpc>
              </a:pPr>
              <a:r>
                <a:rPr lang="vi-VN" sz="3200" b="1" i="1" dirty="0"/>
                <a:t>Hình 30.2. </a:t>
              </a:r>
              <a:r>
                <a:rPr lang="vi-VN" sz="3200" i="1" dirty="0"/>
                <a:t>Thí nghiệm xác định động lượng trong trường hợp va chạm đàn hồi </a:t>
              </a:r>
              <a:endParaRPr lang="en-US" sz="3200" i="1" dirty="0"/>
            </a:p>
          </p:txBody>
        </p:sp>
      </p:grpSp>
    </p:spTree>
    <p:extLst>
      <p:ext uri="{BB962C8B-B14F-4D97-AF65-F5344CB8AC3E}">
        <p14:creationId xmlns:p14="http://schemas.microsoft.com/office/powerpoint/2010/main" val="11436612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23050" y="3211554"/>
            <a:ext cx="1604100" cy="2009692"/>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0850" y="100054"/>
            <a:ext cx="1604100" cy="2009692"/>
          </a:xfrm>
          <a:prstGeom prst="rect">
            <a:avLst/>
          </a:prstGeom>
        </p:spPr>
      </p:pic>
      <p:sp>
        <p:nvSpPr>
          <p:cNvPr id="12" name="TextBox 11">
            <a:extLst>
              <a:ext uri="{FF2B5EF4-FFF2-40B4-BE49-F238E27FC236}">
                <a16:creationId xmlns:a16="http://schemas.microsoft.com/office/drawing/2014/main" id="{43935273-50C1-441D-B6BC-260B054A8A05}"/>
              </a:ext>
            </a:extLst>
          </p:cNvPr>
          <p:cNvSpPr txBox="1"/>
          <p:nvPr/>
        </p:nvSpPr>
        <p:spPr>
          <a:xfrm>
            <a:off x="5791200" y="419100"/>
            <a:ext cx="9144000" cy="904415"/>
          </a:xfrm>
          <a:prstGeom prst="rect">
            <a:avLst/>
          </a:prstGeom>
          <a:noFill/>
        </p:spPr>
        <p:txBody>
          <a:bodyPr wrap="square">
            <a:spAutoFit/>
          </a:bodyPr>
          <a:lstStyle/>
          <a:p>
            <a:pPr marL="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Thí nghiệm 2: Va chạm đàn hồi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TextBox 13">
            <a:extLst>
              <a:ext uri="{FF2B5EF4-FFF2-40B4-BE49-F238E27FC236}">
                <a16:creationId xmlns:a16="http://schemas.microsoft.com/office/drawing/2014/main" id="{ECCD7BA5-CB4C-4D87-A581-2E9E89EBFE95}"/>
              </a:ext>
            </a:extLst>
          </p:cNvPr>
          <p:cNvSpPr txBox="1"/>
          <p:nvPr/>
        </p:nvSpPr>
        <p:spPr>
          <a:xfrm>
            <a:off x="1618275" y="1714500"/>
            <a:ext cx="15051450" cy="1827744"/>
          </a:xfrm>
          <a:prstGeom prst="rect">
            <a:avLst/>
          </a:prstGeom>
          <a:noFill/>
        </p:spPr>
        <p:txBody>
          <a:bodyPr wrap="square">
            <a:spAutoFit/>
          </a:bodyPr>
          <a:lstStyle/>
          <a:p>
            <a:pPr marR="30480" algn="just">
              <a:lnSpc>
                <a:spcPct val="150000"/>
              </a:lnSpc>
            </a:pPr>
            <a:r>
              <a:rPr lang="en-US" sz="4000" b="1" dirty="0">
                <a:solidFill>
                  <a:srgbClr val="000000"/>
                </a:solidFill>
                <a:effectLst/>
                <a:latin typeface="Arial" panose="020B0604020202020204" pitchFamily="34" charset="0"/>
                <a:ea typeface="Times New Roman" panose="02020603050405020304" pitchFamily="18" charset="0"/>
              </a:rPr>
              <a:t>2. </a:t>
            </a:r>
            <a:r>
              <a:rPr lang="en-US" sz="4000" dirty="0">
                <a:solidFill>
                  <a:srgbClr val="000000"/>
                </a:solidFill>
                <a:effectLst/>
                <a:latin typeface="Arial" panose="020B0604020202020204" pitchFamily="34" charset="0"/>
                <a:ea typeface="Times New Roman" panose="02020603050405020304" pitchFamily="18" charset="0"/>
              </a:rPr>
              <a:t>Gắn lò xo (hoặc thanh nhựa như hình chữ U có dây cao su đàn hồi vào 1 xe). Cân hai xe và ghi vào Bảng 30.2.</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graphicFrame>
            <p:nvGraphicFramePr>
              <p:cNvPr id="15" name="Table 14">
                <a:extLst>
                  <a:ext uri="{FF2B5EF4-FFF2-40B4-BE49-F238E27FC236}">
                    <a16:creationId xmlns:a16="http://schemas.microsoft.com/office/drawing/2014/main" id="{042FED30-E758-4A49-9B88-56B5BF91515D}"/>
                  </a:ext>
                </a:extLst>
              </p:cNvPr>
              <p:cNvGraphicFramePr>
                <a:graphicFrameLocks noGrp="1"/>
              </p:cNvGraphicFramePr>
              <p:nvPr>
                <p:extLst>
                  <p:ext uri="{D42A27DB-BD31-4B8C-83A1-F6EECF244321}">
                    <p14:modId xmlns:p14="http://schemas.microsoft.com/office/powerpoint/2010/main" val="2100959376"/>
                  </p:ext>
                </p:extLst>
              </p:nvPr>
            </p:nvGraphicFramePr>
            <p:xfrm>
              <a:off x="2412874" y="4914900"/>
              <a:ext cx="13462251" cy="4625155"/>
            </p:xfrm>
            <a:graphic>
              <a:graphicData uri="http://schemas.openxmlformats.org/drawingml/2006/table">
                <a:tbl>
                  <a:tblPr firstRow="1" firstCol="1" bandRow="1"/>
                  <a:tblGrid>
                    <a:gridCol w="1223841">
                      <a:extLst>
                        <a:ext uri="{9D8B030D-6E8A-4147-A177-3AD203B41FA5}">
                          <a16:colId xmlns:a16="http://schemas.microsoft.com/office/drawing/2014/main" val="3383633706"/>
                        </a:ext>
                      </a:extLst>
                    </a:gridCol>
                    <a:gridCol w="1223841">
                      <a:extLst>
                        <a:ext uri="{9D8B030D-6E8A-4147-A177-3AD203B41FA5}">
                          <a16:colId xmlns:a16="http://schemas.microsoft.com/office/drawing/2014/main" val="3020488576"/>
                        </a:ext>
                      </a:extLst>
                    </a:gridCol>
                    <a:gridCol w="1223841">
                      <a:extLst>
                        <a:ext uri="{9D8B030D-6E8A-4147-A177-3AD203B41FA5}">
                          <a16:colId xmlns:a16="http://schemas.microsoft.com/office/drawing/2014/main" val="1135891204"/>
                        </a:ext>
                      </a:extLst>
                    </a:gridCol>
                    <a:gridCol w="1223841">
                      <a:extLst>
                        <a:ext uri="{9D8B030D-6E8A-4147-A177-3AD203B41FA5}">
                          <a16:colId xmlns:a16="http://schemas.microsoft.com/office/drawing/2014/main" val="1576830406"/>
                        </a:ext>
                      </a:extLst>
                    </a:gridCol>
                    <a:gridCol w="1223841">
                      <a:extLst>
                        <a:ext uri="{9D8B030D-6E8A-4147-A177-3AD203B41FA5}">
                          <a16:colId xmlns:a16="http://schemas.microsoft.com/office/drawing/2014/main" val="377940744"/>
                        </a:ext>
                      </a:extLst>
                    </a:gridCol>
                    <a:gridCol w="1223841">
                      <a:extLst>
                        <a:ext uri="{9D8B030D-6E8A-4147-A177-3AD203B41FA5}">
                          <a16:colId xmlns:a16="http://schemas.microsoft.com/office/drawing/2014/main" val="553732212"/>
                        </a:ext>
                      </a:extLst>
                    </a:gridCol>
                    <a:gridCol w="1223841">
                      <a:extLst>
                        <a:ext uri="{9D8B030D-6E8A-4147-A177-3AD203B41FA5}">
                          <a16:colId xmlns:a16="http://schemas.microsoft.com/office/drawing/2014/main" val="616009999"/>
                        </a:ext>
                      </a:extLst>
                    </a:gridCol>
                    <a:gridCol w="1223841">
                      <a:extLst>
                        <a:ext uri="{9D8B030D-6E8A-4147-A177-3AD203B41FA5}">
                          <a16:colId xmlns:a16="http://schemas.microsoft.com/office/drawing/2014/main" val="2445807830"/>
                        </a:ext>
                      </a:extLst>
                    </a:gridCol>
                    <a:gridCol w="1223841">
                      <a:extLst>
                        <a:ext uri="{9D8B030D-6E8A-4147-A177-3AD203B41FA5}">
                          <a16:colId xmlns:a16="http://schemas.microsoft.com/office/drawing/2014/main" val="3219486323"/>
                        </a:ext>
                      </a:extLst>
                    </a:gridCol>
                    <a:gridCol w="1223841">
                      <a:extLst>
                        <a:ext uri="{9D8B030D-6E8A-4147-A177-3AD203B41FA5}">
                          <a16:colId xmlns:a16="http://schemas.microsoft.com/office/drawing/2014/main" val="90825744"/>
                        </a:ext>
                      </a:extLst>
                    </a:gridCol>
                    <a:gridCol w="1223841">
                      <a:extLst>
                        <a:ext uri="{9D8B030D-6E8A-4147-A177-3AD203B41FA5}">
                          <a16:colId xmlns:a16="http://schemas.microsoft.com/office/drawing/2014/main" val="2145771195"/>
                        </a:ext>
                      </a:extLst>
                    </a:gridCol>
                  </a:tblGrid>
                  <a:tr h="380542">
                    <a:tc gridSpan="8">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Trước va chạm</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AEA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Sau va chạm</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AEA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9445869"/>
                      </a:ext>
                    </a:extLst>
                  </a:tr>
                  <a:tr h="1051619">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Lần</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m</a:t>
                          </a:r>
                          <a:r>
                            <a:rPr lang="en-US" sz="4000" baseline="-25000" dirty="0">
                              <a:solidFill>
                                <a:srgbClr val="000000"/>
                              </a:solidFill>
                              <a:effectLst/>
                              <a:latin typeface="Arial" panose="020B0604020202020204" pitchFamily="34" charset="0"/>
                              <a:ea typeface="Times New Roman" panose="02020603050405020304" pitchFamily="18" charset="0"/>
                            </a:rPr>
                            <a:t>1</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m</a:t>
                          </a:r>
                          <a:r>
                            <a:rPr lang="en-US" sz="4000" baseline="-25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p</a:t>
                          </a:r>
                          <a:r>
                            <a:rPr lang="en-US" sz="4000" baseline="-25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p</a:t>
                          </a:r>
                          <a:r>
                            <a:rPr lang="en-US" sz="4000" baseline="-25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𝑣</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𝑣</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𝑝</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𝑝</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84152220"/>
                      </a:ext>
                    </a:extLst>
                  </a:tr>
                  <a:tr h="923505">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44406213"/>
                      </a:ext>
                    </a:extLst>
                  </a:tr>
                  <a:tr h="923505">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20339868"/>
                      </a:ext>
                    </a:extLst>
                  </a:tr>
                  <a:tr h="923505">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3</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14365985"/>
                      </a:ext>
                    </a:extLst>
                  </a:tr>
                </a:tbl>
              </a:graphicData>
            </a:graphic>
          </p:graphicFrame>
        </mc:Choice>
        <mc:Fallback>
          <p:graphicFrame>
            <p:nvGraphicFramePr>
              <p:cNvPr id="15" name="Table 14">
                <a:extLst>
                  <a:ext uri="{FF2B5EF4-FFF2-40B4-BE49-F238E27FC236}">
                    <a16:creationId xmlns:a16="http://schemas.microsoft.com/office/drawing/2014/main" id="{042FED30-E758-4A49-9B88-56B5BF91515D}"/>
                  </a:ext>
                </a:extLst>
              </p:cNvPr>
              <p:cNvGraphicFramePr>
                <a:graphicFrameLocks noGrp="1"/>
              </p:cNvGraphicFramePr>
              <p:nvPr>
                <p:extLst>
                  <p:ext uri="{D42A27DB-BD31-4B8C-83A1-F6EECF244321}">
                    <p14:modId xmlns:p14="http://schemas.microsoft.com/office/powerpoint/2010/main" val="2100959376"/>
                  </p:ext>
                </p:extLst>
              </p:nvPr>
            </p:nvGraphicFramePr>
            <p:xfrm>
              <a:off x="2412874" y="4914900"/>
              <a:ext cx="13462251" cy="4625155"/>
            </p:xfrm>
            <a:graphic>
              <a:graphicData uri="http://schemas.openxmlformats.org/drawingml/2006/table">
                <a:tbl>
                  <a:tblPr firstRow="1" firstCol="1" bandRow="1"/>
                  <a:tblGrid>
                    <a:gridCol w="1223841">
                      <a:extLst>
                        <a:ext uri="{9D8B030D-6E8A-4147-A177-3AD203B41FA5}">
                          <a16:colId xmlns:a16="http://schemas.microsoft.com/office/drawing/2014/main" val="3383633706"/>
                        </a:ext>
                      </a:extLst>
                    </a:gridCol>
                    <a:gridCol w="1223841">
                      <a:extLst>
                        <a:ext uri="{9D8B030D-6E8A-4147-A177-3AD203B41FA5}">
                          <a16:colId xmlns:a16="http://schemas.microsoft.com/office/drawing/2014/main" val="3020488576"/>
                        </a:ext>
                      </a:extLst>
                    </a:gridCol>
                    <a:gridCol w="1223841">
                      <a:extLst>
                        <a:ext uri="{9D8B030D-6E8A-4147-A177-3AD203B41FA5}">
                          <a16:colId xmlns:a16="http://schemas.microsoft.com/office/drawing/2014/main" val="1135891204"/>
                        </a:ext>
                      </a:extLst>
                    </a:gridCol>
                    <a:gridCol w="1223841">
                      <a:extLst>
                        <a:ext uri="{9D8B030D-6E8A-4147-A177-3AD203B41FA5}">
                          <a16:colId xmlns:a16="http://schemas.microsoft.com/office/drawing/2014/main" val="1576830406"/>
                        </a:ext>
                      </a:extLst>
                    </a:gridCol>
                    <a:gridCol w="1223841">
                      <a:extLst>
                        <a:ext uri="{9D8B030D-6E8A-4147-A177-3AD203B41FA5}">
                          <a16:colId xmlns:a16="http://schemas.microsoft.com/office/drawing/2014/main" val="377940744"/>
                        </a:ext>
                      </a:extLst>
                    </a:gridCol>
                    <a:gridCol w="1223841">
                      <a:extLst>
                        <a:ext uri="{9D8B030D-6E8A-4147-A177-3AD203B41FA5}">
                          <a16:colId xmlns:a16="http://schemas.microsoft.com/office/drawing/2014/main" val="553732212"/>
                        </a:ext>
                      </a:extLst>
                    </a:gridCol>
                    <a:gridCol w="1223841">
                      <a:extLst>
                        <a:ext uri="{9D8B030D-6E8A-4147-A177-3AD203B41FA5}">
                          <a16:colId xmlns:a16="http://schemas.microsoft.com/office/drawing/2014/main" val="616009999"/>
                        </a:ext>
                      </a:extLst>
                    </a:gridCol>
                    <a:gridCol w="1223841">
                      <a:extLst>
                        <a:ext uri="{9D8B030D-6E8A-4147-A177-3AD203B41FA5}">
                          <a16:colId xmlns:a16="http://schemas.microsoft.com/office/drawing/2014/main" val="2445807830"/>
                        </a:ext>
                      </a:extLst>
                    </a:gridCol>
                    <a:gridCol w="1223841">
                      <a:extLst>
                        <a:ext uri="{9D8B030D-6E8A-4147-A177-3AD203B41FA5}">
                          <a16:colId xmlns:a16="http://schemas.microsoft.com/office/drawing/2014/main" val="3219486323"/>
                        </a:ext>
                      </a:extLst>
                    </a:gridCol>
                    <a:gridCol w="1223841">
                      <a:extLst>
                        <a:ext uri="{9D8B030D-6E8A-4147-A177-3AD203B41FA5}">
                          <a16:colId xmlns:a16="http://schemas.microsoft.com/office/drawing/2014/main" val="90825744"/>
                        </a:ext>
                      </a:extLst>
                    </a:gridCol>
                    <a:gridCol w="1223841">
                      <a:extLst>
                        <a:ext uri="{9D8B030D-6E8A-4147-A177-3AD203B41FA5}">
                          <a16:colId xmlns:a16="http://schemas.microsoft.com/office/drawing/2014/main" val="2145771195"/>
                        </a:ext>
                      </a:extLst>
                    </a:gridCol>
                  </a:tblGrid>
                  <a:tr h="803021">
                    <a:tc gridSpan="8">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Trước va chạm</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AEA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Sau va chạm</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AEA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9445869"/>
                      </a:ext>
                    </a:extLst>
                  </a:tr>
                  <a:tr h="1051619">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Lần</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m</a:t>
                          </a:r>
                          <a:r>
                            <a:rPr lang="en-US" sz="4000" baseline="-25000" dirty="0">
                              <a:solidFill>
                                <a:srgbClr val="000000"/>
                              </a:solidFill>
                              <a:effectLst/>
                              <a:latin typeface="Arial" panose="020B0604020202020204" pitchFamily="34" charset="0"/>
                              <a:ea typeface="Times New Roman" panose="02020603050405020304" pitchFamily="18" charset="0"/>
                            </a:rPr>
                            <a:t>1</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m</a:t>
                          </a:r>
                          <a:r>
                            <a:rPr lang="en-US" sz="4000" baseline="-25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p</a:t>
                          </a:r>
                          <a:r>
                            <a:rPr lang="en-US" sz="4000" baseline="-25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p</a:t>
                          </a:r>
                          <a:r>
                            <a:rPr lang="en-US" sz="4000" baseline="-25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503000" t="-77326" r="-503500" b="-28255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600000" t="-77326" r="-400995" b="-28255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700000" t="-77326" r="-300995" b="-28255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800000" t="-77326" r="-200995" b="-28255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900000" t="-77326" r="-100995" b="-282558"/>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0000" t="-77326" r="-995" b="-282558"/>
                          </a:stretch>
                        </a:blipFill>
                      </a:tcPr>
                    </a:tc>
                    <a:extLst>
                      <a:ext uri="{0D108BD9-81ED-4DB2-BD59-A6C34878D82A}">
                        <a16:rowId xmlns:a16="http://schemas.microsoft.com/office/drawing/2014/main" val="4284152220"/>
                      </a:ext>
                    </a:extLst>
                  </a:tr>
                  <a:tr h="923505">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44406213"/>
                      </a:ext>
                    </a:extLst>
                  </a:tr>
                  <a:tr h="923505">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20339868"/>
                      </a:ext>
                    </a:extLst>
                  </a:tr>
                  <a:tr h="923505">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3</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14365985"/>
                      </a:ext>
                    </a:extLst>
                  </a:tr>
                </a:tbl>
              </a:graphicData>
            </a:graphic>
          </p:graphicFrame>
        </mc:Fallback>
      </mc:AlternateContent>
      <p:sp>
        <p:nvSpPr>
          <p:cNvPr id="17" name="TextBox 16">
            <a:extLst>
              <a:ext uri="{FF2B5EF4-FFF2-40B4-BE49-F238E27FC236}">
                <a16:creationId xmlns:a16="http://schemas.microsoft.com/office/drawing/2014/main" id="{2B0EBDCF-1070-4ED0-9E6A-0C984F689532}"/>
              </a:ext>
            </a:extLst>
          </p:cNvPr>
          <p:cNvSpPr txBox="1"/>
          <p:nvPr/>
        </p:nvSpPr>
        <p:spPr>
          <a:xfrm>
            <a:off x="2412874" y="3895129"/>
            <a:ext cx="3124200" cy="707886"/>
          </a:xfrm>
          <a:prstGeom prst="rect">
            <a:avLst/>
          </a:prstGeom>
          <a:noFill/>
        </p:spPr>
        <p:txBody>
          <a:bodyPr wrap="square">
            <a:spAutoFit/>
          </a:bodyPr>
          <a:lstStyle/>
          <a:p>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Bảng 30.2.</a:t>
            </a:r>
            <a:endParaRPr lang="en-US" b="1" dirty="0"/>
          </a:p>
        </p:txBody>
      </p:sp>
    </p:spTree>
    <p:extLst>
      <p:ext uri="{BB962C8B-B14F-4D97-AF65-F5344CB8AC3E}">
        <p14:creationId xmlns:p14="http://schemas.microsoft.com/office/powerpoint/2010/main" val="357048720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2FEBA79-E5CD-4A90-863C-014B9C4E03E2}"/>
              </a:ext>
            </a:extLst>
          </p:cNvPr>
          <p:cNvSpPr/>
          <p:nvPr/>
        </p:nvSpPr>
        <p:spPr>
          <a:xfrm>
            <a:off x="914400" y="723900"/>
            <a:ext cx="16459200" cy="89916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DAA3FB3A-F483-4474-A547-8BCF26E9D78F}"/>
                  </a:ext>
                </a:extLst>
              </p:cNvPr>
              <p:cNvSpPr txBox="1"/>
              <p:nvPr/>
            </p:nvSpPr>
            <p:spPr>
              <a:xfrm>
                <a:off x="1638300" y="1866900"/>
                <a:ext cx="15011400" cy="7367723"/>
              </a:xfrm>
              <a:prstGeom prst="rect">
                <a:avLst/>
              </a:prstGeom>
              <a:noFill/>
            </p:spPr>
            <p:txBody>
              <a:bodyPr wrap="square">
                <a:spAutoFit/>
              </a:bodyPr>
              <a:lstStyle/>
              <a:p>
                <a:pPr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3. Đặt hai xe lên băng đệm khí ở vị trí giữa hai cổng quang. Lấy sợi dây nhỏ buộc hai xe để nén lò xo lại. Ấn nút Reset trên mặt đồng hồ.</a:t>
                </a:r>
                <a:endParaRPr lang="en-US" sz="4000" dirty="0">
                  <a:effectLst/>
                  <a:latin typeface="Times New Roman" panose="02020603050405020304" pitchFamily="18" charset="0"/>
                  <a:ea typeface="Times New Roman" panose="02020603050405020304" pitchFamily="18" charset="0"/>
                </a:endParaRPr>
              </a:p>
              <a:p>
                <a:pPr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4. Cắt sợi dây để lò xo bung ra, đẩy hai xe về hai phía.</a:t>
                </a:r>
                <a:endParaRPr lang="en-US" sz="4000" dirty="0">
                  <a:effectLst/>
                  <a:latin typeface="Times New Roman" panose="02020603050405020304" pitchFamily="18" charset="0"/>
                  <a:ea typeface="Times New Roman" panose="02020603050405020304" pitchFamily="18" charset="0"/>
                </a:endParaRPr>
              </a:p>
              <a:p>
                <a:pPr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5. Lần lượt đọc trên đồng hồ các khoảng thời gian </a:t>
                </a:r>
                <a14:m>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a14:m>
                <a:r>
                  <a:rPr lang="en-US" sz="4000" dirty="0">
                    <a:solidFill>
                      <a:srgbClr val="000000"/>
                    </a:solidFill>
                    <a:effectLst/>
                    <a:latin typeface="Arial" panose="020B0604020202020204" pitchFamily="34" charset="0"/>
                    <a:ea typeface="Times New Roman" panose="02020603050405020304" pitchFamily="18" charset="0"/>
                  </a:rPr>
                  <a:t> và ghi vào Bảng 30.2</a:t>
                </a:r>
                <a:endParaRPr lang="en-US" sz="4000" dirty="0">
                  <a:effectLst/>
                  <a:latin typeface="Times New Roman" panose="02020603050405020304" pitchFamily="18" charset="0"/>
                  <a:ea typeface="Times New Roman" panose="02020603050405020304" pitchFamily="18" charset="0"/>
                </a:endParaRPr>
              </a:p>
              <a:p>
                <a:pPr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6. Gắn thêm vào hai xe các gia trọng. Lặp lại các bước 3, 4, 5 hai lần nữa</a:t>
                </a:r>
                <a:endParaRPr lang="en-US" sz="4000" dirty="0">
                  <a:effectLst/>
                  <a:latin typeface="Times New Roman" panose="02020603050405020304" pitchFamily="18" charset="0"/>
                  <a:ea typeface="Times New Roman" panose="02020603050405020304" pitchFamily="18" charset="0"/>
                </a:endParaRPr>
              </a:p>
            </p:txBody>
          </p:sp>
        </mc:Choice>
        <mc:Fallback>
          <p:sp>
            <p:nvSpPr>
              <p:cNvPr id="6" name="TextBox 5">
                <a:extLst>
                  <a:ext uri="{FF2B5EF4-FFF2-40B4-BE49-F238E27FC236}">
                    <a16:creationId xmlns:a16="http://schemas.microsoft.com/office/drawing/2014/main" id="{DAA3FB3A-F483-4474-A547-8BCF26E9D78F}"/>
                  </a:ext>
                </a:extLst>
              </p:cNvPr>
              <p:cNvSpPr txBox="1">
                <a:spLocks noRot="1" noChangeAspect="1" noMove="1" noResize="1" noEditPoints="1" noAdjustHandles="1" noChangeArrowheads="1" noChangeShapeType="1" noTextEdit="1"/>
              </p:cNvSpPr>
              <p:nvPr/>
            </p:nvSpPr>
            <p:spPr>
              <a:xfrm>
                <a:off x="1638300" y="1866900"/>
                <a:ext cx="15011400" cy="7367723"/>
              </a:xfrm>
              <a:prstGeom prst="rect">
                <a:avLst/>
              </a:prstGeom>
              <a:blipFill>
                <a:blip r:embed="rId2"/>
                <a:stretch>
                  <a:fillRect l="-1462" r="-1219" b="-256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0FEC4C6-729C-498D-BD0B-9EF07C80E35B}"/>
              </a:ext>
            </a:extLst>
          </p:cNvPr>
          <p:cNvSpPr txBox="1"/>
          <p:nvPr/>
        </p:nvSpPr>
        <p:spPr>
          <a:xfrm>
            <a:off x="5715000" y="933815"/>
            <a:ext cx="9144000" cy="904415"/>
          </a:xfrm>
          <a:prstGeom prst="rect">
            <a:avLst/>
          </a:prstGeom>
          <a:noFill/>
        </p:spPr>
        <p:txBody>
          <a:bodyPr wrap="square">
            <a:spAutoFit/>
          </a:bodyPr>
          <a:lstStyle/>
          <a:p>
            <a:pPr marL="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Thí nghiệm 2: Va chạm đàn hồi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BB7C5199-4AE7-472B-B3D9-3BC2DDB393FE}"/>
              </a:ext>
            </a:extLst>
          </p:cNvPr>
          <p:cNvPicPr>
            <a:picLocks noChangeAspect="1"/>
          </p:cNvPicPr>
          <p:nvPr/>
        </p:nvPicPr>
        <p:blipFill>
          <a:blip r:embed="rId3"/>
          <a:srcRect/>
          <a:stretch>
            <a:fillRect/>
          </a:stretch>
        </p:blipFill>
        <p:spPr>
          <a:xfrm>
            <a:off x="16236613" y="7505700"/>
            <a:ext cx="1860887" cy="2602639"/>
          </a:xfrm>
          <a:prstGeom prst="rect">
            <a:avLst/>
          </a:prstGeom>
        </p:spPr>
      </p:pic>
      <p:pic>
        <p:nvPicPr>
          <p:cNvPr id="9" name="Picture 13">
            <a:extLst>
              <a:ext uri="{FF2B5EF4-FFF2-40B4-BE49-F238E27FC236}">
                <a16:creationId xmlns:a16="http://schemas.microsoft.com/office/drawing/2014/main" id="{1D9094E8-A893-4450-BDCE-74D00C01C38C}"/>
              </a:ext>
            </a:extLst>
          </p:cNvPr>
          <p:cNvPicPr>
            <a:picLocks noChangeAspect="1"/>
          </p:cNvPicPr>
          <p:nvPr/>
        </p:nvPicPr>
        <p:blipFill>
          <a:blip r:embed="rId4"/>
          <a:srcRect/>
          <a:stretch>
            <a:fillRect/>
          </a:stretch>
        </p:blipFill>
        <p:spPr>
          <a:xfrm>
            <a:off x="16089989" y="3177389"/>
            <a:ext cx="1843322" cy="2386177"/>
          </a:xfrm>
          <a:prstGeom prst="rect">
            <a:avLst/>
          </a:prstGeom>
        </p:spPr>
      </p:pic>
      <p:pic>
        <p:nvPicPr>
          <p:cNvPr id="10" name="Picture 14">
            <a:extLst>
              <a:ext uri="{FF2B5EF4-FFF2-40B4-BE49-F238E27FC236}">
                <a16:creationId xmlns:a16="http://schemas.microsoft.com/office/drawing/2014/main" id="{F8C890E3-7557-4D1C-8F40-292F41224A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2599" y="571500"/>
            <a:ext cx="1447502" cy="1369698"/>
          </a:xfrm>
          <a:prstGeom prst="rect">
            <a:avLst/>
          </a:prstGeom>
        </p:spPr>
      </p:pic>
    </p:spTree>
    <p:extLst>
      <p:ext uri="{BB962C8B-B14F-4D97-AF65-F5344CB8AC3E}">
        <p14:creationId xmlns:p14="http://schemas.microsoft.com/office/powerpoint/2010/main" val="302957978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anim calcmode="lin" valueType="num">
                                      <p:cBhvr>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anim calcmode="lin" valueType="num">
                                      <p:cBhvr>
                                        <p:cTn id="2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500"/>
                                        <p:tgtEl>
                                          <p:spTgt spid="6">
                                            <p:txEl>
                                              <p:pRg st="3" end="3"/>
                                            </p:txEl>
                                          </p:spTgt>
                                        </p:tgtEl>
                                      </p:cBhvr>
                                    </p:animEffect>
                                    <p:anim calcmode="lin" valueType="num">
                                      <p:cBhvr>
                                        <p:cTn id="3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55275B-18D8-480C-89CE-2F7B21B22082}"/>
              </a:ext>
            </a:extLst>
          </p:cNvPr>
          <p:cNvSpPr txBox="1"/>
          <p:nvPr/>
        </p:nvSpPr>
        <p:spPr>
          <a:xfrm>
            <a:off x="762000" y="865680"/>
            <a:ext cx="9144000" cy="985591"/>
          </a:xfrm>
          <a:prstGeom prst="rect">
            <a:avLst/>
          </a:prstGeom>
          <a:noFill/>
        </p:spPr>
        <p:txBody>
          <a:bodyPr wrap="square">
            <a:spAutoFit/>
          </a:bodyPr>
          <a:lstStyle/>
          <a:p>
            <a:pPr marR="30480" algn="just">
              <a:lnSpc>
                <a:spcPct val="150000"/>
              </a:lnSpc>
            </a:pPr>
            <a:r>
              <a:rPr lang="en-US" sz="4400" b="1" dirty="0">
                <a:solidFill>
                  <a:srgbClr val="000000"/>
                </a:solidFill>
                <a:effectLst/>
                <a:latin typeface="Arial" panose="020B0604020202020204" pitchFamily="34" charset="0"/>
                <a:ea typeface="Times New Roman" panose="02020603050405020304" pitchFamily="18" charset="0"/>
              </a:rPr>
              <a:t>4. Kết quả thí nghiệm</a:t>
            </a:r>
            <a:endParaRPr lang="en-US" sz="4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6B30BEFB-1586-4F8A-995E-9C953F15C6C1}"/>
              </a:ext>
            </a:extLst>
          </p:cNvPr>
          <p:cNvSpPr txBox="1"/>
          <p:nvPr/>
        </p:nvSpPr>
        <p:spPr>
          <a:xfrm>
            <a:off x="762000" y="2179528"/>
            <a:ext cx="10192872" cy="5674951"/>
          </a:xfrm>
          <a:prstGeom prst="rect">
            <a:avLst/>
          </a:prstGeom>
          <a:noFill/>
        </p:spPr>
        <p:txBody>
          <a:bodyPr wrap="square">
            <a:spAutoFit/>
          </a:bodyPr>
          <a:lstStyle/>
          <a:p>
            <a:pPr marL="30480" marR="30480" algn="just">
              <a:lnSpc>
                <a:spcPct val="150000"/>
              </a:lnSpc>
              <a:spcAft>
                <a:spcPts val="1200"/>
              </a:spcAft>
            </a:pPr>
            <a:r>
              <a:rPr lang="en-US" sz="4000" dirty="0">
                <a:solidFill>
                  <a:srgbClr val="000000"/>
                </a:solidFill>
                <a:effectLst/>
                <a:latin typeface="Arial" panose="020B0604020202020204" pitchFamily="34" charset="0"/>
                <a:ea typeface="Times New Roman" panose="02020603050405020304" pitchFamily="18" charset="0"/>
              </a:rPr>
              <a:t>1. Từ Bảng 30.1 và Bảng 30.2, hãy so sánh các kết quả xác định động lượng của hai xe trước và sau va chạm trong hai thí nghiệm.</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4000" dirty="0">
                <a:solidFill>
                  <a:srgbClr val="000000"/>
                </a:solidFill>
                <a:effectLst/>
                <a:latin typeface="Arial" panose="020B0604020202020204" pitchFamily="34" charset="0"/>
                <a:ea typeface="Times New Roman" panose="02020603050405020304" pitchFamily="18" charset="0"/>
              </a:rPr>
              <a:t>2. Em có thể đề xuất một phương án thí nghiệm khác để xác định động lượng của hai xe trước và sau va chạm.</a:t>
            </a:r>
            <a:endParaRPr lang="en-US" sz="4000" dirty="0">
              <a:effectLst/>
              <a:latin typeface="Times New Roman" panose="02020603050405020304" pitchFamily="18" charset="0"/>
              <a:ea typeface="Times New Roman" panose="02020603050405020304" pitchFamily="18" charset="0"/>
            </a:endParaRPr>
          </a:p>
        </p:txBody>
      </p:sp>
      <p:grpSp>
        <p:nvGrpSpPr>
          <p:cNvPr id="16" name="Group 15">
            <a:extLst>
              <a:ext uri="{FF2B5EF4-FFF2-40B4-BE49-F238E27FC236}">
                <a16:creationId xmlns:a16="http://schemas.microsoft.com/office/drawing/2014/main" id="{8075DBFB-DAEB-4E0E-9EEB-A21761568335}"/>
              </a:ext>
            </a:extLst>
          </p:cNvPr>
          <p:cNvGrpSpPr/>
          <p:nvPr/>
        </p:nvGrpSpPr>
        <p:grpSpPr>
          <a:xfrm>
            <a:off x="9169400" y="800100"/>
            <a:ext cx="8686800" cy="9466563"/>
            <a:chOff x="9169400" y="800100"/>
            <a:chExt cx="8686800" cy="9466563"/>
          </a:xfrm>
        </p:grpSpPr>
        <p:grpSp>
          <p:nvGrpSpPr>
            <p:cNvPr id="9" name="Group 8">
              <a:extLst>
                <a:ext uri="{FF2B5EF4-FFF2-40B4-BE49-F238E27FC236}">
                  <a16:creationId xmlns:a16="http://schemas.microsoft.com/office/drawing/2014/main" id="{F5D6934E-06DF-4EED-BC4E-382089DCF85A}"/>
                </a:ext>
              </a:extLst>
            </p:cNvPr>
            <p:cNvGrpSpPr/>
            <p:nvPr/>
          </p:nvGrpSpPr>
          <p:grpSpPr>
            <a:xfrm>
              <a:off x="12268200" y="800100"/>
              <a:ext cx="5410200" cy="4038600"/>
              <a:chOff x="11662995" y="1197342"/>
              <a:chExt cx="5369814" cy="8229600"/>
            </a:xfrm>
          </p:grpSpPr>
          <p:pic>
            <p:nvPicPr>
              <p:cNvPr id="10" name="Picture 3">
                <a:extLst>
                  <a:ext uri="{FF2B5EF4-FFF2-40B4-BE49-F238E27FC236}">
                    <a16:creationId xmlns:a16="http://schemas.microsoft.com/office/drawing/2014/main" id="{D8252CA9-1A5B-40B4-AAB4-39CF44D30856}"/>
                  </a:ext>
                </a:extLst>
              </p:cNvPr>
              <p:cNvPicPr>
                <a:picLocks noChangeAspect="1"/>
              </p:cNvPicPr>
              <p:nvPr/>
            </p:nvPicPr>
            <p:blipFill>
              <a:blip r:embed="rId2"/>
              <a:srcRect/>
              <a:stretch>
                <a:fillRect/>
              </a:stretch>
            </p:blipFill>
            <p:spPr>
              <a:xfrm rot="-232647">
                <a:off x="11662995" y="1197342"/>
                <a:ext cx="5369814" cy="8229600"/>
              </a:xfrm>
              <a:prstGeom prst="rect">
                <a:avLst/>
              </a:prstGeom>
            </p:spPr>
          </p:pic>
          <p:sp>
            <p:nvSpPr>
              <p:cNvPr id="11" name="Rectangle 10">
                <a:extLst>
                  <a:ext uri="{FF2B5EF4-FFF2-40B4-BE49-F238E27FC236}">
                    <a16:creationId xmlns:a16="http://schemas.microsoft.com/office/drawing/2014/main" id="{24CD9310-D69F-4F1A-AF23-1D0BE9AD1C1F}"/>
                  </a:ext>
                </a:extLst>
              </p:cNvPr>
              <p:cNvSpPr/>
              <p:nvPr/>
            </p:nvSpPr>
            <p:spPr>
              <a:xfrm>
                <a:off x="12223850" y="2400300"/>
                <a:ext cx="4323954" cy="5791200"/>
              </a:xfrm>
              <a:prstGeom prst="rect">
                <a:avLst/>
              </a:prstGeom>
              <a:solidFill>
                <a:srgbClr val="FCA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CFCF1B70-4D61-4F7D-B306-F6DC2C280737}"/>
                </a:ext>
              </a:extLst>
            </p:cNvPr>
            <p:cNvSpPr txBox="1"/>
            <p:nvPr/>
          </p:nvSpPr>
          <p:spPr>
            <a:xfrm rot="21437542">
              <a:off x="13106510" y="1724902"/>
              <a:ext cx="3810000" cy="218899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Hoạt động nhóm </a:t>
              </a:r>
              <a:endParaRPr kumimoji="0" lang="en-US" sz="4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0">
              <a:extLst>
                <a:ext uri="{FF2B5EF4-FFF2-40B4-BE49-F238E27FC236}">
                  <a16:creationId xmlns:a16="http://schemas.microsoft.com/office/drawing/2014/main" id="{78EE84BC-0F59-4DC1-85B6-DEA9FDF2B979}"/>
                </a:ext>
              </a:extLst>
            </p:cNvPr>
            <p:cNvPicPr>
              <a:picLocks noChangeAspect="1"/>
            </p:cNvPicPr>
            <p:nvPr/>
          </p:nvPicPr>
          <p:blipFill>
            <a:blip r:embed="rId3"/>
            <a:srcRect/>
            <a:stretch>
              <a:fillRect/>
            </a:stretch>
          </p:blipFill>
          <p:spPr>
            <a:xfrm>
              <a:off x="9169400" y="5673517"/>
              <a:ext cx="8686800" cy="4593146"/>
            </a:xfrm>
            <a:prstGeom prst="rect">
              <a:avLst/>
            </a:prstGeom>
          </p:spPr>
        </p:pic>
      </p:grpSp>
      <p:pic>
        <p:nvPicPr>
          <p:cNvPr id="14" name="Picture 8">
            <a:extLst>
              <a:ext uri="{FF2B5EF4-FFF2-40B4-BE49-F238E27FC236}">
                <a16:creationId xmlns:a16="http://schemas.microsoft.com/office/drawing/2014/main" id="{BC8712C4-9D12-4D5D-A0A8-070C6EEE0DB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64037" y="5143500"/>
            <a:ext cx="1604100" cy="2009692"/>
          </a:xfrm>
          <a:prstGeom prst="rect">
            <a:avLst/>
          </a:prstGeom>
        </p:spPr>
      </p:pic>
    </p:spTree>
    <p:extLst>
      <p:ext uri="{BB962C8B-B14F-4D97-AF65-F5344CB8AC3E}">
        <p14:creationId xmlns:p14="http://schemas.microsoft.com/office/powerpoint/2010/main" val="32563642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1" y="10632"/>
            <a:ext cx="13715999" cy="10287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a:solidFill>
                <a:prstClr val="white"/>
              </a:solidFill>
              <a:latin typeface="Calibri"/>
              <a:sym typeface="Arial"/>
            </a:endParaRPr>
          </a:p>
        </p:txBody>
      </p:sp>
      <p:cxnSp>
        <p:nvCxnSpPr>
          <p:cNvPr id="3" name="Straight Connector 2"/>
          <p:cNvCxnSpPr>
            <a:endCxn id="8" idx="1"/>
          </p:cNvCxnSpPr>
          <p:nvPr/>
        </p:nvCxnSpPr>
        <p:spPr>
          <a:xfrm>
            <a:off x="2785840" y="536052"/>
            <a:ext cx="1713572" cy="46180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5" y="5154142"/>
            <a:ext cx="1692329" cy="46435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2817140"/>
            <a:ext cx="9258300" cy="464003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lnSpc>
                <a:spcPct val="150000"/>
              </a:lnSpc>
            </a:pPr>
            <a:endParaRPr lang="en-US" sz="4001" b="1" dirty="0">
              <a:solidFill>
                <a:prstClr val="white"/>
              </a:solidFill>
              <a:latin typeface="Arial" panose="020B0604020202020204" pitchFamily="34" charset="0"/>
              <a:cs typeface="Arial" panose="020B0604020202020204" pitchFamily="34" charset="0"/>
              <a:sym typeface="Arial"/>
            </a:endParaRPr>
          </a:p>
        </p:txBody>
      </p:sp>
      <p:cxnSp>
        <p:nvCxnSpPr>
          <p:cNvPr id="6" name="Straight Connector 5"/>
          <p:cNvCxnSpPr>
            <a:stCxn id="8" idx="1"/>
          </p:cNvCxnSpPr>
          <p:nvPr/>
        </p:nvCxnSpPr>
        <p:spPr>
          <a:xfrm flipH="1">
            <a:off x="2787314" y="5154134"/>
            <a:ext cx="1712099" cy="4634646"/>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5" y="535064"/>
            <a:ext cx="1692329" cy="461907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4" y="2723473"/>
            <a:ext cx="294974" cy="4861325"/>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812"/>
            <a:endParaRPr lang="en-US" sz="2700">
              <a:solidFill>
                <a:prstClr val="black"/>
              </a:solidFill>
              <a:latin typeface="Calibri"/>
              <a:sym typeface="Arial"/>
            </a:endParaRPr>
          </a:p>
        </p:txBody>
      </p:sp>
      <p:sp>
        <p:nvSpPr>
          <p:cNvPr id="9" name="Left Bracket 8"/>
          <p:cNvSpPr/>
          <p:nvPr/>
        </p:nvSpPr>
        <p:spPr>
          <a:xfrm rot="10800000">
            <a:off x="13505910" y="2723473"/>
            <a:ext cx="285234" cy="4861325"/>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812"/>
            <a:endParaRPr lang="en-US" sz="2700">
              <a:solidFill>
                <a:prstClr val="black"/>
              </a:solidFill>
              <a:latin typeface="Calibri"/>
              <a:sym typeface="Arial"/>
            </a:endParaRPr>
          </a:p>
        </p:txBody>
      </p:sp>
      <p:grpSp>
        <p:nvGrpSpPr>
          <p:cNvPr id="10" name="Group 9"/>
          <p:cNvGrpSpPr/>
          <p:nvPr/>
        </p:nvGrpSpPr>
        <p:grpSpPr>
          <a:xfrm>
            <a:off x="4124810" y="4763854"/>
            <a:ext cx="763925" cy="763925"/>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dirty="0">
                <a:solidFill>
                  <a:prstClr val="white"/>
                </a:solidFill>
                <a:latin typeface="Calibri"/>
                <a:sym typeface="Aria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a:solidFill>
                  <a:prstClr val="white"/>
                </a:solidFill>
                <a:latin typeface="Calibri"/>
                <a:sym typeface="Arial"/>
              </a:endParaRPr>
            </a:p>
          </p:txBody>
        </p:sp>
      </p:grpSp>
      <p:grpSp>
        <p:nvGrpSpPr>
          <p:cNvPr id="13" name="Group 12"/>
          <p:cNvGrpSpPr/>
          <p:nvPr/>
        </p:nvGrpSpPr>
        <p:grpSpPr>
          <a:xfrm>
            <a:off x="13392529" y="4761748"/>
            <a:ext cx="763925" cy="763925"/>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dirty="0">
                <a:solidFill>
                  <a:prstClr val="white"/>
                </a:solidFill>
                <a:latin typeface="Calibri"/>
                <a:sym typeface="Aria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a:solidFill>
                  <a:prstClr val="white"/>
                </a:solidFill>
                <a:latin typeface="Calibri"/>
                <a:sym typeface="Arial"/>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2770389" y="458386"/>
            <a:ext cx="12713082" cy="257177"/>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2770389" y="9754880"/>
            <a:ext cx="12713082" cy="257177"/>
          </a:xfrm>
          <a:prstGeom prst="rect">
            <a:avLst/>
          </a:prstGeom>
          <a:noFill/>
          <a:ln w="9525">
            <a:noFill/>
            <a:miter lim="800000"/>
            <a:headEnd/>
            <a:tailEnd/>
          </a:ln>
        </p:spPr>
      </p:pic>
      <p:grpSp>
        <p:nvGrpSpPr>
          <p:cNvPr id="17" name="Group 16"/>
          <p:cNvGrpSpPr/>
          <p:nvPr/>
        </p:nvGrpSpPr>
        <p:grpSpPr>
          <a:xfrm>
            <a:off x="2457356" y="9506218"/>
            <a:ext cx="763925" cy="763925"/>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dirty="0">
                <a:solidFill>
                  <a:prstClr val="white"/>
                </a:solidFill>
                <a:latin typeface="Calibri"/>
                <a:sym typeface="Aria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a:solidFill>
                  <a:prstClr val="white"/>
                </a:solidFill>
                <a:latin typeface="Calibri"/>
                <a:sym typeface="Arial"/>
              </a:endParaRPr>
            </a:p>
          </p:txBody>
        </p:sp>
      </p:grpSp>
      <p:grpSp>
        <p:nvGrpSpPr>
          <p:cNvPr id="20" name="Group 19"/>
          <p:cNvGrpSpPr/>
          <p:nvPr/>
        </p:nvGrpSpPr>
        <p:grpSpPr>
          <a:xfrm>
            <a:off x="15056540" y="9506218"/>
            <a:ext cx="763925" cy="763925"/>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dirty="0">
                <a:solidFill>
                  <a:prstClr val="white"/>
                </a:solidFill>
                <a:latin typeface="Calibri"/>
                <a:sym typeface="Aria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a:solidFill>
                  <a:prstClr val="white"/>
                </a:solidFill>
                <a:latin typeface="Calibri"/>
                <a:sym typeface="Arial"/>
              </a:endParaRPr>
            </a:p>
          </p:txBody>
        </p:sp>
      </p:grpSp>
      <p:grpSp>
        <p:nvGrpSpPr>
          <p:cNvPr id="23" name="Group 22"/>
          <p:cNvGrpSpPr/>
          <p:nvPr/>
        </p:nvGrpSpPr>
        <p:grpSpPr>
          <a:xfrm>
            <a:off x="2457356" y="175588"/>
            <a:ext cx="763925" cy="763925"/>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dirty="0">
                <a:solidFill>
                  <a:prstClr val="white"/>
                </a:solidFill>
                <a:latin typeface="Calibri"/>
                <a:sym typeface="Aria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a:solidFill>
                  <a:prstClr val="white"/>
                </a:solidFill>
                <a:latin typeface="Calibri"/>
                <a:sym typeface="Arial"/>
              </a:endParaRPr>
            </a:p>
          </p:txBody>
        </p:sp>
      </p:grpSp>
      <p:grpSp>
        <p:nvGrpSpPr>
          <p:cNvPr id="26" name="Group 25"/>
          <p:cNvGrpSpPr/>
          <p:nvPr/>
        </p:nvGrpSpPr>
        <p:grpSpPr>
          <a:xfrm>
            <a:off x="15056540" y="175588"/>
            <a:ext cx="763925" cy="763925"/>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dirty="0">
                <a:solidFill>
                  <a:prstClr val="white"/>
                </a:solidFill>
                <a:latin typeface="Calibri"/>
                <a:sym typeface="Aria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a:solidFill>
                  <a:prstClr val="white"/>
                </a:solidFill>
                <a:latin typeface="Calibri"/>
                <a:sym typeface="Aria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8349067" y="8927759"/>
            <a:ext cx="685800" cy="685800"/>
          </a:xfrm>
          <a:prstGeom prst="rect">
            <a:avLst/>
          </a:prstGeom>
        </p:spPr>
      </p:pic>
      <p:sp>
        <p:nvSpPr>
          <p:cNvPr id="16" name="Rectangle 15"/>
          <p:cNvSpPr/>
          <p:nvPr/>
        </p:nvSpPr>
        <p:spPr>
          <a:xfrm>
            <a:off x="4927457" y="2783483"/>
            <a:ext cx="8426351" cy="3672416"/>
          </a:xfrm>
          <a:prstGeom prst="rect">
            <a:avLst/>
          </a:prstGeom>
        </p:spPr>
        <p:txBody>
          <a:bodyPr wrap="square">
            <a:spAutoFit/>
          </a:bodyPr>
          <a:lstStyle/>
          <a:p>
            <a:pPr algn="just" defTabSz="1828812">
              <a:lnSpc>
                <a:spcPct val="150000"/>
              </a:lnSpc>
              <a:buClr>
                <a:srgbClr val="000000"/>
              </a:buClr>
            </a:pPr>
            <a:r>
              <a:rPr lang="vi-VN" sz="4001" kern="0" dirty="0">
                <a:solidFill>
                  <a:prstClr val="white"/>
                </a:solidFill>
                <a:latin typeface="Arial"/>
                <a:cs typeface="Arial"/>
                <a:sym typeface="Arial"/>
              </a:rPr>
              <a:t>Với mỗi câu hỏi,</a:t>
            </a:r>
            <a:r>
              <a:rPr lang="en-US" sz="4001" kern="0" dirty="0">
                <a:solidFill>
                  <a:prstClr val="white"/>
                </a:solidFill>
                <a:latin typeface="Arial"/>
                <a:cs typeface="Arial"/>
                <a:sym typeface="Arial"/>
              </a:rPr>
              <a:t> </a:t>
            </a:r>
            <a:r>
              <a:rPr lang="en-US" sz="4001" kern="0" dirty="0" err="1">
                <a:solidFill>
                  <a:prstClr val="white"/>
                </a:solidFill>
                <a:latin typeface="Arial"/>
                <a:cs typeface="Arial"/>
                <a:sym typeface="Arial"/>
              </a:rPr>
              <a:t>trong</a:t>
            </a:r>
            <a:r>
              <a:rPr lang="en-US" sz="4001" kern="0" dirty="0">
                <a:solidFill>
                  <a:prstClr val="white"/>
                </a:solidFill>
                <a:latin typeface="Arial"/>
                <a:cs typeface="Arial"/>
                <a:sym typeface="Arial"/>
              </a:rPr>
              <a:t> </a:t>
            </a:r>
            <a:r>
              <a:rPr lang="en-US" sz="4001" kern="0" dirty="0" err="1">
                <a:solidFill>
                  <a:prstClr val="white"/>
                </a:solidFill>
                <a:latin typeface="Arial"/>
                <a:cs typeface="Arial"/>
                <a:sym typeface="Arial"/>
              </a:rPr>
              <a:t>vòng</a:t>
            </a:r>
            <a:r>
              <a:rPr lang="en-US" sz="4001" kern="0" dirty="0">
                <a:solidFill>
                  <a:prstClr val="white"/>
                </a:solidFill>
                <a:latin typeface="Arial"/>
                <a:cs typeface="Arial"/>
                <a:sym typeface="Arial"/>
              </a:rPr>
              <a:t> 10s</a:t>
            </a:r>
            <a:r>
              <a:rPr lang="vi-VN" sz="4001" kern="0" dirty="0">
                <a:solidFill>
                  <a:prstClr val="white"/>
                </a:solidFill>
                <a:latin typeface="Arial"/>
                <a:cs typeface="Arial"/>
                <a:sym typeface="Arial"/>
              </a:rPr>
              <a:t> đội nào giơ tay trước được giành quyền trả lời trước. Trả lời sai sẽ nhường</a:t>
            </a:r>
            <a:r>
              <a:rPr lang="en-US" sz="4001" kern="0" dirty="0">
                <a:solidFill>
                  <a:prstClr val="white"/>
                </a:solidFill>
                <a:latin typeface="Arial"/>
                <a:cs typeface="Arial"/>
                <a:sym typeface="Arial"/>
              </a:rPr>
              <a:t> </a:t>
            </a:r>
            <a:r>
              <a:rPr lang="en-US" sz="4001" kern="0" dirty="0" err="1">
                <a:solidFill>
                  <a:prstClr val="white"/>
                </a:solidFill>
                <a:latin typeface="Arial"/>
                <a:cs typeface="Arial"/>
                <a:sym typeface="Arial"/>
              </a:rPr>
              <a:t>quyền</a:t>
            </a:r>
            <a:r>
              <a:rPr lang="en-US" sz="4001" kern="0" dirty="0">
                <a:solidFill>
                  <a:prstClr val="white"/>
                </a:solidFill>
                <a:latin typeface="Arial"/>
                <a:cs typeface="Arial"/>
                <a:sym typeface="Arial"/>
              </a:rPr>
              <a:t> </a:t>
            </a:r>
            <a:r>
              <a:rPr lang="en-US" sz="4001" kern="0" dirty="0" err="1">
                <a:solidFill>
                  <a:prstClr val="white"/>
                </a:solidFill>
                <a:latin typeface="Arial"/>
                <a:cs typeface="Arial"/>
                <a:sym typeface="Arial"/>
              </a:rPr>
              <a:t>trả</a:t>
            </a:r>
            <a:r>
              <a:rPr lang="en-US" sz="4001" kern="0" dirty="0">
                <a:solidFill>
                  <a:prstClr val="white"/>
                </a:solidFill>
                <a:latin typeface="Arial"/>
                <a:cs typeface="Arial"/>
                <a:sym typeface="Arial"/>
              </a:rPr>
              <a:t> </a:t>
            </a:r>
            <a:r>
              <a:rPr lang="en-US" sz="4001" kern="0" dirty="0" err="1">
                <a:solidFill>
                  <a:prstClr val="white"/>
                </a:solidFill>
                <a:latin typeface="Arial"/>
                <a:cs typeface="Arial"/>
                <a:sym typeface="Arial"/>
              </a:rPr>
              <a:t>lời</a:t>
            </a:r>
            <a:r>
              <a:rPr lang="vi-VN" sz="4001" kern="0" dirty="0">
                <a:solidFill>
                  <a:prstClr val="white"/>
                </a:solidFill>
                <a:latin typeface="Arial"/>
                <a:cs typeface="Arial"/>
                <a:sym typeface="Arial"/>
              </a:rPr>
              <a:t> cho các đội còn lại. </a:t>
            </a:r>
            <a:endParaRPr lang="en-US" sz="4001" kern="0" dirty="0">
              <a:solidFill>
                <a:prstClr val="white"/>
              </a:solidFill>
              <a:latin typeface="Arial"/>
              <a:cs typeface="Arial"/>
              <a:sym typeface="Arial"/>
            </a:endParaRPr>
          </a:p>
        </p:txBody>
      </p:sp>
    </p:spTree>
    <p:extLst>
      <p:ext uri="{BB962C8B-B14F-4D97-AF65-F5344CB8AC3E}">
        <p14:creationId xmlns:p14="http://schemas.microsoft.com/office/powerpoint/2010/main" val="1412421886"/>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1"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2"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3"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4"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00D2A20F-CB35-462F-A3DE-A2DEDD5C1A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6534" y="-2781300"/>
            <a:ext cx="16854418" cy="14019254"/>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6100" y="6327142"/>
            <a:ext cx="1604100" cy="200969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7370" y="1331954"/>
            <a:ext cx="1604100" cy="2009692"/>
          </a:xfrm>
          <a:prstGeom prst="rect">
            <a:avLst/>
          </a:prstGeom>
        </p:spPr>
      </p:pic>
      <p:sp>
        <p:nvSpPr>
          <p:cNvPr id="12" name="TextBox 11">
            <a:extLst>
              <a:ext uri="{FF2B5EF4-FFF2-40B4-BE49-F238E27FC236}">
                <a16:creationId xmlns:a16="http://schemas.microsoft.com/office/drawing/2014/main" id="{0433A1B4-69E4-4D13-84BF-829431382E4B}"/>
              </a:ext>
            </a:extLst>
          </p:cNvPr>
          <p:cNvSpPr txBox="1"/>
          <p:nvPr/>
        </p:nvSpPr>
        <p:spPr>
          <a:xfrm>
            <a:off x="5867400" y="250952"/>
            <a:ext cx="9220200" cy="1081002"/>
          </a:xfrm>
          <a:prstGeom prst="rect">
            <a:avLst/>
          </a:prstGeom>
          <a:noFill/>
        </p:spPr>
        <p:txBody>
          <a:bodyPr wrap="square">
            <a:spAutoFit/>
          </a:bodyPr>
          <a:lstStyle/>
          <a:p>
            <a:pPr>
              <a:lnSpc>
                <a:spcPct val="150000"/>
              </a:lnSpc>
              <a:spcAft>
                <a:spcPts val="800"/>
              </a:spcAft>
            </a:pPr>
            <a:r>
              <a:rPr lang="en-US" sz="4800" b="1" dirty="0">
                <a:effectLst/>
                <a:latin typeface="Arial" panose="020B0604020202020204" pitchFamily="34" charset="0"/>
                <a:ea typeface="Calibri" panose="020F0502020204030204" pitchFamily="34" charset="0"/>
                <a:cs typeface="Times New Roman" panose="02020603050405020304" pitchFamily="18" charset="0"/>
              </a:rPr>
              <a:t>Mẫu báo cáo thực hành</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61B978B-8DAA-42F9-8F83-627DE003A6C5}"/>
              </a:ext>
            </a:extLst>
          </p:cNvPr>
          <p:cNvSpPr txBox="1"/>
          <p:nvPr/>
        </p:nvSpPr>
        <p:spPr>
          <a:xfrm>
            <a:off x="1881470" y="2324100"/>
            <a:ext cx="15163800" cy="7364901"/>
          </a:xfrm>
          <a:prstGeom prst="rect">
            <a:avLst/>
          </a:prstGeom>
          <a:noFill/>
        </p:spPr>
        <p:txBody>
          <a:bodyPr wrap="square">
            <a:spAutoFit/>
          </a:bodyPr>
          <a:lstStyle/>
          <a:p>
            <a:pPr>
              <a:lnSpc>
                <a:spcPct val="150000"/>
              </a:lnSpc>
            </a:pPr>
            <a:r>
              <a:rPr lang="vi-VN" sz="4000" dirty="0">
                <a:effectLst/>
                <a:latin typeface="Arial" panose="020B0604020202020204" pitchFamily="34" charset="0"/>
                <a:ea typeface="Calibri" panose="020F0502020204030204" pitchFamily="34" charset="0"/>
                <a:cs typeface="Times New Roman" panose="02020603050405020304" pitchFamily="18" charset="0"/>
              </a:rPr>
              <a:t>Nhóm: ....</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vi-VN" sz="4000" dirty="0">
                <a:effectLst/>
                <a:latin typeface="Arial" panose="020B0604020202020204" pitchFamily="34" charset="0"/>
                <a:ea typeface="Calibri" panose="020F0502020204030204" pitchFamily="34" charset="0"/>
                <a:cs typeface="Times New Roman" panose="02020603050405020304" pitchFamily="18" charset="0"/>
              </a:rPr>
              <a:t>Tên các thành viên:....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vi-VN" sz="4000" b="1" dirty="0">
                <a:effectLst/>
                <a:latin typeface="Arial" panose="020B0604020202020204" pitchFamily="34" charset="0"/>
                <a:ea typeface="Calibri" panose="020F0502020204030204" pitchFamily="34" charset="0"/>
                <a:cs typeface="Times New Roman" panose="02020603050405020304" pitchFamily="18" charset="0"/>
              </a:rPr>
              <a:t>BÁO CÁO THỰC HÀNH XÁC ĐỊNH ĐỘNG LƯỢNG CỦA VẬT TRƯỚC VÀ SAU VA CHẠM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vi-VN" sz="4000" dirty="0">
                <a:effectLst/>
                <a:latin typeface="Arial" panose="020B0604020202020204" pitchFamily="34" charset="0"/>
                <a:ea typeface="Calibri" panose="020F0502020204030204" pitchFamily="34" charset="0"/>
                <a:cs typeface="Times New Roman" panose="02020603050405020304" pitchFamily="18" charset="0"/>
              </a:rPr>
              <a:t>Ngày... tháng... năm....</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vi-VN" sz="4000" b="1" dirty="0">
                <a:effectLst/>
                <a:latin typeface="Arial" panose="020B0604020202020204" pitchFamily="34" charset="0"/>
                <a:ea typeface="Calibri" panose="020F0502020204030204" pitchFamily="34" charset="0"/>
                <a:cs typeface="Times New Roman" panose="02020603050405020304" pitchFamily="18" charset="0"/>
              </a:rPr>
              <a:t>I. Mục đích thí nghiệm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vi-VN" sz="4000" dirty="0">
                <a:effectLst/>
                <a:latin typeface="Arial" panose="020B0604020202020204" pitchFamily="34" charset="0"/>
                <a:ea typeface="Calibri" panose="020F0502020204030204" pitchFamily="34" charset="0"/>
                <a:cs typeface="Times New Roman" panose="02020603050405020304" pitchFamily="18" charset="0"/>
              </a:rPr>
              <a:t>..........................................................................................................</a:t>
            </a:r>
          </a:p>
          <a:p>
            <a:pPr>
              <a:lnSpc>
                <a:spcPct val="150000"/>
              </a:lnSpc>
            </a:pPr>
            <a:r>
              <a:rPr lang="vi-VN" sz="4000" dirty="0">
                <a:effectLst/>
                <a:latin typeface="Arial" panose="020B0604020202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35155021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00D2A20F-CB35-462F-A3DE-A2DEDD5C1A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6534" y="-2781300"/>
            <a:ext cx="16854418" cy="14019254"/>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83900" y="6425610"/>
            <a:ext cx="1604100" cy="200969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7370" y="1331954"/>
            <a:ext cx="1604100" cy="2009692"/>
          </a:xfrm>
          <a:prstGeom prst="rect">
            <a:avLst/>
          </a:prstGeom>
        </p:spPr>
      </p:pic>
      <p:sp>
        <p:nvSpPr>
          <p:cNvPr id="12" name="TextBox 11">
            <a:extLst>
              <a:ext uri="{FF2B5EF4-FFF2-40B4-BE49-F238E27FC236}">
                <a16:creationId xmlns:a16="http://schemas.microsoft.com/office/drawing/2014/main" id="{0433A1B4-69E4-4D13-84BF-829431382E4B}"/>
              </a:ext>
            </a:extLst>
          </p:cNvPr>
          <p:cNvSpPr txBox="1"/>
          <p:nvPr/>
        </p:nvSpPr>
        <p:spPr>
          <a:xfrm>
            <a:off x="5867400" y="250952"/>
            <a:ext cx="9220200" cy="108100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Mẫu báo cáo thực hành</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61B978B-8DAA-42F9-8F83-627DE003A6C5}"/>
              </a:ext>
            </a:extLst>
          </p:cNvPr>
          <p:cNvSpPr txBox="1"/>
          <p:nvPr/>
        </p:nvSpPr>
        <p:spPr>
          <a:xfrm>
            <a:off x="1906870" y="2508833"/>
            <a:ext cx="15163800" cy="7936147"/>
          </a:xfrm>
          <a:prstGeom prst="rect">
            <a:avLst/>
          </a:prstGeom>
          <a:noFill/>
        </p:spPr>
        <p:txBody>
          <a:bodyPr wrap="square">
            <a:spAutoFit/>
          </a:bodyPr>
          <a:lstStyle/>
          <a:p>
            <a:pPr>
              <a:lnSpc>
                <a:spcPct val="150000"/>
              </a:lnSpc>
              <a:spcAft>
                <a:spcPts val="800"/>
              </a:spcAft>
            </a:pPr>
            <a:r>
              <a:rPr lang="vi-VN" sz="4000" b="1" dirty="0">
                <a:effectLst/>
                <a:latin typeface="Arial" panose="020B0604020202020204" pitchFamily="34" charset="0"/>
                <a:ea typeface="Calibri" panose="020F0502020204030204" pitchFamily="34" charset="0"/>
                <a:cs typeface="Times New Roman" panose="02020603050405020304" pitchFamily="18" charset="0"/>
              </a:rPr>
              <a:t>II. Cơ sở lý thuyết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vi-VN" sz="4000" dirty="0">
                <a:effectLst/>
                <a:latin typeface="Arial" panose="020B0604020202020204" pitchFamily="34" charset="0"/>
                <a:ea typeface="Calibri" panose="020F0502020204030204" pitchFamily="34" charset="0"/>
                <a:cs typeface="Times New Roman" panose="02020603050405020304" pitchFamily="18" charset="0"/>
              </a:rPr>
              <a:t>Công thức tính động lượng: ………………………...........................</a:t>
            </a:r>
          </a:p>
          <a:p>
            <a:pPr>
              <a:lnSpc>
                <a:spcPct val="150000"/>
              </a:lnSpc>
              <a:spcAft>
                <a:spcPts val="800"/>
              </a:spcAft>
            </a:pPr>
            <a:r>
              <a:rPr lang="vi-VN" sz="4000" b="1" dirty="0">
                <a:effectLst/>
                <a:latin typeface="Arial" panose="020B0604020202020204" pitchFamily="34" charset="0"/>
                <a:ea typeface="Calibri" panose="020F0502020204030204" pitchFamily="34" charset="0"/>
                <a:cs typeface="Times New Roman" panose="02020603050405020304" pitchFamily="18" charset="0"/>
              </a:rPr>
              <a:t>III. Dụng cụ thí nghiệm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vi-VN" sz="4000" dirty="0">
                <a:effectLst/>
                <a:latin typeface="Arial" panose="020B0604020202020204" pitchFamily="34" charset="0"/>
                <a:ea typeface="Calibri" panose="020F0502020204030204" pitchFamily="34" charset="0"/>
                <a:cs typeface="Times New Roman" panose="02020603050405020304" pitchFamily="18" charset="0"/>
              </a:rPr>
              <a:t>……………………………………………</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r>
              <a:rPr lang="vi-VN" sz="4000" dirty="0">
                <a:effectLst/>
                <a:latin typeface="Arial" panose="020B0604020202020204" pitchFamily="34" charset="0"/>
                <a:ea typeface="Calibri" panose="020F0502020204030204" pitchFamily="34" charset="0"/>
                <a:cs typeface="Times New Roman" panose="02020603050405020304" pitchFamily="18" charset="0"/>
              </a:rPr>
              <a:t>.....</a:t>
            </a:r>
          </a:p>
          <a:p>
            <a:pPr>
              <a:lnSpc>
                <a:spcPct val="150000"/>
              </a:lnSpc>
              <a:spcAft>
                <a:spcPts val="800"/>
              </a:spcAft>
            </a:pPr>
            <a:r>
              <a:rPr lang="vi-VN" sz="4000" b="1" dirty="0">
                <a:effectLst/>
                <a:latin typeface="Arial" panose="020B0604020202020204" pitchFamily="34" charset="0"/>
                <a:ea typeface="Calibri" panose="020F0502020204030204" pitchFamily="34" charset="0"/>
                <a:cs typeface="Times New Roman" panose="02020603050405020304" pitchFamily="18" charset="0"/>
              </a:rPr>
              <a:t>IV. Thiết kế phương án và tiến hành làm thí nghiệm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vi-VN" sz="4000" dirty="0">
                <a:effectLst/>
                <a:latin typeface="Arial" panose="020B0604020202020204" pitchFamily="34" charset="0"/>
                <a:ea typeface="Calibri" panose="020F0502020204030204" pitchFamily="34" charset="0"/>
                <a:cs typeface="Times New Roman" panose="02020603050405020304" pitchFamily="18" charset="0"/>
              </a:rPr>
              <a:t>…………………………………………………………………………….</a:t>
            </a:r>
            <a:endParaRPr lang="vi-VN" sz="40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vi-VN"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nSpc>
                <a:spcPct val="150000"/>
              </a:lnSpc>
              <a:spcAft>
                <a:spcPts val="8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3785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00D2A20F-CB35-462F-A3DE-A2DEDD5C1A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6534" y="-2781300"/>
            <a:ext cx="16854418" cy="14019254"/>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83900" y="6425610"/>
            <a:ext cx="1604100" cy="200969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7370" y="1331954"/>
            <a:ext cx="1604100" cy="2009692"/>
          </a:xfrm>
          <a:prstGeom prst="rect">
            <a:avLst/>
          </a:prstGeom>
        </p:spPr>
      </p:pic>
      <p:sp>
        <p:nvSpPr>
          <p:cNvPr id="12" name="TextBox 11">
            <a:extLst>
              <a:ext uri="{FF2B5EF4-FFF2-40B4-BE49-F238E27FC236}">
                <a16:creationId xmlns:a16="http://schemas.microsoft.com/office/drawing/2014/main" id="{0433A1B4-69E4-4D13-84BF-829431382E4B}"/>
              </a:ext>
            </a:extLst>
          </p:cNvPr>
          <p:cNvSpPr txBox="1"/>
          <p:nvPr/>
        </p:nvSpPr>
        <p:spPr>
          <a:xfrm>
            <a:off x="5867400" y="250952"/>
            <a:ext cx="9220200" cy="108100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Mẫu báo cáo thực hành</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61B978B-8DAA-42F9-8F83-627DE003A6C5}"/>
              </a:ext>
            </a:extLst>
          </p:cNvPr>
          <p:cNvSpPr txBox="1"/>
          <p:nvPr/>
        </p:nvSpPr>
        <p:spPr>
          <a:xfrm>
            <a:off x="1881470" y="2232963"/>
            <a:ext cx="15163800" cy="36038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V. Kết quả thí nghiệm.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R="0" lvl="0" algn="just" defTabSz="914400" rtl="0" eaLnBrk="1" fontAlgn="auto" latinLnBrk="0" hangingPunct="1">
              <a:lnSpc>
                <a:spcPct val="150000"/>
              </a:lnSpc>
              <a:spcBef>
                <a:spcPts val="0"/>
              </a:spcBef>
              <a:spcAft>
                <a:spcPts val="0"/>
              </a:spcAft>
              <a:buClrTx/>
              <a:buSzTx/>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1. Ghi các giá trị đo được vào bảng 30.1 và 30.2 và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tính toán </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hoàn thành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bảng</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p>
          <a:p>
            <a:pPr marR="0" lvl="0" algn="just" defTabSz="914400" rtl="0" eaLnBrk="1" fontAlgn="auto" latinLnBrk="0" hangingPunct="1">
              <a:lnSpc>
                <a:spcPct val="15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ea typeface="Times New Roman" panose="02020603050405020304" pitchFamily="18" charset="0"/>
                <a:cs typeface="+mn-cs"/>
              </a:rPr>
              <a:t>Bảng 30.1.</a:t>
            </a:r>
            <a:endParaRPr lang="vi-VN" sz="3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graphicFrame>
            <p:nvGraphicFramePr>
              <p:cNvPr id="7" name="Table 6">
                <a:extLst>
                  <a:ext uri="{FF2B5EF4-FFF2-40B4-BE49-F238E27FC236}">
                    <a16:creationId xmlns:a16="http://schemas.microsoft.com/office/drawing/2014/main" id="{5CC58688-F14E-45AE-A635-91C24A07EC46}"/>
                  </a:ext>
                </a:extLst>
              </p:cNvPr>
              <p:cNvGraphicFramePr>
                <a:graphicFrameLocks noGrp="1"/>
              </p:cNvGraphicFramePr>
              <p:nvPr>
                <p:extLst>
                  <p:ext uri="{D42A27DB-BD31-4B8C-83A1-F6EECF244321}">
                    <p14:modId xmlns:p14="http://schemas.microsoft.com/office/powerpoint/2010/main" val="1569635114"/>
                  </p:ext>
                </p:extLst>
              </p:nvPr>
            </p:nvGraphicFramePr>
            <p:xfrm>
              <a:off x="4625156" y="5171443"/>
              <a:ext cx="11781374" cy="4518025"/>
            </p:xfrm>
            <a:graphic>
              <a:graphicData uri="http://schemas.openxmlformats.org/drawingml/2006/table">
                <a:tbl>
                  <a:tblPr firstRow="1" firstCol="1" bandRow="1"/>
                  <a:tblGrid>
                    <a:gridCol w="1071034">
                      <a:extLst>
                        <a:ext uri="{9D8B030D-6E8A-4147-A177-3AD203B41FA5}">
                          <a16:colId xmlns:a16="http://schemas.microsoft.com/office/drawing/2014/main" val="3147567739"/>
                        </a:ext>
                      </a:extLst>
                    </a:gridCol>
                    <a:gridCol w="1071034">
                      <a:extLst>
                        <a:ext uri="{9D8B030D-6E8A-4147-A177-3AD203B41FA5}">
                          <a16:colId xmlns:a16="http://schemas.microsoft.com/office/drawing/2014/main" val="54555875"/>
                        </a:ext>
                      </a:extLst>
                    </a:gridCol>
                    <a:gridCol w="1071034">
                      <a:extLst>
                        <a:ext uri="{9D8B030D-6E8A-4147-A177-3AD203B41FA5}">
                          <a16:colId xmlns:a16="http://schemas.microsoft.com/office/drawing/2014/main" val="582136717"/>
                        </a:ext>
                      </a:extLst>
                    </a:gridCol>
                    <a:gridCol w="1071034">
                      <a:extLst>
                        <a:ext uri="{9D8B030D-6E8A-4147-A177-3AD203B41FA5}">
                          <a16:colId xmlns:a16="http://schemas.microsoft.com/office/drawing/2014/main" val="1259381004"/>
                        </a:ext>
                      </a:extLst>
                    </a:gridCol>
                    <a:gridCol w="1071034">
                      <a:extLst>
                        <a:ext uri="{9D8B030D-6E8A-4147-A177-3AD203B41FA5}">
                          <a16:colId xmlns:a16="http://schemas.microsoft.com/office/drawing/2014/main" val="1501213756"/>
                        </a:ext>
                      </a:extLst>
                    </a:gridCol>
                    <a:gridCol w="1071034">
                      <a:extLst>
                        <a:ext uri="{9D8B030D-6E8A-4147-A177-3AD203B41FA5}">
                          <a16:colId xmlns:a16="http://schemas.microsoft.com/office/drawing/2014/main" val="3472357950"/>
                        </a:ext>
                      </a:extLst>
                    </a:gridCol>
                    <a:gridCol w="1071034">
                      <a:extLst>
                        <a:ext uri="{9D8B030D-6E8A-4147-A177-3AD203B41FA5}">
                          <a16:colId xmlns:a16="http://schemas.microsoft.com/office/drawing/2014/main" val="4159667480"/>
                        </a:ext>
                      </a:extLst>
                    </a:gridCol>
                    <a:gridCol w="1071034">
                      <a:extLst>
                        <a:ext uri="{9D8B030D-6E8A-4147-A177-3AD203B41FA5}">
                          <a16:colId xmlns:a16="http://schemas.microsoft.com/office/drawing/2014/main" val="813302677"/>
                        </a:ext>
                      </a:extLst>
                    </a:gridCol>
                    <a:gridCol w="1071034">
                      <a:extLst>
                        <a:ext uri="{9D8B030D-6E8A-4147-A177-3AD203B41FA5}">
                          <a16:colId xmlns:a16="http://schemas.microsoft.com/office/drawing/2014/main" val="335305433"/>
                        </a:ext>
                      </a:extLst>
                    </a:gridCol>
                    <a:gridCol w="1071034">
                      <a:extLst>
                        <a:ext uri="{9D8B030D-6E8A-4147-A177-3AD203B41FA5}">
                          <a16:colId xmlns:a16="http://schemas.microsoft.com/office/drawing/2014/main" val="2092504157"/>
                        </a:ext>
                      </a:extLst>
                    </a:gridCol>
                    <a:gridCol w="1071034">
                      <a:extLst>
                        <a:ext uri="{9D8B030D-6E8A-4147-A177-3AD203B41FA5}">
                          <a16:colId xmlns:a16="http://schemas.microsoft.com/office/drawing/2014/main" val="1054731714"/>
                        </a:ext>
                      </a:extLst>
                    </a:gridCol>
                  </a:tblGrid>
                  <a:tr h="601650">
                    <a:tc gridSpan="8">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Trước va chạm</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3B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Sau va chạm</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3B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76997401"/>
                      </a:ext>
                    </a:extLst>
                  </a:tr>
                  <a:tr h="1354374">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Lần</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m</a:t>
                          </a:r>
                          <a:r>
                            <a:rPr lang="en-US" sz="3600" baseline="-25000">
                              <a:solidFill>
                                <a:srgbClr val="000000"/>
                              </a:solidFill>
                              <a:effectLst/>
                              <a:latin typeface="Arial" panose="020B0604020202020204" pitchFamily="34" charset="0"/>
                              <a:ea typeface="Times New Roman" panose="02020603050405020304" pitchFamily="18" charset="0"/>
                            </a:rPr>
                            <a:t>1</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m</a:t>
                          </a:r>
                          <a:r>
                            <a:rPr lang="en-US" sz="3600" baseline="-25000">
                              <a:solidFill>
                                <a:srgbClr val="000000"/>
                              </a:solidFill>
                              <a:effectLst/>
                              <a:latin typeface="Arial" panose="020B0604020202020204" pitchFamily="34" charset="0"/>
                              <a:ea typeface="Times New Roman" panose="02020603050405020304" pitchFamily="18" charset="0"/>
                            </a:rPr>
                            <a:t>2</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t</a:t>
                          </a:r>
                          <a:r>
                            <a:rPr lang="en-US" sz="3600" baseline="-25000">
                              <a:solidFill>
                                <a:srgbClr val="000000"/>
                              </a:solidFill>
                              <a:effectLst/>
                              <a:latin typeface="Arial" panose="020B0604020202020204" pitchFamily="34" charset="0"/>
                              <a:ea typeface="Times New Roman" panose="02020603050405020304" pitchFamily="18" charset="0"/>
                            </a:rPr>
                            <a:t>1</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v</a:t>
                          </a:r>
                          <a:r>
                            <a:rPr lang="en-US" sz="3600" baseline="-25000">
                              <a:solidFill>
                                <a:srgbClr val="000000"/>
                              </a:solidFill>
                              <a:effectLst/>
                              <a:latin typeface="Arial" panose="020B0604020202020204" pitchFamily="34" charset="0"/>
                              <a:ea typeface="Times New Roman" panose="02020603050405020304" pitchFamily="18" charset="0"/>
                            </a:rPr>
                            <a:t>1</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p</a:t>
                          </a:r>
                          <a:r>
                            <a:rPr lang="en-US" sz="3600" baseline="-25000" dirty="0">
                              <a:solidFill>
                                <a:srgbClr val="000000"/>
                              </a:solidFill>
                              <a:effectLst/>
                              <a:latin typeface="Arial" panose="020B0604020202020204" pitchFamily="34" charset="0"/>
                              <a:ea typeface="Times New Roman" panose="02020603050405020304" pitchFamily="18" charset="0"/>
                            </a:rPr>
                            <a:t>1</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p</a:t>
                          </a:r>
                          <a:r>
                            <a:rPr lang="en-US" sz="3600" baseline="-25000">
                              <a:solidFill>
                                <a:srgbClr val="000000"/>
                              </a:solidFill>
                              <a:effectLst/>
                              <a:latin typeface="Arial" panose="020B0604020202020204" pitchFamily="34" charset="0"/>
                              <a:ea typeface="Times New Roman" panose="02020603050405020304" pitchFamily="18" charset="0"/>
                            </a:rPr>
                            <a:t>2</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p</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3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3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e>
                                  <m:sub>
                                    <m:r>
                                      <a:rPr lang="en-US" sz="3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n-US" sz="3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3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3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𝑣</m:t>
                                    </m:r>
                                  </m:e>
                                  <m:sub>
                                    <m:r>
                                      <a:rPr lang="en-US" sz="3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n-US" sz="3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r>
                                  <a:rPr lang="en-US" sz="3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3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3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𝑣</m:t>
                                    </m:r>
                                  </m:e>
                                  <m:sub>
                                    <m:r>
                                      <a:rPr lang="en-US" sz="3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b>
                                  <m:sup>
                                    <m:r>
                                      <a:rPr lang="en-US" sz="3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p</a:t>
                          </a:r>
                          <a:r>
                            <a:rPr lang="en-US" sz="3600" baseline="30000" dirty="0">
                              <a:solidFill>
                                <a:srgbClr val="000000"/>
                              </a:solidFill>
                              <a:effectLst/>
                              <a:latin typeface="Arial" panose="020B0604020202020204" pitchFamily="34" charset="0"/>
                              <a:ea typeface="Times New Roman" panose="02020603050405020304" pitchFamily="18" charset="0"/>
                            </a:rPr>
                            <a:t>’</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28156847"/>
                      </a:ext>
                    </a:extLst>
                  </a:tr>
                  <a:tr h="601650">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1</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63834480"/>
                      </a:ext>
                    </a:extLst>
                  </a:tr>
                  <a:tr h="601650">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2</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43017023"/>
                      </a:ext>
                    </a:extLst>
                  </a:tr>
                  <a:tr h="601650">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3</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49464910"/>
                      </a:ext>
                    </a:extLst>
                  </a:tr>
                </a:tbl>
              </a:graphicData>
            </a:graphic>
          </p:graphicFrame>
        </mc:Choice>
        <mc:Fallback>
          <p:graphicFrame>
            <p:nvGraphicFramePr>
              <p:cNvPr id="7" name="Table 6">
                <a:extLst>
                  <a:ext uri="{FF2B5EF4-FFF2-40B4-BE49-F238E27FC236}">
                    <a16:creationId xmlns:a16="http://schemas.microsoft.com/office/drawing/2014/main" id="{5CC58688-F14E-45AE-A635-91C24A07EC46}"/>
                  </a:ext>
                </a:extLst>
              </p:cNvPr>
              <p:cNvGraphicFramePr>
                <a:graphicFrameLocks noGrp="1"/>
              </p:cNvGraphicFramePr>
              <p:nvPr>
                <p:extLst>
                  <p:ext uri="{D42A27DB-BD31-4B8C-83A1-F6EECF244321}">
                    <p14:modId xmlns:p14="http://schemas.microsoft.com/office/powerpoint/2010/main" val="1569635114"/>
                  </p:ext>
                </p:extLst>
              </p:nvPr>
            </p:nvGraphicFramePr>
            <p:xfrm>
              <a:off x="4625156" y="5171443"/>
              <a:ext cx="11781374" cy="4518025"/>
            </p:xfrm>
            <a:graphic>
              <a:graphicData uri="http://schemas.openxmlformats.org/drawingml/2006/table">
                <a:tbl>
                  <a:tblPr firstRow="1" firstCol="1" bandRow="1"/>
                  <a:tblGrid>
                    <a:gridCol w="1071034">
                      <a:extLst>
                        <a:ext uri="{9D8B030D-6E8A-4147-A177-3AD203B41FA5}">
                          <a16:colId xmlns:a16="http://schemas.microsoft.com/office/drawing/2014/main" val="3147567739"/>
                        </a:ext>
                      </a:extLst>
                    </a:gridCol>
                    <a:gridCol w="1071034">
                      <a:extLst>
                        <a:ext uri="{9D8B030D-6E8A-4147-A177-3AD203B41FA5}">
                          <a16:colId xmlns:a16="http://schemas.microsoft.com/office/drawing/2014/main" val="54555875"/>
                        </a:ext>
                      </a:extLst>
                    </a:gridCol>
                    <a:gridCol w="1071034">
                      <a:extLst>
                        <a:ext uri="{9D8B030D-6E8A-4147-A177-3AD203B41FA5}">
                          <a16:colId xmlns:a16="http://schemas.microsoft.com/office/drawing/2014/main" val="582136717"/>
                        </a:ext>
                      </a:extLst>
                    </a:gridCol>
                    <a:gridCol w="1071034">
                      <a:extLst>
                        <a:ext uri="{9D8B030D-6E8A-4147-A177-3AD203B41FA5}">
                          <a16:colId xmlns:a16="http://schemas.microsoft.com/office/drawing/2014/main" val="1259381004"/>
                        </a:ext>
                      </a:extLst>
                    </a:gridCol>
                    <a:gridCol w="1071034">
                      <a:extLst>
                        <a:ext uri="{9D8B030D-6E8A-4147-A177-3AD203B41FA5}">
                          <a16:colId xmlns:a16="http://schemas.microsoft.com/office/drawing/2014/main" val="1501213756"/>
                        </a:ext>
                      </a:extLst>
                    </a:gridCol>
                    <a:gridCol w="1071034">
                      <a:extLst>
                        <a:ext uri="{9D8B030D-6E8A-4147-A177-3AD203B41FA5}">
                          <a16:colId xmlns:a16="http://schemas.microsoft.com/office/drawing/2014/main" val="3472357950"/>
                        </a:ext>
                      </a:extLst>
                    </a:gridCol>
                    <a:gridCol w="1071034">
                      <a:extLst>
                        <a:ext uri="{9D8B030D-6E8A-4147-A177-3AD203B41FA5}">
                          <a16:colId xmlns:a16="http://schemas.microsoft.com/office/drawing/2014/main" val="4159667480"/>
                        </a:ext>
                      </a:extLst>
                    </a:gridCol>
                    <a:gridCol w="1071034">
                      <a:extLst>
                        <a:ext uri="{9D8B030D-6E8A-4147-A177-3AD203B41FA5}">
                          <a16:colId xmlns:a16="http://schemas.microsoft.com/office/drawing/2014/main" val="813302677"/>
                        </a:ext>
                      </a:extLst>
                    </a:gridCol>
                    <a:gridCol w="1071034">
                      <a:extLst>
                        <a:ext uri="{9D8B030D-6E8A-4147-A177-3AD203B41FA5}">
                          <a16:colId xmlns:a16="http://schemas.microsoft.com/office/drawing/2014/main" val="335305433"/>
                        </a:ext>
                      </a:extLst>
                    </a:gridCol>
                    <a:gridCol w="1071034">
                      <a:extLst>
                        <a:ext uri="{9D8B030D-6E8A-4147-A177-3AD203B41FA5}">
                          <a16:colId xmlns:a16="http://schemas.microsoft.com/office/drawing/2014/main" val="2092504157"/>
                        </a:ext>
                      </a:extLst>
                    </a:gridCol>
                    <a:gridCol w="1071034">
                      <a:extLst>
                        <a:ext uri="{9D8B030D-6E8A-4147-A177-3AD203B41FA5}">
                          <a16:colId xmlns:a16="http://schemas.microsoft.com/office/drawing/2014/main" val="1054731714"/>
                        </a:ext>
                      </a:extLst>
                    </a:gridCol>
                  </a:tblGrid>
                  <a:tr h="722757">
                    <a:tc gridSpan="8">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Trước va chạm</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3B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Sau va chạm</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3B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76997401"/>
                      </a:ext>
                    </a:extLst>
                  </a:tr>
                  <a:tr h="1626997">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Lần</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m</a:t>
                          </a:r>
                          <a:r>
                            <a:rPr lang="en-US" sz="3600" baseline="-25000">
                              <a:solidFill>
                                <a:srgbClr val="000000"/>
                              </a:solidFill>
                              <a:effectLst/>
                              <a:latin typeface="Arial" panose="020B0604020202020204" pitchFamily="34" charset="0"/>
                              <a:ea typeface="Times New Roman" panose="02020603050405020304" pitchFamily="18" charset="0"/>
                            </a:rPr>
                            <a:t>1</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m</a:t>
                          </a:r>
                          <a:r>
                            <a:rPr lang="en-US" sz="3600" baseline="-25000">
                              <a:solidFill>
                                <a:srgbClr val="000000"/>
                              </a:solidFill>
                              <a:effectLst/>
                              <a:latin typeface="Arial" panose="020B0604020202020204" pitchFamily="34" charset="0"/>
                              <a:ea typeface="Times New Roman" panose="02020603050405020304" pitchFamily="18" charset="0"/>
                            </a:rPr>
                            <a:t>2</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t</a:t>
                          </a:r>
                          <a:r>
                            <a:rPr lang="en-US" sz="3600" baseline="-25000">
                              <a:solidFill>
                                <a:srgbClr val="000000"/>
                              </a:solidFill>
                              <a:effectLst/>
                              <a:latin typeface="Arial" panose="020B0604020202020204" pitchFamily="34" charset="0"/>
                              <a:ea typeface="Times New Roman" panose="02020603050405020304" pitchFamily="18" charset="0"/>
                            </a:rPr>
                            <a:t>1</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v</a:t>
                          </a:r>
                          <a:r>
                            <a:rPr lang="en-US" sz="3600" baseline="-25000">
                              <a:solidFill>
                                <a:srgbClr val="000000"/>
                              </a:solidFill>
                              <a:effectLst/>
                              <a:latin typeface="Arial" panose="020B0604020202020204" pitchFamily="34" charset="0"/>
                              <a:ea typeface="Times New Roman" panose="02020603050405020304" pitchFamily="18" charset="0"/>
                            </a:rPr>
                            <a:t>1</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p</a:t>
                          </a:r>
                          <a:r>
                            <a:rPr lang="en-US" sz="3600" baseline="-25000" dirty="0">
                              <a:solidFill>
                                <a:srgbClr val="000000"/>
                              </a:solidFill>
                              <a:effectLst/>
                              <a:latin typeface="Arial" panose="020B0604020202020204" pitchFamily="34" charset="0"/>
                              <a:ea typeface="Times New Roman" panose="02020603050405020304" pitchFamily="18" charset="0"/>
                            </a:rPr>
                            <a:t>1</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p</a:t>
                          </a:r>
                          <a:r>
                            <a:rPr lang="en-US" sz="3600" baseline="-25000">
                              <a:solidFill>
                                <a:srgbClr val="000000"/>
                              </a:solidFill>
                              <a:effectLst/>
                              <a:latin typeface="Arial" panose="020B0604020202020204" pitchFamily="34" charset="0"/>
                              <a:ea typeface="Times New Roman" panose="02020603050405020304" pitchFamily="18" charset="0"/>
                            </a:rPr>
                            <a:t>2</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p</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804571" t="-44944" r="-202286" b="-14981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899432" t="-44944" r="-101136" b="-149813"/>
                          </a:stretch>
                        </a:blip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p</a:t>
                          </a:r>
                          <a:r>
                            <a:rPr lang="en-US" sz="3600" baseline="30000" dirty="0">
                              <a:solidFill>
                                <a:srgbClr val="000000"/>
                              </a:solidFill>
                              <a:effectLst/>
                              <a:latin typeface="Arial" panose="020B0604020202020204" pitchFamily="34" charset="0"/>
                              <a:ea typeface="Times New Roman" panose="02020603050405020304" pitchFamily="18" charset="0"/>
                            </a:rPr>
                            <a:t>’</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28156847"/>
                      </a:ext>
                    </a:extLst>
                  </a:tr>
                  <a:tr h="722757">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1</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63834480"/>
                      </a:ext>
                    </a:extLst>
                  </a:tr>
                  <a:tr h="722757">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2</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43017023"/>
                      </a:ext>
                    </a:extLst>
                  </a:tr>
                  <a:tr h="722757">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3</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a:solidFill>
                                <a:srgbClr val="000000"/>
                              </a:solidFill>
                              <a:effectLst/>
                              <a:latin typeface="Arial" panose="020B0604020202020204" pitchFamily="34" charset="0"/>
                              <a:ea typeface="Times New Roman" panose="02020603050405020304" pitchFamily="18" charset="0"/>
                            </a:rPr>
                            <a:t> </a:t>
                          </a:r>
                          <a:endParaRPr lang="en-US" sz="36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3600" dirty="0">
                              <a:solidFill>
                                <a:srgbClr val="000000"/>
                              </a:solidFill>
                              <a:effectLst/>
                              <a:latin typeface="Arial" panose="020B0604020202020204" pitchFamily="34" charset="0"/>
                              <a:ea typeface="Times New Roman" panose="02020603050405020304" pitchFamily="18" charset="0"/>
                            </a:rPr>
                            <a:t> </a:t>
                          </a:r>
                          <a:endParaRPr lang="en-US" sz="36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49464910"/>
                      </a:ext>
                    </a:extLst>
                  </a:tr>
                </a:tbl>
              </a:graphicData>
            </a:graphic>
          </p:graphicFrame>
        </mc:Fallback>
      </mc:AlternateContent>
    </p:spTree>
    <p:extLst>
      <p:ext uri="{BB962C8B-B14F-4D97-AF65-F5344CB8AC3E}">
        <p14:creationId xmlns:p14="http://schemas.microsoft.com/office/powerpoint/2010/main" val="30504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00D2A20F-CB35-462F-A3DE-A2DEDD5C1A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6534" y="-2781300"/>
            <a:ext cx="16854418" cy="14019254"/>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83900" y="6425610"/>
            <a:ext cx="1604100" cy="200969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7370" y="1331954"/>
            <a:ext cx="1604100" cy="2009692"/>
          </a:xfrm>
          <a:prstGeom prst="rect">
            <a:avLst/>
          </a:prstGeom>
        </p:spPr>
      </p:pic>
      <p:sp>
        <p:nvSpPr>
          <p:cNvPr id="12" name="TextBox 11">
            <a:extLst>
              <a:ext uri="{FF2B5EF4-FFF2-40B4-BE49-F238E27FC236}">
                <a16:creationId xmlns:a16="http://schemas.microsoft.com/office/drawing/2014/main" id="{0433A1B4-69E4-4D13-84BF-829431382E4B}"/>
              </a:ext>
            </a:extLst>
          </p:cNvPr>
          <p:cNvSpPr txBox="1"/>
          <p:nvPr/>
        </p:nvSpPr>
        <p:spPr>
          <a:xfrm>
            <a:off x="5867400" y="250952"/>
            <a:ext cx="9220200" cy="108100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Mẫu báo cáo thực hành</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61B978B-8DAA-42F9-8F83-627DE003A6C5}"/>
              </a:ext>
            </a:extLst>
          </p:cNvPr>
          <p:cNvSpPr txBox="1"/>
          <p:nvPr/>
        </p:nvSpPr>
        <p:spPr>
          <a:xfrm>
            <a:off x="1881470" y="2232963"/>
            <a:ext cx="15163800" cy="36038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V. Kết quả thí nghiệm.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1. Ghi các giá trị đo được vào bảng 30.1 và 30.2 và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tính toán </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hoàn thành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bảng</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Bảng 30.2.</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graphicFrame>
            <p:nvGraphicFramePr>
              <p:cNvPr id="11" name="Table 10">
                <a:extLst>
                  <a:ext uri="{FF2B5EF4-FFF2-40B4-BE49-F238E27FC236}">
                    <a16:creationId xmlns:a16="http://schemas.microsoft.com/office/drawing/2014/main" id="{A470E2F4-5AD8-45E4-96D4-973F33EBBB8A}"/>
                  </a:ext>
                </a:extLst>
              </p:cNvPr>
              <p:cNvGraphicFramePr>
                <a:graphicFrameLocks noGrp="1"/>
              </p:cNvGraphicFramePr>
              <p:nvPr>
                <p:extLst>
                  <p:ext uri="{D42A27DB-BD31-4B8C-83A1-F6EECF244321}">
                    <p14:modId xmlns:p14="http://schemas.microsoft.com/office/powerpoint/2010/main" val="504419939"/>
                  </p:ext>
                </p:extLst>
              </p:nvPr>
            </p:nvGraphicFramePr>
            <p:xfrm>
              <a:off x="4572309" y="5234296"/>
              <a:ext cx="11684123" cy="4392319"/>
            </p:xfrm>
            <a:graphic>
              <a:graphicData uri="http://schemas.openxmlformats.org/drawingml/2006/table">
                <a:tbl>
                  <a:tblPr firstRow="1" firstCol="1" bandRow="1"/>
                  <a:tblGrid>
                    <a:gridCol w="1062193">
                      <a:extLst>
                        <a:ext uri="{9D8B030D-6E8A-4147-A177-3AD203B41FA5}">
                          <a16:colId xmlns:a16="http://schemas.microsoft.com/office/drawing/2014/main" val="3383633706"/>
                        </a:ext>
                      </a:extLst>
                    </a:gridCol>
                    <a:gridCol w="1062193">
                      <a:extLst>
                        <a:ext uri="{9D8B030D-6E8A-4147-A177-3AD203B41FA5}">
                          <a16:colId xmlns:a16="http://schemas.microsoft.com/office/drawing/2014/main" val="3020488576"/>
                        </a:ext>
                      </a:extLst>
                    </a:gridCol>
                    <a:gridCol w="1062193">
                      <a:extLst>
                        <a:ext uri="{9D8B030D-6E8A-4147-A177-3AD203B41FA5}">
                          <a16:colId xmlns:a16="http://schemas.microsoft.com/office/drawing/2014/main" val="1135891204"/>
                        </a:ext>
                      </a:extLst>
                    </a:gridCol>
                    <a:gridCol w="1062193">
                      <a:extLst>
                        <a:ext uri="{9D8B030D-6E8A-4147-A177-3AD203B41FA5}">
                          <a16:colId xmlns:a16="http://schemas.microsoft.com/office/drawing/2014/main" val="1576830406"/>
                        </a:ext>
                      </a:extLst>
                    </a:gridCol>
                    <a:gridCol w="1062193">
                      <a:extLst>
                        <a:ext uri="{9D8B030D-6E8A-4147-A177-3AD203B41FA5}">
                          <a16:colId xmlns:a16="http://schemas.microsoft.com/office/drawing/2014/main" val="377940744"/>
                        </a:ext>
                      </a:extLst>
                    </a:gridCol>
                    <a:gridCol w="1062193">
                      <a:extLst>
                        <a:ext uri="{9D8B030D-6E8A-4147-A177-3AD203B41FA5}">
                          <a16:colId xmlns:a16="http://schemas.microsoft.com/office/drawing/2014/main" val="553732212"/>
                        </a:ext>
                      </a:extLst>
                    </a:gridCol>
                    <a:gridCol w="1062193">
                      <a:extLst>
                        <a:ext uri="{9D8B030D-6E8A-4147-A177-3AD203B41FA5}">
                          <a16:colId xmlns:a16="http://schemas.microsoft.com/office/drawing/2014/main" val="616009999"/>
                        </a:ext>
                      </a:extLst>
                    </a:gridCol>
                    <a:gridCol w="1062193">
                      <a:extLst>
                        <a:ext uri="{9D8B030D-6E8A-4147-A177-3AD203B41FA5}">
                          <a16:colId xmlns:a16="http://schemas.microsoft.com/office/drawing/2014/main" val="2445807830"/>
                        </a:ext>
                      </a:extLst>
                    </a:gridCol>
                    <a:gridCol w="1062193">
                      <a:extLst>
                        <a:ext uri="{9D8B030D-6E8A-4147-A177-3AD203B41FA5}">
                          <a16:colId xmlns:a16="http://schemas.microsoft.com/office/drawing/2014/main" val="3219486323"/>
                        </a:ext>
                      </a:extLst>
                    </a:gridCol>
                    <a:gridCol w="1062193">
                      <a:extLst>
                        <a:ext uri="{9D8B030D-6E8A-4147-A177-3AD203B41FA5}">
                          <a16:colId xmlns:a16="http://schemas.microsoft.com/office/drawing/2014/main" val="90825744"/>
                        </a:ext>
                      </a:extLst>
                    </a:gridCol>
                    <a:gridCol w="1062193">
                      <a:extLst>
                        <a:ext uri="{9D8B030D-6E8A-4147-A177-3AD203B41FA5}">
                          <a16:colId xmlns:a16="http://schemas.microsoft.com/office/drawing/2014/main" val="2145771195"/>
                        </a:ext>
                      </a:extLst>
                    </a:gridCol>
                  </a:tblGrid>
                  <a:tr h="754103">
                    <a:tc gridSpan="8">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Trước va chạm</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3B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Sau va chạm</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3B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9445869"/>
                      </a:ext>
                    </a:extLst>
                  </a:tr>
                  <a:tr h="987557">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Lần</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m</a:t>
                          </a:r>
                          <a:r>
                            <a:rPr lang="en-US" sz="4000" baseline="-25000" dirty="0">
                              <a:solidFill>
                                <a:srgbClr val="000000"/>
                              </a:solidFill>
                              <a:effectLst/>
                              <a:latin typeface="Arial" panose="020B0604020202020204" pitchFamily="34" charset="0"/>
                              <a:ea typeface="Times New Roman" panose="02020603050405020304" pitchFamily="18" charset="0"/>
                            </a:rPr>
                            <a:t>1</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m</a:t>
                          </a:r>
                          <a:r>
                            <a:rPr lang="en-US" sz="4000" baseline="-25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p</a:t>
                          </a:r>
                          <a:r>
                            <a:rPr lang="en-US" sz="4000" baseline="-25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p</a:t>
                          </a:r>
                          <a:r>
                            <a:rPr lang="en-US" sz="4000" baseline="-25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𝑣</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𝑣</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𝑝</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14:m>
                            <m:oMathPara xmlns:m="http://schemas.openxmlformats.org/officeDocument/2006/math">
                              <m:oMathParaPr>
                                <m:jc m:val="centerGroup"/>
                              </m:oMathParaPr>
                              <m:oMath xmlns:m="http://schemas.openxmlformats.org/officeDocument/2006/math">
                                <m:sSubSup>
                                  <m:sSub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𝑝</m:t>
                                    </m:r>
                                  </m:e>
                                  <m:sub>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b>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bSup>
                              </m:oMath>
                            </m:oMathPara>
                          </a14:m>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4284152220"/>
                      </a:ext>
                    </a:extLst>
                  </a:tr>
                  <a:tr h="867247">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744406213"/>
                      </a:ext>
                    </a:extLst>
                  </a:tr>
                  <a:tr h="867247">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20339868"/>
                      </a:ext>
                    </a:extLst>
                  </a:tr>
                  <a:tr h="867247">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3</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3914365985"/>
                      </a:ext>
                    </a:extLst>
                  </a:tr>
                </a:tbl>
              </a:graphicData>
            </a:graphic>
          </p:graphicFrame>
        </mc:Choice>
        <mc:Fallback>
          <p:graphicFrame>
            <p:nvGraphicFramePr>
              <p:cNvPr id="11" name="Table 10">
                <a:extLst>
                  <a:ext uri="{FF2B5EF4-FFF2-40B4-BE49-F238E27FC236}">
                    <a16:creationId xmlns:a16="http://schemas.microsoft.com/office/drawing/2014/main" id="{A470E2F4-5AD8-45E4-96D4-973F33EBBB8A}"/>
                  </a:ext>
                </a:extLst>
              </p:cNvPr>
              <p:cNvGraphicFramePr>
                <a:graphicFrameLocks noGrp="1"/>
              </p:cNvGraphicFramePr>
              <p:nvPr>
                <p:extLst>
                  <p:ext uri="{D42A27DB-BD31-4B8C-83A1-F6EECF244321}">
                    <p14:modId xmlns:p14="http://schemas.microsoft.com/office/powerpoint/2010/main" val="504419939"/>
                  </p:ext>
                </p:extLst>
              </p:nvPr>
            </p:nvGraphicFramePr>
            <p:xfrm>
              <a:off x="4572309" y="5234296"/>
              <a:ext cx="11684123" cy="4392319"/>
            </p:xfrm>
            <a:graphic>
              <a:graphicData uri="http://schemas.openxmlformats.org/drawingml/2006/table">
                <a:tbl>
                  <a:tblPr firstRow="1" firstCol="1" bandRow="1"/>
                  <a:tblGrid>
                    <a:gridCol w="1062193">
                      <a:extLst>
                        <a:ext uri="{9D8B030D-6E8A-4147-A177-3AD203B41FA5}">
                          <a16:colId xmlns:a16="http://schemas.microsoft.com/office/drawing/2014/main" val="3383633706"/>
                        </a:ext>
                      </a:extLst>
                    </a:gridCol>
                    <a:gridCol w="1062193">
                      <a:extLst>
                        <a:ext uri="{9D8B030D-6E8A-4147-A177-3AD203B41FA5}">
                          <a16:colId xmlns:a16="http://schemas.microsoft.com/office/drawing/2014/main" val="3020488576"/>
                        </a:ext>
                      </a:extLst>
                    </a:gridCol>
                    <a:gridCol w="1062193">
                      <a:extLst>
                        <a:ext uri="{9D8B030D-6E8A-4147-A177-3AD203B41FA5}">
                          <a16:colId xmlns:a16="http://schemas.microsoft.com/office/drawing/2014/main" val="1135891204"/>
                        </a:ext>
                      </a:extLst>
                    </a:gridCol>
                    <a:gridCol w="1062193">
                      <a:extLst>
                        <a:ext uri="{9D8B030D-6E8A-4147-A177-3AD203B41FA5}">
                          <a16:colId xmlns:a16="http://schemas.microsoft.com/office/drawing/2014/main" val="1576830406"/>
                        </a:ext>
                      </a:extLst>
                    </a:gridCol>
                    <a:gridCol w="1062193">
                      <a:extLst>
                        <a:ext uri="{9D8B030D-6E8A-4147-A177-3AD203B41FA5}">
                          <a16:colId xmlns:a16="http://schemas.microsoft.com/office/drawing/2014/main" val="377940744"/>
                        </a:ext>
                      </a:extLst>
                    </a:gridCol>
                    <a:gridCol w="1062193">
                      <a:extLst>
                        <a:ext uri="{9D8B030D-6E8A-4147-A177-3AD203B41FA5}">
                          <a16:colId xmlns:a16="http://schemas.microsoft.com/office/drawing/2014/main" val="553732212"/>
                        </a:ext>
                      </a:extLst>
                    </a:gridCol>
                    <a:gridCol w="1062193">
                      <a:extLst>
                        <a:ext uri="{9D8B030D-6E8A-4147-A177-3AD203B41FA5}">
                          <a16:colId xmlns:a16="http://schemas.microsoft.com/office/drawing/2014/main" val="616009999"/>
                        </a:ext>
                      </a:extLst>
                    </a:gridCol>
                    <a:gridCol w="1062193">
                      <a:extLst>
                        <a:ext uri="{9D8B030D-6E8A-4147-A177-3AD203B41FA5}">
                          <a16:colId xmlns:a16="http://schemas.microsoft.com/office/drawing/2014/main" val="2445807830"/>
                        </a:ext>
                      </a:extLst>
                    </a:gridCol>
                    <a:gridCol w="1062193">
                      <a:extLst>
                        <a:ext uri="{9D8B030D-6E8A-4147-A177-3AD203B41FA5}">
                          <a16:colId xmlns:a16="http://schemas.microsoft.com/office/drawing/2014/main" val="3219486323"/>
                        </a:ext>
                      </a:extLst>
                    </a:gridCol>
                    <a:gridCol w="1062193">
                      <a:extLst>
                        <a:ext uri="{9D8B030D-6E8A-4147-A177-3AD203B41FA5}">
                          <a16:colId xmlns:a16="http://schemas.microsoft.com/office/drawing/2014/main" val="90825744"/>
                        </a:ext>
                      </a:extLst>
                    </a:gridCol>
                    <a:gridCol w="1062193">
                      <a:extLst>
                        <a:ext uri="{9D8B030D-6E8A-4147-A177-3AD203B41FA5}">
                          <a16:colId xmlns:a16="http://schemas.microsoft.com/office/drawing/2014/main" val="2145771195"/>
                        </a:ext>
                      </a:extLst>
                    </a:gridCol>
                  </a:tblGrid>
                  <a:tr h="803021">
                    <a:tc gridSpan="8">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Trước va chạm</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3B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Sau va chạm</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D3B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9445869"/>
                      </a:ext>
                    </a:extLst>
                  </a:tr>
                  <a:tr h="987557">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Lần</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m</a:t>
                          </a:r>
                          <a:r>
                            <a:rPr lang="en-US" sz="4000" baseline="-25000" dirty="0">
                              <a:solidFill>
                                <a:srgbClr val="000000"/>
                              </a:solidFill>
                              <a:effectLst/>
                              <a:latin typeface="Arial" panose="020B0604020202020204" pitchFamily="34" charset="0"/>
                              <a:ea typeface="Times New Roman" panose="02020603050405020304" pitchFamily="18" charset="0"/>
                            </a:rPr>
                            <a:t>1</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m</a:t>
                          </a:r>
                          <a:r>
                            <a:rPr lang="en-US" sz="4000" baseline="-25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p</a:t>
                          </a:r>
                          <a:r>
                            <a:rPr lang="en-US" sz="4000" baseline="-25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p</a:t>
                          </a:r>
                          <a:r>
                            <a:rPr lang="en-US" sz="4000" baseline="-25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98286" t="-82099" r="-498857" b="-28827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601724" t="-82099" r="-401724" b="-28827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701724" t="-82099" r="-301724" b="-28827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801724" t="-82099" r="-201724" b="-28827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896571" t="-82099" r="-100571" b="-28827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002299" t="-82099" r="-1149" b="-288272"/>
                          </a:stretch>
                        </a:blipFill>
                      </a:tcPr>
                    </a:tc>
                    <a:extLst>
                      <a:ext uri="{0D108BD9-81ED-4DB2-BD59-A6C34878D82A}">
                        <a16:rowId xmlns:a16="http://schemas.microsoft.com/office/drawing/2014/main" val="4284152220"/>
                      </a:ext>
                    </a:extLst>
                  </a:tr>
                  <a:tr h="867247">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1</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744406213"/>
                      </a:ext>
                    </a:extLst>
                  </a:tr>
                  <a:tr h="867247">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2</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20339868"/>
                      </a:ext>
                    </a:extLst>
                  </a:tr>
                  <a:tr h="867247">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3</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a:solidFill>
                                <a:srgbClr val="000000"/>
                              </a:solidFill>
                              <a:effectLst/>
                              <a:latin typeface="Arial" panose="020B0604020202020204" pitchFamily="34" charset="0"/>
                              <a:ea typeface="Times New Roman" panose="02020603050405020304" pitchFamily="18" charset="0"/>
                            </a:rPr>
                            <a:t> </a:t>
                          </a:r>
                          <a:endParaRPr lang="en-US" sz="400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Georgia" panose="02040502050405020303"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3914365985"/>
                      </a:ext>
                    </a:extLst>
                  </a:tr>
                </a:tbl>
              </a:graphicData>
            </a:graphic>
          </p:graphicFrame>
        </mc:Fallback>
      </mc:AlternateContent>
    </p:spTree>
    <p:extLst>
      <p:ext uri="{BB962C8B-B14F-4D97-AF65-F5344CB8AC3E}">
        <p14:creationId xmlns:p14="http://schemas.microsoft.com/office/powerpoint/2010/main" val="346754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00D2A20F-CB35-462F-A3DE-A2DEDD5C1A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6534" y="-2781300"/>
            <a:ext cx="16854418" cy="14019254"/>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83900" y="6425610"/>
            <a:ext cx="1604100" cy="200969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7370" y="1331954"/>
            <a:ext cx="1604100" cy="2009692"/>
          </a:xfrm>
          <a:prstGeom prst="rect">
            <a:avLst/>
          </a:prstGeom>
        </p:spPr>
      </p:pic>
      <p:sp>
        <p:nvSpPr>
          <p:cNvPr id="12" name="TextBox 11">
            <a:extLst>
              <a:ext uri="{FF2B5EF4-FFF2-40B4-BE49-F238E27FC236}">
                <a16:creationId xmlns:a16="http://schemas.microsoft.com/office/drawing/2014/main" id="{0433A1B4-69E4-4D13-84BF-829431382E4B}"/>
              </a:ext>
            </a:extLst>
          </p:cNvPr>
          <p:cNvSpPr txBox="1"/>
          <p:nvPr/>
        </p:nvSpPr>
        <p:spPr>
          <a:xfrm>
            <a:off x="5867400" y="250952"/>
            <a:ext cx="9220200" cy="108100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Mẫu báo cáo thực hành</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61B978B-8DAA-42F9-8F83-627DE003A6C5}"/>
              </a:ext>
            </a:extLst>
          </p:cNvPr>
          <p:cNvSpPr txBox="1"/>
          <p:nvPr/>
        </p:nvSpPr>
        <p:spPr>
          <a:xfrm>
            <a:off x="1881470" y="2232963"/>
            <a:ext cx="15163800" cy="736490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V. Kết quả thí nghiệm.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R="0" lvl="0" algn="just" defTabSz="914400" rtl="0" eaLnBrk="1" fontAlgn="auto" latinLnBrk="0" hangingPunct="1">
              <a:lnSpc>
                <a:spcPct val="150000"/>
              </a:lnSpc>
              <a:spcBef>
                <a:spcPts val="0"/>
              </a:spcBef>
              <a:spcAft>
                <a:spcPts val="0"/>
              </a:spcAft>
              <a:buClrTx/>
              <a:buSzTx/>
              <a:tabLst/>
              <a:defRPr/>
            </a:pPr>
            <a:r>
              <a:rPr lang="vi-VN" sz="4000" dirty="0">
                <a:solidFill>
                  <a:srgbClr val="000000"/>
                </a:solidFill>
                <a:latin typeface="Arial" panose="020B0604020202020204" pitchFamily="34" charset="0"/>
                <a:ea typeface="Times New Roman" panose="02020603050405020304" pitchFamily="18" charset="0"/>
              </a:rPr>
              <a:t>1. </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Ghi các giá trị đo được vào bảng 30.1 và 30.2 và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tính toán </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hoàn thành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bảng</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p>
          <a:p>
            <a:pPr algn="just">
              <a:lnSpc>
                <a:spcPct val="150000"/>
              </a:lnSpc>
            </a:pPr>
            <a:r>
              <a:rPr lang="vi-VN" sz="4000" dirty="0">
                <a:solidFill>
                  <a:srgbClr val="000000"/>
                </a:solidFill>
                <a:effectLst/>
                <a:latin typeface="Arial" panose="020B0604020202020204" pitchFamily="34" charset="0"/>
                <a:ea typeface="Times New Roman" panose="02020603050405020304" pitchFamily="18" charset="0"/>
              </a:rPr>
              <a:t>2. Nhận xét và đánh giá kết quả thí nghiệm.</a:t>
            </a:r>
            <a:endParaRPr lang="en-US" sz="3600" dirty="0">
              <a:effectLst/>
              <a:latin typeface="Times New Roman" panose="02020603050405020304" pitchFamily="18" charset="0"/>
              <a:ea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rPr>
              <a:t>……………………………………………………………………………</a:t>
            </a:r>
            <a:r>
              <a:rPr lang="vi-VN" sz="4000" dirty="0">
                <a:latin typeface="Arial" panose="020B0604020202020204" pitchFamily="34" charset="0"/>
                <a:ea typeface="Calibri" panose="020F0502020204030204" pitchFamily="34" charset="0"/>
              </a:rPr>
              <a:t>.</a:t>
            </a:r>
          </a:p>
          <a:p>
            <a:pPr>
              <a:lnSpc>
                <a:spcPct val="150000"/>
              </a:lnSpc>
            </a:pPr>
            <a:r>
              <a:rPr lang="en-US" sz="4000" dirty="0">
                <a:effectLst/>
                <a:latin typeface="Arial" panose="020B0604020202020204" pitchFamily="34" charset="0"/>
                <a:ea typeface="Calibri" panose="020F0502020204030204" pitchFamily="34" charset="0"/>
              </a:rPr>
              <a:t>……………………………………………………………………………</a:t>
            </a:r>
            <a:r>
              <a:rPr lang="vi-VN" sz="4000" dirty="0">
                <a:latin typeface="Arial" panose="020B0604020202020204" pitchFamily="34" charset="0"/>
                <a:ea typeface="Calibri" panose="020F0502020204030204" pitchFamily="34" charset="0"/>
              </a:rPr>
              <a: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a:lnSpc>
                <a:spcPct val="150000"/>
              </a:lnSpc>
            </a:pPr>
            <a:r>
              <a:rPr lang="en-US" sz="4000" dirty="0">
                <a:effectLst/>
                <a:latin typeface="Arial" panose="020B0604020202020204" pitchFamily="34" charset="0"/>
                <a:ea typeface="Calibri" panose="020F0502020204030204" pitchFamily="34" charset="0"/>
              </a:rPr>
              <a:t>……………………………………………………………………………</a:t>
            </a:r>
            <a:r>
              <a:rPr lang="vi-VN" sz="4000" dirty="0">
                <a:latin typeface="Arial" panose="020B0604020202020204" pitchFamily="34" charset="0"/>
                <a:ea typeface="Calibri" panose="020F0502020204030204" pitchFamily="34" charset="0"/>
              </a:rPr>
              <a: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a:lnSpc>
                <a:spcPct val="150000"/>
              </a:lnSpc>
            </a:pPr>
            <a:r>
              <a:rPr lang="en-US" sz="4000" dirty="0">
                <a:effectLst/>
                <a:latin typeface="Arial" panose="020B0604020202020204" pitchFamily="34" charset="0"/>
                <a:ea typeface="Calibri" panose="020F0502020204030204" pitchFamily="34" charset="0"/>
              </a:rPr>
              <a:t>……………………………………………………………………………</a:t>
            </a:r>
            <a:r>
              <a:rPr lang="vi-VN" sz="4000" dirty="0">
                <a:latin typeface="Arial" panose="020B0604020202020204" pitchFamily="34" charset="0"/>
                <a:ea typeface="Calibri" panose="020F0502020204030204" pitchFamily="34" charset="0"/>
              </a:rPr>
              <a: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91766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barn(inVertical)">
                                      <p:cBhvr>
                                        <p:cTn id="22" dur="500"/>
                                        <p:tgtEl>
                                          <p:spTgt spid="14">
                                            <p:txEl>
                                              <p:pRg st="3" end="3"/>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Effect transition="in" filter="barn(inVertical)">
                                      <p:cBhvr>
                                        <p:cTn id="25" dur="500"/>
                                        <p:tgtEl>
                                          <p:spTgt spid="14">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xEl>
                                              <p:pRg st="5" end="5"/>
                                            </p:txEl>
                                          </p:spTgt>
                                        </p:tgtEl>
                                        <p:attrNameLst>
                                          <p:attrName>style.visibility</p:attrName>
                                        </p:attrNameLst>
                                      </p:cBhvr>
                                      <p:to>
                                        <p:strVal val="visible"/>
                                      </p:to>
                                    </p:set>
                                    <p:animEffect transition="in" filter="barn(inVertical)">
                                      <p:cBhvr>
                                        <p:cTn id="28" dur="500"/>
                                        <p:tgtEl>
                                          <p:spTgt spid="14">
                                            <p:txEl>
                                              <p:pRg st="5" end="5"/>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animEffect transition="in" filter="barn(inVertical)">
                                      <p:cBhvr>
                                        <p:cTn id="31"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FEA"/>
        </a:solidFill>
        <a:effectLst/>
      </p:bgPr>
    </p:bg>
    <p:spTree>
      <p:nvGrpSpPr>
        <p:cNvPr id="1" name=""/>
        <p:cNvGrpSpPr/>
        <p:nvPr/>
      </p:nvGrpSpPr>
      <p:grpSpPr>
        <a:xfrm>
          <a:off x="0" y="0"/>
          <a:ext cx="0" cy="0"/>
          <a:chOff x="0" y="0"/>
          <a:chExt cx="0" cy="0"/>
        </a:xfrm>
      </p:grpSpPr>
      <p:sp>
        <p:nvSpPr>
          <p:cNvPr id="3" name="Freeform 3"/>
          <p:cNvSpPr/>
          <p:nvPr/>
        </p:nvSpPr>
        <p:spPr>
          <a:xfrm>
            <a:off x="0" y="6147986"/>
            <a:ext cx="6096000" cy="4139014"/>
          </a:xfrm>
          <a:custGeom>
            <a:avLst/>
            <a:gdLst/>
            <a:ahLst/>
            <a:cxnLst/>
            <a:rect l="l" t="t" r="r" b="b"/>
            <a:pathLst>
              <a:path w="1559600" h="1058925">
                <a:moveTo>
                  <a:pt x="0" y="0"/>
                </a:moveTo>
                <a:lnTo>
                  <a:pt x="1559600" y="0"/>
                </a:lnTo>
                <a:lnTo>
                  <a:pt x="1559600" y="1058925"/>
                </a:lnTo>
                <a:lnTo>
                  <a:pt x="0" y="1058925"/>
                </a:lnTo>
                <a:close/>
              </a:path>
            </a:pathLst>
          </a:custGeom>
          <a:solidFill>
            <a:srgbClr val="FF9C6F"/>
          </a:solidFill>
          <a:ln w="28575">
            <a:solidFill>
              <a:srgbClr val="4C393B"/>
            </a:solidFill>
          </a:ln>
        </p:spPr>
      </p:sp>
      <p:sp>
        <p:nvSpPr>
          <p:cNvPr id="6" name="Freeform 6"/>
          <p:cNvSpPr/>
          <p:nvPr/>
        </p:nvSpPr>
        <p:spPr>
          <a:xfrm>
            <a:off x="6096000" y="6147986"/>
            <a:ext cx="6096000" cy="4139014"/>
          </a:xfrm>
          <a:custGeom>
            <a:avLst/>
            <a:gdLst/>
            <a:ahLst/>
            <a:cxnLst/>
            <a:rect l="l" t="t" r="r" b="b"/>
            <a:pathLst>
              <a:path w="1559600" h="1058925">
                <a:moveTo>
                  <a:pt x="0" y="0"/>
                </a:moveTo>
                <a:lnTo>
                  <a:pt x="1559600" y="0"/>
                </a:lnTo>
                <a:lnTo>
                  <a:pt x="1559600" y="1058925"/>
                </a:lnTo>
                <a:lnTo>
                  <a:pt x="0" y="1058925"/>
                </a:lnTo>
                <a:close/>
              </a:path>
            </a:pathLst>
          </a:custGeom>
          <a:solidFill>
            <a:srgbClr val="5BCC97"/>
          </a:solidFill>
          <a:ln w="28575">
            <a:solidFill>
              <a:srgbClr val="4C393B"/>
            </a:solidFill>
          </a:ln>
        </p:spPr>
      </p:sp>
      <p:sp>
        <p:nvSpPr>
          <p:cNvPr id="11" name="Freeform 11"/>
          <p:cNvSpPr/>
          <p:nvPr/>
        </p:nvSpPr>
        <p:spPr>
          <a:xfrm>
            <a:off x="12192000" y="6147986"/>
            <a:ext cx="6096000" cy="4139014"/>
          </a:xfrm>
          <a:custGeom>
            <a:avLst/>
            <a:gdLst/>
            <a:ahLst/>
            <a:cxnLst/>
            <a:rect l="l" t="t" r="r" b="b"/>
            <a:pathLst>
              <a:path w="1559600" h="1058925">
                <a:moveTo>
                  <a:pt x="0" y="0"/>
                </a:moveTo>
                <a:lnTo>
                  <a:pt x="1559600" y="0"/>
                </a:lnTo>
                <a:lnTo>
                  <a:pt x="1559600" y="1058925"/>
                </a:lnTo>
                <a:lnTo>
                  <a:pt x="0" y="1058925"/>
                </a:lnTo>
                <a:close/>
              </a:path>
            </a:pathLst>
          </a:custGeom>
          <a:solidFill>
            <a:srgbClr val="6B96FF"/>
          </a:solidFill>
          <a:ln w="28575">
            <a:solidFill>
              <a:srgbClr val="4C393B"/>
            </a:solidFill>
          </a:ln>
        </p:spPr>
      </p:sp>
      <p:grpSp>
        <p:nvGrpSpPr>
          <p:cNvPr id="14" name="Group 14"/>
          <p:cNvGrpSpPr>
            <a:grpSpLocks noChangeAspect="1"/>
          </p:cNvGrpSpPr>
          <p:nvPr/>
        </p:nvGrpSpPr>
        <p:grpSpPr>
          <a:xfrm>
            <a:off x="10896600" y="466554"/>
            <a:ext cx="5907519" cy="4062181"/>
            <a:chOff x="0" y="0"/>
            <a:chExt cx="6159500" cy="4235450"/>
          </a:xfrm>
        </p:grpSpPr>
        <p:sp>
          <p:nvSpPr>
            <p:cNvPr id="15" name="Freeform 15"/>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solidFill>
              <a:srgbClr val="816456"/>
            </a:solidFill>
            <a:ln w="12700">
              <a:solidFill>
                <a:srgbClr val="000000"/>
              </a:solidFill>
            </a:ln>
          </p:spPr>
        </p:sp>
      </p:grpSp>
      <p:grpSp>
        <p:nvGrpSpPr>
          <p:cNvPr id="26" name="Group 26"/>
          <p:cNvGrpSpPr/>
          <p:nvPr/>
        </p:nvGrpSpPr>
        <p:grpSpPr>
          <a:xfrm>
            <a:off x="0" y="2129722"/>
            <a:ext cx="974513" cy="2506643"/>
            <a:chOff x="0" y="0"/>
            <a:chExt cx="256662" cy="660186"/>
          </a:xfrm>
        </p:grpSpPr>
        <p:sp>
          <p:nvSpPr>
            <p:cNvPr id="27" name="Freeform 27"/>
            <p:cNvSpPr/>
            <p:nvPr/>
          </p:nvSpPr>
          <p:spPr>
            <a:xfrm>
              <a:off x="0" y="0"/>
              <a:ext cx="256662" cy="660186"/>
            </a:xfrm>
            <a:custGeom>
              <a:avLst/>
              <a:gdLst/>
              <a:ahLst/>
              <a:cxnLst/>
              <a:rect l="l" t="t" r="r" b="b"/>
              <a:pathLst>
                <a:path w="256662" h="660186">
                  <a:moveTo>
                    <a:pt x="0" y="0"/>
                  </a:moveTo>
                  <a:lnTo>
                    <a:pt x="256662" y="0"/>
                  </a:lnTo>
                  <a:lnTo>
                    <a:pt x="256662" y="660186"/>
                  </a:lnTo>
                  <a:lnTo>
                    <a:pt x="0" y="660186"/>
                  </a:lnTo>
                  <a:close/>
                </a:path>
              </a:pathLst>
            </a:custGeom>
            <a:solidFill>
              <a:srgbClr val="816456"/>
            </a:solidFill>
          </p:spPr>
        </p:sp>
        <p:sp>
          <p:nvSpPr>
            <p:cNvPr id="28" name="TextBox 28"/>
            <p:cNvSpPr txBox="1"/>
            <p:nvPr/>
          </p:nvSpPr>
          <p:spPr>
            <a:xfrm>
              <a:off x="0" y="-66675"/>
              <a:ext cx="812800" cy="87947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9" name="Picture 2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6887" b="76050"/>
          <a:stretch>
            <a:fillRect/>
          </a:stretch>
        </p:blipFill>
        <p:spPr>
          <a:xfrm>
            <a:off x="7386138" y="1104730"/>
            <a:ext cx="1092946" cy="375488"/>
          </a:xfrm>
          <a:prstGeom prst="rect">
            <a:avLst/>
          </a:prstGeom>
        </p:spPr>
      </p:pic>
      <p:sp>
        <p:nvSpPr>
          <p:cNvPr id="30" name="TextBox 29">
            <a:extLst>
              <a:ext uri="{FF2B5EF4-FFF2-40B4-BE49-F238E27FC236}">
                <a16:creationId xmlns:a16="http://schemas.microsoft.com/office/drawing/2014/main" id="{87687794-5004-4653-AD66-82E9E730E3FD}"/>
              </a:ext>
            </a:extLst>
          </p:cNvPr>
          <p:cNvSpPr txBox="1"/>
          <p:nvPr/>
        </p:nvSpPr>
        <p:spPr>
          <a:xfrm>
            <a:off x="1270047" y="2543007"/>
            <a:ext cx="8225472" cy="1306255"/>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300"/>
              </a:spcAft>
              <a:buClrTx/>
              <a:buSzTx/>
              <a:buFontTx/>
              <a:buNone/>
              <a:tabLst/>
              <a:defRPr/>
            </a:pPr>
            <a:r>
              <a:rPr kumimoji="0" lang="en-US" sz="6000" b="1" i="0" u="none" strike="noStrike" kern="1200" cap="none" spc="0" normalizeH="0" baseline="0" noProof="0" dirty="0">
                <a:ln>
                  <a:noFill/>
                </a:ln>
                <a:solidFill>
                  <a:srgbClr val="4C393B"/>
                </a:solidFill>
                <a:effectLst/>
                <a:uLnTx/>
                <a:uFillTx/>
                <a:latin typeface="Arial" panose="020B0604020202020204" pitchFamily="34" charset="0"/>
                <a:ea typeface="Times New Roman" panose="02020603050405020304" pitchFamily="18" charset="0"/>
                <a:cs typeface="Arial" panose="020B0604020202020204" pitchFamily="34" charset="0"/>
              </a:rPr>
              <a:t>HƯỚNG DẪN VỀ NHÀ </a:t>
            </a:r>
            <a:endParaRPr kumimoji="0" lang="en-US" sz="4800" b="0" i="0" u="none" strike="noStrike" kern="1200" cap="none" spc="0" normalizeH="0" baseline="0" noProof="0" dirty="0">
              <a:ln>
                <a:noFill/>
              </a:ln>
              <a:solidFill>
                <a:srgbClr val="4C393B"/>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55962A0-B55A-4816-8B04-B95DE1068DA8}"/>
              </a:ext>
            </a:extLst>
          </p:cNvPr>
          <p:cNvSpPr txBox="1"/>
          <p:nvPr/>
        </p:nvSpPr>
        <p:spPr>
          <a:xfrm>
            <a:off x="647312" y="6961608"/>
            <a:ext cx="4735471"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Ôn tập và ghi nhớ kiến thức vừa học.</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8526957-43DF-4830-A022-405E655B1DCA}"/>
              </a:ext>
            </a:extLst>
          </p:cNvPr>
          <p:cNvSpPr txBox="1"/>
          <p:nvPr/>
        </p:nvSpPr>
        <p:spPr>
          <a:xfrm>
            <a:off x="6646636" y="7236843"/>
            <a:ext cx="4935764"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Hoàn thành bài tập trong SBT</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254E4B73-ABBD-48F2-8D24-2F14D86A7C65}"/>
              </a:ext>
            </a:extLst>
          </p:cNvPr>
          <p:cNvSpPr txBox="1"/>
          <p:nvPr/>
        </p:nvSpPr>
        <p:spPr>
          <a:xfrm>
            <a:off x="12320987" y="6699124"/>
            <a:ext cx="6096000" cy="2825197"/>
          </a:xfrm>
          <a:prstGeom prst="rect">
            <a:avLst/>
          </a:prstGeom>
          <a:noFill/>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Tìm hiểu nội dung </a:t>
            </a: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31. Động học của chuyển động tròn đều".</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3" name="Google Shape;57;p17">
            <a:extLst>
              <a:ext uri="{FF2B5EF4-FFF2-40B4-BE49-F238E27FC236}">
                <a16:creationId xmlns:a16="http://schemas.microsoft.com/office/drawing/2014/main" id="{C2C30F80-D765-4B04-A6CB-F747BA74A5DD}"/>
              </a:ext>
            </a:extLst>
          </p:cNvPr>
          <p:cNvSpPr/>
          <p:nvPr/>
        </p:nvSpPr>
        <p:spPr>
          <a:xfrm flipH="1">
            <a:off x="14554200" y="5617440"/>
            <a:ext cx="1084996" cy="1089552"/>
          </a:xfrm>
          <a:prstGeom prst="ellipse">
            <a:avLst/>
          </a:prstGeom>
          <a:solidFill>
            <a:srgbClr val="5BCC97"/>
          </a:solidFill>
          <a:ln w="28575">
            <a:solidFill>
              <a:srgbClr val="4C393B"/>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white"/>
                </a:solidFill>
                <a:effectLst/>
                <a:uLnTx/>
                <a:uFillTx/>
                <a:latin typeface="Arial"/>
                <a:ea typeface="+mn-ea"/>
                <a:cs typeface="Arial"/>
                <a:sym typeface="Arial"/>
              </a:rPr>
              <a:t>3</a:t>
            </a:r>
            <a:endParaRPr kumimoji="0" sz="4400" b="1" i="0" u="none" strike="noStrike" kern="0" cap="none" spc="0" normalizeH="0" baseline="0" noProof="0" dirty="0">
              <a:ln>
                <a:noFill/>
              </a:ln>
              <a:solidFill>
                <a:prstClr val="white"/>
              </a:solidFill>
              <a:effectLst/>
              <a:uLnTx/>
              <a:uFillTx/>
              <a:latin typeface="Arial"/>
              <a:ea typeface="+mn-ea"/>
              <a:cs typeface="Arial"/>
              <a:sym typeface="Arial"/>
            </a:endParaRPr>
          </a:p>
        </p:txBody>
      </p:sp>
      <p:sp>
        <p:nvSpPr>
          <p:cNvPr id="24" name="Google Shape;59;p17">
            <a:extLst>
              <a:ext uri="{FF2B5EF4-FFF2-40B4-BE49-F238E27FC236}">
                <a16:creationId xmlns:a16="http://schemas.microsoft.com/office/drawing/2014/main" id="{CF9D9E28-8C56-4876-B760-33061CFC4EDF}"/>
              </a:ext>
            </a:extLst>
          </p:cNvPr>
          <p:cNvSpPr/>
          <p:nvPr/>
        </p:nvSpPr>
        <p:spPr>
          <a:xfrm flipH="1">
            <a:off x="8579968" y="5602863"/>
            <a:ext cx="1084996" cy="1089552"/>
          </a:xfrm>
          <a:prstGeom prst="ellipse">
            <a:avLst/>
          </a:prstGeom>
          <a:solidFill>
            <a:srgbClr val="FF9C6F"/>
          </a:solidFill>
          <a:ln w="28575">
            <a:solidFill>
              <a:srgbClr val="4C393B"/>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prstClr val="white"/>
                </a:solidFill>
                <a:effectLst/>
                <a:uLnTx/>
                <a:uFillTx/>
                <a:latin typeface="Arial"/>
                <a:ea typeface="+mn-ea"/>
                <a:cs typeface="Arial"/>
                <a:sym typeface="Arial"/>
              </a:rPr>
              <a:t>2</a:t>
            </a:r>
          </a:p>
        </p:txBody>
      </p:sp>
      <p:sp>
        <p:nvSpPr>
          <p:cNvPr id="25" name="Google Shape;61;p17">
            <a:extLst>
              <a:ext uri="{FF2B5EF4-FFF2-40B4-BE49-F238E27FC236}">
                <a16:creationId xmlns:a16="http://schemas.microsoft.com/office/drawing/2014/main" id="{9135EDC7-B512-4336-8035-844598E1B72D}"/>
              </a:ext>
            </a:extLst>
          </p:cNvPr>
          <p:cNvSpPr/>
          <p:nvPr/>
        </p:nvSpPr>
        <p:spPr>
          <a:xfrm flipH="1">
            <a:off x="2209800" y="5602863"/>
            <a:ext cx="1084996" cy="1089552"/>
          </a:xfrm>
          <a:prstGeom prst="ellipse">
            <a:avLst/>
          </a:prstGeom>
          <a:solidFill>
            <a:srgbClr val="6B96FF"/>
          </a:solidFill>
          <a:ln w="28575">
            <a:solidFill>
              <a:srgbClr val="4C393B"/>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white"/>
                </a:solidFill>
                <a:effectLst/>
                <a:uLnTx/>
                <a:uFillTx/>
                <a:latin typeface="Arial"/>
                <a:ea typeface="+mn-ea"/>
                <a:cs typeface="Arial"/>
                <a:sym typeface="Arial"/>
              </a:rPr>
              <a:t>1</a:t>
            </a:r>
            <a:endParaRPr kumimoji="0" sz="4400" b="1" i="0" u="none" strike="noStrike" kern="0" cap="none" spc="0" normalizeH="0" baseline="0" noProof="0" dirty="0">
              <a:ln>
                <a:noFill/>
              </a:ln>
              <a:solidFill>
                <a:prstClr val="white"/>
              </a:solidFill>
              <a:effectLst/>
              <a:uLnTx/>
              <a:uFillTx/>
              <a:latin typeface="Arial"/>
              <a:ea typeface="+mn-ea"/>
              <a:cs typeface="Arial"/>
              <a:sym typeface="Arial"/>
            </a:endParaRPr>
          </a:p>
        </p:txBody>
      </p:sp>
      <p:pic>
        <p:nvPicPr>
          <p:cNvPr id="7172" name="Picture 4" descr="Bài Đọc Tiếng Anh Cho Học Sinh Tiểu Học (Cực Hay) | KISS English">
            <a:extLst>
              <a:ext uri="{FF2B5EF4-FFF2-40B4-BE49-F238E27FC236}">
                <a16:creationId xmlns:a16="http://schemas.microsoft.com/office/drawing/2014/main" id="{361E39D4-BFDD-4FA9-A43E-42C567EE8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079">
            <a:off x="11327311" y="1290871"/>
            <a:ext cx="4937338" cy="3659609"/>
          </a:xfrm>
          <a:prstGeom prst="rect">
            <a:avLst/>
          </a:prstGeom>
          <a:noFill/>
          <a:ln w="28575">
            <a:solidFill>
              <a:schemeClr val="accent2">
                <a:lumMod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rand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2B0A8403-180C-4A73-A51E-F1304D2EF8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7284" y="4076700"/>
            <a:ext cx="12282116" cy="5369860"/>
          </a:xfrm>
          <a:prstGeom prst="rect">
            <a:avLst/>
          </a:prstGeom>
        </p:spPr>
      </p:pic>
      <p:pic>
        <p:nvPicPr>
          <p:cNvPr id="2" name="Picture 2"/>
          <p:cNvPicPr>
            <a:picLocks noChangeAspect="1"/>
          </p:cNvPicPr>
          <p:nvPr/>
        </p:nvPicPr>
        <p:blipFill>
          <a:blip r:embed="rId4"/>
          <a:srcRect/>
          <a:stretch>
            <a:fillRect/>
          </a:stretch>
        </p:blipFill>
        <p:spPr>
          <a:xfrm flipH="1">
            <a:off x="-838200" y="-2072890"/>
            <a:ext cx="7458124" cy="5826660"/>
          </a:xfrm>
          <a:prstGeom prst="rect">
            <a:avLst/>
          </a:prstGeom>
        </p:spPr>
      </p:pic>
      <p:pic>
        <p:nvPicPr>
          <p:cNvPr id="3" name="Picture 3"/>
          <p:cNvPicPr>
            <a:picLocks noChangeAspect="1"/>
          </p:cNvPicPr>
          <p:nvPr/>
        </p:nvPicPr>
        <p:blipFill>
          <a:blip r:embed="rId5"/>
          <a:srcRect/>
          <a:stretch>
            <a:fillRect/>
          </a:stretch>
        </p:blipFill>
        <p:spPr>
          <a:xfrm rot="-846053">
            <a:off x="14965962" y="719373"/>
            <a:ext cx="3749449" cy="8848257"/>
          </a:xfrm>
          <a:prstGeom prst="rect">
            <a:avLst/>
          </a:prstGeom>
        </p:spPr>
      </p:pic>
      <p:sp>
        <p:nvSpPr>
          <p:cNvPr id="6" name="Google Shape;1218;p41">
            <a:extLst>
              <a:ext uri="{FF2B5EF4-FFF2-40B4-BE49-F238E27FC236}">
                <a16:creationId xmlns:a16="http://schemas.microsoft.com/office/drawing/2014/main" id="{D3FBAD27-D189-43A7-8D78-0849CCE51E21}"/>
              </a:ext>
            </a:extLst>
          </p:cNvPr>
          <p:cNvSpPr txBox="1">
            <a:spLocks/>
          </p:cNvSpPr>
          <p:nvPr/>
        </p:nvSpPr>
        <p:spPr>
          <a:xfrm>
            <a:off x="1846026" y="4914900"/>
            <a:ext cx="12524632"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50000"/>
              </a:lnSpc>
              <a:buClr>
                <a:srgbClr val="3B6894"/>
              </a:buClr>
              <a:defRPr/>
            </a:pPr>
            <a:r>
              <a:rPr lang="vi-VN" sz="8000" dirty="0">
                <a:solidFill>
                  <a:srgbClr val="C00000"/>
                </a:solidFill>
                <a:latin typeface="Arial"/>
                <a:ea typeface="Lexend Medium"/>
                <a:cs typeface="Lexend Medium"/>
                <a:sym typeface="Lexend Medium"/>
              </a:rPr>
              <a:t>CẢM ƠN CÁC EM ĐÃ CHÚ Ý LẮNG NGHE!</a:t>
            </a:r>
            <a:endParaRPr lang="en-US" sz="8000" dirty="0">
              <a:solidFill>
                <a:srgbClr val="C00000"/>
              </a:solidFill>
              <a:latin typeface="Arial"/>
              <a:ea typeface="Lexend Medium"/>
              <a:cs typeface="Lexend Medium"/>
              <a:sym typeface="Lexend Medium"/>
            </a:endParaRPr>
          </a:p>
        </p:txBody>
      </p:sp>
    </p:spTree>
    <p:extLst>
      <p:ext uri="{BB962C8B-B14F-4D97-AF65-F5344CB8AC3E}">
        <p14:creationId xmlns:p14="http://schemas.microsoft.com/office/powerpoint/2010/main" val="542975096"/>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480604" y="874625"/>
            <a:ext cx="12880908" cy="199865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85875">
              <a:lnSpc>
                <a:spcPct val="150000"/>
              </a:lnSpc>
              <a:spcAft>
                <a:spcPts val="1125"/>
              </a:spcAft>
            </a:pPr>
            <a:r>
              <a:rPr lang="vi-VN" sz="4500" b="1" dirty="0">
                <a:solidFill>
                  <a:srgbClr val="FFFF00"/>
                </a:solidFill>
                <a:ea typeface="Times New Roman" panose="02020603050405020304" pitchFamily="18" charset="0"/>
                <a:cs typeface="Times New Roman" panose="02020603050405020304" pitchFamily="18" charset="0"/>
              </a:rPr>
              <a:t>Câu 1: </a:t>
            </a:r>
            <a:r>
              <a:rPr lang="vi-VN" sz="4500" b="1" dirty="0">
                <a:solidFill>
                  <a:schemeClr val="bg1"/>
                </a:solidFill>
                <a:ea typeface="Times New Roman" panose="02020603050405020304" pitchFamily="18" charset="0"/>
                <a:cs typeface="Times New Roman" panose="02020603050405020304" pitchFamily="18" charset="0"/>
              </a:rPr>
              <a:t>Phát biểu nào sau đây không đúng?</a:t>
            </a:r>
            <a:endParaRPr lang="en-US" sz="3375"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1" name="Group 60"/>
          <p:cNvGrpSpPr/>
          <p:nvPr/>
        </p:nvGrpSpPr>
        <p:grpSpPr>
          <a:xfrm>
            <a:off x="2246456" y="857251"/>
            <a:ext cx="409992" cy="2016032"/>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dirty="0">
                  <a:solidFill>
                    <a:prstClr val="white"/>
                  </a:solidFill>
                  <a:latin typeface="Calibri"/>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a:solidFill>
                    <a:prstClr val="white"/>
                  </a:solidFill>
                  <a:latin typeface="Calibri"/>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12">
                <a:defRPr/>
              </a:pPr>
              <a:endParaRPr lang="en-US" sz="2700">
                <a:solidFill>
                  <a:prstClr val="black"/>
                </a:solidFill>
                <a:latin typeface="Calibri"/>
                <a:sym typeface="Arial"/>
              </a:endParaRPr>
            </a:p>
          </p:txBody>
        </p:sp>
      </p:grpSp>
      <p:sp>
        <p:nvSpPr>
          <p:cNvPr id="58" name="Left Bracket 57"/>
          <p:cNvSpPr/>
          <p:nvPr/>
        </p:nvSpPr>
        <p:spPr>
          <a:xfrm flipH="1">
            <a:off x="14948263" y="916841"/>
            <a:ext cx="413249" cy="1956441"/>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12">
              <a:defRPr/>
            </a:pPr>
            <a:endParaRPr lang="en-US" sz="2700">
              <a:solidFill>
                <a:prstClr val="black"/>
              </a:solidFill>
              <a:latin typeface="Calibri"/>
              <a:sym typeface="Arial"/>
            </a:endParaRPr>
          </a:p>
        </p:txBody>
      </p:sp>
      <p:grpSp>
        <p:nvGrpSpPr>
          <p:cNvPr id="8" name="Group 7"/>
          <p:cNvGrpSpPr/>
          <p:nvPr/>
        </p:nvGrpSpPr>
        <p:grpSpPr>
          <a:xfrm>
            <a:off x="892010" y="1972507"/>
            <a:ext cx="683922" cy="4882784"/>
            <a:chOff x="393013" y="1032064"/>
            <a:chExt cx="455948" cy="3255190"/>
          </a:xfrm>
        </p:grpSpPr>
        <p:cxnSp>
          <p:nvCxnSpPr>
            <p:cNvPr id="13" name="Straight Connector 12"/>
            <p:cNvCxnSpPr>
              <a:stCxn id="29" idx="4"/>
              <a:endCxn id="64" idx="0"/>
            </p:cNvCxnSpPr>
            <p:nvPr/>
          </p:nvCxnSpPr>
          <p:spPr>
            <a:xfrm flipH="1">
              <a:off x="620987" y="1032064"/>
              <a:ext cx="14513" cy="2799242"/>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dirty="0">
                  <a:solidFill>
                    <a:prstClr val="white"/>
                  </a:solidFill>
                  <a:latin typeface="Calibri"/>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a:solidFill>
                    <a:prstClr val="white"/>
                  </a:solidFill>
                  <a:latin typeface="Calibri"/>
                  <a:sym typeface="Arial"/>
                </a:endParaRPr>
              </a:p>
            </p:txBody>
          </p:sp>
        </p:grpSp>
      </p:grpSp>
      <p:grpSp>
        <p:nvGrpSpPr>
          <p:cNvPr id="28" name="Group 27"/>
          <p:cNvGrpSpPr/>
          <p:nvPr/>
        </p:nvGrpSpPr>
        <p:grpSpPr>
          <a:xfrm>
            <a:off x="449753" y="366650"/>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7"/>
            <a:stretch>
              <a:fillRect/>
            </a:stretch>
          </p:blipFill>
          <p:spPr>
            <a:xfrm>
              <a:off x="83662" y="159259"/>
              <a:ext cx="1082288" cy="1082288"/>
            </a:xfrm>
            <a:prstGeom prst="rect">
              <a:avLst/>
            </a:prstGeom>
          </p:spPr>
        </p:pic>
        <p:pic>
          <p:nvPicPr>
            <p:cNvPr id="33" name="Picture 32"/>
            <p:cNvPicPr>
              <a:picLocks noChangeAspect="1"/>
            </p:cNvPicPr>
            <p:nvPr/>
          </p:nvPicPr>
          <p:blipFill>
            <a:blip r:embed="rId8"/>
            <a:stretch>
              <a:fillRect/>
            </a:stretch>
          </p:blipFill>
          <p:spPr>
            <a:xfrm>
              <a:off x="140649" y="240741"/>
              <a:ext cx="757177" cy="937456"/>
            </a:xfrm>
            <a:prstGeom prst="rect">
              <a:avLst/>
            </a:prstGeom>
          </p:spPr>
        </p:pic>
        <p:sp>
          <p:nvSpPr>
            <p:cNvPr id="34" name="TextBox 33"/>
            <p:cNvSpPr txBox="1"/>
            <p:nvPr/>
          </p:nvSpPr>
          <p:spPr>
            <a:xfrm>
              <a:off x="384797" y="277250"/>
              <a:ext cx="480046" cy="831210"/>
            </a:xfrm>
            <a:prstGeom prst="rect">
              <a:avLst/>
            </a:prstGeom>
            <a:noFill/>
          </p:spPr>
          <p:txBody>
            <a:bodyPr wrap="none" rtlCol="0">
              <a:spAutoFit/>
            </a:bodyPr>
            <a:lstStyle/>
            <a:p>
              <a:pPr algn="ctr" defTabSz="1828812">
                <a:defRPr/>
              </a:pPr>
              <a:r>
                <a:rPr lang="vi-VN" sz="7502"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endParaRPr lang="en-US" sz="7502"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pic>
        <p:nvPicPr>
          <p:cNvPr id="38"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961" y="3241361"/>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885573" y="36911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891722" y="364996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885081" y="371136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910857" y="36752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891722" y="369607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908832" y="36907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856085" y="369405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866438" y="3655005"/>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893267" y="368217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908832" y="361954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845969" y="366353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812" eaLnBrk="0" hangingPunct="0">
              <a:defRPr/>
            </a:pPr>
            <a:r>
              <a:rPr lang="en-US" sz="4200" dirty="0">
                <a:solidFill>
                  <a:srgbClr val="DC2608"/>
                </a:solidFill>
                <a:latin typeface=".VnBlack" pitchFamily="34" charset="0"/>
                <a:cs typeface="Arial"/>
                <a:sym typeface="Arial"/>
              </a:rPr>
              <a:t>0</a:t>
            </a:r>
          </a:p>
        </p:txBody>
      </p:sp>
      <p:grpSp>
        <p:nvGrpSpPr>
          <p:cNvPr id="10" name="Group 9">
            <a:extLst>
              <a:ext uri="{FF2B5EF4-FFF2-40B4-BE49-F238E27FC236}">
                <a16:creationId xmlns:a16="http://schemas.microsoft.com/office/drawing/2014/main" id="{9067B679-BF64-4A56-BCFA-5FF0C3036103}"/>
              </a:ext>
            </a:extLst>
          </p:cNvPr>
          <p:cNvGrpSpPr/>
          <p:nvPr/>
        </p:nvGrpSpPr>
        <p:grpSpPr>
          <a:xfrm>
            <a:off x="908832" y="4509589"/>
            <a:ext cx="17113518" cy="5364215"/>
            <a:chOff x="2287986" y="4399092"/>
            <a:chExt cx="9472214" cy="2622281"/>
          </a:xfrm>
        </p:grpSpPr>
        <p:grpSp>
          <p:nvGrpSpPr>
            <p:cNvPr id="31" name="Group 30"/>
            <p:cNvGrpSpPr/>
            <p:nvPr/>
          </p:nvGrpSpPr>
          <p:grpSpPr>
            <a:xfrm>
              <a:off x="2287986" y="4399092"/>
              <a:ext cx="9472214" cy="2622281"/>
              <a:chOff x="572456" y="3745400"/>
              <a:chExt cx="7646351" cy="2458389"/>
            </a:xfrm>
          </p:grpSpPr>
          <p:grpSp>
            <p:nvGrpSpPr>
              <p:cNvPr id="23" name="Group 22"/>
              <p:cNvGrpSpPr/>
              <p:nvPr/>
            </p:nvGrpSpPr>
            <p:grpSpPr>
              <a:xfrm>
                <a:off x="620986" y="3745400"/>
                <a:ext cx="7597821" cy="2458389"/>
                <a:chOff x="1139780" y="2793316"/>
                <a:chExt cx="4733934" cy="2280400"/>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12">
                    <a:defRPr/>
                  </a:pPr>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793316"/>
                  <a:ext cx="1760909" cy="35239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r>
                    <a:rPr lang="en-US" sz="3000" b="1" dirty="0">
                      <a:solidFill>
                        <a:prstClr val="white"/>
                      </a:solidFill>
                      <a:latin typeface="Arial" panose="020B0604020202020204" pitchFamily="34" charset="0"/>
                      <a:cs typeface="Arial" panose="020B0604020202020204" pitchFamily="34" charset="0"/>
                      <a:sym typeface="Arial"/>
                    </a:rPr>
                    <a:t>Phương án lựa chọn </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a:solidFill>
                      <a:prstClr val="white"/>
                    </a:solidFill>
                    <a:latin typeface="Calibri"/>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72456" y="4059693"/>
                <a:ext cx="764634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85875">
                  <a:lnSpc>
                    <a:spcPct val="200000"/>
                  </a:lnSpc>
                  <a:spcAft>
                    <a:spcPts val="845"/>
                  </a:spcAft>
                  <a:tabLst>
                    <a:tab pos="2278857" algn="l"/>
                    <a:tab pos="4683621" algn="l"/>
                    <a:tab pos="6962478" algn="l"/>
                  </a:tabLst>
                  <a:defRPr/>
                </a:pPr>
                <a:r>
                  <a:rPr lang="en-US" sz="45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US" sz="3938"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10"/>
              <a:stretch>
                <a:fillRect/>
              </a:stretch>
            </p:blipFill>
            <p:spPr>
              <a:xfrm rot="10800000">
                <a:off x="3221801" y="3879674"/>
                <a:ext cx="4997003" cy="303750"/>
              </a:xfrm>
              <a:prstGeom prst="rect">
                <a:avLst/>
              </a:prstGeom>
            </p:spPr>
          </p:pic>
        </p:grpSp>
        <p:sp>
          <p:nvSpPr>
            <p:cNvPr id="67" name="TextBox 66">
              <a:extLst>
                <a:ext uri="{FF2B5EF4-FFF2-40B4-BE49-F238E27FC236}">
                  <a16:creationId xmlns:a16="http://schemas.microsoft.com/office/drawing/2014/main" id="{A7666EEC-357D-4B44-93B1-194690A1D910}"/>
                </a:ext>
              </a:extLst>
            </p:cNvPr>
            <p:cNvSpPr txBox="1"/>
            <p:nvPr/>
          </p:nvSpPr>
          <p:spPr>
            <a:xfrm>
              <a:off x="2914056" y="4916722"/>
              <a:ext cx="8417980" cy="1854962"/>
            </a:xfrm>
            <a:prstGeom prst="rect">
              <a:avLst/>
            </a:prstGeom>
            <a:noFill/>
          </p:spPr>
          <p:txBody>
            <a:bodyPr wrap="square">
              <a:spAutoFit/>
            </a:bodyPr>
            <a:lstStyle/>
            <a:p>
              <a:pPr defTabSz="1285875">
                <a:lnSpc>
                  <a:spcPct val="125000"/>
                </a:lnSpc>
                <a:spcAft>
                  <a:spcPts val="845"/>
                </a:spcAft>
                <a:tabLst>
                  <a:tab pos="2278857" algn="l"/>
                  <a:tab pos="4683621" algn="l"/>
                  <a:tab pos="6962478" algn="l"/>
                </a:tabLst>
                <a:defRPr/>
              </a:pPr>
              <a:r>
                <a:rPr lang="vi-VN" sz="36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 Động lượng của một vật bằng tích khối lượng và vận tốc của vật.</a:t>
              </a:r>
            </a:p>
            <a:p>
              <a:pPr defTabSz="1285875">
                <a:lnSpc>
                  <a:spcPct val="125000"/>
                </a:lnSpc>
                <a:spcAft>
                  <a:spcPts val="845"/>
                </a:spcAft>
                <a:tabLst>
                  <a:tab pos="2278857" algn="l"/>
                  <a:tab pos="4683621" algn="l"/>
                  <a:tab pos="6962478" algn="l"/>
                </a:tabLst>
                <a:defRPr/>
              </a:pPr>
              <a:r>
                <a:rPr lang="vi-VN" sz="36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B. Động lượng của một vật là một đại lượng vectơ.</a:t>
              </a:r>
            </a:p>
            <a:p>
              <a:pPr defTabSz="1285875">
                <a:lnSpc>
                  <a:spcPct val="125000"/>
                </a:lnSpc>
                <a:spcAft>
                  <a:spcPts val="845"/>
                </a:spcAft>
                <a:tabLst>
                  <a:tab pos="2278857" algn="l"/>
                  <a:tab pos="4683621" algn="l"/>
                  <a:tab pos="6962478" algn="l"/>
                </a:tabLst>
                <a:defRPr/>
              </a:pPr>
              <a:r>
                <a:rPr lang="vi-VN" sz="36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C. Động lượng của một vật có đơn vị của năng lượng.</a:t>
              </a:r>
            </a:p>
            <a:p>
              <a:pPr defTabSz="1285875">
                <a:lnSpc>
                  <a:spcPct val="125000"/>
                </a:lnSpc>
                <a:spcAft>
                  <a:spcPts val="845"/>
                </a:spcAft>
                <a:tabLst>
                  <a:tab pos="2278857" algn="l"/>
                  <a:tab pos="4683621" algn="l"/>
                  <a:tab pos="6962478" algn="l"/>
                </a:tabLst>
                <a:defRPr/>
              </a:pPr>
              <a:r>
                <a:rPr lang="vi-VN" sz="36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 Động lượng của một vật phụ thuộc vào khối lượng và vận tốc của vật.</a:t>
              </a:r>
            </a:p>
          </p:txBody>
        </p:sp>
      </p:grpSp>
      <p:sp>
        <p:nvSpPr>
          <p:cNvPr id="11" name="Oval 10">
            <a:extLst>
              <a:ext uri="{FF2B5EF4-FFF2-40B4-BE49-F238E27FC236}">
                <a16:creationId xmlns:a16="http://schemas.microsoft.com/office/drawing/2014/main" id="{62F7BA06-468E-4EDC-9B77-3F127F3FD5CE}"/>
              </a:ext>
            </a:extLst>
          </p:cNvPr>
          <p:cNvSpPr/>
          <p:nvPr/>
        </p:nvSpPr>
        <p:spPr>
          <a:xfrm>
            <a:off x="1724240" y="7034030"/>
            <a:ext cx="1003751" cy="9975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875">
              <a:defRPr/>
            </a:pPr>
            <a:endParaRPr lang="en-US" sz="2532">
              <a:solidFill>
                <a:prstClr val="white"/>
              </a:solidFill>
              <a:latin typeface="Calibri"/>
            </a:endParaRPr>
          </a:p>
        </p:txBody>
      </p:sp>
    </p:spTree>
    <p:extLst>
      <p:ext uri="{BB962C8B-B14F-4D97-AF65-F5344CB8AC3E}">
        <p14:creationId xmlns:p14="http://schemas.microsoft.com/office/powerpoint/2010/main" val="107643887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22" presetClass="entr" presetSubtype="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GUN.wav"/>
                                        </p:tgtEl>
                                      </p:cMediaNode>
                                    </p:audio>
                                  </p:sub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heel(1)">
                                      <p:cBhvr>
                                        <p:cTn id="70" dur="500"/>
                                        <p:tgtEl>
                                          <p:spTgt spid="11"/>
                                        </p:tgtEl>
                                      </p:cBhvr>
                                    </p:animEffect>
                                  </p:childTnLst>
                                  <p:subTnLst>
                                    <p:audio>
                                      <p:cMediaNode>
                                        <p:cTn display="0" masterRel="sameClick">
                                          <p:stCondLst>
                                            <p:cond evt="begin" delay="0">
                                              <p:tn val="68"/>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82504" y="1141433"/>
            <a:ext cx="12880908" cy="2757932"/>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85875">
              <a:lnSpc>
                <a:spcPct val="150000"/>
              </a:lnSpc>
              <a:spcAft>
                <a:spcPts val="1125"/>
              </a:spcAft>
              <a:defRPr/>
            </a:pPr>
            <a:r>
              <a:rPr lang="vi-VN" sz="45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Câu 2: </a:t>
            </a:r>
            <a:r>
              <a:rPr lang="vi-VN" sz="4500" b="1" dirty="0">
                <a:solidFill>
                  <a:prstClr val="white"/>
                </a:solidFill>
                <a:ea typeface="Times New Roman" panose="02020603050405020304" pitchFamily="18" charset="0"/>
                <a:cs typeface="Times New Roman" panose="02020603050405020304" pitchFamily="18" charset="0"/>
              </a:rPr>
              <a:t>Trong quá trình nào sau đây, động lượng của vật không thay đổi?</a:t>
            </a:r>
            <a:endParaRPr lang="en-US" sz="3375"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1" name="Group 60"/>
          <p:cNvGrpSpPr/>
          <p:nvPr/>
        </p:nvGrpSpPr>
        <p:grpSpPr>
          <a:xfrm>
            <a:off x="2698349" y="947201"/>
            <a:ext cx="587835" cy="2952165"/>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dirty="0">
                  <a:solidFill>
                    <a:prstClr val="white"/>
                  </a:solidFill>
                  <a:latin typeface="Calibri"/>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a:solidFill>
                    <a:prstClr val="white"/>
                  </a:solidFill>
                  <a:latin typeface="Calibri"/>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12">
                <a:defRPr/>
              </a:pPr>
              <a:endParaRPr lang="en-US" sz="2700">
                <a:solidFill>
                  <a:prstClr val="black"/>
                </a:solidFill>
                <a:latin typeface="Calibri"/>
                <a:sym typeface="Arial"/>
              </a:endParaRPr>
            </a:p>
          </p:txBody>
        </p:sp>
      </p:grpSp>
      <p:sp>
        <p:nvSpPr>
          <p:cNvPr id="58" name="Left Bracket 57"/>
          <p:cNvSpPr/>
          <p:nvPr/>
        </p:nvSpPr>
        <p:spPr>
          <a:xfrm flipH="1">
            <a:off x="15618244" y="1065375"/>
            <a:ext cx="324653" cy="295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12">
              <a:defRPr/>
            </a:pPr>
            <a:endParaRPr lang="en-US" sz="2700">
              <a:solidFill>
                <a:prstClr val="black"/>
              </a:solidFill>
              <a:latin typeface="Calibri"/>
              <a:sym typeface="Arial"/>
            </a:endParaRPr>
          </a:p>
        </p:txBody>
      </p:sp>
      <p:grpSp>
        <p:nvGrpSpPr>
          <p:cNvPr id="8" name="Group 7"/>
          <p:cNvGrpSpPr/>
          <p:nvPr/>
        </p:nvGrpSpPr>
        <p:grpSpPr>
          <a:xfrm>
            <a:off x="1343903" y="2062455"/>
            <a:ext cx="683922" cy="4882785"/>
            <a:chOff x="393013" y="1032064"/>
            <a:chExt cx="455948" cy="3255190"/>
          </a:xfrm>
        </p:grpSpPr>
        <p:cxnSp>
          <p:nvCxnSpPr>
            <p:cNvPr id="13" name="Straight Connector 12"/>
            <p:cNvCxnSpPr>
              <a:stCxn id="29" idx="4"/>
              <a:endCxn id="64" idx="0"/>
            </p:cNvCxnSpPr>
            <p:nvPr/>
          </p:nvCxnSpPr>
          <p:spPr>
            <a:xfrm flipH="1">
              <a:off x="620987" y="1032064"/>
              <a:ext cx="14514" cy="2799242"/>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dirty="0">
                  <a:solidFill>
                    <a:prstClr val="white"/>
                  </a:solidFill>
                  <a:latin typeface="Calibri"/>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a:solidFill>
                    <a:prstClr val="white"/>
                  </a:solidFill>
                  <a:latin typeface="Calibri"/>
                  <a:sym typeface="Arial"/>
                </a:endParaRPr>
              </a:p>
            </p:txBody>
          </p:sp>
        </p:grpSp>
      </p:grpSp>
      <p:grpSp>
        <p:nvGrpSpPr>
          <p:cNvPr id="28" name="Group 27"/>
          <p:cNvGrpSpPr/>
          <p:nvPr/>
        </p:nvGrpSpPr>
        <p:grpSpPr>
          <a:xfrm>
            <a:off x="901646"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7"/>
            <a:stretch>
              <a:fillRect/>
            </a:stretch>
          </p:blipFill>
          <p:spPr>
            <a:xfrm>
              <a:off x="83662" y="159259"/>
              <a:ext cx="1082288" cy="1082288"/>
            </a:xfrm>
            <a:prstGeom prst="rect">
              <a:avLst/>
            </a:prstGeom>
          </p:spPr>
        </p:pic>
        <p:pic>
          <p:nvPicPr>
            <p:cNvPr id="33" name="Picture 32"/>
            <p:cNvPicPr>
              <a:picLocks noChangeAspect="1"/>
            </p:cNvPicPr>
            <p:nvPr/>
          </p:nvPicPr>
          <p:blipFill>
            <a:blip r:embed="rId8"/>
            <a:stretch>
              <a:fillRect/>
            </a:stretch>
          </p:blipFill>
          <p:spPr>
            <a:xfrm>
              <a:off x="140649" y="240741"/>
              <a:ext cx="757177" cy="937456"/>
            </a:xfrm>
            <a:prstGeom prst="rect">
              <a:avLst/>
            </a:prstGeom>
          </p:spPr>
        </p:pic>
        <p:sp>
          <p:nvSpPr>
            <p:cNvPr id="34" name="TextBox 33"/>
            <p:cNvSpPr txBox="1"/>
            <p:nvPr/>
          </p:nvSpPr>
          <p:spPr>
            <a:xfrm>
              <a:off x="384797" y="277250"/>
              <a:ext cx="480046" cy="831210"/>
            </a:xfrm>
            <a:prstGeom prst="rect">
              <a:avLst/>
            </a:prstGeom>
            <a:noFill/>
          </p:spPr>
          <p:txBody>
            <a:bodyPr wrap="none" rtlCol="0">
              <a:spAutoFit/>
            </a:bodyPr>
            <a:lstStyle/>
            <a:p>
              <a:pPr algn="ctr" defTabSz="1828812">
                <a:defRPr/>
              </a:pPr>
              <a:r>
                <a:rPr lang="vi-VN" sz="7502"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endParaRPr lang="en-US" sz="7502"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pic>
        <p:nvPicPr>
          <p:cNvPr id="38"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4854"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33746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134361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133697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136275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134361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136072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130797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131833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134516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136072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129786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812" eaLnBrk="0" hangingPunct="0">
              <a:defRPr/>
            </a:pPr>
            <a:r>
              <a:rPr lang="en-US" sz="4200" dirty="0">
                <a:solidFill>
                  <a:srgbClr val="DC2608"/>
                </a:solidFill>
                <a:latin typeface=".VnBlack" pitchFamily="34" charset="0"/>
                <a:cs typeface="Arial"/>
                <a:sym typeface="Arial"/>
              </a:rPr>
              <a:t>0</a:t>
            </a:r>
          </a:p>
        </p:txBody>
      </p:sp>
      <p:grpSp>
        <p:nvGrpSpPr>
          <p:cNvPr id="6" name="Group 5">
            <a:extLst>
              <a:ext uri="{FF2B5EF4-FFF2-40B4-BE49-F238E27FC236}">
                <a16:creationId xmlns:a16="http://schemas.microsoft.com/office/drawing/2014/main" id="{3EF17DB9-405E-465A-998D-784F90C92525}"/>
              </a:ext>
            </a:extLst>
          </p:cNvPr>
          <p:cNvGrpSpPr/>
          <p:nvPr/>
        </p:nvGrpSpPr>
        <p:grpSpPr>
          <a:xfrm>
            <a:off x="1563916" y="4887770"/>
            <a:ext cx="14299496" cy="4889094"/>
            <a:chOff x="1042610" y="3761696"/>
            <a:chExt cx="9288255" cy="2756213"/>
          </a:xfrm>
        </p:grpSpPr>
        <p:grpSp>
          <p:nvGrpSpPr>
            <p:cNvPr id="31" name="Group 30"/>
            <p:cNvGrpSpPr/>
            <p:nvPr/>
          </p:nvGrpSpPr>
          <p:grpSpPr>
            <a:xfrm>
              <a:off x="1042610" y="3761696"/>
              <a:ext cx="9288255" cy="2756213"/>
              <a:chOff x="572456" y="3716182"/>
              <a:chExt cx="7646351" cy="2487606"/>
            </a:xfrm>
          </p:grpSpPr>
          <p:grpSp>
            <p:nvGrpSpPr>
              <p:cNvPr id="23" name="Group 22"/>
              <p:cNvGrpSpPr/>
              <p:nvPr/>
            </p:nvGrpSpPr>
            <p:grpSpPr>
              <a:xfrm>
                <a:off x="620986" y="3716182"/>
                <a:ext cx="7597821" cy="2487606"/>
                <a:chOff x="1139780" y="2766214"/>
                <a:chExt cx="4733934" cy="2307502"/>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12">
                    <a:defRPr/>
                  </a:pPr>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766214"/>
                  <a:ext cx="1948786" cy="379495"/>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r>
                    <a:rPr lang="en-US" sz="3000" b="1" dirty="0">
                      <a:solidFill>
                        <a:prstClr val="white"/>
                      </a:solidFill>
                      <a:latin typeface="Arial" panose="020B0604020202020204" pitchFamily="34" charset="0"/>
                      <a:cs typeface="Arial" panose="020B0604020202020204" pitchFamily="34" charset="0"/>
                      <a:sym typeface="Arial"/>
                    </a:rPr>
                    <a:t>Phương án lựa chọn </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a:solidFill>
                      <a:prstClr val="white"/>
                    </a:solidFill>
                    <a:latin typeface="Calibri"/>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72456" y="4059693"/>
                <a:ext cx="764634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85875">
                  <a:lnSpc>
                    <a:spcPct val="200000"/>
                  </a:lnSpc>
                  <a:spcAft>
                    <a:spcPts val="845"/>
                  </a:spcAft>
                  <a:tabLst>
                    <a:tab pos="2278857" algn="l"/>
                    <a:tab pos="4683621" algn="l"/>
                    <a:tab pos="6962478" algn="l"/>
                  </a:tabLst>
                  <a:defRPr/>
                </a:pPr>
                <a:r>
                  <a:rPr lang="en-US" sz="45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US" sz="3938"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10"/>
              <a:stretch>
                <a:fillRect/>
              </a:stretch>
            </p:blipFill>
            <p:spPr>
              <a:xfrm rot="10800000">
                <a:off x="3221801" y="3879674"/>
                <a:ext cx="4997003" cy="303750"/>
              </a:xfrm>
              <a:prstGeom prst="rect">
                <a:avLst/>
              </a:prstGeom>
            </p:spPr>
          </p:pic>
        </p:grpSp>
        <p:sp>
          <p:nvSpPr>
            <p:cNvPr id="63" name="TextBox 62">
              <a:extLst>
                <a:ext uri="{FF2B5EF4-FFF2-40B4-BE49-F238E27FC236}">
                  <a16:creationId xmlns:a16="http://schemas.microsoft.com/office/drawing/2014/main" id="{85508C2D-991E-4A00-BF96-F2BDB745D3C5}"/>
                </a:ext>
              </a:extLst>
            </p:cNvPr>
            <p:cNvSpPr txBox="1"/>
            <p:nvPr/>
          </p:nvSpPr>
          <p:spPr>
            <a:xfrm>
              <a:off x="1615229" y="4302322"/>
              <a:ext cx="7969274" cy="1970836"/>
            </a:xfrm>
            <a:prstGeom prst="rect">
              <a:avLst/>
            </a:prstGeom>
            <a:noFill/>
          </p:spPr>
          <p:txBody>
            <a:bodyPr wrap="square">
              <a:spAutoFit/>
            </a:bodyPr>
            <a:lstStyle/>
            <a:p>
              <a:pPr marL="944880" algn="just" defTabSz="1371600">
                <a:lnSpc>
                  <a:spcPct val="150000"/>
                </a:lnSpc>
                <a:tabLst>
                  <a:tab pos="944880" algn="l"/>
                  <a:tab pos="5399723" algn="l"/>
                  <a:tab pos="7559993" algn="l"/>
                </a:tabLst>
              </a:pPr>
              <a:r>
                <a:rPr lang="vi-VN" sz="3800" b="1" dirty="0">
                  <a:solidFill>
                    <a:prstClr val="white"/>
                  </a:solidFill>
                  <a:latin typeface="Times New Roman" panose="02020603050405020304" pitchFamily="18" charset="0"/>
                  <a:ea typeface="Calibri" panose="020F0502020204030204" pitchFamily="34" charset="0"/>
                </a:rPr>
                <a:t>A. Vật chuyển động tròn đều.</a:t>
              </a:r>
            </a:p>
            <a:p>
              <a:pPr marL="944880" algn="just" defTabSz="1371600">
                <a:lnSpc>
                  <a:spcPct val="150000"/>
                </a:lnSpc>
                <a:tabLst>
                  <a:tab pos="944880" algn="l"/>
                  <a:tab pos="5399723" algn="l"/>
                  <a:tab pos="7559993" algn="l"/>
                </a:tabLst>
              </a:pPr>
              <a:r>
                <a:rPr lang="vi-VN" sz="3800" b="1" dirty="0">
                  <a:solidFill>
                    <a:prstClr val="white"/>
                  </a:solidFill>
                  <a:latin typeface="Times New Roman" panose="02020603050405020304" pitchFamily="18" charset="0"/>
                  <a:ea typeface="Calibri" panose="020F0502020204030204" pitchFamily="34" charset="0"/>
                </a:rPr>
                <a:t>B. Vật được ném ngang.</a:t>
              </a:r>
            </a:p>
            <a:p>
              <a:pPr marL="944880" algn="just" defTabSz="1371600">
                <a:lnSpc>
                  <a:spcPct val="150000"/>
                </a:lnSpc>
                <a:tabLst>
                  <a:tab pos="944880" algn="l"/>
                  <a:tab pos="5399723" algn="l"/>
                  <a:tab pos="7559993" algn="l"/>
                </a:tabLst>
              </a:pPr>
              <a:r>
                <a:rPr lang="vi-VN" sz="3800" b="1" dirty="0">
                  <a:solidFill>
                    <a:prstClr val="white"/>
                  </a:solidFill>
                  <a:latin typeface="Times New Roman" panose="02020603050405020304" pitchFamily="18" charset="0"/>
                  <a:ea typeface="Calibri" panose="020F0502020204030204" pitchFamily="34" charset="0"/>
                </a:rPr>
                <a:t>C. Vật đang rơi tự do.</a:t>
              </a:r>
            </a:p>
            <a:p>
              <a:pPr marL="944880" algn="just" defTabSz="1371600">
                <a:lnSpc>
                  <a:spcPct val="150000"/>
                </a:lnSpc>
                <a:tabLst>
                  <a:tab pos="944880" algn="l"/>
                  <a:tab pos="5399723" algn="l"/>
                  <a:tab pos="7559993" algn="l"/>
                </a:tabLst>
              </a:pPr>
              <a:r>
                <a:rPr lang="vi-VN" sz="3800" b="1" dirty="0">
                  <a:solidFill>
                    <a:prstClr val="white"/>
                  </a:solidFill>
                  <a:latin typeface="Times New Roman" panose="02020603050405020304" pitchFamily="18" charset="0"/>
                  <a:ea typeface="Calibri" panose="020F0502020204030204" pitchFamily="34" charset="0"/>
                </a:rPr>
                <a:t>D. Vật chuyển động thẳng đều.</a:t>
              </a:r>
            </a:p>
          </p:txBody>
        </p:sp>
      </p:grpSp>
      <p:sp>
        <p:nvSpPr>
          <p:cNvPr id="11" name="Oval 10">
            <a:extLst>
              <a:ext uri="{FF2B5EF4-FFF2-40B4-BE49-F238E27FC236}">
                <a16:creationId xmlns:a16="http://schemas.microsoft.com/office/drawing/2014/main" id="{62F7BA06-468E-4EDC-9B77-3F127F3FD5CE}"/>
              </a:ext>
            </a:extLst>
          </p:cNvPr>
          <p:cNvSpPr/>
          <p:nvPr/>
        </p:nvSpPr>
        <p:spPr>
          <a:xfrm>
            <a:off x="3227513" y="8611195"/>
            <a:ext cx="766441" cy="8172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875">
              <a:defRPr/>
            </a:pPr>
            <a:endParaRPr lang="en-US" sz="2532">
              <a:solidFill>
                <a:prstClr val="white"/>
              </a:solidFill>
              <a:latin typeface="Calibri"/>
            </a:endParaRPr>
          </a:p>
        </p:txBody>
      </p:sp>
    </p:spTree>
    <p:extLst>
      <p:ext uri="{BB962C8B-B14F-4D97-AF65-F5344CB8AC3E}">
        <p14:creationId xmlns:p14="http://schemas.microsoft.com/office/powerpoint/2010/main" val="411330188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22" presetClass="entr" presetSubtype="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GUN.wav"/>
                                        </p:tgtEl>
                                      </p:cMediaNode>
                                    </p:audio>
                                  </p:sub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heel(1)">
                                      <p:cBhvr>
                                        <p:cTn id="70" dur="500"/>
                                        <p:tgtEl>
                                          <p:spTgt spid="11"/>
                                        </p:tgtEl>
                                      </p:cBhvr>
                                    </p:animEffect>
                                  </p:childTnLst>
                                  <p:subTnLst>
                                    <p:audio>
                                      <p:cMediaNode>
                                        <p:cTn display="0" masterRel="sameClick">
                                          <p:stCondLst>
                                            <p:cond evt="begin" delay="0">
                                              <p:tn val="68"/>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82504" y="889973"/>
            <a:ext cx="12956997" cy="3253772"/>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85875">
              <a:lnSpc>
                <a:spcPct val="150000"/>
              </a:lnSpc>
              <a:spcAft>
                <a:spcPts val="1125"/>
              </a:spcAft>
            </a:pPr>
            <a:endParaRPr lang="en-US" sz="45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algn="just" defTabSz="1285875">
              <a:lnSpc>
                <a:spcPct val="150000"/>
              </a:lnSpc>
              <a:spcAft>
                <a:spcPts val="1125"/>
              </a:spcAft>
            </a:pPr>
            <a:endParaRPr lang="en-US" sz="3375"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1" name="Group 60"/>
          <p:cNvGrpSpPr/>
          <p:nvPr/>
        </p:nvGrpSpPr>
        <p:grpSpPr>
          <a:xfrm>
            <a:off x="2371654" y="947372"/>
            <a:ext cx="921629" cy="3113282"/>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dirty="0">
                  <a:solidFill>
                    <a:prstClr val="white"/>
                  </a:solidFill>
                  <a:latin typeface="Calibri"/>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a:solidFill>
                    <a:prstClr val="white"/>
                  </a:solidFill>
                  <a:latin typeface="Calibri"/>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12"/>
              <a:endParaRPr lang="en-US" sz="2700">
                <a:solidFill>
                  <a:prstClr val="black"/>
                </a:solidFill>
                <a:latin typeface="Calibri"/>
                <a:sym typeface="Arial"/>
              </a:endParaRPr>
            </a:p>
          </p:txBody>
        </p:sp>
      </p:grpSp>
      <p:sp>
        <p:nvSpPr>
          <p:cNvPr id="58" name="Left Bracket 57"/>
          <p:cNvSpPr/>
          <p:nvPr/>
        </p:nvSpPr>
        <p:spPr>
          <a:xfrm flipH="1">
            <a:off x="15430500" y="813914"/>
            <a:ext cx="509001" cy="311328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12"/>
            <a:endParaRPr lang="en-US" sz="2700">
              <a:solidFill>
                <a:prstClr val="black"/>
              </a:solidFill>
              <a:latin typeface="Calibri"/>
              <a:sym typeface="Arial"/>
            </a:endParaRPr>
          </a:p>
        </p:txBody>
      </p:sp>
      <p:grpSp>
        <p:nvGrpSpPr>
          <p:cNvPr id="8" name="Group 7"/>
          <p:cNvGrpSpPr/>
          <p:nvPr/>
        </p:nvGrpSpPr>
        <p:grpSpPr>
          <a:xfrm>
            <a:off x="1343903" y="2039595"/>
            <a:ext cx="683922" cy="4882785"/>
            <a:chOff x="393013" y="1032064"/>
            <a:chExt cx="455948" cy="3255190"/>
          </a:xfrm>
        </p:grpSpPr>
        <p:cxnSp>
          <p:nvCxnSpPr>
            <p:cNvPr id="13" name="Straight Connector 12"/>
            <p:cNvCxnSpPr>
              <a:stCxn id="29" idx="4"/>
              <a:endCxn id="64" idx="0"/>
            </p:cNvCxnSpPr>
            <p:nvPr/>
          </p:nvCxnSpPr>
          <p:spPr>
            <a:xfrm flipH="1">
              <a:off x="620987" y="1032064"/>
              <a:ext cx="14514" cy="2799242"/>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dirty="0">
                  <a:solidFill>
                    <a:prstClr val="white"/>
                  </a:solidFill>
                  <a:latin typeface="Calibri"/>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a:solidFill>
                    <a:prstClr val="white"/>
                  </a:solidFill>
                  <a:latin typeface="Calibri"/>
                  <a:sym typeface="Arial"/>
                </a:endParaRPr>
              </a:p>
            </p:txBody>
          </p:sp>
        </p:grpSp>
      </p:grpSp>
      <p:grpSp>
        <p:nvGrpSpPr>
          <p:cNvPr id="28" name="Group 27"/>
          <p:cNvGrpSpPr/>
          <p:nvPr/>
        </p:nvGrpSpPr>
        <p:grpSpPr>
          <a:xfrm>
            <a:off x="901646" y="43373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7"/>
            <a:stretch>
              <a:fillRect/>
            </a:stretch>
          </p:blipFill>
          <p:spPr>
            <a:xfrm>
              <a:off x="83662" y="159259"/>
              <a:ext cx="1082288" cy="1082288"/>
            </a:xfrm>
            <a:prstGeom prst="rect">
              <a:avLst/>
            </a:prstGeom>
          </p:spPr>
        </p:pic>
        <p:pic>
          <p:nvPicPr>
            <p:cNvPr id="33" name="Picture 32"/>
            <p:cNvPicPr>
              <a:picLocks noChangeAspect="1"/>
            </p:cNvPicPr>
            <p:nvPr/>
          </p:nvPicPr>
          <p:blipFill>
            <a:blip r:embed="rId8"/>
            <a:stretch>
              <a:fillRect/>
            </a:stretch>
          </p:blipFill>
          <p:spPr>
            <a:xfrm>
              <a:off x="140649" y="240741"/>
              <a:ext cx="757177" cy="937456"/>
            </a:xfrm>
            <a:prstGeom prst="rect">
              <a:avLst/>
            </a:prstGeom>
          </p:spPr>
        </p:pic>
        <p:sp>
          <p:nvSpPr>
            <p:cNvPr id="34" name="TextBox 33"/>
            <p:cNvSpPr txBox="1"/>
            <p:nvPr/>
          </p:nvSpPr>
          <p:spPr>
            <a:xfrm>
              <a:off x="384797" y="277250"/>
              <a:ext cx="480046" cy="831210"/>
            </a:xfrm>
            <a:prstGeom prst="rect">
              <a:avLst/>
            </a:prstGeom>
            <a:noFill/>
          </p:spPr>
          <p:txBody>
            <a:bodyPr wrap="none" rtlCol="0">
              <a:spAutoFit/>
            </a:bodyPr>
            <a:lstStyle/>
            <a:p>
              <a:pPr algn="ctr" defTabSz="1828812"/>
              <a:r>
                <a:rPr lang="vi-VN" sz="7502"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endParaRPr lang="en-US" sz="7502"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pic>
        <p:nvPicPr>
          <p:cNvPr id="38"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4854" y="330845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337466" y="375820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1343615" y="371705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1336974" y="377845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1362750" y="374231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1343615" y="37631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1360724" y="375779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1307978" y="376114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1318331" y="372209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1345160" y="374926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1360724" y="368663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1297862" y="373062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812" eaLnBrk="0" hangingPunct="0">
              <a:defRPr/>
            </a:pPr>
            <a:r>
              <a:rPr lang="en-US" sz="4200" dirty="0">
                <a:solidFill>
                  <a:srgbClr val="DC2608"/>
                </a:solidFill>
                <a:latin typeface=".VnBlack" pitchFamily="34" charset="0"/>
                <a:cs typeface="Arial"/>
                <a:sym typeface="Arial"/>
              </a:rPr>
              <a:t>0</a:t>
            </a:r>
          </a:p>
        </p:txBody>
      </p:sp>
      <p:grpSp>
        <p:nvGrpSpPr>
          <p:cNvPr id="10" name="Group 9">
            <a:extLst>
              <a:ext uri="{FF2B5EF4-FFF2-40B4-BE49-F238E27FC236}">
                <a16:creationId xmlns:a16="http://schemas.microsoft.com/office/drawing/2014/main" id="{9067B679-BF64-4A56-BCFA-5FF0C3036103}"/>
              </a:ext>
            </a:extLst>
          </p:cNvPr>
          <p:cNvGrpSpPr/>
          <p:nvPr/>
        </p:nvGrpSpPr>
        <p:grpSpPr>
          <a:xfrm>
            <a:off x="1685861" y="5270536"/>
            <a:ext cx="13932385" cy="4502965"/>
            <a:chOff x="2287986" y="4349386"/>
            <a:chExt cx="9555412" cy="2671988"/>
          </a:xfrm>
        </p:grpSpPr>
        <p:grpSp>
          <p:nvGrpSpPr>
            <p:cNvPr id="31" name="Group 30"/>
            <p:cNvGrpSpPr/>
            <p:nvPr/>
          </p:nvGrpSpPr>
          <p:grpSpPr>
            <a:xfrm>
              <a:off x="2287986" y="4349386"/>
              <a:ext cx="9472214" cy="2671988"/>
              <a:chOff x="572456" y="3698800"/>
              <a:chExt cx="7646351" cy="2504989"/>
            </a:xfrm>
          </p:grpSpPr>
          <p:grpSp>
            <p:nvGrpSpPr>
              <p:cNvPr id="23" name="Group 22"/>
              <p:cNvGrpSpPr/>
              <p:nvPr/>
            </p:nvGrpSpPr>
            <p:grpSpPr>
              <a:xfrm>
                <a:off x="620986" y="3698800"/>
                <a:ext cx="7597821" cy="2504989"/>
                <a:chOff x="1139780" y="2750090"/>
                <a:chExt cx="4733934" cy="2323626"/>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12"/>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750090"/>
                  <a:ext cx="1948786" cy="395619"/>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r>
                    <a:rPr lang="en-US" sz="3000" b="1" dirty="0">
                      <a:solidFill>
                        <a:prstClr val="white"/>
                      </a:solidFill>
                      <a:latin typeface="Arial" panose="020B0604020202020204" pitchFamily="34" charset="0"/>
                      <a:cs typeface="Arial" panose="020B0604020202020204" pitchFamily="34" charset="0"/>
                      <a:sym typeface="Arial"/>
                    </a:rPr>
                    <a:t>Phương án lựa chọn </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endParaRPr lang="en-US" sz="2700">
                    <a:solidFill>
                      <a:prstClr val="white"/>
                    </a:solidFill>
                    <a:latin typeface="Calibri"/>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72456" y="4059693"/>
                <a:ext cx="764634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85875">
                  <a:lnSpc>
                    <a:spcPct val="200000"/>
                  </a:lnSpc>
                  <a:spcAft>
                    <a:spcPts val="845"/>
                  </a:spcAft>
                  <a:tabLst>
                    <a:tab pos="2278857" algn="l"/>
                    <a:tab pos="4683621" algn="l"/>
                    <a:tab pos="6962478" algn="l"/>
                  </a:tabLst>
                </a:pPr>
                <a:r>
                  <a:rPr lang="en-US" sz="45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US" sz="3938"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10"/>
              <a:stretch>
                <a:fillRect/>
              </a:stretch>
            </p:blipFill>
            <p:spPr>
              <a:xfrm rot="10800000">
                <a:off x="3221801" y="3879674"/>
                <a:ext cx="4997003" cy="303750"/>
              </a:xfrm>
              <a:prstGeom prst="rect">
                <a:avLst/>
              </a:prstGeom>
            </p:spPr>
          </p:pic>
        </p:gr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A7666EEC-357D-4B44-93B1-194690A1D910}"/>
                    </a:ext>
                  </a:extLst>
                </p:cNvPr>
                <p:cNvSpPr txBox="1"/>
                <p:nvPr/>
              </p:nvSpPr>
              <p:spPr>
                <a:xfrm>
                  <a:off x="3523031" y="4994413"/>
                  <a:ext cx="8320367" cy="1320762"/>
                </a:xfrm>
                <a:prstGeom prst="rect">
                  <a:avLst/>
                </a:prstGeom>
                <a:noFill/>
              </p:spPr>
              <p:txBody>
                <a:bodyPr wrap="square">
                  <a:spAutoFit/>
                </a:bodyPr>
                <a:lstStyle/>
                <a:p>
                  <a:pPr marL="30480" marR="30480" algn="just">
                    <a:lnSpc>
                      <a:spcPct val="150000"/>
                    </a:lnSpc>
                    <a:spcAft>
                      <a:spcPts val="1200"/>
                    </a:spcAft>
                  </a:pPr>
                  <a:r>
                    <a:rPr lang="en-US" sz="4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acc>
                        <m:accPr>
                          <m:chr m:val="⃗"/>
                          <m:ctrlP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𝒑</m:t>
                          </m:r>
                        </m:e>
                      </m:acc>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𝑭</m:t>
                          </m:r>
                        </m:e>
                      </m:acc>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𝒎</m:t>
                      </m:r>
                    </m:oMath>
                  </a14:m>
                  <a:r>
                    <a:rPr lang="vi-VN" sz="4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acc>
                        <m:accPr>
                          <m:chr m:val="⃗"/>
                          <m:ctrlP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𝒑</m:t>
                          </m:r>
                        </m:e>
                      </m:acc>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𝑭</m:t>
                          </m:r>
                        </m:e>
                      </m:acc>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𝒕</m:t>
                      </m:r>
                    </m:oMath>
                  </a14:m>
                  <a:endPar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4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acc>
                        <m:accPr>
                          <m:chr m:val="⃗"/>
                          <m:ctrlP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𝒑</m:t>
                          </m:r>
                        </m:e>
                      </m:acc>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fPr>
                        <m:num>
                          <m:acc>
                            <m:accPr>
                              <m:chr m:val="⃗"/>
                              <m:ctrlP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𝑭</m:t>
                              </m:r>
                            </m:e>
                          </m:acc>
                        </m:num>
                        <m:den>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𝒎</m:t>
                          </m:r>
                        </m:den>
                      </m:f>
                    </m:oMath>
                  </a14:m>
                  <a:r>
                    <a:rPr lang="vi-VN" sz="4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acc>
                        <m:accPr>
                          <m:chr m:val="⃗"/>
                          <m:ctrlP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𝒑</m:t>
                          </m:r>
                        </m:e>
                      </m:acc>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fPr>
                        <m:num>
                          <m:acc>
                            <m:accPr>
                              <m:chr m:val="⃗"/>
                              <m:ctrlP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𝑭</m:t>
                              </m:r>
                            </m:e>
                          </m:acc>
                        </m:num>
                        <m:den>
                          <m:r>
                            <a:rPr lang="en-US" sz="4000" b="1"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𝒕</m:t>
                          </m:r>
                        </m:den>
                      </m:f>
                    </m:oMath>
                  </a14:m>
                  <a:endPar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7" name="TextBox 66">
                  <a:extLst>
                    <a:ext uri="{FF2B5EF4-FFF2-40B4-BE49-F238E27FC236}">
                      <a16:creationId xmlns:a16="http://schemas.microsoft.com/office/drawing/2014/main" id="{A7666EEC-357D-4B44-93B1-194690A1D910}"/>
                    </a:ext>
                  </a:extLst>
                </p:cNvPr>
                <p:cNvSpPr txBox="1">
                  <a:spLocks noRot="1" noChangeAspect="1" noMove="1" noResize="1" noEditPoints="1" noAdjustHandles="1" noChangeArrowheads="1" noChangeShapeType="1" noTextEdit="1"/>
                </p:cNvSpPr>
                <p:nvPr/>
              </p:nvSpPr>
              <p:spPr>
                <a:xfrm>
                  <a:off x="3523031" y="4994413"/>
                  <a:ext cx="8320367" cy="1320762"/>
                </a:xfrm>
                <a:prstGeom prst="rect">
                  <a:avLst/>
                </a:prstGeom>
                <a:blipFill>
                  <a:blip r:embed="rId11"/>
                  <a:stretch>
                    <a:fillRect l="-1558" b="-23836"/>
                  </a:stretch>
                </a:blipFill>
              </p:spPr>
              <p:txBody>
                <a:bodyPr/>
                <a:lstStyle/>
                <a:p>
                  <a:r>
                    <a:rPr lang="en-US">
                      <a:noFill/>
                    </a:rPr>
                    <a:t> </a:t>
                  </a:r>
                </a:p>
              </p:txBody>
            </p:sp>
          </mc:Fallback>
        </mc:AlternateContent>
      </p:grpSp>
      <p:sp>
        <p:nvSpPr>
          <p:cNvPr id="11" name="Oval 10">
            <a:extLst>
              <a:ext uri="{FF2B5EF4-FFF2-40B4-BE49-F238E27FC236}">
                <a16:creationId xmlns:a16="http://schemas.microsoft.com/office/drawing/2014/main" id="{62F7BA06-468E-4EDC-9B77-3F127F3FD5CE}"/>
              </a:ext>
            </a:extLst>
          </p:cNvPr>
          <p:cNvSpPr/>
          <p:nvPr/>
        </p:nvSpPr>
        <p:spPr>
          <a:xfrm flipH="1">
            <a:off x="9753600" y="6594924"/>
            <a:ext cx="818179" cy="94879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875"/>
            <a:endParaRPr lang="en-US" sz="2532">
              <a:solidFill>
                <a:prstClr val="white"/>
              </a:solidFill>
              <a:latin typeface="Calibri"/>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30498481-9F44-4E67-8114-2C999BBF2B94}"/>
                  </a:ext>
                </a:extLst>
              </p:cNvPr>
              <p:cNvSpPr txBox="1"/>
              <p:nvPr/>
            </p:nvSpPr>
            <p:spPr>
              <a:xfrm>
                <a:off x="3335854" y="984563"/>
                <a:ext cx="12282392" cy="3157659"/>
              </a:xfrm>
              <a:prstGeom prst="rect">
                <a:avLst/>
              </a:prstGeom>
              <a:noFill/>
            </p:spPr>
            <p:txBody>
              <a:bodyPr wrap="square">
                <a:spAutoFit/>
              </a:bodyPr>
              <a:lstStyle/>
              <a:p>
                <a:pPr algn="just" defTabSz="1285875">
                  <a:lnSpc>
                    <a:spcPct val="150000"/>
                  </a:lnSpc>
                  <a:spcAft>
                    <a:spcPts val="1125"/>
                  </a:spcAft>
                  <a:defRPr/>
                </a:pPr>
                <a:r>
                  <a:rPr lang="vi-VN" sz="42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Câu 3: </a:t>
                </a:r>
                <a:r>
                  <a:rPr lang="en-US" sz="4400" b="1" dirty="0">
                    <a:solidFill>
                      <a:schemeClr val="bg1"/>
                    </a:solidFill>
                  </a:rPr>
                  <a:t>Chất điểm M chuyển động không vận tốc đầu dưới tác dụng của lực không đổi </a:t>
                </a:r>
                <a14:m>
                  <m:oMath xmlns:m="http://schemas.openxmlformats.org/officeDocument/2006/math">
                    <m:acc>
                      <m:accPr>
                        <m:chr m:val="⃗"/>
                        <m:ctrlPr>
                          <a:rPr lang="en-US" sz="4400" b="1" i="1">
                            <a:solidFill>
                              <a:schemeClr val="bg1"/>
                            </a:solidFill>
                            <a:latin typeface="Cambria Math" panose="02040503050406030204" pitchFamily="18" charset="0"/>
                          </a:rPr>
                        </m:ctrlPr>
                      </m:accPr>
                      <m:e>
                        <m:r>
                          <a:rPr lang="en-US" sz="4400" b="1" i="1">
                            <a:solidFill>
                              <a:schemeClr val="bg1"/>
                            </a:solidFill>
                            <a:latin typeface="Cambria Math" panose="02040503050406030204" pitchFamily="18" charset="0"/>
                          </a:rPr>
                          <m:t>𝑭</m:t>
                        </m:r>
                      </m:e>
                    </m:acc>
                  </m:oMath>
                </a14:m>
                <a:r>
                  <a:rPr lang="en-US" sz="4400" b="1" dirty="0">
                    <a:solidFill>
                      <a:schemeClr val="bg1"/>
                    </a:solidFill>
                  </a:rPr>
                  <a:t>. Động lượng chất điểm ở thời điểm t là:</a:t>
                </a:r>
                <a:endParaRPr lang="en-US" sz="4200" b="1" dirty="0">
                  <a:solidFill>
                    <a:prstClr val="white"/>
                  </a:solidFill>
                  <a:latin typeface="Calibri"/>
                  <a:ea typeface="Times New Roman" panose="02020603050405020304" pitchFamily="18" charset="0"/>
                  <a:cs typeface="Times New Roman" panose="02020603050405020304" pitchFamily="18" charset="0"/>
                </a:endParaRPr>
              </a:p>
            </p:txBody>
          </p:sp>
        </mc:Choice>
        <mc:Fallback xmlns="">
          <p:sp>
            <p:nvSpPr>
              <p:cNvPr id="70" name="TextBox 69">
                <a:extLst>
                  <a:ext uri="{FF2B5EF4-FFF2-40B4-BE49-F238E27FC236}">
                    <a16:creationId xmlns:a16="http://schemas.microsoft.com/office/drawing/2014/main" id="{30498481-9F44-4E67-8114-2C999BBF2B94}"/>
                  </a:ext>
                </a:extLst>
              </p:cNvPr>
              <p:cNvSpPr txBox="1">
                <a:spLocks noRot="1" noChangeAspect="1" noMove="1" noResize="1" noEditPoints="1" noAdjustHandles="1" noChangeArrowheads="1" noChangeShapeType="1" noTextEdit="1"/>
              </p:cNvSpPr>
              <p:nvPr/>
            </p:nvSpPr>
            <p:spPr>
              <a:xfrm>
                <a:off x="3335854" y="984563"/>
                <a:ext cx="12282392" cy="3157659"/>
              </a:xfrm>
              <a:prstGeom prst="rect">
                <a:avLst/>
              </a:prstGeom>
              <a:blipFill>
                <a:blip r:embed="rId12"/>
                <a:stretch>
                  <a:fillRect l="-1985" r="-3027" b="-8511"/>
                </a:stretch>
              </a:blipFill>
            </p:spPr>
            <p:txBody>
              <a:bodyPr/>
              <a:lstStyle/>
              <a:p>
                <a:r>
                  <a:rPr lang="en-US">
                    <a:noFill/>
                  </a:rPr>
                  <a:t> </a:t>
                </a:r>
              </a:p>
            </p:txBody>
          </p:sp>
        </mc:Fallback>
      </mc:AlternateContent>
    </p:spTree>
    <p:extLst>
      <p:ext uri="{BB962C8B-B14F-4D97-AF65-F5344CB8AC3E}">
        <p14:creationId xmlns:p14="http://schemas.microsoft.com/office/powerpoint/2010/main" val="183065812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dissolve">
                                      <p:cBhvr>
                                        <p:cTn id="24" dur="500"/>
                                        <p:tgtEl>
                                          <p:spTgt spid="70"/>
                                        </p:tgtEl>
                                      </p:cBhvr>
                                    </p:animEffect>
                                  </p:childTnLst>
                                </p:cTn>
                              </p:par>
                            </p:childTnLst>
                          </p:cTn>
                        </p:par>
                        <p:par>
                          <p:cTn id="25" fill="hold">
                            <p:stCondLst>
                              <p:cond delay="700"/>
                            </p:stCondLst>
                            <p:childTnLst>
                              <p:par>
                                <p:cTn id="26" presetID="1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22" presetClass="entr" presetSubtype="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0"/>
                            </p:stCondLst>
                            <p:childTnLst>
                              <p:par>
                                <p:cTn id="40" presetID="1" presetClass="entr" presetSubtype="0" fill="hold" grpId="0" nodeType="afterEffect">
                                  <p:stCondLst>
                                    <p:cond delay="1000"/>
                                  </p:stCondLst>
                                  <p:childTnLst>
                                    <p:set>
                                      <p:cBhvr>
                                        <p:cTn id="4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1000"/>
                            </p:stCondLst>
                            <p:childTnLst>
                              <p:par>
                                <p:cTn id="43" presetID="1" presetClass="entr" presetSubtype="0" fill="hold" grpId="0" nodeType="afterEffect">
                                  <p:stCondLst>
                                    <p:cond delay="1000"/>
                                  </p:stCondLst>
                                  <p:childTnLst>
                                    <p:set>
                                      <p:cBhvr>
                                        <p:cTn id="4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2000"/>
                            </p:stCondLst>
                            <p:childTnLst>
                              <p:par>
                                <p:cTn id="46" presetID="1" presetClass="entr" presetSubtype="0" fill="hold" grpId="0" nodeType="afterEffect">
                                  <p:stCondLst>
                                    <p:cond delay="1000"/>
                                  </p:stCondLst>
                                  <p:childTnLst>
                                    <p:set>
                                      <p:cBhvr>
                                        <p:cTn id="47"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3000"/>
                            </p:stCondLst>
                            <p:childTnLst>
                              <p:par>
                                <p:cTn id="49" presetID="1" presetClass="entr" presetSubtype="0" fill="hold" grpId="0" nodeType="afterEffect">
                                  <p:stCondLst>
                                    <p:cond delay="1000"/>
                                  </p:stCondLst>
                                  <p:childTnLst>
                                    <p:set>
                                      <p:cBhvr>
                                        <p:cTn id="5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4000"/>
                            </p:stCondLst>
                            <p:childTnLst>
                              <p:par>
                                <p:cTn id="52" presetID="1" presetClass="entr" presetSubtype="0" fill="hold" grpId="0" nodeType="afterEffect">
                                  <p:stCondLst>
                                    <p:cond delay="1000"/>
                                  </p:stCondLst>
                                  <p:childTnLst>
                                    <p:set>
                                      <p:cBhvr>
                                        <p:cTn id="53"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5000"/>
                            </p:stCondLst>
                            <p:childTnLst>
                              <p:par>
                                <p:cTn id="55" presetID="1" presetClass="entr" presetSubtype="0" fill="hold" grpId="0" nodeType="afterEffect">
                                  <p:stCondLst>
                                    <p:cond delay="1000"/>
                                  </p:stCondLst>
                                  <p:childTnLst>
                                    <p:set>
                                      <p:cBhvr>
                                        <p:cTn id="5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6000"/>
                            </p:stCondLst>
                            <p:childTnLst>
                              <p:par>
                                <p:cTn id="58" presetID="1" presetClass="entr" presetSubtype="0" fill="hold" grpId="0" nodeType="afterEffect">
                                  <p:stCondLst>
                                    <p:cond delay="1000"/>
                                  </p:stCondLst>
                                  <p:childTnLst>
                                    <p:set>
                                      <p:cBhvr>
                                        <p:cTn id="5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p:stCondLst>
                              <p:cond delay="7000"/>
                            </p:stCondLst>
                            <p:childTnLst>
                              <p:par>
                                <p:cTn id="61" presetID="1" presetClass="entr" presetSubtype="0" fill="hold" grpId="0" nodeType="afterEffect">
                                  <p:stCondLst>
                                    <p:cond delay="1000"/>
                                  </p:stCondLst>
                                  <p:childTnLst>
                                    <p:set>
                                      <p:cBhvr>
                                        <p:cTn id="6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beep.wav"/>
                                        </p:tgtEl>
                                      </p:cMediaNode>
                                    </p:audio>
                                  </p:subTnLst>
                                </p:cTn>
                              </p:par>
                            </p:childTnLst>
                          </p:cTn>
                        </p:par>
                        <p:par>
                          <p:cTn id="63" fill="hold">
                            <p:stCondLst>
                              <p:cond delay="8000"/>
                            </p:stCondLst>
                            <p:childTnLst>
                              <p:par>
                                <p:cTn id="64" presetID="1" presetClass="entr" presetSubtype="0" fill="hold" grpId="0" nodeType="afterEffect">
                                  <p:stCondLst>
                                    <p:cond delay="1000"/>
                                  </p:stCondLst>
                                  <p:childTnLst>
                                    <p:set>
                                      <p:cBhvr>
                                        <p:cTn id="65"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beep.wav"/>
                                        </p:tgtEl>
                                      </p:cMediaNode>
                                    </p:audio>
                                  </p:subTnLst>
                                </p:cTn>
                              </p:par>
                            </p:childTnLst>
                          </p:cTn>
                        </p:par>
                        <p:par>
                          <p:cTn id="66" fill="hold">
                            <p:stCondLst>
                              <p:cond delay="9000"/>
                            </p:stCondLst>
                            <p:childTnLst>
                              <p:par>
                                <p:cTn id="67" presetID="1" presetClass="entr" presetSubtype="0" fill="hold" grpId="0" nodeType="afterEffect">
                                  <p:stCondLst>
                                    <p:cond delay="1000"/>
                                  </p:stCondLst>
                                  <p:childTnLst>
                                    <p:set>
                                      <p:cBhvr>
                                        <p:cTn id="68"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5" name="GUN.wav"/>
                                        </p:tgtEl>
                                      </p:cMediaNode>
                                    </p:audio>
                                  </p:sub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heel(1)">
                                      <p:cBhvr>
                                        <p:cTn id="73" dur="500"/>
                                        <p:tgtEl>
                                          <p:spTgt spid="11"/>
                                        </p:tgtEl>
                                      </p:cBhvr>
                                    </p:animEffect>
                                  </p:childTnLst>
                                  <p:subTnLst>
                                    <p:audio>
                                      <p:cMediaNode>
                                        <p:cTn display="0" masterRel="sameClick">
                                          <p:stCondLst>
                                            <p:cond evt="begin" delay="0">
                                              <p:tn val="71"/>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P spid="11" grpId="0" animBg="1"/>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799624" y="1141433"/>
            <a:ext cx="12880908" cy="400206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85875">
              <a:lnSpc>
                <a:spcPct val="150000"/>
              </a:lnSpc>
              <a:spcAft>
                <a:spcPts val="1125"/>
              </a:spcAft>
            </a:pPr>
            <a:r>
              <a:rPr lang="vi-VN" sz="4800"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Câu 4: </a:t>
            </a:r>
            <a:r>
              <a:rPr lang="vi-VN" sz="4200" b="1" dirty="0">
                <a:solidFill>
                  <a:prstClr val="white"/>
                </a:solidFill>
                <a:ea typeface="Times New Roman" panose="02020603050405020304" pitchFamily="18" charset="0"/>
                <a:cs typeface="Times New Roman" panose="02020603050405020304" pitchFamily="18" charset="0"/>
              </a:rPr>
              <a:t>Một quả bóng khối lượng 0,5 kg đang nằm yên thì được đá cho nó chuyển động vói vận tốc 30 m/s. Xung lượng của lực tác dụng lên quả bóng bằng</a:t>
            </a:r>
            <a:endParaRPr lang="en-US" sz="3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1" name="Group 60"/>
          <p:cNvGrpSpPr/>
          <p:nvPr/>
        </p:nvGrpSpPr>
        <p:grpSpPr>
          <a:xfrm>
            <a:off x="2515469" y="947201"/>
            <a:ext cx="674733" cy="4137690"/>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dirty="0">
                  <a:solidFill>
                    <a:prstClr val="white"/>
                  </a:solidFill>
                  <a:latin typeface="Calibri"/>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a:solidFill>
                    <a:prstClr val="white"/>
                  </a:solidFill>
                  <a:latin typeface="Calibri"/>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12">
                <a:defRPr/>
              </a:pPr>
              <a:endParaRPr lang="en-US" sz="2700">
                <a:solidFill>
                  <a:prstClr val="black"/>
                </a:solidFill>
                <a:latin typeface="Calibri"/>
                <a:sym typeface="Arial"/>
              </a:endParaRPr>
            </a:p>
          </p:txBody>
        </p:sp>
      </p:grpSp>
      <p:sp>
        <p:nvSpPr>
          <p:cNvPr id="58" name="Left Bracket 57"/>
          <p:cNvSpPr/>
          <p:nvPr/>
        </p:nvSpPr>
        <p:spPr>
          <a:xfrm flipH="1">
            <a:off x="15344861" y="1065374"/>
            <a:ext cx="378477" cy="400206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12">
              <a:defRPr/>
            </a:pPr>
            <a:endParaRPr lang="en-US" sz="2700">
              <a:solidFill>
                <a:prstClr val="black"/>
              </a:solidFill>
              <a:latin typeface="Calibri"/>
              <a:sym typeface="Arial"/>
            </a:endParaRPr>
          </a:p>
        </p:txBody>
      </p:sp>
      <p:grpSp>
        <p:nvGrpSpPr>
          <p:cNvPr id="8" name="Group 7"/>
          <p:cNvGrpSpPr/>
          <p:nvPr/>
        </p:nvGrpSpPr>
        <p:grpSpPr>
          <a:xfrm>
            <a:off x="1161023" y="2062455"/>
            <a:ext cx="683922" cy="4882785"/>
            <a:chOff x="393013" y="1032064"/>
            <a:chExt cx="455948" cy="3255190"/>
          </a:xfrm>
        </p:grpSpPr>
        <p:cxnSp>
          <p:nvCxnSpPr>
            <p:cNvPr id="13" name="Straight Connector 12"/>
            <p:cNvCxnSpPr>
              <a:stCxn id="29" idx="4"/>
              <a:endCxn id="64" idx="0"/>
            </p:cNvCxnSpPr>
            <p:nvPr/>
          </p:nvCxnSpPr>
          <p:spPr>
            <a:xfrm flipH="1">
              <a:off x="620987" y="1032064"/>
              <a:ext cx="14514" cy="2799242"/>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dirty="0">
                  <a:solidFill>
                    <a:prstClr val="white"/>
                  </a:solidFill>
                  <a:latin typeface="Calibri"/>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a:solidFill>
                    <a:prstClr val="white"/>
                  </a:solidFill>
                  <a:latin typeface="Calibri"/>
                  <a:sym typeface="Arial"/>
                </a:endParaRPr>
              </a:p>
            </p:txBody>
          </p:sp>
        </p:grpSp>
      </p:grpSp>
      <p:grpSp>
        <p:nvGrpSpPr>
          <p:cNvPr id="28" name="Group 27"/>
          <p:cNvGrpSpPr/>
          <p:nvPr/>
        </p:nvGrpSpPr>
        <p:grpSpPr>
          <a:xfrm>
            <a:off x="718766"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7"/>
            <a:stretch>
              <a:fillRect/>
            </a:stretch>
          </p:blipFill>
          <p:spPr>
            <a:xfrm>
              <a:off x="83662" y="159259"/>
              <a:ext cx="1082288" cy="1082288"/>
            </a:xfrm>
            <a:prstGeom prst="rect">
              <a:avLst/>
            </a:prstGeom>
          </p:spPr>
        </p:pic>
        <p:pic>
          <p:nvPicPr>
            <p:cNvPr id="33" name="Picture 32"/>
            <p:cNvPicPr>
              <a:picLocks noChangeAspect="1"/>
            </p:cNvPicPr>
            <p:nvPr/>
          </p:nvPicPr>
          <p:blipFill>
            <a:blip r:embed="rId8"/>
            <a:stretch>
              <a:fillRect/>
            </a:stretch>
          </p:blipFill>
          <p:spPr>
            <a:xfrm>
              <a:off x="140649" y="240741"/>
              <a:ext cx="757177" cy="937456"/>
            </a:xfrm>
            <a:prstGeom prst="rect">
              <a:avLst/>
            </a:prstGeom>
          </p:spPr>
        </p:pic>
        <p:sp>
          <p:nvSpPr>
            <p:cNvPr id="34" name="TextBox 33"/>
            <p:cNvSpPr txBox="1"/>
            <p:nvPr/>
          </p:nvSpPr>
          <p:spPr>
            <a:xfrm>
              <a:off x="384797" y="277250"/>
              <a:ext cx="480046" cy="831211"/>
            </a:xfrm>
            <a:prstGeom prst="rect">
              <a:avLst/>
            </a:prstGeom>
            <a:noFill/>
          </p:spPr>
          <p:txBody>
            <a:bodyPr wrap="none" rtlCol="0">
              <a:spAutoFit/>
            </a:bodyPr>
            <a:lstStyle/>
            <a:p>
              <a:pPr algn="ctr" defTabSz="1828812">
                <a:defRPr/>
              </a:pPr>
              <a:r>
                <a:rPr lang="vi-VN" sz="7502"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4</a:t>
              </a:r>
              <a:endParaRPr lang="en-US" sz="7502"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pic>
        <p:nvPicPr>
          <p:cNvPr id="38"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1974"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1545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11607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11540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11798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11607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11778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11250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11354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11622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11778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12" eaLnBrk="0" hangingPunct="0">
              <a:defRPr/>
            </a:pPr>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11149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812" eaLnBrk="0" hangingPunct="0">
              <a:defRPr/>
            </a:pPr>
            <a:r>
              <a:rPr lang="en-US" sz="4200" dirty="0">
                <a:solidFill>
                  <a:srgbClr val="DC2608"/>
                </a:solidFill>
                <a:latin typeface=".VnBlack" pitchFamily="34" charset="0"/>
                <a:cs typeface="Arial"/>
                <a:sym typeface="Arial"/>
              </a:rPr>
              <a:t>0</a:t>
            </a:r>
          </a:p>
        </p:txBody>
      </p:sp>
      <p:grpSp>
        <p:nvGrpSpPr>
          <p:cNvPr id="10" name="Group 9">
            <a:extLst>
              <a:ext uri="{FF2B5EF4-FFF2-40B4-BE49-F238E27FC236}">
                <a16:creationId xmlns:a16="http://schemas.microsoft.com/office/drawing/2014/main" id="{9067B679-BF64-4A56-BCFA-5FF0C3036103}"/>
              </a:ext>
            </a:extLst>
          </p:cNvPr>
          <p:cNvGrpSpPr/>
          <p:nvPr/>
        </p:nvGrpSpPr>
        <p:grpSpPr>
          <a:xfrm>
            <a:off x="1502981" y="5676900"/>
            <a:ext cx="13660819" cy="4196912"/>
            <a:chOff x="2287986" y="4460752"/>
            <a:chExt cx="9472214" cy="2560623"/>
          </a:xfrm>
        </p:grpSpPr>
        <p:grpSp>
          <p:nvGrpSpPr>
            <p:cNvPr id="31" name="Group 30"/>
            <p:cNvGrpSpPr/>
            <p:nvPr/>
          </p:nvGrpSpPr>
          <p:grpSpPr>
            <a:xfrm>
              <a:off x="2287986" y="4460752"/>
              <a:ext cx="9472214" cy="2560623"/>
              <a:chOff x="572456" y="3803205"/>
              <a:chExt cx="7646351" cy="2400584"/>
            </a:xfrm>
          </p:grpSpPr>
          <p:grpSp>
            <p:nvGrpSpPr>
              <p:cNvPr id="23" name="Group 22"/>
              <p:cNvGrpSpPr/>
              <p:nvPr/>
            </p:nvGrpSpPr>
            <p:grpSpPr>
              <a:xfrm>
                <a:off x="620986" y="3803205"/>
                <a:ext cx="7597821" cy="2400584"/>
                <a:chOff x="1139780" y="2846936"/>
                <a:chExt cx="4733934" cy="2226780"/>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12">
                    <a:defRPr/>
                  </a:pPr>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846936"/>
                  <a:ext cx="1948786" cy="29877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r>
                    <a:rPr lang="en-US" sz="3000" b="1" dirty="0">
                      <a:solidFill>
                        <a:prstClr val="white"/>
                      </a:solidFill>
                      <a:latin typeface="Arial" panose="020B0604020202020204" pitchFamily="34" charset="0"/>
                      <a:cs typeface="Arial" panose="020B0604020202020204" pitchFamily="34" charset="0"/>
                      <a:sym typeface="Arial"/>
                    </a:rPr>
                    <a:t>Phương án lựa chọn </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12">
                    <a:defRPr/>
                  </a:pPr>
                  <a:endParaRPr lang="en-US" sz="2700">
                    <a:solidFill>
                      <a:prstClr val="white"/>
                    </a:solidFill>
                    <a:latin typeface="Calibri"/>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72456" y="4059693"/>
                <a:ext cx="764634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85875">
                  <a:lnSpc>
                    <a:spcPct val="200000"/>
                  </a:lnSpc>
                  <a:spcAft>
                    <a:spcPts val="845"/>
                  </a:spcAft>
                  <a:tabLst>
                    <a:tab pos="2278857" algn="l"/>
                    <a:tab pos="4683621" algn="l"/>
                    <a:tab pos="6962478" algn="l"/>
                  </a:tabLst>
                  <a:defRPr/>
                </a:pPr>
                <a:r>
                  <a:rPr lang="en-US" sz="45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US" sz="3938"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10"/>
              <a:stretch>
                <a:fillRect/>
              </a:stretch>
            </p:blipFill>
            <p:spPr>
              <a:xfrm rot="10800000">
                <a:off x="3221801" y="3879674"/>
                <a:ext cx="4997003" cy="303750"/>
              </a:xfrm>
              <a:prstGeom prst="rect">
                <a:avLst/>
              </a:prstGeom>
            </p:spPr>
          </p:pic>
        </p:grpSp>
        <p:sp>
          <p:nvSpPr>
            <p:cNvPr id="67" name="TextBox 66">
              <a:extLst>
                <a:ext uri="{FF2B5EF4-FFF2-40B4-BE49-F238E27FC236}">
                  <a16:creationId xmlns:a16="http://schemas.microsoft.com/office/drawing/2014/main" id="{A7666EEC-357D-4B44-93B1-194690A1D910}"/>
                </a:ext>
              </a:extLst>
            </p:cNvPr>
            <p:cNvSpPr txBox="1"/>
            <p:nvPr/>
          </p:nvSpPr>
          <p:spPr>
            <a:xfrm>
              <a:off x="3042476" y="5170700"/>
              <a:ext cx="8462385" cy="1228869"/>
            </a:xfrm>
            <a:prstGeom prst="rect">
              <a:avLst/>
            </a:prstGeom>
            <a:noFill/>
          </p:spPr>
          <p:txBody>
            <a:bodyPr wrap="square">
              <a:spAutoFit/>
            </a:bodyPr>
            <a:lstStyle/>
            <a:p>
              <a:pPr defTabSz="1285875">
                <a:lnSpc>
                  <a:spcPct val="150000"/>
                </a:lnSpc>
                <a:spcAft>
                  <a:spcPts val="845"/>
                </a:spcAft>
                <a:tabLst>
                  <a:tab pos="2278857" algn="l"/>
                  <a:tab pos="4683621" algn="l"/>
                  <a:tab pos="6962478" algn="l"/>
                </a:tabLst>
                <a:defRPr/>
              </a:pPr>
              <a:r>
                <a:rPr lang="vi-VN" sz="42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 12 N.s.		B. 13 N.s.</a:t>
              </a:r>
            </a:p>
            <a:p>
              <a:pPr defTabSz="1285875">
                <a:lnSpc>
                  <a:spcPct val="150000"/>
                </a:lnSpc>
                <a:spcAft>
                  <a:spcPts val="845"/>
                </a:spcAft>
                <a:tabLst>
                  <a:tab pos="2278857" algn="l"/>
                  <a:tab pos="4683621" algn="l"/>
                  <a:tab pos="6962478" algn="l"/>
                </a:tabLst>
                <a:defRPr/>
              </a:pPr>
              <a:r>
                <a:rPr lang="vi-VN" sz="42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C. 15 N.s.		D. 16 N.s.</a:t>
              </a:r>
            </a:p>
          </p:txBody>
        </p:sp>
      </p:grpSp>
      <p:sp>
        <p:nvSpPr>
          <p:cNvPr id="11" name="Oval 10">
            <a:extLst>
              <a:ext uri="{FF2B5EF4-FFF2-40B4-BE49-F238E27FC236}">
                <a16:creationId xmlns:a16="http://schemas.microsoft.com/office/drawing/2014/main" id="{62F7BA06-468E-4EDC-9B77-3F127F3FD5CE}"/>
              </a:ext>
            </a:extLst>
          </p:cNvPr>
          <p:cNvSpPr/>
          <p:nvPr/>
        </p:nvSpPr>
        <p:spPr>
          <a:xfrm>
            <a:off x="2453901" y="8040314"/>
            <a:ext cx="876845" cy="88119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875">
              <a:defRPr/>
            </a:pPr>
            <a:endParaRPr lang="en-US" sz="2532">
              <a:solidFill>
                <a:prstClr val="white"/>
              </a:solidFill>
              <a:latin typeface="Calibri"/>
            </a:endParaRPr>
          </a:p>
        </p:txBody>
      </p:sp>
    </p:spTree>
    <p:extLst>
      <p:ext uri="{BB962C8B-B14F-4D97-AF65-F5344CB8AC3E}">
        <p14:creationId xmlns:p14="http://schemas.microsoft.com/office/powerpoint/2010/main" val="12887447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22" presetClass="entr" presetSubtype="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GUN.wav"/>
                                        </p:tgtEl>
                                      </p:cMediaNode>
                                    </p:audio>
                                  </p:sub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heel(1)">
                                      <p:cBhvr>
                                        <p:cTn id="70" dur="500"/>
                                        <p:tgtEl>
                                          <p:spTgt spid="11"/>
                                        </p:tgtEl>
                                      </p:cBhvr>
                                    </p:animEffect>
                                  </p:childTnLst>
                                  <p:subTnLst>
                                    <p:audio>
                                      <p:cMediaNode>
                                        <p:cTn display="0" masterRel="sameClick">
                                          <p:stCondLst>
                                            <p:cond evt="begin" delay="0">
                                              <p:tn val="68"/>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799624" y="1141433"/>
            <a:ext cx="12880908" cy="400206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85875">
              <a:lnSpc>
                <a:spcPct val="150000"/>
              </a:lnSpc>
              <a:spcAft>
                <a:spcPts val="1125"/>
              </a:spcAft>
            </a:pPr>
            <a:r>
              <a:rPr kumimoji="0" lang="vi-VN" sz="4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Câu </a:t>
            </a:r>
            <a:r>
              <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5</a:t>
            </a:r>
            <a:r>
              <a:rPr kumimoji="0" lang="vi-VN" sz="4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lang="vi-VN" sz="4200" b="1" dirty="0">
                <a:solidFill>
                  <a:prstClr val="white"/>
                </a:solidFill>
                <a:ea typeface="Times New Roman" panose="02020603050405020304" pitchFamily="18" charset="0"/>
                <a:cs typeface="Times New Roman" panose="02020603050405020304" pitchFamily="18" charset="0"/>
              </a:rPr>
              <a:t>Một quả bóng khối lượng 250 g bay tới đập vuông góc vào tường với tốc độ v1 = 5 m/s và bật ngược trở lại với tốc độ v2 = 3 m/s. Động lượng của vật đã thay đổi một lượng bằng</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61" name="Group 60"/>
          <p:cNvGrpSpPr/>
          <p:nvPr/>
        </p:nvGrpSpPr>
        <p:grpSpPr>
          <a:xfrm>
            <a:off x="2515469" y="947201"/>
            <a:ext cx="674733" cy="4137690"/>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12"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12"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828812"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grpSp>
      <p:sp>
        <p:nvSpPr>
          <p:cNvPr id="58" name="Left Bracket 57"/>
          <p:cNvSpPr/>
          <p:nvPr/>
        </p:nvSpPr>
        <p:spPr>
          <a:xfrm flipH="1">
            <a:off x="15344861" y="1065374"/>
            <a:ext cx="378477" cy="400206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828812"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grpSp>
        <p:nvGrpSpPr>
          <p:cNvPr id="8" name="Group 7"/>
          <p:cNvGrpSpPr/>
          <p:nvPr/>
        </p:nvGrpSpPr>
        <p:grpSpPr>
          <a:xfrm>
            <a:off x="1161023" y="2062455"/>
            <a:ext cx="683922" cy="4882785"/>
            <a:chOff x="393013" y="1032064"/>
            <a:chExt cx="455948" cy="3255190"/>
          </a:xfrm>
        </p:grpSpPr>
        <p:cxnSp>
          <p:nvCxnSpPr>
            <p:cNvPr id="13" name="Straight Connector 12"/>
            <p:cNvCxnSpPr>
              <a:stCxn id="29" idx="4"/>
              <a:endCxn id="64" idx="0"/>
            </p:cNvCxnSpPr>
            <p:nvPr/>
          </p:nvCxnSpPr>
          <p:spPr>
            <a:xfrm flipH="1">
              <a:off x="620987" y="1032064"/>
              <a:ext cx="14514" cy="2799242"/>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12"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12"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sym typeface="Arial"/>
                </a:endParaRPr>
              </a:p>
            </p:txBody>
          </p:sp>
        </p:grpSp>
      </p:grpSp>
      <p:grpSp>
        <p:nvGrpSpPr>
          <p:cNvPr id="28" name="Group 27"/>
          <p:cNvGrpSpPr/>
          <p:nvPr/>
        </p:nvGrpSpPr>
        <p:grpSpPr>
          <a:xfrm>
            <a:off x="718766"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12" rtl="0" eaLnBrk="1" fontAlgn="auto" latinLnBrk="0" hangingPunct="1">
                <a:lnSpc>
                  <a:spcPct val="100000"/>
                </a:lnSpc>
                <a:spcBef>
                  <a:spcPts val="0"/>
                </a:spcBef>
                <a:spcAft>
                  <a:spcPts val="0"/>
                </a:spcAft>
                <a:buClrTx/>
                <a:buSzTx/>
                <a:buFontTx/>
                <a:buNone/>
                <a:tabLst/>
                <a:defRPr/>
              </a:pPr>
              <a:endParaRPr kumimoji="0" lang="en-US" sz="9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sym typeface="Arial"/>
              </a:endParaRPr>
            </a:p>
          </p:txBody>
        </p:sp>
        <p:pic>
          <p:nvPicPr>
            <p:cNvPr id="32" name="Picture 31"/>
            <p:cNvPicPr>
              <a:picLocks noChangeAspect="1"/>
            </p:cNvPicPr>
            <p:nvPr/>
          </p:nvPicPr>
          <p:blipFill>
            <a:blip r:embed="rId7"/>
            <a:stretch>
              <a:fillRect/>
            </a:stretch>
          </p:blipFill>
          <p:spPr>
            <a:xfrm>
              <a:off x="83662" y="159259"/>
              <a:ext cx="1082288" cy="1082288"/>
            </a:xfrm>
            <a:prstGeom prst="rect">
              <a:avLst/>
            </a:prstGeom>
          </p:spPr>
        </p:pic>
        <p:pic>
          <p:nvPicPr>
            <p:cNvPr id="33" name="Picture 32"/>
            <p:cNvPicPr>
              <a:picLocks noChangeAspect="1"/>
            </p:cNvPicPr>
            <p:nvPr/>
          </p:nvPicPr>
          <p:blipFill>
            <a:blip r:embed="rId8"/>
            <a:stretch>
              <a:fillRect/>
            </a:stretch>
          </p:blipFill>
          <p:spPr>
            <a:xfrm>
              <a:off x="140649" y="240741"/>
              <a:ext cx="757177" cy="937456"/>
            </a:xfrm>
            <a:prstGeom prst="rect">
              <a:avLst/>
            </a:prstGeom>
          </p:spPr>
        </p:pic>
        <p:sp>
          <p:nvSpPr>
            <p:cNvPr id="34" name="TextBox 33"/>
            <p:cNvSpPr txBox="1"/>
            <p:nvPr/>
          </p:nvSpPr>
          <p:spPr>
            <a:xfrm>
              <a:off x="384797" y="277250"/>
              <a:ext cx="480046" cy="831210"/>
            </a:xfrm>
            <a:prstGeom prst="rect">
              <a:avLst/>
            </a:prstGeom>
            <a:noFill/>
          </p:spPr>
          <p:txBody>
            <a:bodyPr wrap="none" rtlCol="0">
              <a:spAutoFit/>
            </a:bodyPr>
            <a:lstStyle/>
            <a:p>
              <a:pPr marL="0" marR="0" lvl="0" indent="0" algn="ctr" defTabSz="1828812" rtl="0" eaLnBrk="1" fontAlgn="auto" latinLnBrk="0" hangingPunct="1">
                <a:lnSpc>
                  <a:spcPct val="100000"/>
                </a:lnSpc>
                <a:spcBef>
                  <a:spcPts val="0"/>
                </a:spcBef>
                <a:spcAft>
                  <a:spcPts val="0"/>
                </a:spcAft>
                <a:buClrTx/>
                <a:buSzTx/>
                <a:buFontTx/>
                <a:buNone/>
                <a:tabLst/>
                <a:defRPr/>
              </a:pPr>
              <a:r>
                <a:rPr kumimoji="0" lang="en-US" sz="7502"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sym typeface="Arial"/>
                </a:rPr>
                <a:t>5</a:t>
              </a:r>
            </a:p>
          </p:txBody>
        </p:sp>
      </p:grpSp>
      <p:pic>
        <p:nvPicPr>
          <p:cNvPr id="38"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1974"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1545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1828812" rtl="0" eaLnBrk="0" fontAlgn="auto" latinLnBrk="0" hangingPunct="0">
              <a:lnSpc>
                <a:spcPct val="100000"/>
              </a:lnSpc>
              <a:spcBef>
                <a:spcPts val="0"/>
              </a:spcBef>
              <a:spcAft>
                <a:spcPts val="0"/>
              </a:spcAft>
              <a:buClrTx/>
              <a:buSzTx/>
              <a:buFontTx/>
              <a:buNone/>
              <a:tabLst/>
              <a:defRPr/>
            </a:pPr>
            <a:r>
              <a:rPr kumimoji="0" lang="en-US" altLang="en-US" sz="42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45" name="Oval 176"/>
          <p:cNvSpPr>
            <a:spLocks noChangeArrowheads="1"/>
          </p:cNvSpPr>
          <p:nvPr/>
        </p:nvSpPr>
        <p:spPr bwMode="auto">
          <a:xfrm>
            <a:off x="11607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1828812" rtl="0" eaLnBrk="0" fontAlgn="auto" latinLnBrk="0" hangingPunct="0">
              <a:lnSpc>
                <a:spcPct val="100000"/>
              </a:lnSpc>
              <a:spcBef>
                <a:spcPts val="0"/>
              </a:spcBef>
              <a:spcAft>
                <a:spcPts val="0"/>
              </a:spcAft>
              <a:buClrTx/>
              <a:buSzTx/>
              <a:buFontTx/>
              <a:buNone/>
              <a:tabLst/>
              <a:defRPr/>
            </a:pPr>
            <a:r>
              <a:rPr kumimoji="0" lang="en-US" altLang="en-US" sz="42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46" name="Oval 176"/>
          <p:cNvSpPr>
            <a:spLocks noChangeArrowheads="1"/>
          </p:cNvSpPr>
          <p:nvPr/>
        </p:nvSpPr>
        <p:spPr bwMode="auto">
          <a:xfrm>
            <a:off x="11540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1828812" rtl="0" eaLnBrk="0" fontAlgn="auto" latinLnBrk="0" hangingPunct="0">
              <a:lnSpc>
                <a:spcPct val="100000"/>
              </a:lnSpc>
              <a:spcBef>
                <a:spcPts val="0"/>
              </a:spcBef>
              <a:spcAft>
                <a:spcPts val="0"/>
              </a:spcAft>
              <a:buClrTx/>
              <a:buSzTx/>
              <a:buFontTx/>
              <a:buNone/>
              <a:tabLst/>
              <a:defRPr/>
            </a:pPr>
            <a:r>
              <a:rPr kumimoji="0" lang="en-US" altLang="en-US" sz="42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47" name="Oval 176"/>
          <p:cNvSpPr>
            <a:spLocks noChangeArrowheads="1"/>
          </p:cNvSpPr>
          <p:nvPr/>
        </p:nvSpPr>
        <p:spPr bwMode="auto">
          <a:xfrm>
            <a:off x="11798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1828812" rtl="0" eaLnBrk="0" fontAlgn="auto" latinLnBrk="0" hangingPunct="0">
              <a:lnSpc>
                <a:spcPct val="100000"/>
              </a:lnSpc>
              <a:spcBef>
                <a:spcPts val="0"/>
              </a:spcBef>
              <a:spcAft>
                <a:spcPts val="0"/>
              </a:spcAft>
              <a:buClrTx/>
              <a:buSzTx/>
              <a:buFontTx/>
              <a:buNone/>
              <a:tabLst/>
              <a:defRPr/>
            </a:pPr>
            <a:r>
              <a:rPr kumimoji="0" lang="en-US" altLang="en-US" sz="42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48" name="Oval 176"/>
          <p:cNvSpPr>
            <a:spLocks noChangeArrowheads="1"/>
          </p:cNvSpPr>
          <p:nvPr/>
        </p:nvSpPr>
        <p:spPr bwMode="auto">
          <a:xfrm>
            <a:off x="11607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1828812" rtl="0" eaLnBrk="0" fontAlgn="auto" latinLnBrk="0" hangingPunct="0">
              <a:lnSpc>
                <a:spcPct val="100000"/>
              </a:lnSpc>
              <a:spcBef>
                <a:spcPts val="0"/>
              </a:spcBef>
              <a:spcAft>
                <a:spcPts val="0"/>
              </a:spcAft>
              <a:buClrTx/>
              <a:buSzTx/>
              <a:buFontTx/>
              <a:buNone/>
              <a:tabLst/>
              <a:defRPr/>
            </a:pPr>
            <a:r>
              <a:rPr kumimoji="0" lang="en-US" altLang="en-US" sz="42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49" name="Oval 176"/>
          <p:cNvSpPr>
            <a:spLocks noChangeArrowheads="1"/>
          </p:cNvSpPr>
          <p:nvPr/>
        </p:nvSpPr>
        <p:spPr bwMode="auto">
          <a:xfrm>
            <a:off x="11778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1828812" rtl="0" eaLnBrk="0" fontAlgn="auto" latinLnBrk="0" hangingPunct="0">
              <a:lnSpc>
                <a:spcPct val="100000"/>
              </a:lnSpc>
              <a:spcBef>
                <a:spcPts val="0"/>
              </a:spcBef>
              <a:spcAft>
                <a:spcPts val="0"/>
              </a:spcAft>
              <a:buClrTx/>
              <a:buSzTx/>
              <a:buFontTx/>
              <a:buNone/>
              <a:tabLst/>
              <a:defRPr/>
            </a:pPr>
            <a:r>
              <a:rPr kumimoji="0" lang="en-US" altLang="en-US" sz="42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50" name="Oval 176"/>
          <p:cNvSpPr>
            <a:spLocks noChangeArrowheads="1"/>
          </p:cNvSpPr>
          <p:nvPr/>
        </p:nvSpPr>
        <p:spPr bwMode="auto">
          <a:xfrm>
            <a:off x="11250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1828812" rtl="0" eaLnBrk="0" fontAlgn="auto" latinLnBrk="0" hangingPunct="0">
              <a:lnSpc>
                <a:spcPct val="100000"/>
              </a:lnSpc>
              <a:spcBef>
                <a:spcPts val="0"/>
              </a:spcBef>
              <a:spcAft>
                <a:spcPts val="0"/>
              </a:spcAft>
              <a:buClrTx/>
              <a:buSzTx/>
              <a:buFontTx/>
              <a:buNone/>
              <a:tabLst/>
              <a:defRPr/>
            </a:pPr>
            <a:r>
              <a:rPr kumimoji="0" lang="en-US" altLang="en-US" sz="42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51" name="Oval 176"/>
          <p:cNvSpPr>
            <a:spLocks noChangeArrowheads="1"/>
          </p:cNvSpPr>
          <p:nvPr/>
        </p:nvSpPr>
        <p:spPr bwMode="auto">
          <a:xfrm>
            <a:off x="11354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1828812" rtl="0" eaLnBrk="0" fontAlgn="auto" latinLnBrk="0" hangingPunct="0">
              <a:lnSpc>
                <a:spcPct val="100000"/>
              </a:lnSpc>
              <a:spcBef>
                <a:spcPts val="0"/>
              </a:spcBef>
              <a:spcAft>
                <a:spcPts val="0"/>
              </a:spcAft>
              <a:buClrTx/>
              <a:buSzTx/>
              <a:buFontTx/>
              <a:buNone/>
              <a:tabLst/>
              <a:defRPr/>
            </a:pPr>
            <a:r>
              <a:rPr kumimoji="0" lang="en-US" altLang="en-US" sz="42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52" name="Oval 176"/>
          <p:cNvSpPr>
            <a:spLocks noChangeArrowheads="1"/>
          </p:cNvSpPr>
          <p:nvPr/>
        </p:nvSpPr>
        <p:spPr bwMode="auto">
          <a:xfrm>
            <a:off x="11622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1828812" rtl="0" eaLnBrk="0" fontAlgn="auto" latinLnBrk="0" hangingPunct="0">
              <a:lnSpc>
                <a:spcPct val="100000"/>
              </a:lnSpc>
              <a:spcBef>
                <a:spcPts val="0"/>
              </a:spcBef>
              <a:spcAft>
                <a:spcPts val="0"/>
              </a:spcAft>
              <a:buClrTx/>
              <a:buSzTx/>
              <a:buFontTx/>
              <a:buNone/>
              <a:tabLst/>
              <a:defRPr/>
            </a:pPr>
            <a:r>
              <a:rPr kumimoji="0" lang="en-US" altLang="en-US" sz="42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56" name="Oval 176"/>
          <p:cNvSpPr>
            <a:spLocks noChangeArrowheads="1"/>
          </p:cNvSpPr>
          <p:nvPr/>
        </p:nvSpPr>
        <p:spPr bwMode="auto">
          <a:xfrm>
            <a:off x="11778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1828812" rtl="0" eaLnBrk="0" fontAlgn="auto" latinLnBrk="0" hangingPunct="0">
              <a:lnSpc>
                <a:spcPct val="100000"/>
              </a:lnSpc>
              <a:spcBef>
                <a:spcPts val="0"/>
              </a:spcBef>
              <a:spcAft>
                <a:spcPts val="0"/>
              </a:spcAft>
              <a:buClrTx/>
              <a:buSzTx/>
              <a:buFontTx/>
              <a:buNone/>
              <a:tabLst/>
              <a:defRPr/>
            </a:pPr>
            <a:r>
              <a:rPr kumimoji="0" lang="en-US" altLang="en-US" sz="42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59" name="Oval 176"/>
          <p:cNvSpPr>
            <a:spLocks noChangeArrowheads="1"/>
          </p:cNvSpPr>
          <p:nvPr/>
        </p:nvSpPr>
        <p:spPr bwMode="auto">
          <a:xfrm>
            <a:off x="11149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1828812" rtl="0" eaLnBrk="0" fontAlgn="auto" latinLnBrk="0" hangingPunct="0">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DC2608"/>
                </a:solidFill>
                <a:effectLst/>
                <a:uLnTx/>
                <a:uFillTx/>
                <a:latin typeface=".VnBlack" pitchFamily="34" charset="0"/>
                <a:ea typeface="+mn-ea"/>
                <a:cs typeface="Arial"/>
                <a:sym typeface="Arial"/>
              </a:rPr>
              <a:t>0</a:t>
            </a:r>
          </a:p>
        </p:txBody>
      </p:sp>
      <p:grpSp>
        <p:nvGrpSpPr>
          <p:cNvPr id="10" name="Group 9">
            <a:extLst>
              <a:ext uri="{FF2B5EF4-FFF2-40B4-BE49-F238E27FC236}">
                <a16:creationId xmlns:a16="http://schemas.microsoft.com/office/drawing/2014/main" id="{9067B679-BF64-4A56-BCFA-5FF0C3036103}"/>
              </a:ext>
            </a:extLst>
          </p:cNvPr>
          <p:cNvGrpSpPr/>
          <p:nvPr/>
        </p:nvGrpSpPr>
        <p:grpSpPr>
          <a:xfrm>
            <a:off x="1502981" y="5676902"/>
            <a:ext cx="13660819" cy="4196913"/>
            <a:chOff x="2287986" y="4460752"/>
            <a:chExt cx="9472214" cy="2560623"/>
          </a:xfrm>
        </p:grpSpPr>
        <p:grpSp>
          <p:nvGrpSpPr>
            <p:cNvPr id="31" name="Group 30"/>
            <p:cNvGrpSpPr/>
            <p:nvPr/>
          </p:nvGrpSpPr>
          <p:grpSpPr>
            <a:xfrm>
              <a:off x="2287986" y="4460752"/>
              <a:ext cx="9472214" cy="2560623"/>
              <a:chOff x="572456" y="3803205"/>
              <a:chExt cx="7646351" cy="2400584"/>
            </a:xfrm>
          </p:grpSpPr>
          <p:grpSp>
            <p:nvGrpSpPr>
              <p:cNvPr id="23" name="Group 22"/>
              <p:cNvGrpSpPr/>
              <p:nvPr/>
            </p:nvGrpSpPr>
            <p:grpSpPr>
              <a:xfrm>
                <a:off x="620986" y="3803205"/>
                <a:ext cx="7597821" cy="2400584"/>
                <a:chOff x="1139780" y="2846936"/>
                <a:chExt cx="4733934" cy="2226780"/>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12"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Parallelogram 6"/>
                <p:cNvSpPr/>
                <p:nvPr/>
              </p:nvSpPr>
              <p:spPr>
                <a:xfrm flipH="1">
                  <a:off x="1357102" y="2846936"/>
                  <a:ext cx="1948786" cy="29877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1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Phương án lựa chọn </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12"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72456" y="4059693"/>
                <a:ext cx="764634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85875" rtl="0" eaLnBrk="1" fontAlgn="auto" latinLnBrk="0" hangingPunct="1">
                  <a:lnSpc>
                    <a:spcPct val="200000"/>
                  </a:lnSpc>
                  <a:spcBef>
                    <a:spcPts val="0"/>
                  </a:spcBef>
                  <a:spcAft>
                    <a:spcPts val="845"/>
                  </a:spcAft>
                  <a:buClrTx/>
                  <a:buSzTx/>
                  <a:buFontTx/>
                  <a:buNone/>
                  <a:tabLst>
                    <a:tab pos="2278857" algn="l"/>
                    <a:tab pos="4683621" algn="l"/>
                    <a:tab pos="6962478" algn="l"/>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US" sz="3938"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5" name="Picture 14"/>
              <p:cNvPicPr>
                <a:picLocks noChangeAspect="1"/>
              </p:cNvPicPr>
              <p:nvPr/>
            </p:nvPicPr>
            <p:blipFill>
              <a:blip r:embed="rId10"/>
              <a:stretch>
                <a:fillRect/>
              </a:stretch>
            </p:blipFill>
            <p:spPr>
              <a:xfrm rot="10800000">
                <a:off x="3221801" y="3879674"/>
                <a:ext cx="4997003" cy="303750"/>
              </a:xfrm>
              <a:prstGeom prst="rect">
                <a:avLst/>
              </a:prstGeom>
            </p:spPr>
          </p:pic>
        </p:grpSp>
        <p:sp>
          <p:nvSpPr>
            <p:cNvPr id="67" name="TextBox 66">
              <a:extLst>
                <a:ext uri="{FF2B5EF4-FFF2-40B4-BE49-F238E27FC236}">
                  <a16:creationId xmlns:a16="http://schemas.microsoft.com/office/drawing/2014/main" id="{A7666EEC-357D-4B44-93B1-194690A1D910}"/>
                </a:ext>
              </a:extLst>
            </p:cNvPr>
            <p:cNvSpPr txBox="1"/>
            <p:nvPr/>
          </p:nvSpPr>
          <p:spPr>
            <a:xfrm>
              <a:off x="3205808" y="5199108"/>
              <a:ext cx="8462385" cy="1228869"/>
            </a:xfrm>
            <a:prstGeom prst="rect">
              <a:avLst/>
            </a:prstGeom>
            <a:noFill/>
          </p:spPr>
          <p:txBody>
            <a:bodyPr wrap="square">
              <a:spAutoFit/>
            </a:bodyPr>
            <a:lstStyle/>
            <a:p>
              <a:pPr marL="0" marR="0" lvl="0" indent="0" algn="l" defTabSz="1285875" rtl="0" eaLnBrk="1" fontAlgn="auto" latinLnBrk="0" hangingPunct="1">
                <a:lnSpc>
                  <a:spcPct val="150000"/>
                </a:lnSpc>
                <a:spcBef>
                  <a:spcPts val="0"/>
                </a:spcBef>
                <a:spcAft>
                  <a:spcPts val="845"/>
                </a:spcAft>
                <a:buClrTx/>
                <a:buSzTx/>
                <a:buFontTx/>
                <a:buNone/>
                <a:tabLst>
                  <a:tab pos="2278857" algn="l"/>
                  <a:tab pos="4683621" algn="l"/>
                  <a:tab pos="6962478" algn="l"/>
                </a:tabLst>
                <a:defRPr/>
              </a:pPr>
              <a:r>
                <a:rPr kumimoji="0" lang="vi-VN"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 2 kg.m/s.		B. 5 kg.m/s.</a:t>
              </a:r>
            </a:p>
            <a:p>
              <a:pPr marL="0" marR="0" lvl="0" indent="0" algn="l" defTabSz="1285875" rtl="0" eaLnBrk="1" fontAlgn="auto" latinLnBrk="0" hangingPunct="1">
                <a:lnSpc>
                  <a:spcPct val="150000"/>
                </a:lnSpc>
                <a:spcBef>
                  <a:spcPts val="0"/>
                </a:spcBef>
                <a:spcAft>
                  <a:spcPts val="845"/>
                </a:spcAft>
                <a:buClrTx/>
                <a:buSzTx/>
                <a:buFontTx/>
                <a:buNone/>
                <a:tabLst>
                  <a:tab pos="2278857" algn="l"/>
                  <a:tab pos="4683621" algn="l"/>
                  <a:tab pos="6962478" algn="l"/>
                </a:tabLst>
                <a:defRPr/>
              </a:pPr>
              <a:r>
                <a:rPr kumimoji="0" lang="vi-VN"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 1,25 kg.m/s		D. 0,75 kg.m/s.</a:t>
              </a:r>
            </a:p>
          </p:txBody>
        </p:sp>
      </p:grpSp>
      <p:sp>
        <p:nvSpPr>
          <p:cNvPr id="11" name="Oval 10">
            <a:extLst>
              <a:ext uri="{FF2B5EF4-FFF2-40B4-BE49-F238E27FC236}">
                <a16:creationId xmlns:a16="http://schemas.microsoft.com/office/drawing/2014/main" id="{62F7BA06-468E-4EDC-9B77-3F127F3FD5CE}"/>
              </a:ext>
            </a:extLst>
          </p:cNvPr>
          <p:cNvSpPr/>
          <p:nvPr/>
        </p:nvSpPr>
        <p:spPr>
          <a:xfrm>
            <a:off x="2701682" y="6944258"/>
            <a:ext cx="876845" cy="88119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85875" rtl="0" eaLnBrk="1" fontAlgn="auto" latinLnBrk="0" hangingPunct="1">
              <a:lnSpc>
                <a:spcPct val="100000"/>
              </a:lnSpc>
              <a:spcBef>
                <a:spcPts val="0"/>
              </a:spcBef>
              <a:spcAft>
                <a:spcPts val="0"/>
              </a:spcAft>
              <a:buClrTx/>
              <a:buSzTx/>
              <a:buFontTx/>
              <a:buNone/>
              <a:tabLst/>
              <a:defRPr/>
            </a:pPr>
            <a:endParaRPr kumimoji="0" lang="en-US" sz="2532"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0551929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22" presetClass="entr" presetSubtype="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GUN.wav"/>
                                        </p:tgtEl>
                                      </p:cMediaNode>
                                    </p:audio>
                                  </p:sub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heel(1)">
                                      <p:cBhvr>
                                        <p:cTn id="70" dur="500"/>
                                        <p:tgtEl>
                                          <p:spTgt spid="11"/>
                                        </p:tgtEl>
                                      </p:cBhvr>
                                    </p:animEffect>
                                  </p:childTnLst>
                                  <p:subTnLst>
                                    <p:audio>
                                      <p:cMediaNode>
                                        <p:cTn display="0" masterRel="sameClick">
                                          <p:stCondLst>
                                            <p:cond evt="begin" delay="0">
                                              <p:tn val="68"/>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grpSp>
        <p:nvGrpSpPr>
          <p:cNvPr id="2" name="Group 2"/>
          <p:cNvGrpSpPr/>
          <p:nvPr/>
        </p:nvGrpSpPr>
        <p:grpSpPr>
          <a:xfrm>
            <a:off x="-420223" y="8694541"/>
            <a:ext cx="18708223" cy="1592459"/>
            <a:chOff x="0" y="0"/>
            <a:chExt cx="6824810" cy="580933"/>
          </a:xfrm>
        </p:grpSpPr>
        <p:sp>
          <p:nvSpPr>
            <p:cNvPr id="3" name="Freeform 3"/>
            <p:cNvSpPr/>
            <p:nvPr/>
          </p:nvSpPr>
          <p:spPr>
            <a:xfrm>
              <a:off x="0" y="0"/>
              <a:ext cx="6824811" cy="580933"/>
            </a:xfrm>
            <a:custGeom>
              <a:avLst/>
              <a:gdLst/>
              <a:ahLst/>
              <a:cxnLst/>
              <a:rect l="l" t="t" r="r" b="b"/>
              <a:pathLst>
                <a:path w="6824811" h="580933">
                  <a:moveTo>
                    <a:pt x="0" y="0"/>
                  </a:moveTo>
                  <a:lnTo>
                    <a:pt x="6824811" y="0"/>
                  </a:lnTo>
                  <a:lnTo>
                    <a:pt x="6824811" y="580933"/>
                  </a:lnTo>
                  <a:lnTo>
                    <a:pt x="0" y="580933"/>
                  </a:lnTo>
                  <a:close/>
                </a:path>
              </a:pathLst>
            </a:custGeom>
            <a:solidFill>
              <a:srgbClr val="F4BAB4"/>
            </a:solidFill>
          </p:spPr>
        </p:sp>
      </p:grpSp>
      <p:pic>
        <p:nvPicPr>
          <p:cNvPr id="4" name="Picture 4"/>
          <p:cNvPicPr>
            <a:picLocks noChangeAspect="1"/>
          </p:cNvPicPr>
          <p:nvPr/>
        </p:nvPicPr>
        <p:blipFill>
          <a:blip r:embed="rId2"/>
          <a:srcRect/>
          <a:stretch>
            <a:fillRect/>
          </a:stretch>
        </p:blipFill>
        <p:spPr>
          <a:xfrm>
            <a:off x="10971071" y="359469"/>
            <a:ext cx="7980832" cy="8335072"/>
          </a:xfrm>
          <a:prstGeom prst="rect">
            <a:avLst/>
          </a:prstGeom>
        </p:spPr>
      </p:pic>
      <p:pic>
        <p:nvPicPr>
          <p:cNvPr id="5" name="Picture 5"/>
          <p:cNvPicPr>
            <a:picLocks noChangeAspect="1"/>
          </p:cNvPicPr>
          <p:nvPr/>
        </p:nvPicPr>
        <p:blipFill>
          <a:blip r:embed="rId3"/>
          <a:srcRect/>
          <a:stretch>
            <a:fillRect/>
          </a:stretch>
        </p:blipFill>
        <p:spPr>
          <a:xfrm>
            <a:off x="13213679" y="6565029"/>
            <a:ext cx="8091242" cy="3721971"/>
          </a:xfrm>
          <a:prstGeom prst="rect">
            <a:avLst/>
          </a:prstGeom>
        </p:spPr>
      </p:pic>
      <p:pic>
        <p:nvPicPr>
          <p:cNvPr id="6" name="Picture 6"/>
          <p:cNvPicPr>
            <a:picLocks noChangeAspect="1"/>
          </p:cNvPicPr>
          <p:nvPr/>
        </p:nvPicPr>
        <p:blipFill>
          <a:blip r:embed="rId4"/>
          <a:srcRect/>
          <a:stretch>
            <a:fillRect/>
          </a:stretch>
        </p:blipFill>
        <p:spPr>
          <a:xfrm>
            <a:off x="9663368" y="5143500"/>
            <a:ext cx="4900715" cy="5032827"/>
          </a:xfrm>
          <a:prstGeom prst="rect">
            <a:avLst/>
          </a:prstGeom>
        </p:spPr>
      </p:pic>
      <p:pic>
        <p:nvPicPr>
          <p:cNvPr id="7" name="Picture 7"/>
          <p:cNvPicPr>
            <a:picLocks noChangeAspect="1"/>
          </p:cNvPicPr>
          <p:nvPr/>
        </p:nvPicPr>
        <p:blipFill>
          <a:blip r:embed="rId5"/>
          <a:srcRect/>
          <a:stretch>
            <a:fillRect/>
          </a:stretch>
        </p:blipFill>
        <p:spPr>
          <a:xfrm>
            <a:off x="15482044" y="3271599"/>
            <a:ext cx="4579575" cy="3743803"/>
          </a:xfrm>
          <a:prstGeom prst="rect">
            <a:avLst/>
          </a:prstGeom>
        </p:spPr>
      </p:pic>
      <p:pic>
        <p:nvPicPr>
          <p:cNvPr id="8" name="Picture 8"/>
          <p:cNvPicPr>
            <a:picLocks noChangeAspect="1"/>
          </p:cNvPicPr>
          <p:nvPr/>
        </p:nvPicPr>
        <p:blipFill>
          <a:blip r:embed="rId6"/>
          <a:srcRect/>
          <a:stretch>
            <a:fillRect/>
          </a:stretch>
        </p:blipFill>
        <p:spPr>
          <a:xfrm>
            <a:off x="15547481" y="6665985"/>
            <a:ext cx="2740519" cy="698832"/>
          </a:xfrm>
          <a:prstGeom prst="rect">
            <a:avLst/>
          </a:prstGeom>
        </p:spPr>
      </p:pic>
      <p:pic>
        <p:nvPicPr>
          <p:cNvPr id="10" name="Picture 10"/>
          <p:cNvPicPr>
            <a:picLocks noChangeAspect="1"/>
          </p:cNvPicPr>
          <p:nvPr/>
        </p:nvPicPr>
        <p:blipFill>
          <a:blip r:embed="rId7"/>
          <a:srcRect/>
          <a:stretch>
            <a:fillRect/>
          </a:stretch>
        </p:blipFill>
        <p:spPr>
          <a:xfrm>
            <a:off x="14339227" y="5949341"/>
            <a:ext cx="1244521" cy="1377063"/>
          </a:xfrm>
          <a:prstGeom prst="rect">
            <a:avLst/>
          </a:prstGeom>
        </p:spPr>
      </p:pic>
      <p:pic>
        <p:nvPicPr>
          <p:cNvPr id="11" name="Picture 11"/>
          <p:cNvPicPr>
            <a:picLocks noChangeAspect="1"/>
          </p:cNvPicPr>
          <p:nvPr/>
        </p:nvPicPr>
        <p:blipFill>
          <a:blip r:embed="rId8"/>
          <a:srcRect/>
          <a:stretch>
            <a:fillRect/>
          </a:stretch>
        </p:blipFill>
        <p:spPr>
          <a:xfrm>
            <a:off x="16163841" y="5506209"/>
            <a:ext cx="4248317" cy="5839612"/>
          </a:xfrm>
          <a:prstGeom prst="rect">
            <a:avLst/>
          </a:prstGeom>
        </p:spPr>
      </p:pic>
      <p:sp>
        <p:nvSpPr>
          <p:cNvPr id="14" name="Google Shape;1218;p41">
            <a:extLst>
              <a:ext uri="{FF2B5EF4-FFF2-40B4-BE49-F238E27FC236}">
                <a16:creationId xmlns:a16="http://schemas.microsoft.com/office/drawing/2014/main" id="{529C9222-AD82-48C3-BC34-F4DD3C6848CE}"/>
              </a:ext>
            </a:extLst>
          </p:cNvPr>
          <p:cNvSpPr txBox="1">
            <a:spLocks/>
          </p:cNvSpPr>
          <p:nvPr/>
        </p:nvSpPr>
        <p:spPr>
          <a:xfrm>
            <a:off x="-685800" y="345432"/>
            <a:ext cx="12344400"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50000"/>
              </a:lnSpc>
              <a:buClr>
                <a:srgbClr val="3B6894"/>
              </a:buClr>
              <a:defRPr/>
            </a:pPr>
            <a:r>
              <a:rPr lang="vi-VN" sz="6600" dirty="0">
                <a:solidFill>
                  <a:srgbClr val="C00000"/>
                </a:solidFill>
                <a:latin typeface="Arial"/>
                <a:ea typeface="Lexend Medium"/>
                <a:cs typeface="Lexend Medium"/>
                <a:sym typeface="Lexend Medium"/>
              </a:rPr>
              <a:t>BÀI 30</a:t>
            </a:r>
            <a:endParaRPr lang="en-US" sz="6600" dirty="0">
              <a:solidFill>
                <a:srgbClr val="C00000"/>
              </a:solidFill>
              <a:latin typeface="Arial"/>
              <a:ea typeface="Lexend Medium"/>
              <a:cs typeface="Lexend Medium"/>
              <a:sym typeface="Lexend Medium"/>
            </a:endParaRPr>
          </a:p>
          <a:p>
            <a:pPr>
              <a:lnSpc>
                <a:spcPct val="150000"/>
              </a:lnSpc>
              <a:buClr>
                <a:srgbClr val="3B6894"/>
              </a:buClr>
              <a:defRPr/>
            </a:pPr>
            <a:r>
              <a:rPr lang="vi-VN" sz="6600" dirty="0">
                <a:solidFill>
                  <a:srgbClr val="C00000"/>
                </a:solidFill>
                <a:latin typeface="Arial"/>
                <a:ea typeface="Lexend Medium"/>
                <a:cs typeface="Lexend Medium"/>
                <a:sym typeface="Lexend Medium"/>
              </a:rPr>
              <a:t>THỰC HÀNH: XÁC ĐỊNH ĐỘNG LƯỢNG CỦA VẬT TRƯỚC VÀ SAU VA CHẠM </a:t>
            </a:r>
            <a:endParaRPr lang="en-US" sz="6600" dirty="0">
              <a:solidFill>
                <a:srgbClr val="C00000"/>
              </a:solidFill>
              <a:latin typeface="Arial"/>
              <a:ea typeface="Lexend Medium"/>
              <a:cs typeface="Lexend Medium"/>
              <a:sym typeface="Lexend Medium"/>
            </a:endParaRPr>
          </a:p>
        </p:txBody>
      </p:sp>
    </p:spTree>
  </p:cSld>
  <p:clrMapOvr>
    <a:masterClrMapping/>
  </p:clrMapOvr>
  <p:transition spd="med">
    <p:random/>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2321</Words>
  <PresentationFormat>Custom</PresentationFormat>
  <Paragraphs>423</Paragraphs>
  <Slides>36</Slides>
  <Notes>9</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.VnBlack</vt:lpstr>
      <vt:lpstr>Times New Roman</vt:lpstr>
      <vt:lpstr>Arial</vt:lpstr>
      <vt:lpstr>Georgia</vt:lpstr>
      <vt:lpstr>Calibri Light</vt:lpstr>
      <vt:lpstr>Calibri</vt:lpstr>
      <vt:lpstr>Cambria Math</vt:lpstr>
      <vt:lpstr>Lexend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dcterms:created xsi:type="dcterms:W3CDTF">2006-08-16T00:00:00Z</dcterms:created>
  <dcterms:modified xsi:type="dcterms:W3CDTF">2022-12-31T16:58:32Z</dcterms:modified>
  <dc:identifier>DAFWV7hW9aE</dc:identifier>
</cp:coreProperties>
</file>