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66" r:id="rId4"/>
    <p:sldId id="272" r:id="rId5"/>
    <p:sldId id="279" r:id="rId6"/>
    <p:sldId id="304" r:id="rId7"/>
    <p:sldId id="284" r:id="rId8"/>
    <p:sldId id="285" r:id="rId9"/>
    <p:sldId id="283" r:id="rId10"/>
    <p:sldId id="305" r:id="rId11"/>
    <p:sldId id="292" r:id="rId12"/>
    <p:sldId id="288" r:id="rId13"/>
    <p:sldId id="296" r:id="rId14"/>
    <p:sldId id="300" r:id="rId15"/>
    <p:sldId id="314" r:id="rId16"/>
    <p:sldId id="298" r:id="rId17"/>
    <p:sldId id="301" r:id="rId18"/>
    <p:sldId id="265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8F"/>
    <a:srgbClr val="FFE89F"/>
    <a:srgbClr val="FFE07D"/>
    <a:srgbClr val="F5770F"/>
    <a:srgbClr val="37A234"/>
    <a:srgbClr val="4A6EBE"/>
    <a:srgbClr val="4C7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1BCDD-8CC2-4E38-BDEB-524D7EC285D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161FD-7CA8-48C5-BD11-E1D7A9ED7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0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2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25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08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55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0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07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0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74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1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05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19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92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36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484;p29"/>
          <p:cNvSpPr txBox="1">
            <a:spLocks/>
          </p:cNvSpPr>
          <p:nvPr/>
        </p:nvSpPr>
        <p:spPr>
          <a:xfrm>
            <a:off x="3810000" y="2705100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389855" y="5715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49958"/>
            <a:ext cx="12115800" cy="5379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57400" y="8420100"/>
                <a:ext cx="14387015" cy="86094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Nhận xét:</a:t>
                </a: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Đồ thị hàm số bậc hai </a:t>
                </a:r>
                <a14:m>
                  <m:oMath xmlns:m="http://schemas.openxmlformats.org/officeDocument/2006/math"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𝑏𝑥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một parabol.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420100"/>
                <a:ext cx="14387015" cy="860941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11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715000" y="4533900"/>
            <a:ext cx="70104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vi-VN" sz="60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3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77200" y="495300"/>
            <a:ext cx="2548023" cy="1066800"/>
            <a:chOff x="381000" y="190500"/>
            <a:chExt cx="5562600" cy="1066800"/>
          </a:xfrm>
        </p:grpSpPr>
        <p:sp>
          <p:nvSpPr>
            <p:cNvPr id="9" name="Rectangle 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0513" y="210783"/>
              <a:ext cx="432611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6.8 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269793" y="1849041"/>
            <a:ext cx="1587520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parabol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6.7,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en-US" sz="3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1000" y="4762500"/>
                <a:ext cx="19583400" cy="4907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fr-FR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nghịch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(−∞;</m:t>
                    </m:r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nghịch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;+∞)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−1;+∞</m:t>
                        </m:r>
                      </m:e>
                    </m:d>
                  </m:oMath>
                </a14:m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nghịch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(−∞;−1)</m:t>
                    </m:r>
                  </m:oMath>
                </a14:m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nghịch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fr-FR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;+∞)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762500"/>
                <a:ext cx="19583400" cy="4907882"/>
              </a:xfrm>
              <a:prstGeom prst="rect">
                <a:avLst/>
              </a:prstGeom>
              <a:blipFill>
                <a:blip r:embed="rId4"/>
                <a:stretch>
                  <a:fillRect l="-1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Callout 20"/>
          <p:cNvSpPr/>
          <p:nvPr/>
        </p:nvSpPr>
        <p:spPr>
          <a:xfrm>
            <a:off x="8569359" y="39945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0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892046" y="876300"/>
            <a:ext cx="2548023" cy="1066800"/>
            <a:chOff x="381000" y="190500"/>
            <a:chExt cx="5562600" cy="1066800"/>
          </a:xfrm>
        </p:grpSpPr>
        <p:sp>
          <p:nvSpPr>
            <p:cNvPr id="17" name="Rectangle 16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10513" y="210783"/>
              <a:ext cx="4326112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6.9 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09351" y="2247900"/>
                <a:ext cx="14817098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parabol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=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𝑎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+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𝑏𝑥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+ 1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trường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A(1; 0)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B(2; 4);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A(1; 0)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xứng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= 1;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I(1; 2);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C(– 1; 1)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0,25.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351" y="2247900"/>
                <a:ext cx="14817098" cy="4478149"/>
              </a:xfrm>
              <a:prstGeom prst="rect">
                <a:avLst/>
              </a:prstGeom>
              <a:blipFill>
                <a:blip r:embed="rId12"/>
                <a:stretch>
                  <a:fillRect l="-1152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8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7772400" y="190500"/>
            <a:ext cx="2548023" cy="1066800"/>
            <a:chOff x="381000" y="190500"/>
            <a:chExt cx="5562600" cy="1066800"/>
          </a:xfrm>
        </p:grpSpPr>
        <p:sp>
          <p:nvSpPr>
            <p:cNvPr id="28" name="Rectangle 27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91740" y="210783"/>
              <a:ext cx="4949025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6.10 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28313" y="1333500"/>
                <a:ext cx="16973887" cy="3492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parabol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=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𝑎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+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𝑏𝑥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+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𝑐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,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biết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rằng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parabol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qua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A(8; 0)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I(6; – 12).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parabol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viết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dạng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𝑦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=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𝑎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Open Sans"/>
                              </a:rPr>
                            </m:ctrlPr>
                          </m:d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Open Sans"/>
                              </a:rPr>
                              <m:t>𝑥</m:t>
                            </m:r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Open Sans"/>
                              </a:rPr>
                              <m:t> – </m:t>
                            </m:r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+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𝑘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   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I(h; k)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parabol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13" y="1333500"/>
                <a:ext cx="16973887" cy="3492623"/>
              </a:xfrm>
              <a:prstGeom prst="rect">
                <a:avLst/>
              </a:prstGeom>
              <a:blipFill>
                <a:blip r:embed="rId12"/>
                <a:stretch>
                  <a:fillRect l="-1005" r="-969" b="-5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Callout 32"/>
          <p:cNvSpPr/>
          <p:nvPr/>
        </p:nvSpPr>
        <p:spPr>
          <a:xfrm>
            <a:off x="8225690" y="5061324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14106" y="5926364"/>
                <a:ext cx="17640300" cy="3185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kiện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a ≠ 0.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parabol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I(6; – 12)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parabol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dạng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Open Sans"/>
                        </a:rPr>
                        <m:t>𝑦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Open Sans"/>
                        </a:rPr>
                        <m:t> 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Open Sans"/>
                        </a:rPr>
                        <m:t>𝑎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Open San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Open Sans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Open Sans"/>
                                </a:rPr>
                                <m:t>𝑥</m:t>
                              </m:r>
                              <m: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Open Sans"/>
                                </a:rPr>
                                <m:t> – 6</m:t>
                              </m:r>
                            </m:e>
                          </m:d>
                        </m:e>
                        <m:sup>
                          <m: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Open Sans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–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Open Sans"/>
                        </a:rPr>
                        <m:t> 12.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06" y="5926364"/>
                <a:ext cx="17640300" cy="3185487"/>
              </a:xfrm>
              <a:prstGeom prst="rect">
                <a:avLst/>
              </a:prstGeom>
              <a:blipFill>
                <a:blip r:embed="rId13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00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001000" y="495300"/>
            <a:ext cx="2548023" cy="1066800"/>
            <a:chOff x="381000" y="190500"/>
            <a:chExt cx="5562600" cy="1066800"/>
          </a:xfrm>
        </p:grpSpPr>
        <p:sp>
          <p:nvSpPr>
            <p:cNvPr id="9" name="Rectangle 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65258" y="210783"/>
              <a:ext cx="4887294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6.11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86984" y="1943100"/>
                <a:ext cx="15605616" cy="6848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(P)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𝑦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=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𝑎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+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𝑏𝑥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+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𝑐</m:t>
                    </m:r>
                  </m:oMath>
                </a14:m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dấu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biệt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∆,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trường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(P)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toàn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 </a:t>
                </a: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(P)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toàn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dưới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 </a:t>
                </a: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(P)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biệt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dưới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 </a:t>
                </a: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(P)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xúc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phía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hoành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984" y="1943100"/>
                <a:ext cx="15605616" cy="6848029"/>
              </a:xfrm>
              <a:prstGeom prst="rect">
                <a:avLst/>
              </a:prstGeom>
              <a:blipFill>
                <a:blip r:embed="rId12"/>
                <a:stretch>
                  <a:fillRect l="-1094" r="-1094" b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6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438400" y="4533900"/>
            <a:ext cx="136398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vi-VN" sz="6000" b="1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38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7891377" y="266700"/>
            <a:ext cx="2548023" cy="1066800"/>
            <a:chOff x="381000" y="190500"/>
            <a:chExt cx="5562600" cy="1066800"/>
          </a:xfrm>
        </p:grpSpPr>
        <p:sp>
          <p:nvSpPr>
            <p:cNvPr id="59" name="Rectangle 58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34394" y="210783"/>
              <a:ext cx="4949025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6.12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762000" y="1409700"/>
            <a:ext cx="16687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trao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0480" marR="30480" lvl="0"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Bách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(H.6.14)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parabol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8 m 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0,5 m 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2,93 m.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parabol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12 m.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 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chiều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cổng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parabol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chính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804955" y="7282577"/>
            <a:ext cx="114632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nhé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484;p29"/>
          <p:cNvSpPr txBox="1">
            <a:spLocks/>
          </p:cNvSpPr>
          <p:nvPr/>
        </p:nvSpPr>
        <p:spPr>
          <a:xfrm>
            <a:off x="1143000" y="3235078"/>
            <a:ext cx="10972800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CẢM</a:t>
            </a:r>
            <a:r>
              <a:rPr kumimoji="0" lang="en-US" sz="7000" b="1" i="0" u="none" strike="noStrike" kern="0" cap="none" spc="0" normalizeH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ƠN CÁC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lang="en-US" sz="7000" b="1" kern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ĐÃ CHÚ Ý LẮNG NGHE</a:t>
            </a:r>
            <a:r>
              <a:rPr kumimoji="0" lang="vi-VN" sz="7000" b="1" i="0" u="none" strike="noStrike" kern="0" cap="none" spc="0" normalizeH="0" baseline="0" noProof="0" dirty="0">
                <a:ln w="0"/>
                <a:solidFill>
                  <a:srgbClr val="04596F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386593" y="1028700"/>
            <a:ext cx="1152040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500" b="1" kern="0" dirty="0"/>
              <a:t>CHƯƠNG V</a:t>
            </a:r>
            <a:r>
              <a:rPr lang="en-US" sz="7500" b="1" kern="0" dirty="0">
                <a:latin typeface="Arial" panose="020B0604020202020204" pitchFamily="34" charset="0"/>
                <a:cs typeface="Arial" panose="020B0604020202020204" pitchFamily="34" charset="0"/>
              </a:rPr>
              <a:t>I:</a:t>
            </a:r>
            <a:r>
              <a:rPr lang="vi-VN" sz="7500" b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kern="0" dirty="0">
                <a:latin typeface="Arial" panose="020B0604020202020204" pitchFamily="34" charset="0"/>
                <a:cs typeface="Arial" panose="020B0604020202020204" pitchFamily="34" charset="0"/>
              </a:rPr>
              <a:t>HÀM SỐ, ĐỒ THỊ VÀ ỨNG DỤNG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8366" y="5040719"/>
            <a:ext cx="10668000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700" b="1" kern="0" dirty="0">
                <a:solidFill>
                  <a:srgbClr val="4A6EB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6700" b="1" kern="0" dirty="0">
                <a:solidFill>
                  <a:srgbClr val="4A6EB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</a:t>
            </a:r>
            <a:r>
              <a:rPr lang="vi-VN" sz="6700" b="1" kern="0" dirty="0">
                <a:solidFill>
                  <a:srgbClr val="4A6EB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6700" b="1" kern="0" dirty="0">
                <a:solidFill>
                  <a:srgbClr val="4A6EB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 SỐ BẬC HAI</a:t>
            </a:r>
            <a:endParaRPr kumimoji="0" lang="en-US" sz="6700" b="1" i="0" u="none" strike="noStrike" kern="0" cap="none" spc="0" normalizeH="0" baseline="0" noProof="0" dirty="0">
              <a:ln>
                <a:noFill/>
              </a:ln>
              <a:solidFill>
                <a:srgbClr val="4A6EB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275482" y="2857500"/>
            <a:ext cx="1401918" cy="140191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971800" y="4471827"/>
            <a:ext cx="12169654" cy="120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nl-NL" sz="5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 niệm hàm số bậc hai</a:t>
            </a:r>
          </a:p>
        </p:txBody>
      </p:sp>
    </p:spTree>
    <p:extLst>
      <p:ext uri="{BB962C8B-B14F-4D97-AF65-F5344CB8AC3E}">
        <p14:creationId xmlns:p14="http://schemas.microsoft.com/office/powerpoint/2010/main" val="279798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239000" y="876301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170147" y="2705100"/>
                <a:ext cx="12660653" cy="3979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4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𝑏𝑥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a,b,c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R.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147" y="2705100"/>
                <a:ext cx="12660653" cy="3979359"/>
              </a:xfrm>
              <a:prstGeom prst="rect">
                <a:avLst/>
              </a:prstGeom>
              <a:blipFill>
                <a:blip r:embed="rId11"/>
                <a:stretch>
                  <a:fillRect l="-1541" r="-289" b="-5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2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8305800" y="419100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5000" y="1943100"/>
                <a:ext cx="15240000" cy="1949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Ta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y =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−1)(2 − 3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bậc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=−3, 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=5,  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943100"/>
                <a:ext cx="15240000" cy="1949252"/>
              </a:xfrm>
              <a:prstGeom prst="rect">
                <a:avLst/>
              </a:prstGeom>
              <a:blipFill>
                <a:blip r:embed="rId2"/>
                <a:stretch>
                  <a:fillRect l="-1320" b="-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1908641"/>
                  </p:ext>
                </p:extLst>
              </p:nvPr>
            </p:nvGraphicFramePr>
            <p:xfrm>
              <a:off x="4152900" y="5098262"/>
              <a:ext cx="10058400" cy="202643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1680">
                      <a:extLst>
                        <a:ext uri="{9D8B030D-6E8A-4147-A177-3AD203B41FA5}">
                          <a16:colId xmlns:a16="http://schemas.microsoft.com/office/drawing/2014/main" val="4058191313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2912947862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2198919959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2446834019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802282788"/>
                        </a:ext>
                      </a:extLst>
                    </a:gridCol>
                  </a:tblGrid>
                  <a:tr h="1013219"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oMath>
                            </m:oMathPara>
                          </a14:m>
                          <a:endParaRPr lang="en-US" sz="3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0477569"/>
                      </a:ext>
                    </a:extLst>
                  </a:tr>
                  <a:tr h="1013219"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𝐲</m:t>
                                </m:r>
                              </m:oMath>
                            </m:oMathPara>
                          </a14:m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-25</a:t>
                          </a:r>
                          <a:endParaRPr lang="en-US" sz="3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-11</a:t>
                          </a:r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3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61222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1908641"/>
                  </p:ext>
                </p:extLst>
              </p:nvPr>
            </p:nvGraphicFramePr>
            <p:xfrm>
              <a:off x="4152900" y="5098262"/>
              <a:ext cx="10058400" cy="202643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1680">
                      <a:extLst>
                        <a:ext uri="{9D8B030D-6E8A-4147-A177-3AD203B41FA5}">
                          <a16:colId xmlns:a16="http://schemas.microsoft.com/office/drawing/2014/main" val="4058191313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2912947862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2198919959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2446834019"/>
                        </a:ext>
                      </a:extLst>
                    </a:gridCol>
                    <a:gridCol w="2011680">
                      <a:extLst>
                        <a:ext uri="{9D8B030D-6E8A-4147-A177-3AD203B41FA5}">
                          <a16:colId xmlns:a16="http://schemas.microsoft.com/office/drawing/2014/main" val="802282788"/>
                        </a:ext>
                      </a:extLst>
                    </a:gridCol>
                  </a:tblGrid>
                  <a:tr h="10132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" t="-599" r="-400909" b="-103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-2</a:t>
                          </a:r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0477569"/>
                      </a:ext>
                    </a:extLst>
                  </a:tr>
                  <a:tr h="10132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3" t="-101205" r="-400909" b="-4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-25</a:t>
                          </a:r>
                          <a:endParaRPr lang="en-US" sz="3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-11</a:t>
                          </a:r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-3</a:t>
                          </a:r>
                          <a:endParaRPr lang="en-US" sz="38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76200" marR="76200"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38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-1</a:t>
                          </a:r>
                          <a:endParaRPr lang="en-US" sz="38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61222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25664" y="4387739"/>
            <a:ext cx="2438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248399" y="114300"/>
            <a:ext cx="5562600" cy="1143000"/>
            <a:chOff x="381000" y="114300"/>
            <a:chExt cx="5562600" cy="1143000"/>
          </a:xfrm>
        </p:grpSpPr>
        <p:sp>
          <p:nvSpPr>
            <p:cNvPr id="16" name="Rectangle 15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01355" y="114300"/>
              <a:ext cx="3743332" cy="1131079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VẬN DỤNG 1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066800" y="1249238"/>
                <a:ext cx="16123120" cy="4503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 viên bi rơi tự do từ độ cao 19,6 m xuống mặt đất. Độ cao h (mét) so với mặt đất của viên bi trong khi rơi phụ thuộc vào thời gian t (giây) theo công thức: </a:t>
                </a:r>
                <a14:m>
                  <m:oMath xmlns:m="http://schemas.openxmlformats.org/officeDocument/2006/math">
                    <m:r>
                      <a:rPr kumimoji="0" lang="vi-VN" sz="3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h</m:t>
                    </m:r>
                    <m:r>
                      <a:rPr kumimoji="0" lang="vi-VN" sz="3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=19,6 – 4,9</m:t>
                    </m:r>
                    <m:sSup>
                      <m:sSupPr>
                        <m:ctrlPr>
                          <a:rPr kumimoji="0" lang="vi-VN" sz="3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3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kumimoji="0" lang="en-US" sz="3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kumimoji="0" lang="vi-VN" sz="3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;</m:t>
                    </m:r>
                    <m:r>
                      <a:rPr kumimoji="0" lang="en-US" sz="3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vi-VN" sz="3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vi-VN" sz="3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h</m:t>
                    </m:r>
                    <m:r>
                      <a:rPr kumimoji="0" lang="vi-VN" sz="3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a:rPr kumimoji="0" lang="vi-VN" sz="3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𝑡</m:t>
                    </m:r>
                    <m:r>
                      <a:rPr kumimoji="0" lang="vi-VN" sz="3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 ≥ 0. </m:t>
                    </m:r>
                  </m:oMath>
                </a14:m>
                <a:endParaRPr kumimoji="0" lang="vi-VN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Hỏi sau bao nhiêu giây kể từ khi rơi thì viên bi chạm đất?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Tìm tập xác định và tập giá trị của hàm số h. 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249238"/>
                <a:ext cx="16123120" cy="4503862"/>
              </a:xfrm>
              <a:prstGeom prst="rect">
                <a:avLst/>
              </a:prstGeom>
              <a:blipFill>
                <a:blip r:embed="rId12"/>
                <a:stretch>
                  <a:fillRect l="-1248" r="-1248" b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57202" y="6857946"/>
                <a:ext cx="9144000" cy="9694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Tập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xác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D =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[0;+∞)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202" y="6857946"/>
                <a:ext cx="9144000" cy="969496"/>
              </a:xfrm>
              <a:prstGeom prst="rect">
                <a:avLst/>
              </a:prstGeom>
              <a:blipFill>
                <a:blip r:embed="rId13"/>
                <a:stretch>
                  <a:fillRect l="-220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166802" y="7810500"/>
                <a:ext cx="9144000" cy="18466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≥0⇒19,6−4,9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≤19,6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[0; 19,6]. 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802" y="7810500"/>
                <a:ext cx="9144000" cy="1846659"/>
              </a:xfrm>
              <a:prstGeom prst="rect">
                <a:avLst/>
              </a:prstGeom>
              <a:blipFill>
                <a:blip r:embed="rId14"/>
                <a:stretch>
                  <a:fillRect l="-2200" b="-6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Callout 25"/>
          <p:cNvSpPr/>
          <p:nvPr/>
        </p:nvSpPr>
        <p:spPr>
          <a:xfrm>
            <a:off x="8188359" y="5905500"/>
            <a:ext cx="1641441" cy="69177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>
                <a:solidFill>
                  <a:prstClr val="black"/>
                </a:solidFill>
              </a:rPr>
              <a:t>Giải</a:t>
            </a:r>
            <a:endParaRPr lang="en-US" sz="38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9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438400" y="4533900"/>
            <a:ext cx="13639800" cy="1205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5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Đồ thị của hàm số bậc hai</a:t>
            </a:r>
          </a:p>
        </p:txBody>
      </p:sp>
      <p:pic>
        <p:nvPicPr>
          <p:cNvPr id="3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0" y="2952777"/>
            <a:ext cx="1401918" cy="14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10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D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2" y="401635"/>
            <a:ext cx="914400" cy="8533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5338" y="45590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03997" y="1257300"/>
                <a:ext cx="11547701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𝑦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=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𝑆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𝑥</m:t>
                        </m:r>
                      </m:e>
                    </m:d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=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–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+ 20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</m:t>
                    </m:r>
                    <m:d>
                      <m:d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0&lt; </m:t>
                        </m:r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𝑥</m:t>
                        </m:r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 &lt; 10</m:t>
                        </m:r>
                      </m:e>
                    </m:d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.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773430" marR="30480" indent="-742950" algn="just">
                  <a:lnSpc>
                    <a:spcPct val="150000"/>
                  </a:lnSpc>
                  <a:buAutoNum type="alphaLcParenR"/>
                </a:pP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mặt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phẳng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Oxy,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biểu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diễn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bảng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1.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Nối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đã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dạng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𝑦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= – 2</m:t>
                    </m:r>
                    <m:sSup>
                      <m:sSupPr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+ 20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𝑥</m:t>
                    </m:r>
                    <m:r>
                      <a:rPr lang="en-US" sz="3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</m:t>
                    </m:r>
                  </m:oMath>
                </a14:m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(0;10)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6.10.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97" y="1257300"/>
                <a:ext cx="11547701" cy="5355312"/>
              </a:xfrm>
              <a:prstGeom prst="rect">
                <a:avLst/>
              </a:prstGeom>
              <a:blipFill>
                <a:blip r:embed="rId11"/>
                <a:stretch>
                  <a:fillRect l="-1478" r="-1425" b="-1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14399" y="6594544"/>
                <a:ext cx="10239085" cy="2816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Dạng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𝑦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=  – 2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𝑥</m:t>
                        </m:r>
                      </m:e>
                      <m:sup>
                        <m:r>
                          <a:rPr lang="en-US" sz="3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+ 20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𝑥</m:t>
                    </m:r>
                    <m:r>
                      <a:rPr lang="en-US" sz="3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</m:t>
                    </m:r>
                  </m:oMath>
                </a14:m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giống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thị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hàm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y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= 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–</m:t>
                    </m:r>
                    <m:r>
                      <a:rPr lang="en-US" sz="40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Open Sans"/>
                      </a:rPr>
                      <m:t> 2</m:t>
                    </m:r>
                    <m:sSup>
                      <m:sSupPr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Open Sans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    hay  </a:t>
                </a:r>
                <a:r>
                  <a:rPr lang="en-US" sz="4000" dirty="0" err="1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white"/>
                    </a:solidFill>
                    <a:latin typeface="Open Sans"/>
                    <a:ea typeface="Times New Roman" panose="02020603050405020304" pitchFamily="18" charset="0"/>
                  </a:rPr>
                  <a:t>?</a:t>
                </a:r>
                <a:endPara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6594544"/>
                <a:ext cx="10239085" cy="2816156"/>
              </a:xfrm>
              <a:prstGeom prst="rect">
                <a:avLst/>
              </a:prstGeom>
              <a:blipFill>
                <a:blip r:embed="rId13"/>
                <a:stretch>
                  <a:fillRect l="-1786" b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Arrow 27"/>
          <p:cNvSpPr/>
          <p:nvPr/>
        </p:nvSpPr>
        <p:spPr>
          <a:xfrm>
            <a:off x="4648200" y="8936190"/>
            <a:ext cx="685800" cy="546916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64236" y="8724900"/>
            <a:ext cx="2500458" cy="9694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 giống 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Callout 34"/>
          <p:cNvSpPr/>
          <p:nvPr/>
        </p:nvSpPr>
        <p:spPr>
          <a:xfrm>
            <a:off x="8017042" y="1293856"/>
            <a:ext cx="1752600" cy="965974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67730" y="3095329"/>
                <a:ext cx="11165028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Giá trị lớn nhất của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50 tại </a:t>
                </a:r>
                <a14:m>
                  <m:oMath xmlns:m="http://schemas.openxmlformats.org/officeDocument/2006/math"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5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 giá trị lớn nhất của diện tích mảnh đất là 50.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để diện tích mảnh đất lớn nhất thì hai cột góc rào phải cách bờ tường 5 m.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3095329"/>
                <a:ext cx="11165028" cy="3600986"/>
              </a:xfrm>
              <a:prstGeom prst="rect">
                <a:avLst/>
              </a:prstGeom>
              <a:blipFill>
                <a:blip r:embed="rId12"/>
                <a:stretch>
                  <a:fillRect l="-1801" r="-1747" b="-2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53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930</TotalTime>
  <Words>1062</Words>
  <PresentationFormat>Custom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Open Sans</vt:lpstr>
      <vt:lpstr>Cambria Math</vt:lpstr>
      <vt:lpstr>Calibri</vt:lpstr>
      <vt:lpstr>Gill Sans MT</vt:lpstr>
      <vt:lpstr>Times New Roman</vt:lpstr>
      <vt:lpstr>Kavoon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2022-11-30T09:20:05Z</dcterms:modified>
  <dc:identifier>DAFNsfnz78Y</dc:identifier>
</cp:coreProperties>
</file>