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74" r:id="rId2"/>
    <p:sldId id="301" r:id="rId3"/>
    <p:sldId id="379" r:id="rId4"/>
    <p:sldId id="380" r:id="rId5"/>
    <p:sldId id="383" r:id="rId6"/>
    <p:sldId id="381" r:id="rId7"/>
    <p:sldId id="382" r:id="rId8"/>
    <p:sldId id="386" r:id="rId9"/>
  </p:sldIdLst>
  <p:sldSz cx="12188825" cy="6858000"/>
  <p:notesSz cx="6858000" cy="9144000"/>
  <p:defaultText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3B"/>
    <a:srgbClr val="B75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76" y="72"/>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A6634-C256-4E54-B045-0FC968CE322C}" type="datetimeFigureOut">
              <a:rPr lang="vi-VN" smtClean="0"/>
              <a:pPr/>
              <a:t>15/09/2021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9D81D-7D9F-44D6-A978-01A67BB375E2}" type="slidenum">
              <a:rPr lang="vi-VN" smtClean="0"/>
              <a:pPr/>
              <a:t>‹#›</a:t>
            </a:fld>
            <a:endParaRPr lang="vi-VN"/>
          </a:p>
        </p:txBody>
      </p:sp>
    </p:spTree>
    <p:extLst>
      <p:ext uri="{BB962C8B-B14F-4D97-AF65-F5344CB8AC3E}">
        <p14:creationId xmlns:p14="http://schemas.microsoft.com/office/powerpoint/2010/main" val="214859206"/>
      </p:ext>
    </p:extLst>
  </p:cSld>
  <p:clrMap bg1="lt1" tx1="dk1" bg2="lt2" tx2="dk2" accent1="accent1" accent2="accent2" accent3="accent3" accent4="accent4" accent5="accent5" accent6="accent6" hlink="hlink" folHlink="folHlink"/>
  <p:notesStyle>
    <a:lvl1pPr marL="0" algn="l" defTabSz="914323" rtl="0" eaLnBrk="1" latinLnBrk="0" hangingPunct="1">
      <a:defRPr sz="1200" kern="1200">
        <a:solidFill>
          <a:schemeClr val="tx1"/>
        </a:solidFill>
        <a:latin typeface="+mn-lt"/>
        <a:ea typeface="+mn-ea"/>
        <a:cs typeface="+mn-cs"/>
      </a:defRPr>
    </a:lvl1pPr>
    <a:lvl2pPr marL="457161" algn="l" defTabSz="914323" rtl="0" eaLnBrk="1" latinLnBrk="0" hangingPunct="1">
      <a:defRPr sz="1200" kern="1200">
        <a:solidFill>
          <a:schemeClr val="tx1"/>
        </a:solidFill>
        <a:latin typeface="+mn-lt"/>
        <a:ea typeface="+mn-ea"/>
        <a:cs typeface="+mn-cs"/>
      </a:defRPr>
    </a:lvl2pPr>
    <a:lvl3pPr marL="914323" algn="l" defTabSz="914323" rtl="0" eaLnBrk="1" latinLnBrk="0" hangingPunct="1">
      <a:defRPr sz="1200" kern="1200">
        <a:solidFill>
          <a:schemeClr val="tx1"/>
        </a:solidFill>
        <a:latin typeface="+mn-lt"/>
        <a:ea typeface="+mn-ea"/>
        <a:cs typeface="+mn-cs"/>
      </a:defRPr>
    </a:lvl3pPr>
    <a:lvl4pPr marL="1371485" algn="l" defTabSz="914323" rtl="0" eaLnBrk="1" latinLnBrk="0" hangingPunct="1">
      <a:defRPr sz="1200" kern="1200">
        <a:solidFill>
          <a:schemeClr val="tx1"/>
        </a:solidFill>
        <a:latin typeface="+mn-lt"/>
        <a:ea typeface="+mn-ea"/>
        <a:cs typeface="+mn-cs"/>
      </a:defRPr>
    </a:lvl4pPr>
    <a:lvl5pPr marL="1828648" algn="l" defTabSz="914323" rtl="0" eaLnBrk="1" latinLnBrk="0" hangingPunct="1">
      <a:defRPr sz="1200" kern="1200">
        <a:solidFill>
          <a:schemeClr val="tx1"/>
        </a:solidFill>
        <a:latin typeface="+mn-lt"/>
        <a:ea typeface="+mn-ea"/>
        <a:cs typeface="+mn-cs"/>
      </a:defRPr>
    </a:lvl5pPr>
    <a:lvl6pPr marL="2285809" algn="l" defTabSz="914323" rtl="0" eaLnBrk="1" latinLnBrk="0" hangingPunct="1">
      <a:defRPr sz="1200" kern="1200">
        <a:solidFill>
          <a:schemeClr val="tx1"/>
        </a:solidFill>
        <a:latin typeface="+mn-lt"/>
        <a:ea typeface="+mn-ea"/>
        <a:cs typeface="+mn-cs"/>
      </a:defRPr>
    </a:lvl6pPr>
    <a:lvl7pPr marL="2742971" algn="l" defTabSz="914323" rtl="0" eaLnBrk="1" latinLnBrk="0" hangingPunct="1">
      <a:defRPr sz="1200" kern="1200">
        <a:solidFill>
          <a:schemeClr val="tx1"/>
        </a:solidFill>
        <a:latin typeface="+mn-lt"/>
        <a:ea typeface="+mn-ea"/>
        <a:cs typeface="+mn-cs"/>
      </a:defRPr>
    </a:lvl7pPr>
    <a:lvl8pPr marL="3200133" algn="l" defTabSz="914323" rtl="0" eaLnBrk="1" latinLnBrk="0" hangingPunct="1">
      <a:defRPr sz="1200" kern="1200">
        <a:solidFill>
          <a:schemeClr val="tx1"/>
        </a:solidFill>
        <a:latin typeface="+mn-lt"/>
        <a:ea typeface="+mn-ea"/>
        <a:cs typeface="+mn-cs"/>
      </a:defRPr>
    </a:lvl8pPr>
    <a:lvl9pPr marL="3657296" algn="l" defTabSz="91432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14426" indent="0" algn="ctr">
              <a:buNone/>
              <a:defRPr>
                <a:solidFill>
                  <a:schemeClr val="tx1">
                    <a:tint val="75000"/>
                  </a:schemeClr>
                </a:solidFill>
              </a:defRPr>
            </a:lvl2pPr>
            <a:lvl3pPr marL="1228850" indent="0" algn="ctr">
              <a:buNone/>
              <a:defRPr>
                <a:solidFill>
                  <a:schemeClr val="tx1">
                    <a:tint val="75000"/>
                  </a:schemeClr>
                </a:solidFill>
              </a:defRPr>
            </a:lvl3pPr>
            <a:lvl4pPr marL="1843276" indent="0" algn="ctr">
              <a:buNone/>
              <a:defRPr>
                <a:solidFill>
                  <a:schemeClr val="tx1">
                    <a:tint val="75000"/>
                  </a:schemeClr>
                </a:solidFill>
              </a:defRPr>
            </a:lvl4pPr>
            <a:lvl5pPr marL="2457702" indent="0" algn="ctr">
              <a:buNone/>
              <a:defRPr>
                <a:solidFill>
                  <a:schemeClr val="tx1">
                    <a:tint val="75000"/>
                  </a:schemeClr>
                </a:solidFill>
              </a:defRPr>
            </a:lvl5pPr>
            <a:lvl6pPr marL="3072128" indent="0" algn="ctr">
              <a:buNone/>
              <a:defRPr>
                <a:solidFill>
                  <a:schemeClr val="tx1">
                    <a:tint val="75000"/>
                  </a:schemeClr>
                </a:solidFill>
              </a:defRPr>
            </a:lvl6pPr>
            <a:lvl7pPr marL="3686553" indent="0" algn="ctr">
              <a:buNone/>
              <a:defRPr>
                <a:solidFill>
                  <a:schemeClr val="tx1">
                    <a:tint val="75000"/>
                  </a:schemeClr>
                </a:solidFill>
              </a:defRPr>
            </a:lvl7pPr>
            <a:lvl8pPr marL="4300979" indent="0" algn="ctr">
              <a:buNone/>
              <a:defRPr>
                <a:solidFill>
                  <a:schemeClr val="tx1">
                    <a:tint val="75000"/>
                  </a:schemeClr>
                </a:solidFill>
              </a:defRPr>
            </a:lvl8pPr>
            <a:lvl9pPr marL="49154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02677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57353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406913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6048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6" y="4406904"/>
            <a:ext cx="10360501" cy="1362075"/>
          </a:xfrm>
        </p:spPr>
        <p:txBody>
          <a:bodyPr anchor="t"/>
          <a:lstStyle>
            <a:lvl1pPr algn="l">
              <a:defRPr sz="5500" b="1" cap="all"/>
            </a:lvl1pPr>
          </a:lstStyle>
          <a:p>
            <a:r>
              <a:rPr lang="en-US"/>
              <a:t>Click to edit Master title style</a:t>
            </a:r>
          </a:p>
        </p:txBody>
      </p:sp>
      <p:sp>
        <p:nvSpPr>
          <p:cNvPr id="3" name="Text Placeholder 2"/>
          <p:cNvSpPr>
            <a:spLocks noGrp="1"/>
          </p:cNvSpPr>
          <p:nvPr>
            <p:ph type="body" idx="1"/>
          </p:nvPr>
        </p:nvSpPr>
        <p:spPr>
          <a:xfrm>
            <a:off x="962836" y="2906713"/>
            <a:ext cx="10360501" cy="1500187"/>
          </a:xfrm>
        </p:spPr>
        <p:txBody>
          <a:bodyPr anchor="b"/>
          <a:lstStyle>
            <a:lvl1pPr marL="0" indent="0">
              <a:buNone/>
              <a:defRPr sz="2700">
                <a:solidFill>
                  <a:schemeClr val="tx1">
                    <a:tint val="75000"/>
                  </a:schemeClr>
                </a:solidFill>
              </a:defRPr>
            </a:lvl1pPr>
            <a:lvl2pPr marL="614426" indent="0">
              <a:buNone/>
              <a:defRPr sz="2400">
                <a:solidFill>
                  <a:schemeClr val="tx1">
                    <a:tint val="75000"/>
                  </a:schemeClr>
                </a:solidFill>
              </a:defRPr>
            </a:lvl2pPr>
            <a:lvl3pPr marL="1228850" indent="0">
              <a:buNone/>
              <a:defRPr sz="2300">
                <a:solidFill>
                  <a:schemeClr val="tx1">
                    <a:tint val="75000"/>
                  </a:schemeClr>
                </a:solidFill>
              </a:defRPr>
            </a:lvl3pPr>
            <a:lvl4pPr marL="1843276" indent="0">
              <a:buNone/>
              <a:defRPr sz="1900">
                <a:solidFill>
                  <a:schemeClr val="tx1">
                    <a:tint val="75000"/>
                  </a:schemeClr>
                </a:solidFill>
              </a:defRPr>
            </a:lvl4pPr>
            <a:lvl5pPr marL="2457702" indent="0">
              <a:buNone/>
              <a:defRPr sz="1900">
                <a:solidFill>
                  <a:schemeClr val="tx1">
                    <a:tint val="75000"/>
                  </a:schemeClr>
                </a:solidFill>
              </a:defRPr>
            </a:lvl5pPr>
            <a:lvl6pPr marL="3072128" indent="0">
              <a:buNone/>
              <a:defRPr sz="1900">
                <a:solidFill>
                  <a:schemeClr val="tx1">
                    <a:tint val="75000"/>
                  </a:schemeClr>
                </a:solidFill>
              </a:defRPr>
            </a:lvl6pPr>
            <a:lvl7pPr marL="3686553" indent="0">
              <a:buNone/>
              <a:defRPr sz="1900">
                <a:solidFill>
                  <a:schemeClr val="tx1">
                    <a:tint val="75000"/>
                  </a:schemeClr>
                </a:solidFill>
              </a:defRPr>
            </a:lvl7pPr>
            <a:lvl8pPr marL="4300979" indent="0">
              <a:buNone/>
              <a:defRPr sz="1900">
                <a:solidFill>
                  <a:schemeClr val="tx1">
                    <a:tint val="75000"/>
                  </a:schemeClr>
                </a:solidFill>
              </a:defRPr>
            </a:lvl8pPr>
            <a:lvl9pPr marL="491540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44660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2AF971-25D1-411E-8B62-14DAB1AB2062}" type="datetimeFigureOut">
              <a:rPr lang="en-US" smtClean="0"/>
              <a:pPr/>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3148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6"/>
            <a:ext cx="5385514"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6"/>
            <a:ext cx="5387630"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2AF971-25D1-411E-8B62-14DAB1AB2062}" type="datetimeFigureOut">
              <a:rPr lang="en-US" smtClean="0"/>
              <a:pPr/>
              <a:t>15/9/2021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616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2AF971-25D1-411E-8B62-14DAB1AB2062}" type="datetimeFigureOut">
              <a:rPr lang="en-US" smtClean="0"/>
              <a:pPr/>
              <a:t>15/9/2021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7132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AF971-25D1-411E-8B62-14DAB1AB2062}" type="datetimeFigureOut">
              <a:rPr lang="en-US" smtClean="0"/>
              <a:pPr/>
              <a:t>15/9/2021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91441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50"/>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6"/>
            <a:ext cx="6813892" cy="5853113"/>
          </a:xfrm>
        </p:spPr>
        <p:txBody>
          <a:bodyPr/>
          <a:lstStyle>
            <a:lvl1pPr>
              <a:defRPr sz="4300"/>
            </a:lvl1pPr>
            <a:lvl2pPr>
              <a:defRPr sz="39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6" y="1435104"/>
            <a:ext cx="4010039" cy="46910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027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14426" indent="0">
              <a:buNone/>
              <a:defRPr sz="3900"/>
            </a:lvl2pPr>
            <a:lvl3pPr marL="1228850" indent="0">
              <a:buNone/>
              <a:defRPr sz="3200"/>
            </a:lvl3pPr>
            <a:lvl4pPr marL="1843276" indent="0">
              <a:buNone/>
              <a:defRPr sz="2700"/>
            </a:lvl4pPr>
            <a:lvl5pPr marL="2457702" indent="0">
              <a:buNone/>
              <a:defRPr sz="2700"/>
            </a:lvl5pPr>
            <a:lvl6pPr marL="3072128" indent="0">
              <a:buNone/>
              <a:defRPr sz="2700"/>
            </a:lvl6pPr>
            <a:lvl7pPr marL="3686553" indent="0">
              <a:buNone/>
              <a:defRPr sz="2700"/>
            </a:lvl7pPr>
            <a:lvl8pPr marL="4300979" indent="0">
              <a:buNone/>
              <a:defRPr sz="2700"/>
            </a:lvl8pPr>
            <a:lvl9pPr marL="4915404" indent="0">
              <a:buNone/>
              <a:defRPr sz="2700"/>
            </a:lvl9pPr>
          </a:lstStyle>
          <a:p>
            <a:endParaRPr lang="en-US"/>
          </a:p>
        </p:txBody>
      </p:sp>
      <p:sp>
        <p:nvSpPr>
          <p:cNvPr id="4" name="Text Placeholder 3"/>
          <p:cNvSpPr>
            <a:spLocks noGrp="1"/>
          </p:cNvSpPr>
          <p:nvPr>
            <p:ph type="body" sz="half" idx="2"/>
          </p:nvPr>
        </p:nvSpPr>
        <p:spPr>
          <a:xfrm>
            <a:off x="2389095" y="5367342"/>
            <a:ext cx="7313295" cy="8048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1216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03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2885" tIns="61443" rIns="122885" bIns="61443" rtlCol="0" anchor="ctr">
            <a:normAutofit/>
          </a:bodyPr>
          <a:lstStyle/>
          <a:p>
            <a:r>
              <a:rPr lang="en-US"/>
              <a:t>Click to edit Master title style</a:t>
            </a:r>
          </a:p>
        </p:txBody>
      </p:sp>
      <p:sp>
        <p:nvSpPr>
          <p:cNvPr id="3" name="Text Placeholder 2"/>
          <p:cNvSpPr>
            <a:spLocks noGrp="1"/>
          </p:cNvSpPr>
          <p:nvPr>
            <p:ph type="body" idx="1"/>
          </p:nvPr>
        </p:nvSpPr>
        <p:spPr>
          <a:xfrm>
            <a:off x="609441" y="1600204"/>
            <a:ext cx="10969943" cy="4525963"/>
          </a:xfrm>
          <a:prstGeom prst="rect">
            <a:avLst/>
          </a:prstGeom>
        </p:spPr>
        <p:txBody>
          <a:bodyPr vert="horz" lIns="122885" tIns="61443" rIns="122885" bIns="614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122885" tIns="61443" rIns="122885" bIns="61443" rtlCol="0" anchor="ctr"/>
          <a:lstStyle>
            <a:lvl1pPr algn="l">
              <a:defRPr sz="1600">
                <a:solidFill>
                  <a:schemeClr val="tx1">
                    <a:tint val="75000"/>
                  </a:schemeClr>
                </a:solidFill>
              </a:defRPr>
            </a:lvl1pPr>
          </a:lstStyle>
          <a:p>
            <a:fld id="{D92AF971-25D1-411E-8B62-14DAB1AB2062}" type="datetimeFigureOut">
              <a:rPr lang="en-US" smtClean="0"/>
              <a:pPr/>
              <a:t>15/9/2021</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2885" tIns="61443" rIns="122885" bIns="6144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2"/>
            <a:ext cx="2844059" cy="365125"/>
          </a:xfrm>
          <a:prstGeom prst="rect">
            <a:avLst/>
          </a:prstGeom>
        </p:spPr>
        <p:txBody>
          <a:bodyPr vert="horz" lIns="122885" tIns="61443" rIns="122885" bIns="61443" rtlCol="0" anchor="ctr"/>
          <a:lstStyle>
            <a:lvl1pPr algn="r">
              <a:defRPr sz="1600">
                <a:solidFill>
                  <a:schemeClr val="tx1">
                    <a:tint val="75000"/>
                  </a:schemeClr>
                </a:solidFill>
              </a:defRPr>
            </a:lvl1pPr>
          </a:lstStyle>
          <a:p>
            <a:fld id="{3D029D7C-6DFF-4048-936F-9650D8E642D5}" type="slidenum">
              <a:rPr lang="en-US" smtClean="0"/>
              <a:pPr/>
              <a:t>‹#›</a:t>
            </a:fld>
            <a:endParaRPr lang="en-US"/>
          </a:p>
        </p:txBody>
      </p:sp>
    </p:spTree>
    <p:extLst>
      <p:ext uri="{BB962C8B-B14F-4D97-AF65-F5344CB8AC3E}">
        <p14:creationId xmlns:p14="http://schemas.microsoft.com/office/powerpoint/2010/main" val="287758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8850" rtl="0" eaLnBrk="1" latinLnBrk="0" hangingPunct="1">
        <a:spcBef>
          <a:spcPct val="0"/>
        </a:spcBef>
        <a:buNone/>
        <a:defRPr sz="5900" kern="1200">
          <a:solidFill>
            <a:schemeClr val="tx1"/>
          </a:solidFill>
          <a:latin typeface="+mj-lt"/>
          <a:ea typeface="+mj-ea"/>
          <a:cs typeface="+mj-cs"/>
        </a:defRPr>
      </a:lvl1pPr>
    </p:titleStyle>
    <p:bodyStyle>
      <a:lvl1pPr marL="460819" indent="-460819" algn="l" defTabSz="122885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443" indent="-384015" algn="l" defTabSz="122885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36064" indent="-307212" algn="l" defTabSz="122885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0490"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491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9339"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376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8192"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2618"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qkkich@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5AEB5FB7-BAEF-4E33-91FF-5C67CD078320}"/>
              </a:ext>
            </a:extLst>
          </p:cNvPr>
          <p:cNvSpPr txBox="1">
            <a:spLocks noChangeArrowheads="1"/>
          </p:cNvSpPr>
          <p:nvPr/>
        </p:nvSpPr>
        <p:spPr bwMode="auto">
          <a:xfrm>
            <a:off x="239122" y="1539876"/>
            <a:ext cx="1171058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4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VẬT LÍ 12</a:t>
            </a:r>
          </a:p>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BÀI 18</a:t>
            </a:r>
            <a:r>
              <a:rPr kumimoji="0" lang="en-US" sz="3200" b="0"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  </a:t>
            </a:r>
            <a:r>
              <a:rPr lang="en-US" sz="3200" b="1">
                <a:solidFill>
                  <a:srgbClr val="FFFF00"/>
                </a:solidFill>
              </a:rPr>
              <a:t>ĐỘNG CƠ KHÔNG ĐỒNG BỘ BA PHA</a:t>
            </a:r>
            <a:endPar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a:p>
            <a:pPr marL="457200" marR="0" lvl="0" indent="-457200" algn="l" defTabSz="1228850" rtl="0" eaLnBrk="1" fontAlgn="auto" latinLnBrk="0" hangingPunct="1">
              <a:lnSpc>
                <a:spcPct val="100000"/>
              </a:lnSpc>
              <a:spcBef>
                <a:spcPct val="50000"/>
              </a:spcBef>
              <a:spcAft>
                <a:spcPts val="0"/>
              </a:spcAft>
              <a:buClrTx/>
              <a:buSzTx/>
              <a:buFont typeface="Arial" charset="0"/>
              <a:buAutoNum type="romanUcPeriod"/>
              <a:tabLst/>
              <a:defRPr/>
            </a:pP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7" name="TextBox 1">
            <a:extLst>
              <a:ext uri="{FF2B5EF4-FFF2-40B4-BE49-F238E27FC236}">
                <a16:creationId xmlns:a16="http://schemas.microsoft.com/office/drawing/2014/main" id="{99C0BECB-D40B-4C37-971D-330C945BFB6D}"/>
              </a:ext>
            </a:extLst>
          </p:cNvPr>
          <p:cNvSpPr txBox="1">
            <a:spLocks noChangeArrowheads="1"/>
          </p:cNvSpPr>
          <p:nvPr/>
        </p:nvSpPr>
        <p:spPr bwMode="auto">
          <a:xfrm>
            <a:off x="2209223" y="3668427"/>
            <a:ext cx="7770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Thầy</a:t>
            </a: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giáo</a:t>
            </a: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 Đoàn văn Doanh</a:t>
            </a:r>
            <a:endPar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THPT Nam Trực –  Nam Định</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TextBox 2">
            <a:extLst>
              <a:ext uri="{FF2B5EF4-FFF2-40B4-BE49-F238E27FC236}">
                <a16:creationId xmlns:a16="http://schemas.microsoft.com/office/drawing/2014/main" id="{DFFE6E9C-70A2-49F7-ACE6-F51A78BE74B3}"/>
              </a:ext>
            </a:extLst>
          </p:cNvPr>
          <p:cNvSpPr txBox="1">
            <a:spLocks noChangeArrowheads="1"/>
          </p:cNvSpPr>
          <p:nvPr/>
        </p:nvSpPr>
        <p:spPr bwMode="auto">
          <a:xfrm>
            <a:off x="3122612" y="304800"/>
            <a:ext cx="64406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CLB VẬT LÝ TRƯỜNG </a:t>
            </a: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THPT NAM TRỰC - NAM ĐỊNH</a:t>
            </a:r>
            <a:endParaRPr kumimoji="0" lang="en-US" sz="2800" b="1" i="0" u="none" strike="noStrike" kern="1200" cap="none" spc="0" normalizeH="0" baseline="0" noProof="0" dirty="0">
              <a:ln>
                <a:noFill/>
              </a:ln>
              <a:solidFill>
                <a:prstClr val="white"/>
              </a:solidFill>
              <a:effectLst/>
              <a:uLnTx/>
              <a:uFillTx/>
              <a:latin typeface="Calibri"/>
              <a:ea typeface="+mn-ea"/>
              <a:cs typeface="Times New Roman" pitchFamily="18" charset="0"/>
            </a:endParaRPr>
          </a:p>
        </p:txBody>
      </p:sp>
      <p:sp>
        <p:nvSpPr>
          <p:cNvPr id="9" name="Rectangle 8">
            <a:extLst>
              <a:ext uri="{FF2B5EF4-FFF2-40B4-BE49-F238E27FC236}">
                <a16:creationId xmlns:a16="http://schemas.microsoft.com/office/drawing/2014/main" id="{FBF206EE-0B67-4926-AB44-C12F80112D77}"/>
              </a:ext>
            </a:extLst>
          </p:cNvPr>
          <p:cNvSpPr/>
          <p:nvPr/>
        </p:nvSpPr>
        <p:spPr>
          <a:xfrm>
            <a:off x="4648897" y="4902625"/>
            <a:ext cx="3388107" cy="830997"/>
          </a:xfrm>
          <a:prstGeom prst="rect">
            <a:avLst/>
          </a:prstGeom>
        </p:spPr>
        <p:txBody>
          <a:bodyPr wrap="none">
            <a:spAutoFit/>
          </a:bodyPr>
          <a:lstStyle/>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Email</a:t>
            </a:r>
            <a:r>
              <a:rPr kumimoji="0" lang="en-US" sz="2400" b="0" i="0" u="none" strike="noStrike" kern="1200" cap="none" spc="0" normalizeH="0" baseline="0" noProof="0">
                <a:ln>
                  <a:noFill/>
                </a:ln>
                <a:solidFill>
                  <a:srgbClr val="FFFF00"/>
                </a:solidFill>
                <a:effectLst/>
                <a:uLnTx/>
                <a:uFillTx/>
                <a:latin typeface="Calibri"/>
                <a:ea typeface="+mn-ea"/>
                <a:cs typeface="+mn-cs"/>
              </a:rPr>
              <a:t>: qkkich</a:t>
            </a:r>
            <a:r>
              <a:rPr kumimoji="0" lang="en-US" sz="2400" b="0" i="0" u="none" strike="noStrike" kern="1200" cap="none" spc="0" normalizeH="0" baseline="0" noProof="0">
                <a:ln>
                  <a:noFill/>
                </a:ln>
                <a:solidFill>
                  <a:srgbClr val="FFFF0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a:t>
            </a:r>
            <a:r>
              <a:rPr kumimoji="0" lang="en-US" sz="2400" b="0" i="0" u="none" strike="noStrike" kern="1200" cap="none" spc="0" normalizeH="0" baseline="0" noProof="0" dirty="0">
                <a:ln>
                  <a:noFill/>
                </a:ln>
                <a:solidFill>
                  <a:srgbClr val="FFFF0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gmail.com</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Phone</a:t>
            </a:r>
            <a:r>
              <a:rPr kumimoji="0" lang="en-US" sz="2400" b="0" i="0" u="none" strike="noStrike" kern="1200" cap="none" spc="0" normalizeH="0" baseline="0" noProof="0">
                <a:ln>
                  <a:noFill/>
                </a:ln>
                <a:solidFill>
                  <a:srgbClr val="FFFF00"/>
                </a:solidFill>
                <a:effectLst/>
                <a:uLnTx/>
                <a:uFillTx/>
                <a:latin typeface="Calibri"/>
                <a:ea typeface="+mn-ea"/>
                <a:cs typeface="+mn-cs"/>
              </a:rPr>
              <a:t>: 0981.120681</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176135909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ết kế, thi công trạm bơm nước biển công suất 15m/giờ | Jet Grouting,  Công nghệ Jet Grouting, cọc xi măng đất, công nghệ khoan phụt xi măng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895" y="1663548"/>
            <a:ext cx="6096000" cy="404812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Động cơ ba ph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động cơ điện không đồng bộ"/>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2" name="Picture 8" descr="đông cơ không đồng bộ"/>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5206" y="2057400"/>
            <a:ext cx="3772472" cy="312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381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p:nvPr/>
        </p:nvSpPr>
        <p:spPr>
          <a:xfrm>
            <a:off x="305334" y="1"/>
            <a:ext cx="807986" cy="544195"/>
          </a:xfrm>
          <a:custGeom>
            <a:avLst/>
            <a:gdLst>
              <a:gd name="connsiteX0" fmla="*/ 112 w 1272"/>
              <a:gd name="connsiteY0" fmla="*/ 190 h 857"/>
              <a:gd name="connsiteX1" fmla="*/ 19 w 1272"/>
              <a:gd name="connsiteY1" fmla="*/ 13 h 857"/>
              <a:gd name="connsiteX2" fmla="*/ 1256 w 1272"/>
              <a:gd name="connsiteY2" fmla="*/ 0 h 857"/>
              <a:gd name="connsiteX3" fmla="*/ 1146 w 1272"/>
              <a:gd name="connsiteY3" fmla="*/ 196 h 857"/>
              <a:gd name="connsiteX4" fmla="*/ 1146 w 1272"/>
              <a:gd name="connsiteY4" fmla="*/ 725 h 857"/>
              <a:gd name="connsiteX5" fmla="*/ 1014 w 1272"/>
              <a:gd name="connsiteY5" fmla="*/ 857 h 857"/>
              <a:gd name="connsiteX6" fmla="*/ 249 w 1272"/>
              <a:gd name="connsiteY6" fmla="*/ 857 h 857"/>
              <a:gd name="connsiteX7" fmla="*/ 117 w 1272"/>
              <a:gd name="connsiteY7" fmla="*/ 725 h 857"/>
              <a:gd name="connsiteX8" fmla="*/ 112 w 1272"/>
              <a:gd name="connsiteY8" fmla="*/ 190 h 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 h="857">
                <a:moveTo>
                  <a:pt x="112" y="190"/>
                </a:moveTo>
                <a:cubicBezTo>
                  <a:pt x="112" y="117"/>
                  <a:pt x="-54" y="13"/>
                  <a:pt x="19" y="13"/>
                </a:cubicBezTo>
                <a:lnTo>
                  <a:pt x="1256" y="0"/>
                </a:lnTo>
                <a:cubicBezTo>
                  <a:pt x="1329" y="0"/>
                  <a:pt x="1146" y="123"/>
                  <a:pt x="1146" y="196"/>
                </a:cubicBezTo>
                <a:lnTo>
                  <a:pt x="1146" y="725"/>
                </a:lnTo>
                <a:cubicBezTo>
                  <a:pt x="1146" y="798"/>
                  <a:pt x="1087" y="857"/>
                  <a:pt x="1014" y="857"/>
                </a:cubicBezTo>
                <a:lnTo>
                  <a:pt x="249" y="857"/>
                </a:lnTo>
                <a:cubicBezTo>
                  <a:pt x="176" y="857"/>
                  <a:pt x="117" y="798"/>
                  <a:pt x="117" y="725"/>
                </a:cubicBezTo>
                <a:lnTo>
                  <a:pt x="112" y="190"/>
                </a:lnTo>
                <a:close/>
              </a:path>
            </a:pathLst>
          </a:custGeom>
          <a:solidFill>
            <a:schemeClr val="l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2" name="Rectangles 61"/>
          <p:cNvSpPr/>
          <p:nvPr/>
        </p:nvSpPr>
        <p:spPr>
          <a:xfrm>
            <a:off x="0" y="3"/>
            <a:ext cx="12188825" cy="75565"/>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3" name="Rounded Rectangle 62"/>
          <p:cNvSpPr/>
          <p:nvPr/>
        </p:nvSpPr>
        <p:spPr>
          <a:xfrm>
            <a:off x="1122390" y="123191"/>
            <a:ext cx="721807" cy="401320"/>
          </a:xfrm>
          <a:prstGeom prst="roundRect">
            <a:avLst/>
          </a:prstGeom>
          <a:solidFill>
            <a:schemeClr val="l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sz="1100" b="1" dirty="0" err="1">
                <a:solidFill>
                  <a:schemeClr val="accent6">
                    <a:lumMod val="50000"/>
                  </a:schemeClr>
                </a:solidFill>
                <a:latin typeface="Arial" panose="020B0604020202020204" pitchFamily="34" charset="0"/>
                <a:cs typeface="Arial" panose="020B0604020202020204" pitchFamily="34" charset="0"/>
              </a:rPr>
              <a:t>Vật</a:t>
            </a:r>
            <a:r>
              <a:rPr lang="en-US" sz="1100" b="1" dirty="0">
                <a:solidFill>
                  <a:schemeClr val="accent6">
                    <a:lumMod val="50000"/>
                  </a:schemeClr>
                </a:solidFill>
                <a:latin typeface="Arial" panose="020B0604020202020204" pitchFamily="34" charset="0"/>
                <a:cs typeface="Arial" panose="020B0604020202020204" pitchFamily="34" charset="0"/>
              </a:rPr>
              <a:t> </a:t>
            </a:r>
            <a:r>
              <a:rPr lang="en-US" sz="1100" b="1" dirty="0" err="1">
                <a:solidFill>
                  <a:schemeClr val="accent6">
                    <a:lumMod val="50000"/>
                  </a:schemeClr>
                </a:solidFill>
                <a:latin typeface="Arial" panose="020B0604020202020204" pitchFamily="34" charset="0"/>
                <a:cs typeface="Arial" panose="020B0604020202020204" pitchFamily="34" charset="0"/>
              </a:rPr>
              <a:t>lí</a:t>
            </a:r>
            <a:r>
              <a:rPr lang="en-US" sz="1100" b="1" dirty="0">
                <a:solidFill>
                  <a:schemeClr val="accent6">
                    <a:lumMod val="50000"/>
                  </a:schemeClr>
                </a:solidFill>
                <a:latin typeface="Arial" panose="020B0604020202020204" pitchFamily="34" charset="0"/>
                <a:cs typeface="Arial" panose="020B0604020202020204" pitchFamily="34" charset="0"/>
              </a:rPr>
              <a:t> </a:t>
            </a:r>
          </a:p>
          <a:p>
            <a:pPr algn="ctr"/>
            <a:r>
              <a:rPr lang="en-US" sz="1100" b="1" dirty="0">
                <a:solidFill>
                  <a:schemeClr val="accent6">
                    <a:lumMod val="50000"/>
                  </a:schemeClr>
                </a:solidFill>
                <a:latin typeface="Arial" panose="020B0604020202020204" pitchFamily="34" charset="0"/>
                <a:cs typeface="Arial" panose="020B0604020202020204" pitchFamily="34" charset="0"/>
              </a:rPr>
              <a:t>12</a:t>
            </a:r>
          </a:p>
        </p:txBody>
      </p:sp>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11" b="21111"/>
          <a:stretch>
            <a:fillRect/>
          </a:stretch>
        </p:blipFill>
        <p:spPr bwMode="auto">
          <a:xfrm flipH="1">
            <a:off x="476128" y="123189"/>
            <a:ext cx="465969" cy="328931"/>
          </a:xfrm>
          <a:prstGeom prst="rect">
            <a:avLst/>
          </a:prstGeom>
          <a:solidFill>
            <a:schemeClr val="l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ed Rectangle 63"/>
          <p:cNvSpPr/>
          <p:nvPr/>
        </p:nvSpPr>
        <p:spPr>
          <a:xfrm>
            <a:off x="1997190" y="123190"/>
            <a:ext cx="10162433" cy="401955"/>
          </a:xfrm>
          <a:prstGeom prst="roundRect">
            <a:avLst/>
          </a:prstGeom>
          <a:solidFill>
            <a:schemeClr val="l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80000"/>
              </a:lnSpc>
            </a:pPr>
            <a:r>
              <a:rPr lang="en-US" b="1" i="1" dirty="0" err="1">
                <a:solidFill>
                  <a:schemeClr val="accent6">
                    <a:lumMod val="50000"/>
                  </a:schemeClr>
                </a:solidFill>
                <a:latin typeface="UTM Than Chien Tranh" panose="02040403050506020204" charset="0"/>
                <a:cs typeface="UTM Than Chien Tranh" panose="02040403050506020204" charset="0"/>
              </a:rPr>
              <a:t>dòng</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điện</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xoay</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chiều</a:t>
            </a:r>
            <a:endParaRPr lang="en-US" sz="1500" dirty="0">
              <a:solidFill>
                <a:schemeClr val="accent6">
                  <a:lumMod val="50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354966" y="1081405"/>
            <a:ext cx="11445435" cy="5532755"/>
          </a:xfrm>
          <a:prstGeom prst="roundRect">
            <a:avLst>
              <a:gd name="adj" fmla="val 11903"/>
            </a:avLst>
          </a:prstGeom>
          <a:solidFill>
            <a:srgbClr val="22603B"/>
          </a:solidFill>
          <a:ln w="41275"/>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lvl="1"/>
            <a:endParaRPr lang="vi-VN" sz="2300" dirty="0">
              <a:solidFill>
                <a:schemeClr val="bg1"/>
              </a:solidFill>
            </a:endParaRPr>
          </a:p>
        </p:txBody>
      </p:sp>
      <p:sp>
        <p:nvSpPr>
          <p:cNvPr id="12" name="Rounded Rectangle 11"/>
          <p:cNvSpPr/>
          <p:nvPr/>
        </p:nvSpPr>
        <p:spPr>
          <a:xfrm>
            <a:off x="3469371" y="846455"/>
            <a:ext cx="5662725" cy="500380"/>
          </a:xfrm>
          <a:prstGeom prst="roundRect">
            <a:avLst>
              <a:gd name="adj" fmla="val 30459"/>
            </a:avLst>
          </a:prstGeom>
          <a:ln w="38100"/>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algn="ctr"/>
            <a:r>
              <a:rPr lang="en-US" b="1" dirty="0">
                <a:solidFill>
                  <a:schemeClr val="accent6">
                    <a:lumMod val="50000"/>
                  </a:schemeClr>
                </a:solidFill>
                <a:latin typeface="Arial" panose="020B0604020202020204" pitchFamily="34" charset="0"/>
                <a:cs typeface="Arial" panose="020B0604020202020204" pitchFamily="34" charset="0"/>
              </a:rPr>
              <a:t>HỆ THỐNG KIẾN THỨC CƠ BẢN</a:t>
            </a:r>
          </a:p>
        </p:txBody>
      </p:sp>
      <p:sp>
        <p:nvSpPr>
          <p:cNvPr id="16" name="Isosceles Triangle 44"/>
          <p:cNvSpPr/>
          <p:nvPr/>
        </p:nvSpPr>
        <p:spPr>
          <a:xfrm rot="16200000">
            <a:off x="359301" y="1470673"/>
            <a:ext cx="127000" cy="90147"/>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3600" dirty="0">
              <a:solidFill>
                <a:prstClr val="white"/>
              </a:solidFill>
            </a:endParaRPr>
          </a:p>
        </p:txBody>
      </p:sp>
      <p:grpSp>
        <p:nvGrpSpPr>
          <p:cNvPr id="17" name="Group 16"/>
          <p:cNvGrpSpPr/>
          <p:nvPr/>
        </p:nvGrpSpPr>
        <p:grpSpPr>
          <a:xfrm>
            <a:off x="377727" y="1445263"/>
            <a:ext cx="7006900" cy="523220"/>
            <a:chOff x="2672228" y="3639326"/>
            <a:chExt cx="8302159" cy="1051945"/>
          </a:xfrm>
          <a:solidFill>
            <a:schemeClr val="accent6">
              <a:lumMod val="75000"/>
            </a:schemeClr>
          </a:solidFill>
        </p:grpSpPr>
        <p:sp>
          <p:nvSpPr>
            <p:cNvPr id="22" name="Round Same Side Corner Rectangle 21"/>
            <p:cNvSpPr/>
            <p:nvPr/>
          </p:nvSpPr>
          <p:spPr>
            <a:xfrm rot="5400000">
              <a:off x="6544119" y="100180"/>
              <a:ext cx="731520" cy="812901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Rectangle 34"/>
            <p:cNvSpPr/>
            <p:nvPr/>
          </p:nvSpPr>
          <p:spPr>
            <a:xfrm>
              <a:off x="2672228" y="3801464"/>
              <a:ext cx="1042097" cy="72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5" name="TextBox 36"/>
            <p:cNvSpPr txBox="1"/>
            <p:nvPr/>
          </p:nvSpPr>
          <p:spPr>
            <a:xfrm>
              <a:off x="2845371" y="3639326"/>
              <a:ext cx="909561" cy="1051945"/>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III</a:t>
              </a:r>
            </a:p>
          </p:txBody>
        </p:sp>
      </p:grpSp>
      <p:sp>
        <p:nvSpPr>
          <p:cNvPr id="26" name="Rectangles 25"/>
          <p:cNvSpPr/>
          <p:nvPr/>
        </p:nvSpPr>
        <p:spPr>
          <a:xfrm>
            <a:off x="1113501" y="1497331"/>
            <a:ext cx="6271126" cy="39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b="1" dirty="0">
                <a:solidFill>
                  <a:srgbClr val="FFFF00"/>
                </a:solidFill>
                <a:latin typeface="Arial" panose="020B0604020202020204" pitchFamily="34" charset="0"/>
                <a:cs typeface="Arial" panose="020B0604020202020204" pitchFamily="34" charset="0"/>
              </a:rPr>
              <a:t>ĐÔNG CƠ KHÔNG ĐỒNG BỘ BA PHA</a:t>
            </a:r>
          </a:p>
        </p:txBody>
      </p:sp>
      <p:sp>
        <p:nvSpPr>
          <p:cNvPr id="40" name="TextBox 39"/>
          <p:cNvSpPr txBox="1"/>
          <p:nvPr/>
        </p:nvSpPr>
        <p:spPr>
          <a:xfrm>
            <a:off x="1429015" y="1997713"/>
            <a:ext cx="6646597" cy="830991"/>
          </a:xfrm>
          <a:prstGeom prst="rect">
            <a:avLst/>
          </a:prstGeom>
          <a:noFill/>
        </p:spPr>
        <p:txBody>
          <a:bodyPr wrap="square" lIns="91432" tIns="45717" rIns="91432" bIns="45717" rtlCol="0">
            <a:spAutoFit/>
          </a:bodyPr>
          <a:lstStyle/>
          <a:p>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Nguyên</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tắc</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hoạt</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động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của</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động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cơ</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không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đồng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bộ</a:t>
            </a:r>
            <a:endParaRPr lang="en-US"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sp>
        <p:nvSpPr>
          <p:cNvPr id="41" name="Rounded Rectangle 40"/>
          <p:cNvSpPr/>
          <p:nvPr/>
        </p:nvSpPr>
        <p:spPr>
          <a:xfrm>
            <a:off x="921147" y="1997714"/>
            <a:ext cx="442479" cy="39433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130000"/>
              </a:lnSpc>
            </a:pPr>
            <a:endParaRPr lang="en-US" sz="900" dirty="0">
              <a:solidFill>
                <a:schemeClr val="bg1"/>
              </a:solidFill>
            </a:endParaRPr>
          </a:p>
        </p:txBody>
      </p:sp>
      <p:sp>
        <p:nvSpPr>
          <p:cNvPr id="43" name="TextBox 42"/>
          <p:cNvSpPr txBox="1"/>
          <p:nvPr/>
        </p:nvSpPr>
        <p:spPr>
          <a:xfrm>
            <a:off x="942173" y="1915615"/>
            <a:ext cx="441845" cy="460375"/>
          </a:xfrm>
          <a:prstGeom prst="rect">
            <a:avLst/>
          </a:prstGeom>
          <a:noFill/>
        </p:spPr>
        <p:txBody>
          <a:bodyPr wrap="square" lIns="91432" tIns="45717" rIns="91432" bIns="45717" rtlCol="0">
            <a:spAutoFit/>
          </a:bodyPr>
          <a:lstStyle/>
          <a:p>
            <a:pPr algn="ct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1</a:t>
            </a:r>
          </a:p>
        </p:txBody>
      </p:sp>
      <p:sp>
        <p:nvSpPr>
          <p:cNvPr id="2" name="TextBox 1"/>
          <p:cNvSpPr txBox="1"/>
          <p:nvPr/>
        </p:nvSpPr>
        <p:spPr>
          <a:xfrm>
            <a:off x="1357255" y="3197284"/>
            <a:ext cx="5880157" cy="769435"/>
          </a:xfrm>
          <a:prstGeom prst="rect">
            <a:avLst/>
          </a:prstGeom>
          <a:noFill/>
        </p:spPr>
        <p:txBody>
          <a:bodyPr wrap="square" lIns="91432" tIns="45717" rIns="91432" bIns="45717" rtlCol="0">
            <a:spAutoFit/>
          </a:bodyPr>
          <a:lstStyle/>
          <a:p>
            <a:pPr marL="342871" indent="-342871">
              <a:buFontTx/>
              <a:buChar char="-"/>
            </a:pPr>
            <a:r>
              <a:rPr lang="vi-VN" sz="2200" dirty="0">
                <a:solidFill>
                  <a:schemeClr val="bg1"/>
                </a:solidFill>
              </a:rPr>
              <a:t>Dựa vào hiện tượng cảm ứng điện từ và tác dụng từ trường quay. </a:t>
            </a:r>
          </a:p>
        </p:txBody>
      </p:sp>
      <p:pic>
        <p:nvPicPr>
          <p:cNvPr id="66562" name="Picture 2" descr="nguyên lý hoạt động của động cơ không đồng b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6612" y="2273002"/>
            <a:ext cx="2387206" cy="33874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84018" y="4114800"/>
            <a:ext cx="5880157" cy="1107990"/>
          </a:xfrm>
          <a:prstGeom prst="rect">
            <a:avLst/>
          </a:prstGeom>
          <a:noFill/>
        </p:spPr>
        <p:txBody>
          <a:bodyPr wrap="square" lIns="91432" tIns="45717" rIns="91432" bIns="45717" rtlCol="0">
            <a:spAutoFit/>
          </a:bodyPr>
          <a:lstStyle/>
          <a:p>
            <a:pPr marL="342871" indent="-342871">
              <a:buFontTx/>
              <a:buChar char="-"/>
            </a:pPr>
            <a:r>
              <a:rPr lang="vi-VN" sz="2200" dirty="0">
                <a:solidFill>
                  <a:schemeClr val="bg1"/>
                </a:solidFill>
              </a:rPr>
              <a:t>Khung dây dẫn đặt trong từ trường quay sẽ quay theo từ trường với tốc độ nhỏ hơn </a:t>
            </a:r>
            <a:r>
              <a:rPr lang="vi-VN" sz="2200" i="1" dirty="0">
                <a:solidFill>
                  <a:schemeClr val="bg1"/>
                </a:solidFill>
              </a:rPr>
              <a:t>(Động cơ không đồng bộ).</a:t>
            </a:r>
            <a:r>
              <a:rPr lang="en-US" sz="2200" dirty="0">
                <a:solidFill>
                  <a:schemeClr val="bg1"/>
                </a:solidFill>
                <a:latin typeface="Arial" pitchFamily="34" charset="0"/>
                <a:cs typeface="Arial" pitchFamily="34" charset="0"/>
              </a:rPr>
              <a:t>     </a:t>
            </a:r>
            <a:endParaRPr lang="vi-VN" sz="2200" dirty="0">
              <a:solidFill>
                <a:schemeClr val="bg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9173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p:nvPr/>
        </p:nvSpPr>
        <p:spPr>
          <a:xfrm>
            <a:off x="305334" y="1"/>
            <a:ext cx="807986" cy="544195"/>
          </a:xfrm>
          <a:custGeom>
            <a:avLst/>
            <a:gdLst>
              <a:gd name="connsiteX0" fmla="*/ 112 w 1272"/>
              <a:gd name="connsiteY0" fmla="*/ 190 h 857"/>
              <a:gd name="connsiteX1" fmla="*/ 19 w 1272"/>
              <a:gd name="connsiteY1" fmla="*/ 13 h 857"/>
              <a:gd name="connsiteX2" fmla="*/ 1256 w 1272"/>
              <a:gd name="connsiteY2" fmla="*/ 0 h 857"/>
              <a:gd name="connsiteX3" fmla="*/ 1146 w 1272"/>
              <a:gd name="connsiteY3" fmla="*/ 196 h 857"/>
              <a:gd name="connsiteX4" fmla="*/ 1146 w 1272"/>
              <a:gd name="connsiteY4" fmla="*/ 725 h 857"/>
              <a:gd name="connsiteX5" fmla="*/ 1014 w 1272"/>
              <a:gd name="connsiteY5" fmla="*/ 857 h 857"/>
              <a:gd name="connsiteX6" fmla="*/ 249 w 1272"/>
              <a:gd name="connsiteY6" fmla="*/ 857 h 857"/>
              <a:gd name="connsiteX7" fmla="*/ 117 w 1272"/>
              <a:gd name="connsiteY7" fmla="*/ 725 h 857"/>
              <a:gd name="connsiteX8" fmla="*/ 112 w 1272"/>
              <a:gd name="connsiteY8" fmla="*/ 190 h 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 h="857">
                <a:moveTo>
                  <a:pt x="112" y="190"/>
                </a:moveTo>
                <a:cubicBezTo>
                  <a:pt x="112" y="117"/>
                  <a:pt x="-54" y="13"/>
                  <a:pt x="19" y="13"/>
                </a:cubicBezTo>
                <a:lnTo>
                  <a:pt x="1256" y="0"/>
                </a:lnTo>
                <a:cubicBezTo>
                  <a:pt x="1329" y="0"/>
                  <a:pt x="1146" y="123"/>
                  <a:pt x="1146" y="196"/>
                </a:cubicBezTo>
                <a:lnTo>
                  <a:pt x="1146" y="725"/>
                </a:lnTo>
                <a:cubicBezTo>
                  <a:pt x="1146" y="798"/>
                  <a:pt x="1087" y="857"/>
                  <a:pt x="1014" y="857"/>
                </a:cubicBezTo>
                <a:lnTo>
                  <a:pt x="249" y="857"/>
                </a:lnTo>
                <a:cubicBezTo>
                  <a:pt x="176" y="857"/>
                  <a:pt x="117" y="798"/>
                  <a:pt x="117" y="725"/>
                </a:cubicBezTo>
                <a:lnTo>
                  <a:pt x="112" y="190"/>
                </a:lnTo>
                <a:close/>
              </a:path>
            </a:pathLst>
          </a:custGeom>
          <a:solidFill>
            <a:schemeClr val="l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2" name="Rectangles 61"/>
          <p:cNvSpPr/>
          <p:nvPr/>
        </p:nvSpPr>
        <p:spPr>
          <a:xfrm>
            <a:off x="0" y="3"/>
            <a:ext cx="12188825" cy="75565"/>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3" name="Rounded Rectangle 62"/>
          <p:cNvSpPr/>
          <p:nvPr/>
        </p:nvSpPr>
        <p:spPr>
          <a:xfrm>
            <a:off x="1122390" y="123191"/>
            <a:ext cx="721807" cy="401320"/>
          </a:xfrm>
          <a:prstGeom prst="roundRect">
            <a:avLst/>
          </a:prstGeom>
          <a:solidFill>
            <a:schemeClr val="l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sz="1100" b="1" dirty="0" err="1">
                <a:solidFill>
                  <a:schemeClr val="accent6">
                    <a:lumMod val="50000"/>
                  </a:schemeClr>
                </a:solidFill>
                <a:latin typeface="Arial" panose="020B0604020202020204" pitchFamily="34" charset="0"/>
                <a:cs typeface="Arial" panose="020B0604020202020204" pitchFamily="34" charset="0"/>
              </a:rPr>
              <a:t>Vật</a:t>
            </a:r>
            <a:r>
              <a:rPr lang="en-US" sz="1100" b="1" dirty="0">
                <a:solidFill>
                  <a:schemeClr val="accent6">
                    <a:lumMod val="50000"/>
                  </a:schemeClr>
                </a:solidFill>
                <a:latin typeface="Arial" panose="020B0604020202020204" pitchFamily="34" charset="0"/>
                <a:cs typeface="Arial" panose="020B0604020202020204" pitchFamily="34" charset="0"/>
              </a:rPr>
              <a:t> </a:t>
            </a:r>
            <a:r>
              <a:rPr lang="en-US" sz="1100" b="1" dirty="0" err="1">
                <a:solidFill>
                  <a:schemeClr val="accent6">
                    <a:lumMod val="50000"/>
                  </a:schemeClr>
                </a:solidFill>
                <a:latin typeface="Arial" panose="020B0604020202020204" pitchFamily="34" charset="0"/>
                <a:cs typeface="Arial" panose="020B0604020202020204" pitchFamily="34" charset="0"/>
              </a:rPr>
              <a:t>lí</a:t>
            </a:r>
            <a:r>
              <a:rPr lang="en-US" sz="1100" b="1" dirty="0">
                <a:solidFill>
                  <a:schemeClr val="accent6">
                    <a:lumMod val="50000"/>
                  </a:schemeClr>
                </a:solidFill>
                <a:latin typeface="Arial" panose="020B0604020202020204" pitchFamily="34" charset="0"/>
                <a:cs typeface="Arial" panose="020B0604020202020204" pitchFamily="34" charset="0"/>
              </a:rPr>
              <a:t> </a:t>
            </a:r>
          </a:p>
          <a:p>
            <a:pPr algn="ctr"/>
            <a:r>
              <a:rPr lang="en-US" sz="1100" b="1" dirty="0">
                <a:solidFill>
                  <a:schemeClr val="accent6">
                    <a:lumMod val="50000"/>
                  </a:schemeClr>
                </a:solidFill>
                <a:latin typeface="Arial" panose="020B0604020202020204" pitchFamily="34" charset="0"/>
                <a:cs typeface="Arial" panose="020B0604020202020204" pitchFamily="34" charset="0"/>
              </a:rPr>
              <a:t>12</a:t>
            </a:r>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11" b="21111"/>
          <a:stretch>
            <a:fillRect/>
          </a:stretch>
        </p:blipFill>
        <p:spPr bwMode="auto">
          <a:xfrm flipH="1">
            <a:off x="476128" y="123189"/>
            <a:ext cx="465969" cy="328931"/>
          </a:xfrm>
          <a:prstGeom prst="rect">
            <a:avLst/>
          </a:prstGeom>
          <a:solidFill>
            <a:schemeClr val="l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ed Rectangle 63"/>
          <p:cNvSpPr/>
          <p:nvPr/>
        </p:nvSpPr>
        <p:spPr>
          <a:xfrm>
            <a:off x="1997190" y="123190"/>
            <a:ext cx="10162433" cy="401955"/>
          </a:xfrm>
          <a:prstGeom prst="roundRect">
            <a:avLst/>
          </a:prstGeom>
          <a:solidFill>
            <a:schemeClr val="l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80000"/>
              </a:lnSpc>
            </a:pPr>
            <a:r>
              <a:rPr lang="en-US" b="1" i="1" dirty="0" err="1">
                <a:solidFill>
                  <a:schemeClr val="accent6">
                    <a:lumMod val="50000"/>
                  </a:schemeClr>
                </a:solidFill>
                <a:latin typeface="UTM Than Chien Tranh" panose="02040403050506020204" charset="0"/>
                <a:cs typeface="UTM Than Chien Tranh" panose="02040403050506020204" charset="0"/>
              </a:rPr>
              <a:t>dòng</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điện</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xoay</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chiều</a:t>
            </a:r>
            <a:endParaRPr lang="en-US" sz="1500" dirty="0">
              <a:solidFill>
                <a:schemeClr val="accent6">
                  <a:lumMod val="50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354966" y="1081405"/>
            <a:ext cx="11445435" cy="5532755"/>
          </a:xfrm>
          <a:prstGeom prst="roundRect">
            <a:avLst>
              <a:gd name="adj" fmla="val 11903"/>
            </a:avLst>
          </a:prstGeom>
          <a:solidFill>
            <a:srgbClr val="22603B"/>
          </a:solidFill>
          <a:ln w="41275"/>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lvl="1"/>
            <a:endParaRPr lang="vi-VN" sz="2300" dirty="0">
              <a:solidFill>
                <a:schemeClr val="bg1"/>
              </a:solidFill>
            </a:endParaRPr>
          </a:p>
        </p:txBody>
      </p:sp>
      <p:sp>
        <p:nvSpPr>
          <p:cNvPr id="12" name="Rounded Rectangle 11"/>
          <p:cNvSpPr/>
          <p:nvPr/>
        </p:nvSpPr>
        <p:spPr>
          <a:xfrm>
            <a:off x="3469371" y="846455"/>
            <a:ext cx="5662725" cy="500380"/>
          </a:xfrm>
          <a:prstGeom prst="roundRect">
            <a:avLst>
              <a:gd name="adj" fmla="val 30459"/>
            </a:avLst>
          </a:prstGeom>
          <a:ln w="38100"/>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algn="ctr"/>
            <a:r>
              <a:rPr lang="en-US" b="1" dirty="0">
                <a:solidFill>
                  <a:schemeClr val="accent6">
                    <a:lumMod val="50000"/>
                  </a:schemeClr>
                </a:solidFill>
                <a:latin typeface="Arial" panose="020B0604020202020204" pitchFamily="34" charset="0"/>
                <a:cs typeface="Arial" panose="020B0604020202020204" pitchFamily="34" charset="0"/>
              </a:rPr>
              <a:t>HỆ THỐNG KIẾN THỨC CƠ BẢN</a:t>
            </a:r>
          </a:p>
        </p:txBody>
      </p:sp>
      <p:sp>
        <p:nvSpPr>
          <p:cNvPr id="16" name="Isosceles Triangle 44"/>
          <p:cNvSpPr/>
          <p:nvPr/>
        </p:nvSpPr>
        <p:spPr>
          <a:xfrm rot="16200000">
            <a:off x="359301" y="1470673"/>
            <a:ext cx="127000" cy="90147"/>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3600" dirty="0">
              <a:solidFill>
                <a:prstClr val="white"/>
              </a:solidFill>
            </a:endParaRPr>
          </a:p>
        </p:txBody>
      </p:sp>
      <p:grpSp>
        <p:nvGrpSpPr>
          <p:cNvPr id="17" name="Group 16"/>
          <p:cNvGrpSpPr/>
          <p:nvPr/>
        </p:nvGrpSpPr>
        <p:grpSpPr>
          <a:xfrm>
            <a:off x="377727" y="1445263"/>
            <a:ext cx="7006900" cy="523220"/>
            <a:chOff x="2672228" y="3639326"/>
            <a:chExt cx="8302159" cy="1051945"/>
          </a:xfrm>
          <a:solidFill>
            <a:schemeClr val="accent6">
              <a:lumMod val="75000"/>
            </a:schemeClr>
          </a:solidFill>
        </p:grpSpPr>
        <p:sp>
          <p:nvSpPr>
            <p:cNvPr id="22" name="Round Same Side Corner Rectangle 21"/>
            <p:cNvSpPr/>
            <p:nvPr/>
          </p:nvSpPr>
          <p:spPr>
            <a:xfrm rot="5400000">
              <a:off x="6544119" y="100180"/>
              <a:ext cx="731520" cy="812901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Rectangle 34"/>
            <p:cNvSpPr/>
            <p:nvPr/>
          </p:nvSpPr>
          <p:spPr>
            <a:xfrm>
              <a:off x="2672228" y="3801464"/>
              <a:ext cx="1042097" cy="72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5" name="TextBox 36"/>
            <p:cNvSpPr txBox="1"/>
            <p:nvPr/>
          </p:nvSpPr>
          <p:spPr>
            <a:xfrm>
              <a:off x="2845371" y="3639326"/>
              <a:ext cx="909561" cy="1051945"/>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III</a:t>
              </a:r>
            </a:p>
          </p:txBody>
        </p:sp>
      </p:grpSp>
      <p:sp>
        <p:nvSpPr>
          <p:cNvPr id="26" name="Rectangles 25"/>
          <p:cNvSpPr/>
          <p:nvPr/>
        </p:nvSpPr>
        <p:spPr>
          <a:xfrm>
            <a:off x="1113501" y="1497331"/>
            <a:ext cx="6271126" cy="39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b="1" dirty="0">
                <a:solidFill>
                  <a:srgbClr val="FFFF00"/>
                </a:solidFill>
                <a:latin typeface="Arial" panose="020B0604020202020204" pitchFamily="34" charset="0"/>
                <a:cs typeface="Arial" panose="020B0604020202020204" pitchFamily="34" charset="0"/>
              </a:rPr>
              <a:t>ĐÔNG CƠ KHÔNG ĐỒNG BỘ BA PHA</a:t>
            </a:r>
          </a:p>
        </p:txBody>
      </p:sp>
      <p:sp>
        <p:nvSpPr>
          <p:cNvPr id="40" name="TextBox 39"/>
          <p:cNvSpPr txBox="1"/>
          <p:nvPr/>
        </p:nvSpPr>
        <p:spPr>
          <a:xfrm>
            <a:off x="1429015" y="1997713"/>
            <a:ext cx="4970197" cy="461659"/>
          </a:xfrm>
          <a:prstGeom prst="rect">
            <a:avLst/>
          </a:prstGeom>
          <a:noFill/>
        </p:spPr>
        <p:txBody>
          <a:bodyPr wrap="square" lIns="91432" tIns="45717" rIns="91432" bIns="45717" rtlCol="0">
            <a:spAutoFit/>
          </a:bodyPr>
          <a:lstStyle/>
          <a:p>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Động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cơ</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không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đồng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bộ</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ba</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pha</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p>
        </p:txBody>
      </p:sp>
      <p:sp>
        <p:nvSpPr>
          <p:cNvPr id="41" name="Rounded Rectangle 40"/>
          <p:cNvSpPr/>
          <p:nvPr/>
        </p:nvSpPr>
        <p:spPr>
          <a:xfrm>
            <a:off x="921147" y="1997714"/>
            <a:ext cx="442479" cy="39433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130000"/>
              </a:lnSpc>
            </a:pPr>
            <a:endParaRPr lang="en-US" sz="900" dirty="0">
              <a:solidFill>
                <a:schemeClr val="bg1"/>
              </a:solidFill>
            </a:endParaRPr>
          </a:p>
        </p:txBody>
      </p:sp>
      <p:sp>
        <p:nvSpPr>
          <p:cNvPr id="43" name="TextBox 42"/>
          <p:cNvSpPr txBox="1"/>
          <p:nvPr/>
        </p:nvSpPr>
        <p:spPr>
          <a:xfrm>
            <a:off x="942173" y="1915615"/>
            <a:ext cx="441845" cy="460375"/>
          </a:xfrm>
          <a:prstGeom prst="rect">
            <a:avLst/>
          </a:prstGeom>
          <a:noFill/>
        </p:spPr>
        <p:txBody>
          <a:bodyPr wrap="square" lIns="91432" tIns="45717" rIns="91432" bIns="45717" rtlCol="0">
            <a:spAutoFit/>
          </a:bodyPr>
          <a:lstStyle/>
          <a:p>
            <a:pPr algn="ct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2</a:t>
            </a:r>
          </a:p>
        </p:txBody>
      </p:sp>
      <p:sp>
        <p:nvSpPr>
          <p:cNvPr id="2" name="TextBox 1"/>
          <p:cNvSpPr txBox="1"/>
          <p:nvPr/>
        </p:nvSpPr>
        <p:spPr>
          <a:xfrm>
            <a:off x="1429015" y="3040735"/>
            <a:ext cx="7321723" cy="800213"/>
          </a:xfrm>
          <a:prstGeom prst="rect">
            <a:avLst/>
          </a:prstGeom>
          <a:noFill/>
        </p:spPr>
        <p:txBody>
          <a:bodyPr wrap="square" lIns="91432" tIns="45717" rIns="91432" bIns="45717" rtlCol="0">
            <a:spAutoFit/>
          </a:bodyPr>
          <a:lstStyle/>
          <a:p>
            <a:pPr marL="342871" indent="-342871">
              <a:buFontTx/>
              <a:buChar char="-"/>
            </a:pPr>
            <a:r>
              <a:rPr lang="en-US" sz="2300" dirty="0" err="1">
                <a:solidFill>
                  <a:schemeClr val="bg1"/>
                </a:solidFill>
                <a:latin typeface="Arial" pitchFamily="34" charset="0"/>
                <a:cs typeface="Arial" pitchFamily="34" charset="0"/>
              </a:rPr>
              <a:t>Stato</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gồm</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ba</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cuôn</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dây</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giống</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nhau</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đặt</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lệch</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nhau</a:t>
            </a:r>
            <a:r>
              <a:rPr lang="en-US" sz="2300" dirty="0">
                <a:solidFill>
                  <a:schemeClr val="bg1"/>
                </a:solidFill>
                <a:latin typeface="Arial" pitchFamily="34" charset="0"/>
                <a:cs typeface="Arial" pitchFamily="34" charset="0"/>
              </a:rPr>
              <a:t> 120</a:t>
            </a:r>
            <a:r>
              <a:rPr lang="en-US" sz="2300" baseline="30000" dirty="0">
                <a:solidFill>
                  <a:schemeClr val="bg1"/>
                </a:solidFill>
                <a:latin typeface="Arial" pitchFamily="34" charset="0"/>
                <a:cs typeface="Arial" pitchFamily="34" charset="0"/>
              </a:rPr>
              <a:t>o</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trên</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một</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vòng</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tròn</a:t>
            </a:r>
            <a:endParaRPr lang="vi-VN" sz="2300" dirty="0">
              <a:solidFill>
                <a:schemeClr val="bg1"/>
              </a:solidFill>
              <a:latin typeface="Arial" pitchFamily="34" charset="0"/>
              <a:cs typeface="Arial" pitchFamily="34" charset="0"/>
            </a:endParaRPr>
          </a:p>
        </p:txBody>
      </p:sp>
      <p:pic>
        <p:nvPicPr>
          <p:cNvPr id="121"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l="17703" t="20139" r="38976" b="8159"/>
          <a:stretch>
            <a:fillRect/>
          </a:stretch>
        </p:blipFill>
        <p:spPr bwMode="auto">
          <a:xfrm>
            <a:off x="8900052" y="2027103"/>
            <a:ext cx="1987010" cy="184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483293" y="2553387"/>
            <a:ext cx="1715519" cy="461659"/>
          </a:xfrm>
          <a:prstGeom prst="rect">
            <a:avLst/>
          </a:prstGeom>
          <a:noFill/>
        </p:spPr>
        <p:txBody>
          <a:bodyPr wrap="square" lIns="91432" tIns="45717" rIns="91432" bIns="45717" rtlCol="0">
            <a:spAutoFit/>
          </a:bodyPr>
          <a:lstStyle/>
          <a:p>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Cấu</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tạo</a:t>
            </a:r>
            <a:endParaRPr lang="en-US"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pic>
        <p:nvPicPr>
          <p:cNvPr id="68612" name="Picture 4" descr="Dong co khong dong bo 3 pha ĐỘNG CƠ KHÔNG ĐỒNG BỘ BA PHA I. Sự quay không  đồng bộ của một khung dây kín trong từ trường Đặt một khung dây kín trong  vùng giữa hai cực của một nam châm chữ U đặt nằm ngang. Ở đáy chữ U của nam  châm có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0012" y="4447766"/>
            <a:ext cx="2088248" cy="194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p:nvPr/>
        </p:nvSpPr>
        <p:spPr>
          <a:xfrm>
            <a:off x="305334" y="1"/>
            <a:ext cx="807986" cy="544195"/>
          </a:xfrm>
          <a:custGeom>
            <a:avLst/>
            <a:gdLst>
              <a:gd name="connsiteX0" fmla="*/ 112 w 1272"/>
              <a:gd name="connsiteY0" fmla="*/ 190 h 857"/>
              <a:gd name="connsiteX1" fmla="*/ 19 w 1272"/>
              <a:gd name="connsiteY1" fmla="*/ 13 h 857"/>
              <a:gd name="connsiteX2" fmla="*/ 1256 w 1272"/>
              <a:gd name="connsiteY2" fmla="*/ 0 h 857"/>
              <a:gd name="connsiteX3" fmla="*/ 1146 w 1272"/>
              <a:gd name="connsiteY3" fmla="*/ 196 h 857"/>
              <a:gd name="connsiteX4" fmla="*/ 1146 w 1272"/>
              <a:gd name="connsiteY4" fmla="*/ 725 h 857"/>
              <a:gd name="connsiteX5" fmla="*/ 1014 w 1272"/>
              <a:gd name="connsiteY5" fmla="*/ 857 h 857"/>
              <a:gd name="connsiteX6" fmla="*/ 249 w 1272"/>
              <a:gd name="connsiteY6" fmla="*/ 857 h 857"/>
              <a:gd name="connsiteX7" fmla="*/ 117 w 1272"/>
              <a:gd name="connsiteY7" fmla="*/ 725 h 857"/>
              <a:gd name="connsiteX8" fmla="*/ 112 w 1272"/>
              <a:gd name="connsiteY8" fmla="*/ 190 h 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 h="857">
                <a:moveTo>
                  <a:pt x="112" y="190"/>
                </a:moveTo>
                <a:cubicBezTo>
                  <a:pt x="112" y="117"/>
                  <a:pt x="-54" y="13"/>
                  <a:pt x="19" y="13"/>
                </a:cubicBezTo>
                <a:lnTo>
                  <a:pt x="1256" y="0"/>
                </a:lnTo>
                <a:cubicBezTo>
                  <a:pt x="1329" y="0"/>
                  <a:pt x="1146" y="123"/>
                  <a:pt x="1146" y="196"/>
                </a:cubicBezTo>
                <a:lnTo>
                  <a:pt x="1146" y="725"/>
                </a:lnTo>
                <a:cubicBezTo>
                  <a:pt x="1146" y="798"/>
                  <a:pt x="1087" y="857"/>
                  <a:pt x="1014" y="857"/>
                </a:cubicBezTo>
                <a:lnTo>
                  <a:pt x="249" y="857"/>
                </a:lnTo>
                <a:cubicBezTo>
                  <a:pt x="176" y="857"/>
                  <a:pt x="117" y="798"/>
                  <a:pt x="117" y="725"/>
                </a:cubicBezTo>
                <a:lnTo>
                  <a:pt x="112" y="190"/>
                </a:lnTo>
                <a:close/>
              </a:path>
            </a:pathLst>
          </a:custGeom>
          <a:solidFill>
            <a:schemeClr val="l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2" name="Rectangles 61"/>
          <p:cNvSpPr/>
          <p:nvPr/>
        </p:nvSpPr>
        <p:spPr>
          <a:xfrm>
            <a:off x="0" y="3"/>
            <a:ext cx="12188825" cy="75565"/>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3" name="Rounded Rectangle 62"/>
          <p:cNvSpPr/>
          <p:nvPr/>
        </p:nvSpPr>
        <p:spPr>
          <a:xfrm>
            <a:off x="1122390" y="123191"/>
            <a:ext cx="721807" cy="401320"/>
          </a:xfrm>
          <a:prstGeom prst="roundRect">
            <a:avLst/>
          </a:prstGeom>
          <a:solidFill>
            <a:schemeClr val="l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sz="1100" b="1" dirty="0" err="1">
                <a:solidFill>
                  <a:schemeClr val="accent6">
                    <a:lumMod val="50000"/>
                  </a:schemeClr>
                </a:solidFill>
                <a:latin typeface="Arial" panose="020B0604020202020204" pitchFamily="34" charset="0"/>
                <a:cs typeface="Arial" panose="020B0604020202020204" pitchFamily="34" charset="0"/>
              </a:rPr>
              <a:t>Vật</a:t>
            </a:r>
            <a:r>
              <a:rPr lang="en-US" sz="1100" b="1" dirty="0">
                <a:solidFill>
                  <a:schemeClr val="accent6">
                    <a:lumMod val="50000"/>
                  </a:schemeClr>
                </a:solidFill>
                <a:latin typeface="Arial" panose="020B0604020202020204" pitchFamily="34" charset="0"/>
                <a:cs typeface="Arial" panose="020B0604020202020204" pitchFamily="34" charset="0"/>
              </a:rPr>
              <a:t> </a:t>
            </a:r>
            <a:r>
              <a:rPr lang="en-US" sz="1100" b="1" dirty="0" err="1">
                <a:solidFill>
                  <a:schemeClr val="accent6">
                    <a:lumMod val="50000"/>
                  </a:schemeClr>
                </a:solidFill>
                <a:latin typeface="Arial" panose="020B0604020202020204" pitchFamily="34" charset="0"/>
                <a:cs typeface="Arial" panose="020B0604020202020204" pitchFamily="34" charset="0"/>
              </a:rPr>
              <a:t>lí</a:t>
            </a:r>
            <a:r>
              <a:rPr lang="en-US" sz="1100" b="1" dirty="0">
                <a:solidFill>
                  <a:schemeClr val="accent6">
                    <a:lumMod val="50000"/>
                  </a:schemeClr>
                </a:solidFill>
                <a:latin typeface="Arial" panose="020B0604020202020204" pitchFamily="34" charset="0"/>
                <a:cs typeface="Arial" panose="020B0604020202020204" pitchFamily="34" charset="0"/>
              </a:rPr>
              <a:t> </a:t>
            </a:r>
          </a:p>
          <a:p>
            <a:pPr algn="ctr"/>
            <a:r>
              <a:rPr lang="en-US" sz="1100" b="1" dirty="0">
                <a:solidFill>
                  <a:schemeClr val="accent6">
                    <a:lumMod val="50000"/>
                  </a:schemeClr>
                </a:solidFill>
                <a:latin typeface="Arial" panose="020B0604020202020204" pitchFamily="34" charset="0"/>
                <a:cs typeface="Arial" panose="020B0604020202020204" pitchFamily="34" charset="0"/>
              </a:rPr>
              <a:t>12</a:t>
            </a:r>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11" b="21111"/>
          <a:stretch>
            <a:fillRect/>
          </a:stretch>
        </p:blipFill>
        <p:spPr bwMode="auto">
          <a:xfrm flipH="1">
            <a:off x="476128" y="123189"/>
            <a:ext cx="465969" cy="328931"/>
          </a:xfrm>
          <a:prstGeom prst="rect">
            <a:avLst/>
          </a:prstGeom>
          <a:solidFill>
            <a:schemeClr val="l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ed Rectangle 63"/>
          <p:cNvSpPr/>
          <p:nvPr/>
        </p:nvSpPr>
        <p:spPr>
          <a:xfrm>
            <a:off x="1997190" y="123190"/>
            <a:ext cx="10162433" cy="401955"/>
          </a:xfrm>
          <a:prstGeom prst="roundRect">
            <a:avLst/>
          </a:prstGeom>
          <a:solidFill>
            <a:schemeClr val="l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80000"/>
              </a:lnSpc>
            </a:pPr>
            <a:r>
              <a:rPr lang="en-US" b="1" i="1" dirty="0" err="1">
                <a:solidFill>
                  <a:schemeClr val="accent6">
                    <a:lumMod val="50000"/>
                  </a:schemeClr>
                </a:solidFill>
                <a:latin typeface="UTM Than Chien Tranh" panose="02040403050506020204" charset="0"/>
                <a:cs typeface="UTM Than Chien Tranh" panose="02040403050506020204" charset="0"/>
              </a:rPr>
              <a:t>dòng</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điện</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xoay</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chiều</a:t>
            </a:r>
            <a:endParaRPr lang="en-US" sz="1500" dirty="0">
              <a:solidFill>
                <a:schemeClr val="accent6">
                  <a:lumMod val="50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354966" y="1081405"/>
            <a:ext cx="11445435" cy="5532755"/>
          </a:xfrm>
          <a:prstGeom prst="roundRect">
            <a:avLst>
              <a:gd name="adj" fmla="val 11903"/>
            </a:avLst>
          </a:prstGeom>
          <a:solidFill>
            <a:srgbClr val="22603B"/>
          </a:solidFill>
          <a:ln w="41275"/>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lvl="1"/>
            <a:endParaRPr lang="vi-VN" sz="2300" dirty="0">
              <a:solidFill>
                <a:schemeClr val="bg1"/>
              </a:solidFill>
            </a:endParaRPr>
          </a:p>
        </p:txBody>
      </p:sp>
      <p:sp>
        <p:nvSpPr>
          <p:cNvPr id="12" name="Rounded Rectangle 11"/>
          <p:cNvSpPr/>
          <p:nvPr/>
        </p:nvSpPr>
        <p:spPr>
          <a:xfrm>
            <a:off x="3469371" y="846455"/>
            <a:ext cx="5662725" cy="500380"/>
          </a:xfrm>
          <a:prstGeom prst="roundRect">
            <a:avLst>
              <a:gd name="adj" fmla="val 30459"/>
            </a:avLst>
          </a:prstGeom>
          <a:ln w="38100"/>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algn="ctr"/>
            <a:r>
              <a:rPr lang="en-US" b="1" dirty="0">
                <a:solidFill>
                  <a:schemeClr val="accent6">
                    <a:lumMod val="50000"/>
                  </a:schemeClr>
                </a:solidFill>
                <a:latin typeface="Arial" panose="020B0604020202020204" pitchFamily="34" charset="0"/>
                <a:cs typeface="Arial" panose="020B0604020202020204" pitchFamily="34" charset="0"/>
              </a:rPr>
              <a:t>HỆ THỐNG KIẾN THỨC CƠ BẢN</a:t>
            </a:r>
          </a:p>
        </p:txBody>
      </p:sp>
      <p:sp>
        <p:nvSpPr>
          <p:cNvPr id="16" name="Isosceles Triangle 44"/>
          <p:cNvSpPr/>
          <p:nvPr/>
        </p:nvSpPr>
        <p:spPr>
          <a:xfrm rot="16200000">
            <a:off x="359301" y="1470673"/>
            <a:ext cx="127000" cy="90147"/>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3600" dirty="0">
              <a:solidFill>
                <a:prstClr val="white"/>
              </a:solidFill>
            </a:endParaRPr>
          </a:p>
        </p:txBody>
      </p:sp>
      <p:grpSp>
        <p:nvGrpSpPr>
          <p:cNvPr id="17" name="Group 16"/>
          <p:cNvGrpSpPr/>
          <p:nvPr/>
        </p:nvGrpSpPr>
        <p:grpSpPr>
          <a:xfrm>
            <a:off x="377727" y="1445263"/>
            <a:ext cx="7006900" cy="523220"/>
            <a:chOff x="2672228" y="3639326"/>
            <a:chExt cx="8302159" cy="1051945"/>
          </a:xfrm>
          <a:solidFill>
            <a:schemeClr val="accent6">
              <a:lumMod val="75000"/>
            </a:schemeClr>
          </a:solidFill>
        </p:grpSpPr>
        <p:sp>
          <p:nvSpPr>
            <p:cNvPr id="22" name="Round Same Side Corner Rectangle 21"/>
            <p:cNvSpPr/>
            <p:nvPr/>
          </p:nvSpPr>
          <p:spPr>
            <a:xfrm rot="5400000">
              <a:off x="6544119" y="100180"/>
              <a:ext cx="731520" cy="812901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Rectangle 34"/>
            <p:cNvSpPr/>
            <p:nvPr/>
          </p:nvSpPr>
          <p:spPr>
            <a:xfrm>
              <a:off x="2672228" y="3801464"/>
              <a:ext cx="1042097" cy="72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5" name="TextBox 36"/>
            <p:cNvSpPr txBox="1"/>
            <p:nvPr/>
          </p:nvSpPr>
          <p:spPr>
            <a:xfrm>
              <a:off x="2845371" y="3639326"/>
              <a:ext cx="909561" cy="1051945"/>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III</a:t>
              </a:r>
            </a:p>
          </p:txBody>
        </p:sp>
      </p:grpSp>
      <p:sp>
        <p:nvSpPr>
          <p:cNvPr id="26" name="Rectangles 25"/>
          <p:cNvSpPr/>
          <p:nvPr/>
        </p:nvSpPr>
        <p:spPr>
          <a:xfrm>
            <a:off x="1113501" y="1497331"/>
            <a:ext cx="6271126" cy="39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b="1" dirty="0">
                <a:solidFill>
                  <a:srgbClr val="FFFF00"/>
                </a:solidFill>
                <a:latin typeface="Arial" panose="020B0604020202020204" pitchFamily="34" charset="0"/>
                <a:cs typeface="Arial" panose="020B0604020202020204" pitchFamily="34" charset="0"/>
              </a:rPr>
              <a:t>ĐÔNG CƠ KHÔNG ĐỒNG BỘ BA PHA</a:t>
            </a:r>
          </a:p>
        </p:txBody>
      </p:sp>
      <p:sp>
        <p:nvSpPr>
          <p:cNvPr id="40" name="TextBox 39"/>
          <p:cNvSpPr txBox="1"/>
          <p:nvPr/>
        </p:nvSpPr>
        <p:spPr>
          <a:xfrm>
            <a:off x="1429015" y="1997713"/>
            <a:ext cx="4970197" cy="461659"/>
          </a:xfrm>
          <a:prstGeom prst="rect">
            <a:avLst/>
          </a:prstGeom>
          <a:noFill/>
        </p:spPr>
        <p:txBody>
          <a:bodyPr wrap="square" lIns="91432" tIns="45717" rIns="91432" bIns="45717" rtlCol="0">
            <a:spAutoFit/>
          </a:bodyPr>
          <a:lstStyle/>
          <a:p>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Động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cơ</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không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đồng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bộ</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ba</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pha</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p>
        </p:txBody>
      </p:sp>
      <p:sp>
        <p:nvSpPr>
          <p:cNvPr id="41" name="Rounded Rectangle 40"/>
          <p:cNvSpPr/>
          <p:nvPr/>
        </p:nvSpPr>
        <p:spPr>
          <a:xfrm>
            <a:off x="921147" y="1997714"/>
            <a:ext cx="442479" cy="39433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130000"/>
              </a:lnSpc>
            </a:pPr>
            <a:endParaRPr lang="en-US" sz="900" dirty="0">
              <a:solidFill>
                <a:schemeClr val="bg1"/>
              </a:solidFill>
            </a:endParaRPr>
          </a:p>
        </p:txBody>
      </p:sp>
      <p:sp>
        <p:nvSpPr>
          <p:cNvPr id="43" name="TextBox 42"/>
          <p:cNvSpPr txBox="1"/>
          <p:nvPr/>
        </p:nvSpPr>
        <p:spPr>
          <a:xfrm>
            <a:off x="942173" y="1915615"/>
            <a:ext cx="441845" cy="460375"/>
          </a:xfrm>
          <a:prstGeom prst="rect">
            <a:avLst/>
          </a:prstGeom>
          <a:noFill/>
        </p:spPr>
        <p:txBody>
          <a:bodyPr wrap="square" lIns="91432" tIns="45717" rIns="91432" bIns="45717" rtlCol="0">
            <a:spAutoFit/>
          </a:bodyPr>
          <a:lstStyle/>
          <a:p>
            <a:pPr algn="ct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2</a:t>
            </a:r>
          </a:p>
        </p:txBody>
      </p:sp>
      <p:sp>
        <p:nvSpPr>
          <p:cNvPr id="2" name="TextBox 1"/>
          <p:cNvSpPr txBox="1"/>
          <p:nvPr/>
        </p:nvSpPr>
        <p:spPr>
          <a:xfrm>
            <a:off x="1429015" y="3040735"/>
            <a:ext cx="6113197" cy="800213"/>
          </a:xfrm>
          <a:prstGeom prst="rect">
            <a:avLst/>
          </a:prstGeom>
          <a:noFill/>
        </p:spPr>
        <p:txBody>
          <a:bodyPr wrap="square" lIns="91432" tIns="45717" rIns="91432" bIns="45717" rtlCol="0">
            <a:spAutoFit/>
          </a:bodyPr>
          <a:lstStyle/>
          <a:p>
            <a:pPr marL="342871" indent="-342871">
              <a:buFontTx/>
              <a:buChar char="-"/>
            </a:pPr>
            <a:r>
              <a:rPr lang="en-US" sz="2300" dirty="0" err="1">
                <a:solidFill>
                  <a:schemeClr val="bg1"/>
                </a:solidFill>
                <a:latin typeface="Arial" pitchFamily="34" charset="0"/>
                <a:cs typeface="Arial" pitchFamily="34" charset="0"/>
              </a:rPr>
              <a:t>Rôto</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lồng</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sóc</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là</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cái</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lồng</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hình</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trụ</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mặt</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bên</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tạo</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bởi</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nhiều</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thanh</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kim</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loại</a:t>
            </a:r>
            <a:r>
              <a:rPr lang="en-US" sz="2300" dirty="0">
                <a:solidFill>
                  <a:schemeClr val="bg1"/>
                </a:solidFill>
                <a:latin typeface="Arial" pitchFamily="34" charset="0"/>
                <a:cs typeface="Arial" pitchFamily="34" charset="0"/>
              </a:rPr>
              <a:t> song </a:t>
            </a:r>
            <a:r>
              <a:rPr lang="en-US" sz="2300" dirty="0" err="1">
                <a:solidFill>
                  <a:schemeClr val="bg1"/>
                </a:solidFill>
                <a:latin typeface="Arial" pitchFamily="34" charset="0"/>
                <a:cs typeface="Arial" pitchFamily="34" charset="0"/>
              </a:rPr>
              <a:t>song</a:t>
            </a:r>
            <a:r>
              <a:rPr lang="en-US" sz="2300" dirty="0">
                <a:solidFill>
                  <a:schemeClr val="bg1"/>
                </a:solidFill>
                <a:latin typeface="Arial" pitchFamily="34" charset="0"/>
                <a:cs typeface="Arial" pitchFamily="34" charset="0"/>
              </a:rPr>
              <a:t>.</a:t>
            </a:r>
            <a:endParaRPr lang="vi-VN" dirty="0">
              <a:latin typeface="Arial" pitchFamily="34" charset="0"/>
              <a:cs typeface="Arial" pitchFamily="34" charset="0"/>
            </a:endParaRPr>
          </a:p>
        </p:txBody>
      </p:sp>
      <p:pic>
        <p:nvPicPr>
          <p:cNvPr id="12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70" t="22646" r="8742" b="18695"/>
          <a:stretch/>
        </p:blipFill>
        <p:spPr bwMode="auto">
          <a:xfrm>
            <a:off x="8456612" y="2098299"/>
            <a:ext cx="3117719" cy="134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483293" y="2553387"/>
            <a:ext cx="1715519" cy="461659"/>
          </a:xfrm>
          <a:prstGeom prst="rect">
            <a:avLst/>
          </a:prstGeom>
          <a:noFill/>
        </p:spPr>
        <p:txBody>
          <a:bodyPr wrap="square" lIns="91432" tIns="45717" rIns="91432" bIns="45717" rtlCol="0">
            <a:spAutoFit/>
          </a:bodyPr>
          <a:lstStyle/>
          <a:p>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Cấu</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tạo</a:t>
            </a:r>
            <a:endParaRPr lang="en-US"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pic>
        <p:nvPicPr>
          <p:cNvPr id="68610" name="Picture 2" descr="Động cơ không đồng bộ 3 pha"/>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8276952" y="3962400"/>
            <a:ext cx="3140978" cy="193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14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p:nvPr/>
        </p:nvSpPr>
        <p:spPr>
          <a:xfrm>
            <a:off x="305334" y="1"/>
            <a:ext cx="807986" cy="544195"/>
          </a:xfrm>
          <a:custGeom>
            <a:avLst/>
            <a:gdLst>
              <a:gd name="connsiteX0" fmla="*/ 112 w 1272"/>
              <a:gd name="connsiteY0" fmla="*/ 190 h 857"/>
              <a:gd name="connsiteX1" fmla="*/ 19 w 1272"/>
              <a:gd name="connsiteY1" fmla="*/ 13 h 857"/>
              <a:gd name="connsiteX2" fmla="*/ 1256 w 1272"/>
              <a:gd name="connsiteY2" fmla="*/ 0 h 857"/>
              <a:gd name="connsiteX3" fmla="*/ 1146 w 1272"/>
              <a:gd name="connsiteY3" fmla="*/ 196 h 857"/>
              <a:gd name="connsiteX4" fmla="*/ 1146 w 1272"/>
              <a:gd name="connsiteY4" fmla="*/ 725 h 857"/>
              <a:gd name="connsiteX5" fmla="*/ 1014 w 1272"/>
              <a:gd name="connsiteY5" fmla="*/ 857 h 857"/>
              <a:gd name="connsiteX6" fmla="*/ 249 w 1272"/>
              <a:gd name="connsiteY6" fmla="*/ 857 h 857"/>
              <a:gd name="connsiteX7" fmla="*/ 117 w 1272"/>
              <a:gd name="connsiteY7" fmla="*/ 725 h 857"/>
              <a:gd name="connsiteX8" fmla="*/ 112 w 1272"/>
              <a:gd name="connsiteY8" fmla="*/ 190 h 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 h="857">
                <a:moveTo>
                  <a:pt x="112" y="190"/>
                </a:moveTo>
                <a:cubicBezTo>
                  <a:pt x="112" y="117"/>
                  <a:pt x="-54" y="13"/>
                  <a:pt x="19" y="13"/>
                </a:cubicBezTo>
                <a:lnTo>
                  <a:pt x="1256" y="0"/>
                </a:lnTo>
                <a:cubicBezTo>
                  <a:pt x="1329" y="0"/>
                  <a:pt x="1146" y="123"/>
                  <a:pt x="1146" y="196"/>
                </a:cubicBezTo>
                <a:lnTo>
                  <a:pt x="1146" y="725"/>
                </a:lnTo>
                <a:cubicBezTo>
                  <a:pt x="1146" y="798"/>
                  <a:pt x="1087" y="857"/>
                  <a:pt x="1014" y="857"/>
                </a:cubicBezTo>
                <a:lnTo>
                  <a:pt x="249" y="857"/>
                </a:lnTo>
                <a:cubicBezTo>
                  <a:pt x="176" y="857"/>
                  <a:pt x="117" y="798"/>
                  <a:pt x="117" y="725"/>
                </a:cubicBezTo>
                <a:lnTo>
                  <a:pt x="112" y="190"/>
                </a:lnTo>
                <a:close/>
              </a:path>
            </a:pathLst>
          </a:custGeom>
          <a:solidFill>
            <a:schemeClr val="l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2" name="Rectangles 61"/>
          <p:cNvSpPr/>
          <p:nvPr/>
        </p:nvSpPr>
        <p:spPr>
          <a:xfrm>
            <a:off x="0" y="3"/>
            <a:ext cx="12188825" cy="75565"/>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3" name="Rounded Rectangle 62"/>
          <p:cNvSpPr/>
          <p:nvPr/>
        </p:nvSpPr>
        <p:spPr>
          <a:xfrm>
            <a:off x="1122390" y="123191"/>
            <a:ext cx="721807" cy="401320"/>
          </a:xfrm>
          <a:prstGeom prst="roundRect">
            <a:avLst/>
          </a:prstGeom>
          <a:solidFill>
            <a:schemeClr val="l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sz="1100" b="1" dirty="0" err="1">
                <a:solidFill>
                  <a:schemeClr val="accent6">
                    <a:lumMod val="50000"/>
                  </a:schemeClr>
                </a:solidFill>
                <a:latin typeface="Arial" panose="020B0604020202020204" pitchFamily="34" charset="0"/>
                <a:cs typeface="Arial" panose="020B0604020202020204" pitchFamily="34" charset="0"/>
              </a:rPr>
              <a:t>Vật</a:t>
            </a:r>
            <a:r>
              <a:rPr lang="en-US" sz="1100" b="1" dirty="0">
                <a:solidFill>
                  <a:schemeClr val="accent6">
                    <a:lumMod val="50000"/>
                  </a:schemeClr>
                </a:solidFill>
                <a:latin typeface="Arial" panose="020B0604020202020204" pitchFamily="34" charset="0"/>
                <a:cs typeface="Arial" panose="020B0604020202020204" pitchFamily="34" charset="0"/>
              </a:rPr>
              <a:t> </a:t>
            </a:r>
            <a:r>
              <a:rPr lang="en-US" sz="1100" b="1" dirty="0" err="1">
                <a:solidFill>
                  <a:schemeClr val="accent6">
                    <a:lumMod val="50000"/>
                  </a:schemeClr>
                </a:solidFill>
                <a:latin typeface="Arial" panose="020B0604020202020204" pitchFamily="34" charset="0"/>
                <a:cs typeface="Arial" panose="020B0604020202020204" pitchFamily="34" charset="0"/>
              </a:rPr>
              <a:t>lí</a:t>
            </a:r>
            <a:r>
              <a:rPr lang="en-US" sz="1100" b="1" dirty="0">
                <a:solidFill>
                  <a:schemeClr val="accent6">
                    <a:lumMod val="50000"/>
                  </a:schemeClr>
                </a:solidFill>
                <a:latin typeface="Arial" panose="020B0604020202020204" pitchFamily="34" charset="0"/>
                <a:cs typeface="Arial" panose="020B0604020202020204" pitchFamily="34" charset="0"/>
              </a:rPr>
              <a:t> </a:t>
            </a:r>
          </a:p>
          <a:p>
            <a:pPr algn="ctr"/>
            <a:r>
              <a:rPr lang="en-US" sz="1100" b="1" dirty="0">
                <a:solidFill>
                  <a:schemeClr val="accent6">
                    <a:lumMod val="50000"/>
                  </a:schemeClr>
                </a:solidFill>
                <a:latin typeface="Arial" panose="020B0604020202020204" pitchFamily="34" charset="0"/>
                <a:cs typeface="Arial" panose="020B0604020202020204" pitchFamily="34" charset="0"/>
              </a:rPr>
              <a:t>12</a:t>
            </a:r>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11" b="21111"/>
          <a:stretch>
            <a:fillRect/>
          </a:stretch>
        </p:blipFill>
        <p:spPr bwMode="auto">
          <a:xfrm flipH="1">
            <a:off x="476128" y="123189"/>
            <a:ext cx="465969" cy="328931"/>
          </a:xfrm>
          <a:prstGeom prst="rect">
            <a:avLst/>
          </a:prstGeom>
          <a:solidFill>
            <a:schemeClr val="l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ed Rectangle 63"/>
          <p:cNvSpPr/>
          <p:nvPr/>
        </p:nvSpPr>
        <p:spPr>
          <a:xfrm>
            <a:off x="1997190" y="123190"/>
            <a:ext cx="10162433" cy="401955"/>
          </a:xfrm>
          <a:prstGeom prst="roundRect">
            <a:avLst/>
          </a:prstGeom>
          <a:solidFill>
            <a:schemeClr val="l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80000"/>
              </a:lnSpc>
            </a:pPr>
            <a:r>
              <a:rPr lang="en-US" b="1" i="1" dirty="0" err="1">
                <a:solidFill>
                  <a:schemeClr val="accent6">
                    <a:lumMod val="50000"/>
                  </a:schemeClr>
                </a:solidFill>
                <a:latin typeface="UTM Than Chien Tranh" panose="02040403050506020204" charset="0"/>
                <a:cs typeface="UTM Than Chien Tranh" panose="02040403050506020204" charset="0"/>
              </a:rPr>
              <a:t>dòng</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điện</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xoay</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chiều</a:t>
            </a:r>
            <a:endParaRPr lang="en-US" sz="1500" dirty="0">
              <a:solidFill>
                <a:schemeClr val="accent6">
                  <a:lumMod val="50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319947" y="1024621"/>
            <a:ext cx="11445435" cy="5532755"/>
          </a:xfrm>
          <a:prstGeom prst="roundRect">
            <a:avLst>
              <a:gd name="adj" fmla="val 11903"/>
            </a:avLst>
          </a:prstGeom>
          <a:solidFill>
            <a:srgbClr val="22603B"/>
          </a:solidFill>
          <a:ln w="41275"/>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lvl="1"/>
            <a:endParaRPr lang="vi-VN" sz="2300" dirty="0">
              <a:solidFill>
                <a:schemeClr val="bg1"/>
              </a:solidFill>
            </a:endParaRPr>
          </a:p>
        </p:txBody>
      </p:sp>
      <p:sp>
        <p:nvSpPr>
          <p:cNvPr id="12" name="Rounded Rectangle 11"/>
          <p:cNvSpPr/>
          <p:nvPr/>
        </p:nvSpPr>
        <p:spPr>
          <a:xfrm>
            <a:off x="3469371" y="846455"/>
            <a:ext cx="5662725" cy="500380"/>
          </a:xfrm>
          <a:prstGeom prst="roundRect">
            <a:avLst>
              <a:gd name="adj" fmla="val 30459"/>
            </a:avLst>
          </a:prstGeom>
          <a:ln w="38100"/>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algn="ctr"/>
            <a:r>
              <a:rPr lang="en-US" b="1" dirty="0">
                <a:solidFill>
                  <a:schemeClr val="accent6">
                    <a:lumMod val="50000"/>
                  </a:schemeClr>
                </a:solidFill>
                <a:latin typeface="Arial" panose="020B0604020202020204" pitchFamily="34" charset="0"/>
                <a:cs typeface="Arial" panose="020B0604020202020204" pitchFamily="34" charset="0"/>
              </a:rPr>
              <a:t>HỆ THỐNG KIẾN THỨC CƠ BẢN</a:t>
            </a:r>
          </a:p>
        </p:txBody>
      </p:sp>
      <p:sp>
        <p:nvSpPr>
          <p:cNvPr id="16" name="Isosceles Triangle 44"/>
          <p:cNvSpPr/>
          <p:nvPr/>
        </p:nvSpPr>
        <p:spPr>
          <a:xfrm rot="16200000">
            <a:off x="359301" y="1470673"/>
            <a:ext cx="127000" cy="90147"/>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3600" dirty="0">
              <a:solidFill>
                <a:prstClr val="white"/>
              </a:solidFill>
            </a:endParaRPr>
          </a:p>
        </p:txBody>
      </p:sp>
      <p:grpSp>
        <p:nvGrpSpPr>
          <p:cNvPr id="17" name="Group 16"/>
          <p:cNvGrpSpPr/>
          <p:nvPr/>
        </p:nvGrpSpPr>
        <p:grpSpPr>
          <a:xfrm>
            <a:off x="377727" y="1445263"/>
            <a:ext cx="7006900" cy="523220"/>
            <a:chOff x="2672228" y="3639326"/>
            <a:chExt cx="8302159" cy="1051945"/>
          </a:xfrm>
          <a:solidFill>
            <a:schemeClr val="accent6">
              <a:lumMod val="75000"/>
            </a:schemeClr>
          </a:solidFill>
        </p:grpSpPr>
        <p:sp>
          <p:nvSpPr>
            <p:cNvPr id="22" name="Round Same Side Corner Rectangle 21"/>
            <p:cNvSpPr/>
            <p:nvPr/>
          </p:nvSpPr>
          <p:spPr>
            <a:xfrm rot="5400000">
              <a:off x="6544119" y="100180"/>
              <a:ext cx="731520" cy="812901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Rectangle 34"/>
            <p:cNvSpPr/>
            <p:nvPr/>
          </p:nvSpPr>
          <p:spPr>
            <a:xfrm>
              <a:off x="2672228" y="3801464"/>
              <a:ext cx="1042097" cy="72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5" name="TextBox 36"/>
            <p:cNvSpPr txBox="1"/>
            <p:nvPr/>
          </p:nvSpPr>
          <p:spPr>
            <a:xfrm>
              <a:off x="2845371" y="3639326"/>
              <a:ext cx="909561" cy="1051945"/>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III</a:t>
              </a:r>
            </a:p>
          </p:txBody>
        </p:sp>
      </p:grpSp>
      <p:sp>
        <p:nvSpPr>
          <p:cNvPr id="26" name="Rectangles 25"/>
          <p:cNvSpPr/>
          <p:nvPr/>
        </p:nvSpPr>
        <p:spPr>
          <a:xfrm>
            <a:off x="1113501" y="1497331"/>
            <a:ext cx="6271126" cy="39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b="1" dirty="0">
                <a:solidFill>
                  <a:srgbClr val="FFFF00"/>
                </a:solidFill>
                <a:latin typeface="Arial" panose="020B0604020202020204" pitchFamily="34" charset="0"/>
                <a:cs typeface="Arial" panose="020B0604020202020204" pitchFamily="34" charset="0"/>
              </a:rPr>
              <a:t>ĐÔNG CƠ KHÔNG ĐỒNG BỘ BA PHA</a:t>
            </a:r>
          </a:p>
        </p:txBody>
      </p:sp>
      <p:sp>
        <p:nvSpPr>
          <p:cNvPr id="119" name="Rounded Rectangle 118"/>
          <p:cNvSpPr/>
          <p:nvPr/>
        </p:nvSpPr>
        <p:spPr>
          <a:xfrm>
            <a:off x="958246" y="2075194"/>
            <a:ext cx="442479" cy="39433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130000"/>
              </a:lnSpc>
            </a:pPr>
            <a:endParaRPr lang="en-US" sz="900" dirty="0">
              <a:solidFill>
                <a:schemeClr val="bg1"/>
              </a:solidFill>
            </a:endParaRPr>
          </a:p>
        </p:txBody>
      </p:sp>
      <p:sp>
        <p:nvSpPr>
          <p:cNvPr id="120" name="TextBox 119"/>
          <p:cNvSpPr txBox="1"/>
          <p:nvPr/>
        </p:nvSpPr>
        <p:spPr>
          <a:xfrm>
            <a:off x="1483293" y="2052604"/>
            <a:ext cx="5367389" cy="461665"/>
          </a:xfrm>
          <a:prstGeom prst="rect">
            <a:avLst/>
          </a:prstGeom>
          <a:noFill/>
        </p:spPr>
        <p:txBody>
          <a:bodyPr wrap="square" lIns="91432" tIns="45717" rIns="91432" bIns="45717" rtlCol="0">
            <a:spAutoFit/>
          </a:bodyPr>
          <a:lstStyle/>
          <a:p>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Động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cơ</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không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đồng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bộ</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ba</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pha</a:t>
            </a:r>
            <a:endParaRPr lang="en-US"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sp>
        <p:nvSpPr>
          <p:cNvPr id="3" name="TextBox 2"/>
          <p:cNvSpPr txBox="1"/>
          <p:nvPr/>
        </p:nvSpPr>
        <p:spPr>
          <a:xfrm>
            <a:off x="984688" y="2049179"/>
            <a:ext cx="439757" cy="461665"/>
          </a:xfrm>
          <a:prstGeom prst="rect">
            <a:avLst/>
          </a:prstGeom>
          <a:noFill/>
        </p:spPr>
        <p:txBody>
          <a:bodyPr wrap="square" lIns="91432" tIns="45717" rIns="91432" bIns="45717" rtlCol="0">
            <a:spAutoFit/>
          </a:bodyPr>
          <a:lstStyle/>
          <a:p>
            <a:r>
              <a:rPr lang="en-US" b="1" dirty="0">
                <a:solidFill>
                  <a:srgbClr val="FFFF00"/>
                </a:solidFill>
              </a:rPr>
              <a:t>2</a:t>
            </a:r>
            <a:endParaRPr lang="vi-VN" b="1" dirty="0">
              <a:solidFill>
                <a:srgbClr val="FFFF00"/>
              </a:solidFill>
            </a:endParaRPr>
          </a:p>
        </p:txBody>
      </p:sp>
      <p:sp>
        <p:nvSpPr>
          <p:cNvPr id="4" name="TextBox 3"/>
          <p:cNvSpPr txBox="1"/>
          <p:nvPr/>
        </p:nvSpPr>
        <p:spPr>
          <a:xfrm>
            <a:off x="984689" y="3252461"/>
            <a:ext cx="7014724" cy="1508099"/>
          </a:xfrm>
          <a:prstGeom prst="rect">
            <a:avLst/>
          </a:prstGeom>
          <a:noFill/>
        </p:spPr>
        <p:txBody>
          <a:bodyPr wrap="square" lIns="91432" tIns="45717" rIns="91432" bIns="45717" rtlCol="0">
            <a:spAutoFit/>
          </a:bodyPr>
          <a:lstStyle/>
          <a:p>
            <a:pPr marL="342871" indent="-342871">
              <a:buFontTx/>
              <a:buChar char="-"/>
            </a:pPr>
            <a:r>
              <a:rPr lang="en-US" sz="2300" dirty="0" err="1">
                <a:solidFill>
                  <a:schemeClr val="bg1"/>
                </a:solidFill>
                <a:latin typeface="Arial" pitchFamily="34" charset="0"/>
                <a:cs typeface="Arial" pitchFamily="34" charset="0"/>
              </a:rPr>
              <a:t>Khi</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cho</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dòng</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xoay</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chiều</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ba</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pha</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chạy</a:t>
            </a:r>
            <a:r>
              <a:rPr lang="en-US" sz="2300" dirty="0">
                <a:solidFill>
                  <a:schemeClr val="bg1"/>
                </a:solidFill>
                <a:latin typeface="Arial" pitchFamily="34" charset="0"/>
                <a:cs typeface="Arial" pitchFamily="34" charset="0"/>
              </a:rPr>
              <a:t> qua </a:t>
            </a:r>
            <a:r>
              <a:rPr lang="en-US" sz="2300" dirty="0" err="1">
                <a:solidFill>
                  <a:schemeClr val="bg1"/>
                </a:solidFill>
                <a:latin typeface="Arial" pitchFamily="34" charset="0"/>
                <a:cs typeface="Arial" pitchFamily="34" charset="0"/>
              </a:rPr>
              <a:t>ba</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cuộn</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dây</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của</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stato</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từ</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trường</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tổng</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hợp</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tại</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tâm</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stato</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là</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một</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từ</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trường</a:t>
            </a:r>
            <a:r>
              <a:rPr lang="en-US" sz="2300" dirty="0">
                <a:solidFill>
                  <a:schemeClr val="bg1"/>
                </a:solidFill>
                <a:latin typeface="Arial" pitchFamily="34" charset="0"/>
                <a:cs typeface="Arial" pitchFamily="34" charset="0"/>
              </a:rPr>
              <a:t> quay.</a:t>
            </a:r>
          </a:p>
          <a:p>
            <a:endParaRPr lang="en-US" sz="2300" dirty="0">
              <a:solidFill>
                <a:schemeClr val="bg1"/>
              </a:solidFill>
              <a:latin typeface="Arial" pitchFamily="34" charset="0"/>
              <a:cs typeface="Arial" pitchFamily="34" charset="0"/>
            </a:endParaRPr>
          </a:p>
        </p:txBody>
      </p:sp>
      <p:pic>
        <p:nvPicPr>
          <p:cNvPr id="12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13" t="12523" r="31358" b="7480"/>
          <a:stretch/>
        </p:blipFill>
        <p:spPr bwMode="auto">
          <a:xfrm>
            <a:off x="8099764" y="3867524"/>
            <a:ext cx="2791504" cy="250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565369" y="2603605"/>
            <a:ext cx="5367389" cy="461665"/>
          </a:xfrm>
          <a:prstGeom prst="rect">
            <a:avLst/>
          </a:prstGeom>
          <a:noFill/>
        </p:spPr>
        <p:txBody>
          <a:bodyPr wrap="square" lIns="91432" tIns="45717" rIns="91432" bIns="45717" rtlCol="0">
            <a:spAutoFit/>
          </a:bodyPr>
          <a:lstStyle/>
          <a:p>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Hoạt</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động</a:t>
            </a:r>
            <a:endParaRPr lang="en-US"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pic>
        <p:nvPicPr>
          <p:cNvPr id="67586" name="Picture 2" descr="Sơ bộ động cơ không đồng bộ 3 pha – Điện Cơ Bắc N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1210" y="1380806"/>
            <a:ext cx="2368612" cy="23291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guyên lý động cơ không đồng bộ"/>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94811" y="4495800"/>
            <a:ext cx="3156060" cy="177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5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p:nvPr/>
        </p:nvSpPr>
        <p:spPr>
          <a:xfrm>
            <a:off x="305334" y="1"/>
            <a:ext cx="807986" cy="544195"/>
          </a:xfrm>
          <a:custGeom>
            <a:avLst/>
            <a:gdLst>
              <a:gd name="connsiteX0" fmla="*/ 112 w 1272"/>
              <a:gd name="connsiteY0" fmla="*/ 190 h 857"/>
              <a:gd name="connsiteX1" fmla="*/ 19 w 1272"/>
              <a:gd name="connsiteY1" fmla="*/ 13 h 857"/>
              <a:gd name="connsiteX2" fmla="*/ 1256 w 1272"/>
              <a:gd name="connsiteY2" fmla="*/ 0 h 857"/>
              <a:gd name="connsiteX3" fmla="*/ 1146 w 1272"/>
              <a:gd name="connsiteY3" fmla="*/ 196 h 857"/>
              <a:gd name="connsiteX4" fmla="*/ 1146 w 1272"/>
              <a:gd name="connsiteY4" fmla="*/ 725 h 857"/>
              <a:gd name="connsiteX5" fmla="*/ 1014 w 1272"/>
              <a:gd name="connsiteY5" fmla="*/ 857 h 857"/>
              <a:gd name="connsiteX6" fmla="*/ 249 w 1272"/>
              <a:gd name="connsiteY6" fmla="*/ 857 h 857"/>
              <a:gd name="connsiteX7" fmla="*/ 117 w 1272"/>
              <a:gd name="connsiteY7" fmla="*/ 725 h 857"/>
              <a:gd name="connsiteX8" fmla="*/ 112 w 1272"/>
              <a:gd name="connsiteY8" fmla="*/ 190 h 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 h="857">
                <a:moveTo>
                  <a:pt x="112" y="190"/>
                </a:moveTo>
                <a:cubicBezTo>
                  <a:pt x="112" y="117"/>
                  <a:pt x="-54" y="13"/>
                  <a:pt x="19" y="13"/>
                </a:cubicBezTo>
                <a:lnTo>
                  <a:pt x="1256" y="0"/>
                </a:lnTo>
                <a:cubicBezTo>
                  <a:pt x="1329" y="0"/>
                  <a:pt x="1146" y="123"/>
                  <a:pt x="1146" y="196"/>
                </a:cubicBezTo>
                <a:lnTo>
                  <a:pt x="1146" y="725"/>
                </a:lnTo>
                <a:cubicBezTo>
                  <a:pt x="1146" y="798"/>
                  <a:pt x="1087" y="857"/>
                  <a:pt x="1014" y="857"/>
                </a:cubicBezTo>
                <a:lnTo>
                  <a:pt x="249" y="857"/>
                </a:lnTo>
                <a:cubicBezTo>
                  <a:pt x="176" y="857"/>
                  <a:pt x="117" y="798"/>
                  <a:pt x="117" y="725"/>
                </a:cubicBezTo>
                <a:lnTo>
                  <a:pt x="112" y="190"/>
                </a:lnTo>
                <a:close/>
              </a:path>
            </a:pathLst>
          </a:custGeom>
          <a:solidFill>
            <a:schemeClr val="l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2" name="Rectangles 61"/>
          <p:cNvSpPr/>
          <p:nvPr/>
        </p:nvSpPr>
        <p:spPr>
          <a:xfrm>
            <a:off x="0" y="3"/>
            <a:ext cx="12188825" cy="75565"/>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a:p>
        </p:txBody>
      </p:sp>
      <p:sp>
        <p:nvSpPr>
          <p:cNvPr id="63" name="Rounded Rectangle 62"/>
          <p:cNvSpPr/>
          <p:nvPr/>
        </p:nvSpPr>
        <p:spPr>
          <a:xfrm>
            <a:off x="1122390" y="123191"/>
            <a:ext cx="721807" cy="401320"/>
          </a:xfrm>
          <a:prstGeom prst="roundRect">
            <a:avLst/>
          </a:prstGeom>
          <a:solidFill>
            <a:schemeClr val="l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sz="1100" b="1" dirty="0" err="1">
                <a:solidFill>
                  <a:schemeClr val="accent6">
                    <a:lumMod val="50000"/>
                  </a:schemeClr>
                </a:solidFill>
                <a:latin typeface="Arial" panose="020B0604020202020204" pitchFamily="34" charset="0"/>
                <a:cs typeface="Arial" panose="020B0604020202020204" pitchFamily="34" charset="0"/>
              </a:rPr>
              <a:t>Vật</a:t>
            </a:r>
            <a:r>
              <a:rPr lang="en-US" sz="1100" b="1" dirty="0">
                <a:solidFill>
                  <a:schemeClr val="accent6">
                    <a:lumMod val="50000"/>
                  </a:schemeClr>
                </a:solidFill>
                <a:latin typeface="Arial" panose="020B0604020202020204" pitchFamily="34" charset="0"/>
                <a:cs typeface="Arial" panose="020B0604020202020204" pitchFamily="34" charset="0"/>
              </a:rPr>
              <a:t> </a:t>
            </a:r>
            <a:r>
              <a:rPr lang="en-US" sz="1100" b="1" dirty="0" err="1">
                <a:solidFill>
                  <a:schemeClr val="accent6">
                    <a:lumMod val="50000"/>
                  </a:schemeClr>
                </a:solidFill>
                <a:latin typeface="Arial" panose="020B0604020202020204" pitchFamily="34" charset="0"/>
                <a:cs typeface="Arial" panose="020B0604020202020204" pitchFamily="34" charset="0"/>
              </a:rPr>
              <a:t>lí</a:t>
            </a:r>
            <a:r>
              <a:rPr lang="en-US" sz="1100" b="1" dirty="0">
                <a:solidFill>
                  <a:schemeClr val="accent6">
                    <a:lumMod val="50000"/>
                  </a:schemeClr>
                </a:solidFill>
                <a:latin typeface="Arial" panose="020B0604020202020204" pitchFamily="34" charset="0"/>
                <a:cs typeface="Arial" panose="020B0604020202020204" pitchFamily="34" charset="0"/>
              </a:rPr>
              <a:t> </a:t>
            </a:r>
          </a:p>
          <a:p>
            <a:pPr algn="ctr"/>
            <a:r>
              <a:rPr lang="en-US" sz="1100" b="1" dirty="0">
                <a:solidFill>
                  <a:schemeClr val="accent6">
                    <a:lumMod val="50000"/>
                  </a:schemeClr>
                </a:solidFill>
                <a:latin typeface="Arial" panose="020B0604020202020204" pitchFamily="34" charset="0"/>
                <a:cs typeface="Arial" panose="020B0604020202020204" pitchFamily="34" charset="0"/>
              </a:rPr>
              <a:t>12</a:t>
            </a:r>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11" b="21111"/>
          <a:stretch>
            <a:fillRect/>
          </a:stretch>
        </p:blipFill>
        <p:spPr bwMode="auto">
          <a:xfrm flipH="1">
            <a:off x="476128" y="123189"/>
            <a:ext cx="465969" cy="328931"/>
          </a:xfrm>
          <a:prstGeom prst="rect">
            <a:avLst/>
          </a:prstGeom>
          <a:solidFill>
            <a:schemeClr val="l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ounded Rectangle 63"/>
          <p:cNvSpPr/>
          <p:nvPr/>
        </p:nvSpPr>
        <p:spPr>
          <a:xfrm>
            <a:off x="1997190" y="123190"/>
            <a:ext cx="10162433" cy="401955"/>
          </a:xfrm>
          <a:prstGeom prst="roundRect">
            <a:avLst/>
          </a:prstGeom>
          <a:solidFill>
            <a:schemeClr val="l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80000"/>
              </a:lnSpc>
            </a:pPr>
            <a:r>
              <a:rPr lang="en-US" b="1" i="1" dirty="0" err="1">
                <a:solidFill>
                  <a:schemeClr val="accent6">
                    <a:lumMod val="50000"/>
                  </a:schemeClr>
                </a:solidFill>
                <a:latin typeface="UTM Than Chien Tranh" panose="02040403050506020204" charset="0"/>
                <a:cs typeface="UTM Than Chien Tranh" panose="02040403050506020204" charset="0"/>
              </a:rPr>
              <a:t>dòng</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điện</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xoay</a:t>
            </a:r>
            <a:r>
              <a:rPr lang="en-US" b="1" i="1" dirty="0">
                <a:solidFill>
                  <a:schemeClr val="accent6">
                    <a:lumMod val="50000"/>
                  </a:schemeClr>
                </a:solidFill>
                <a:latin typeface="UTM Than Chien Tranh" panose="02040403050506020204" charset="0"/>
                <a:cs typeface="UTM Than Chien Tranh" panose="02040403050506020204" charset="0"/>
              </a:rPr>
              <a:t> </a:t>
            </a:r>
            <a:r>
              <a:rPr lang="en-US" b="1" i="1" dirty="0" err="1">
                <a:solidFill>
                  <a:schemeClr val="accent6">
                    <a:lumMod val="50000"/>
                  </a:schemeClr>
                </a:solidFill>
                <a:latin typeface="UTM Than Chien Tranh" panose="02040403050506020204" charset="0"/>
                <a:cs typeface="UTM Than Chien Tranh" panose="02040403050506020204" charset="0"/>
              </a:rPr>
              <a:t>chiều</a:t>
            </a:r>
            <a:endParaRPr lang="en-US" sz="1500" dirty="0">
              <a:solidFill>
                <a:schemeClr val="accent6">
                  <a:lumMod val="50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319947" y="1024621"/>
            <a:ext cx="11445435" cy="5532755"/>
          </a:xfrm>
          <a:prstGeom prst="roundRect">
            <a:avLst>
              <a:gd name="adj" fmla="val 11903"/>
            </a:avLst>
          </a:prstGeom>
          <a:solidFill>
            <a:srgbClr val="22603B"/>
          </a:solidFill>
          <a:ln w="41275"/>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lvl="1"/>
            <a:endParaRPr lang="vi-VN" sz="2300" dirty="0">
              <a:solidFill>
                <a:schemeClr val="bg1"/>
              </a:solidFill>
            </a:endParaRPr>
          </a:p>
        </p:txBody>
      </p:sp>
      <p:sp>
        <p:nvSpPr>
          <p:cNvPr id="12" name="Rounded Rectangle 11"/>
          <p:cNvSpPr/>
          <p:nvPr/>
        </p:nvSpPr>
        <p:spPr>
          <a:xfrm>
            <a:off x="3469371" y="846455"/>
            <a:ext cx="5662725" cy="500380"/>
          </a:xfrm>
          <a:prstGeom prst="roundRect">
            <a:avLst>
              <a:gd name="adj" fmla="val 30459"/>
            </a:avLst>
          </a:prstGeom>
          <a:ln w="38100"/>
        </p:spPr>
        <p:style>
          <a:lnRef idx="2">
            <a:schemeClr val="accent6"/>
          </a:lnRef>
          <a:fillRef idx="1">
            <a:schemeClr val="lt1"/>
          </a:fillRef>
          <a:effectRef idx="0">
            <a:schemeClr val="accent6"/>
          </a:effectRef>
          <a:fontRef idx="minor">
            <a:schemeClr val="dk1"/>
          </a:fontRef>
        </p:style>
        <p:txBody>
          <a:bodyPr lIns="91432" tIns="45717" rIns="91432" bIns="45717" rtlCol="0" anchor="ctr"/>
          <a:lstStyle/>
          <a:p>
            <a:pPr algn="ctr"/>
            <a:r>
              <a:rPr lang="en-US" b="1" dirty="0">
                <a:solidFill>
                  <a:schemeClr val="accent6">
                    <a:lumMod val="50000"/>
                  </a:schemeClr>
                </a:solidFill>
                <a:latin typeface="Arial" panose="020B0604020202020204" pitchFamily="34" charset="0"/>
                <a:cs typeface="Arial" panose="020B0604020202020204" pitchFamily="34" charset="0"/>
              </a:rPr>
              <a:t>HỆ THỐNG KIẾN THỨC CƠ BẢN</a:t>
            </a:r>
          </a:p>
        </p:txBody>
      </p:sp>
      <p:sp>
        <p:nvSpPr>
          <p:cNvPr id="16" name="Isosceles Triangle 44"/>
          <p:cNvSpPr/>
          <p:nvPr/>
        </p:nvSpPr>
        <p:spPr>
          <a:xfrm rot="16200000">
            <a:off x="359301" y="1470673"/>
            <a:ext cx="127000" cy="90147"/>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3600" dirty="0">
              <a:solidFill>
                <a:prstClr val="white"/>
              </a:solidFill>
            </a:endParaRPr>
          </a:p>
        </p:txBody>
      </p:sp>
      <p:grpSp>
        <p:nvGrpSpPr>
          <p:cNvPr id="17" name="Group 16"/>
          <p:cNvGrpSpPr/>
          <p:nvPr/>
        </p:nvGrpSpPr>
        <p:grpSpPr>
          <a:xfrm>
            <a:off x="377727" y="1445263"/>
            <a:ext cx="7006900" cy="523220"/>
            <a:chOff x="2672228" y="3639326"/>
            <a:chExt cx="8302159" cy="1051945"/>
          </a:xfrm>
          <a:solidFill>
            <a:schemeClr val="accent6">
              <a:lumMod val="75000"/>
            </a:schemeClr>
          </a:solidFill>
        </p:grpSpPr>
        <p:sp>
          <p:nvSpPr>
            <p:cNvPr id="22" name="Round Same Side Corner Rectangle 21"/>
            <p:cNvSpPr/>
            <p:nvPr/>
          </p:nvSpPr>
          <p:spPr>
            <a:xfrm rot="5400000">
              <a:off x="6544119" y="100180"/>
              <a:ext cx="731520" cy="812901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Rectangle 34"/>
            <p:cNvSpPr/>
            <p:nvPr/>
          </p:nvSpPr>
          <p:spPr>
            <a:xfrm>
              <a:off x="2672228" y="3801464"/>
              <a:ext cx="1042097" cy="72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5" name="TextBox 36"/>
            <p:cNvSpPr txBox="1"/>
            <p:nvPr/>
          </p:nvSpPr>
          <p:spPr>
            <a:xfrm>
              <a:off x="2845371" y="3639326"/>
              <a:ext cx="909561" cy="1051945"/>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III</a:t>
              </a:r>
            </a:p>
          </p:txBody>
        </p:sp>
      </p:grpSp>
      <p:sp>
        <p:nvSpPr>
          <p:cNvPr id="26" name="Rectangles 25"/>
          <p:cNvSpPr/>
          <p:nvPr/>
        </p:nvSpPr>
        <p:spPr>
          <a:xfrm>
            <a:off x="1113501" y="1497331"/>
            <a:ext cx="6271126" cy="39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r>
              <a:rPr lang="en-US" b="1" dirty="0">
                <a:solidFill>
                  <a:srgbClr val="FFFF00"/>
                </a:solidFill>
                <a:latin typeface="Arial" panose="020B0604020202020204" pitchFamily="34" charset="0"/>
                <a:cs typeface="Arial" panose="020B0604020202020204" pitchFamily="34" charset="0"/>
              </a:rPr>
              <a:t>ĐÔNG CƠ KHÔNG ĐỒNG BỘ BA PHA</a:t>
            </a:r>
          </a:p>
        </p:txBody>
      </p:sp>
      <p:sp>
        <p:nvSpPr>
          <p:cNvPr id="119" name="Rounded Rectangle 118"/>
          <p:cNvSpPr/>
          <p:nvPr/>
        </p:nvSpPr>
        <p:spPr>
          <a:xfrm>
            <a:off x="958246" y="2075194"/>
            <a:ext cx="442479" cy="39433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lnSpc>
                <a:spcPct val="130000"/>
              </a:lnSpc>
            </a:pPr>
            <a:endParaRPr lang="en-US" sz="900" dirty="0">
              <a:solidFill>
                <a:schemeClr val="bg1"/>
              </a:solidFill>
            </a:endParaRPr>
          </a:p>
        </p:txBody>
      </p:sp>
      <p:sp>
        <p:nvSpPr>
          <p:cNvPr id="120" name="TextBox 119"/>
          <p:cNvSpPr txBox="1"/>
          <p:nvPr/>
        </p:nvSpPr>
        <p:spPr>
          <a:xfrm>
            <a:off x="1483293" y="2052604"/>
            <a:ext cx="5367389" cy="461665"/>
          </a:xfrm>
          <a:prstGeom prst="rect">
            <a:avLst/>
          </a:prstGeom>
          <a:noFill/>
        </p:spPr>
        <p:txBody>
          <a:bodyPr wrap="square" lIns="91432" tIns="45717" rIns="91432" bIns="45717" rtlCol="0">
            <a:spAutoFit/>
          </a:bodyPr>
          <a:lstStyle/>
          <a:p>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Động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cơ</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không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đồng</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bộ</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ba</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pha</a:t>
            </a:r>
            <a:endParaRPr lang="en-US"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sp>
        <p:nvSpPr>
          <p:cNvPr id="3" name="TextBox 2"/>
          <p:cNvSpPr txBox="1"/>
          <p:nvPr/>
        </p:nvSpPr>
        <p:spPr>
          <a:xfrm>
            <a:off x="984688" y="2049179"/>
            <a:ext cx="439757" cy="461665"/>
          </a:xfrm>
          <a:prstGeom prst="rect">
            <a:avLst/>
          </a:prstGeom>
          <a:noFill/>
        </p:spPr>
        <p:txBody>
          <a:bodyPr wrap="square" lIns="91432" tIns="45717" rIns="91432" bIns="45717" rtlCol="0">
            <a:spAutoFit/>
          </a:bodyPr>
          <a:lstStyle/>
          <a:p>
            <a:r>
              <a:rPr lang="en-US" b="1" dirty="0">
                <a:solidFill>
                  <a:srgbClr val="FFFF00"/>
                </a:solidFill>
              </a:rPr>
              <a:t>2</a:t>
            </a:r>
            <a:endParaRPr lang="vi-VN" b="1" dirty="0">
              <a:solidFill>
                <a:srgbClr val="FFFF00"/>
              </a:solidFill>
            </a:endParaRPr>
          </a:p>
        </p:txBody>
      </p:sp>
      <p:sp>
        <p:nvSpPr>
          <p:cNvPr id="4" name="TextBox 3"/>
          <p:cNvSpPr txBox="1"/>
          <p:nvPr/>
        </p:nvSpPr>
        <p:spPr>
          <a:xfrm>
            <a:off x="984689" y="3252461"/>
            <a:ext cx="5719324" cy="1508099"/>
          </a:xfrm>
          <a:prstGeom prst="rect">
            <a:avLst/>
          </a:prstGeom>
          <a:noFill/>
        </p:spPr>
        <p:txBody>
          <a:bodyPr wrap="square" lIns="91432" tIns="45717" rIns="91432" bIns="45717" rtlCol="0">
            <a:spAutoFit/>
          </a:bodyPr>
          <a:lstStyle/>
          <a:p>
            <a:pPr marL="342871" indent="-342871">
              <a:buFontTx/>
              <a:buChar char="-"/>
            </a:pPr>
            <a:r>
              <a:rPr lang="en-US" sz="2300" dirty="0" err="1">
                <a:solidFill>
                  <a:schemeClr val="bg1"/>
                </a:solidFill>
                <a:latin typeface="Arial" pitchFamily="34" charset="0"/>
                <a:cs typeface="Arial" pitchFamily="34" charset="0"/>
              </a:rPr>
              <a:t>Rô</a:t>
            </a:r>
            <a:r>
              <a:rPr lang="en-US" sz="2300" dirty="0">
                <a:solidFill>
                  <a:schemeClr val="bg1"/>
                </a:solidFill>
                <a:latin typeface="Arial" pitchFamily="34" charset="0"/>
                <a:cs typeface="Arial" pitchFamily="34" charset="0"/>
              </a:rPr>
              <a:t> to </a:t>
            </a:r>
            <a:r>
              <a:rPr lang="en-US" sz="2300" dirty="0" err="1">
                <a:solidFill>
                  <a:schemeClr val="bg1"/>
                </a:solidFill>
                <a:latin typeface="Arial" pitchFamily="34" charset="0"/>
                <a:cs typeface="Arial" pitchFamily="34" charset="0"/>
              </a:rPr>
              <a:t>lồng</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sóc</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được</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đặt</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trong</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từ</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trường</a:t>
            </a:r>
            <a:r>
              <a:rPr lang="en-US" sz="2300" dirty="0">
                <a:solidFill>
                  <a:schemeClr val="bg1"/>
                </a:solidFill>
                <a:latin typeface="Arial" pitchFamily="34" charset="0"/>
                <a:cs typeface="Arial" pitchFamily="34" charset="0"/>
              </a:rPr>
              <a:t> quay </a:t>
            </a:r>
            <a:r>
              <a:rPr lang="en-US" sz="2300" dirty="0" err="1">
                <a:solidFill>
                  <a:schemeClr val="bg1"/>
                </a:solidFill>
                <a:latin typeface="Arial" pitchFamily="34" charset="0"/>
                <a:cs typeface="Arial" pitchFamily="34" charset="0"/>
              </a:rPr>
              <a:t>sẽ</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bị</a:t>
            </a:r>
            <a:r>
              <a:rPr lang="en-US" sz="2300" dirty="0">
                <a:solidFill>
                  <a:schemeClr val="bg1"/>
                </a:solidFill>
                <a:latin typeface="Arial" pitchFamily="34" charset="0"/>
                <a:cs typeface="Arial" pitchFamily="34" charset="0"/>
              </a:rPr>
              <a:t> quay </a:t>
            </a:r>
            <a:r>
              <a:rPr lang="en-US" sz="2300" dirty="0" err="1">
                <a:solidFill>
                  <a:schemeClr val="bg1"/>
                </a:solidFill>
                <a:latin typeface="Arial" pitchFamily="34" charset="0"/>
                <a:cs typeface="Arial" pitchFamily="34" charset="0"/>
              </a:rPr>
              <a:t>theo</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với</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tốc</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độ</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nhỏ</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hơn</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tốc</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độ</a:t>
            </a:r>
            <a:r>
              <a:rPr lang="en-US" sz="2300" dirty="0">
                <a:solidFill>
                  <a:schemeClr val="bg1"/>
                </a:solidFill>
                <a:latin typeface="Arial" pitchFamily="34" charset="0"/>
                <a:cs typeface="Arial" pitchFamily="34" charset="0"/>
              </a:rPr>
              <a:t> qua </a:t>
            </a:r>
            <a:r>
              <a:rPr lang="en-US" sz="2300" dirty="0" err="1">
                <a:solidFill>
                  <a:schemeClr val="bg1"/>
                </a:solidFill>
                <a:latin typeface="Arial" pitchFamily="34" charset="0"/>
                <a:cs typeface="Arial" pitchFamily="34" charset="0"/>
              </a:rPr>
              <a:t>của</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từ</a:t>
            </a:r>
            <a:r>
              <a:rPr lang="en-US" sz="2300" dirty="0">
                <a:solidFill>
                  <a:schemeClr val="bg1"/>
                </a:solidFill>
                <a:latin typeface="Arial" pitchFamily="34" charset="0"/>
                <a:cs typeface="Arial" pitchFamily="34" charset="0"/>
              </a:rPr>
              <a:t> </a:t>
            </a:r>
            <a:r>
              <a:rPr lang="en-US" sz="2300" dirty="0" err="1">
                <a:solidFill>
                  <a:schemeClr val="bg1"/>
                </a:solidFill>
                <a:latin typeface="Arial" pitchFamily="34" charset="0"/>
                <a:cs typeface="Arial" pitchFamily="34" charset="0"/>
              </a:rPr>
              <a:t>trường</a:t>
            </a:r>
            <a:r>
              <a:rPr lang="en-US" sz="2300" dirty="0">
                <a:solidFill>
                  <a:schemeClr val="bg1"/>
                </a:solidFill>
                <a:latin typeface="Arial" pitchFamily="34" charset="0"/>
                <a:cs typeface="Arial" pitchFamily="34" charset="0"/>
              </a:rPr>
              <a:t>.</a:t>
            </a:r>
          </a:p>
          <a:p>
            <a:endParaRPr lang="en-US" sz="2300" dirty="0">
              <a:solidFill>
                <a:schemeClr val="bg1"/>
              </a:solidFill>
              <a:latin typeface="Arial" pitchFamily="34" charset="0"/>
              <a:cs typeface="Arial" pitchFamily="34" charset="0"/>
            </a:endParaRPr>
          </a:p>
        </p:txBody>
      </p:sp>
      <p:pic>
        <p:nvPicPr>
          <p:cNvPr id="12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l="35420" t="7291" r="18887" b="8855"/>
          <a:stretch>
            <a:fillRect/>
          </a:stretch>
        </p:blipFill>
        <p:spPr bwMode="auto">
          <a:xfrm>
            <a:off x="7694612" y="2260984"/>
            <a:ext cx="3535043" cy="364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565369" y="2603605"/>
            <a:ext cx="5367389" cy="461665"/>
          </a:xfrm>
          <a:prstGeom prst="rect">
            <a:avLst/>
          </a:prstGeom>
          <a:noFill/>
        </p:spPr>
        <p:txBody>
          <a:bodyPr wrap="square" lIns="91432" tIns="45717" rIns="91432" bIns="45717" rtlCol="0">
            <a:spAutoFit/>
          </a:bodyPr>
          <a:lstStyle/>
          <a:p>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Hoạt</a:t>
            </a:r>
            <a:r>
              <a:rPr lang="en-US" b="1" dirty="0">
                <a:solidFill>
                  <a:srgbClr val="FFFF00"/>
                </a:solidFill>
                <a:latin typeface="Arial" panose="020B0604020202020204" pitchFamily="34" charset="0"/>
                <a:ea typeface="Tahoma" panose="020B0604030504040204" pitchFamily="34" charset="0"/>
                <a:cs typeface="Arial" panose="020B0604020202020204" pitchFamily="34" charset="0"/>
              </a:rPr>
              <a:t> </a:t>
            </a:r>
            <a:r>
              <a:rPr lang="en-US" b="1" dirty="0" err="1">
                <a:solidFill>
                  <a:srgbClr val="FFFF00"/>
                </a:solidFill>
                <a:latin typeface="Arial" panose="020B0604020202020204" pitchFamily="34" charset="0"/>
                <a:ea typeface="Tahoma" panose="020B0604030504040204" pitchFamily="34" charset="0"/>
                <a:cs typeface="Arial" panose="020B0604020202020204" pitchFamily="34" charset="0"/>
              </a:rPr>
              <a:t>động</a:t>
            </a:r>
            <a:endParaRPr lang="en-US"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pic>
        <p:nvPicPr>
          <p:cNvPr id="3074" name="Picture 2" descr="lực động cơ không đồng bộ"/>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05484" y="4638141"/>
            <a:ext cx="2705100" cy="152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0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60986" y="716504"/>
            <a:ext cx="4857420"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CỦNG CỐ. DẶN DÒ</a:t>
            </a:r>
            <a:endPar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TIMING" val="|68.6|24.6"/>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1">
          <a:blip xmlns:r="http://schemas.openxmlformats.org/officeDocument/2006/relationships" r:embed="rId1"/>
          <a:stretch>
            <a:fillRect l="-754" t="-587" r="-754"/>
          </a:stretch>
        </a:blipFill>
      </a:spPr>
      <a:bodyPr/>
      <a:lstStyle>
        <a:defPPr>
          <a:defRPr dirty="0">
            <a:no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3120</TotalTime>
  <Words>335</Words>
  <PresentationFormat>Tùy chỉnh</PresentationFormat>
  <Paragraphs>59</Paragraphs>
  <Slides>8</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8</vt:i4>
      </vt:variant>
    </vt:vector>
  </HeadingPairs>
  <TitlesOfParts>
    <vt:vector size="14" baseType="lpstr">
      <vt:lpstr>Arial</vt:lpstr>
      <vt:lpstr>Calibri</vt:lpstr>
      <vt:lpstr>Tahoma</vt:lpstr>
      <vt:lpstr>Times New Roman</vt:lpstr>
      <vt:lpstr>UTM Than Chien Tranh</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2021-02-17T02:18:53Z</dcterms:created>
  <dcterms:modified xsi:type="dcterms:W3CDTF">2021-09-15T04:39:30Z</dcterms:modified>
</cp:coreProperties>
</file>