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7" r:id="rId4"/>
    <p:sldId id="268" r:id="rId5"/>
    <p:sldId id="269" r:id="rId6"/>
    <p:sldId id="303" r:id="rId7"/>
    <p:sldId id="304" r:id="rId8"/>
    <p:sldId id="270" r:id="rId9"/>
    <p:sldId id="278" r:id="rId10"/>
    <p:sldId id="305" r:id="rId11"/>
    <p:sldId id="345" r:id="rId12"/>
    <p:sldId id="344" r:id="rId13"/>
    <p:sldId id="309" r:id="rId14"/>
    <p:sldId id="275" r:id="rId15"/>
    <p:sldId id="310" r:id="rId16"/>
    <p:sldId id="306" r:id="rId17"/>
    <p:sldId id="336" r:id="rId18"/>
    <p:sldId id="338" r:id="rId19"/>
    <p:sldId id="339" r:id="rId20"/>
    <p:sldId id="340" r:id="rId21"/>
    <p:sldId id="272" r:id="rId22"/>
    <p:sldId id="342" r:id="rId23"/>
    <p:sldId id="343" r:id="rId24"/>
    <p:sldId id="327" r:id="rId25"/>
    <p:sldId id="294" r:id="rId26"/>
    <p:sldId id="295" r:id="rId27"/>
    <p:sldId id="296" r:id="rId28"/>
    <p:sldId id="297" r:id="rId29"/>
    <p:sldId id="298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0CE"/>
    <a:srgbClr val="FFFFFF"/>
    <a:srgbClr val="C9C9C7"/>
    <a:srgbClr val="CEC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64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924804" y="44183"/>
            <a:ext cx="304166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1.1: Vocab &amp; Reading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9" r:id="rId14"/>
    <p:sldLayoutId id="2147483674" r:id="rId15"/>
    <p:sldLayoutId id="2147483677" r:id="rId16"/>
    <p:sldLayoutId id="214748367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notesSlide" Target="../notesSlides/notesSlide1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072"/>
            <a:ext cx="122326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1F45D-9136-9850-17FA-E3BED44956D0}"/>
              </a:ext>
            </a:extLst>
          </p:cNvPr>
          <p:cNvSpPr txBox="1"/>
          <p:nvPr/>
        </p:nvSpPr>
        <p:spPr>
          <a:xfrm>
            <a:off x="5768162" y="3072709"/>
            <a:ext cx="622004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5: Science and technology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1.1: Vocabulary &amp; Reading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Pages 44 &amp;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45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DFACC8-6C0A-14B8-EC32-A166C3A8C94A}"/>
              </a:ext>
            </a:extLst>
          </p:cNvPr>
          <p:cNvSpPr/>
          <p:nvPr/>
        </p:nvSpPr>
        <p:spPr>
          <a:xfrm>
            <a:off x="307909" y="497730"/>
            <a:ext cx="1026085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Work in pairs. Matching tablet descriptions with its features.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F989F-54EB-5F1A-6BC1-07DA20E99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733" y="1170192"/>
            <a:ext cx="8157019" cy="555517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8CEBCA-5659-B67B-7FBF-3C5727AE0BA9}"/>
              </a:ext>
            </a:extLst>
          </p:cNvPr>
          <p:cNvCxnSpPr>
            <a:cxnSpLocks/>
          </p:cNvCxnSpPr>
          <p:nvPr/>
        </p:nvCxnSpPr>
        <p:spPr>
          <a:xfrm flipV="1">
            <a:off x="5932968" y="3788745"/>
            <a:ext cx="1669311" cy="54226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Answer Icon #194826 - Free Icons Library">
            <a:hlinkClick r:id="rId3" action="ppaction://hlinksldjump"/>
            <a:extLst>
              <a:ext uri="{FF2B5EF4-FFF2-40B4-BE49-F238E27FC236}">
                <a16:creationId xmlns:a16="http://schemas.microsoft.com/office/drawing/2014/main" id="{020B93FF-0103-435B-A56A-9F85B5213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61" y="635955"/>
            <a:ext cx="1068474" cy="10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771F0-D34D-782B-7F97-FB87E5CD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51" y="987975"/>
            <a:ext cx="7184811" cy="55851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EF302-5B7B-01AE-62B3-8A3B4BB3AD86}"/>
              </a:ext>
            </a:extLst>
          </p:cNvPr>
          <p:cNvSpPr/>
          <p:nvPr/>
        </p:nvSpPr>
        <p:spPr>
          <a:xfrm>
            <a:off x="307909" y="497730"/>
            <a:ext cx="1026085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Work in pairs. Matching tablet descriptions with its features. </a:t>
            </a:r>
          </a:p>
        </p:txBody>
      </p:sp>
    </p:spTree>
    <p:extLst>
      <p:ext uri="{BB962C8B-B14F-4D97-AF65-F5344CB8AC3E}">
        <p14:creationId xmlns:p14="http://schemas.microsoft.com/office/powerpoint/2010/main" val="251999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BBABC-6AEC-D6F7-A0B9-9AAB8AE17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98"/>
          <a:stretch/>
        </p:blipFill>
        <p:spPr>
          <a:xfrm>
            <a:off x="174225" y="872169"/>
            <a:ext cx="11843549" cy="53792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99" y="353379"/>
            <a:ext cx="318272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a. Fill in the blanks.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51E67-2925-75B8-C353-2B439AF402F9}"/>
              </a:ext>
            </a:extLst>
          </p:cNvPr>
          <p:cNvSpPr txBox="1"/>
          <p:nvPr/>
        </p:nvSpPr>
        <p:spPr>
          <a:xfrm>
            <a:off x="1841810" y="2688564"/>
            <a:ext cx="116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inch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6594" y="3434852"/>
            <a:ext cx="127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screen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1695D-D1CE-9CDB-38D6-54623B2D6B8E}"/>
              </a:ext>
            </a:extLst>
          </p:cNvPr>
          <p:cNvSpPr txBox="1"/>
          <p:nvPr/>
        </p:nvSpPr>
        <p:spPr>
          <a:xfrm>
            <a:off x="1120746" y="4239166"/>
            <a:ext cx="1238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</a:rPr>
              <a:t>Storage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7AB5E0-39AB-2EBF-8DE9-C3936261490A}"/>
              </a:ext>
            </a:extLst>
          </p:cNvPr>
          <p:cNvSpPr txBox="1"/>
          <p:nvPr/>
        </p:nvSpPr>
        <p:spPr>
          <a:xfrm>
            <a:off x="8494672" y="5000945"/>
            <a:ext cx="1132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</a:rPr>
              <a:t>weight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BF2C5-E548-C5C4-5FC0-1B6F366717E7}"/>
              </a:ext>
            </a:extLst>
          </p:cNvPr>
          <p:cNvSpPr txBox="1"/>
          <p:nvPr/>
        </p:nvSpPr>
        <p:spPr>
          <a:xfrm>
            <a:off x="1267532" y="5798601"/>
            <a:ext cx="15543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</a:rPr>
              <a:t>gigabyte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91F409-1F6E-6FE2-A0C4-6AD75923CE47}"/>
              </a:ext>
            </a:extLst>
          </p:cNvPr>
          <p:cNvCxnSpPr>
            <a:cxnSpLocks/>
          </p:cNvCxnSpPr>
          <p:nvPr/>
        </p:nvCxnSpPr>
        <p:spPr>
          <a:xfrm flipH="1" flipV="1">
            <a:off x="5916881" y="1405093"/>
            <a:ext cx="690396" cy="98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5D5BF8-3488-5028-9908-776D7579211B}"/>
              </a:ext>
            </a:extLst>
          </p:cNvPr>
          <p:cNvCxnSpPr>
            <a:cxnSpLocks/>
          </p:cNvCxnSpPr>
          <p:nvPr/>
        </p:nvCxnSpPr>
        <p:spPr>
          <a:xfrm flipH="1">
            <a:off x="4595829" y="1414925"/>
            <a:ext cx="841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559AF7-F090-CF08-DB4D-B704D19BDBCB}"/>
              </a:ext>
            </a:extLst>
          </p:cNvPr>
          <p:cNvCxnSpPr>
            <a:cxnSpLocks/>
          </p:cNvCxnSpPr>
          <p:nvPr/>
        </p:nvCxnSpPr>
        <p:spPr>
          <a:xfrm flipH="1" flipV="1">
            <a:off x="1647705" y="1398365"/>
            <a:ext cx="908682" cy="67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77AF08-418C-F397-FFD9-9AE28A297549}"/>
              </a:ext>
            </a:extLst>
          </p:cNvPr>
          <p:cNvCxnSpPr>
            <a:cxnSpLocks/>
          </p:cNvCxnSpPr>
          <p:nvPr/>
        </p:nvCxnSpPr>
        <p:spPr>
          <a:xfrm flipH="1" flipV="1">
            <a:off x="3205524" y="1405093"/>
            <a:ext cx="865031" cy="98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D78634-CDDC-3A6B-B010-81F1C4F3E01C}"/>
              </a:ext>
            </a:extLst>
          </p:cNvPr>
          <p:cNvCxnSpPr>
            <a:cxnSpLocks/>
          </p:cNvCxnSpPr>
          <p:nvPr/>
        </p:nvCxnSpPr>
        <p:spPr>
          <a:xfrm flipH="1">
            <a:off x="7508188" y="1390015"/>
            <a:ext cx="1075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8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1843" y="1982450"/>
            <a:ext cx="94913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 Talk about what you want a tablet and a laptop to have.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540" y="534176"/>
            <a:ext cx="2460374" cy="156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4148FD-AE3D-4AE5-4FD2-9769A800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20" y="4181683"/>
            <a:ext cx="7363067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989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25339" cy="6860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3B2EE09-CFBF-3F39-1859-2EA0EF0E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130" y="3313875"/>
            <a:ext cx="9990048" cy="1571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choose the best title.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254139" y="3794997"/>
            <a:ext cx="41780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9834113" y="3794171"/>
            <a:ext cx="1288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254139" y="4263093"/>
            <a:ext cx="2811772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7017488" y="4794427"/>
            <a:ext cx="2334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02FCCD-CBB9-7295-DC2B-D520954D0938}"/>
              </a:ext>
            </a:extLst>
          </p:cNvPr>
          <p:cNvCxnSpPr>
            <a:cxnSpLocks/>
          </p:cNvCxnSpPr>
          <p:nvPr/>
        </p:nvCxnSpPr>
        <p:spPr>
          <a:xfrm>
            <a:off x="2594344" y="4791891"/>
            <a:ext cx="27148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BCB92-BB39-6831-B990-6795297811D4}"/>
              </a:ext>
            </a:extLst>
          </p:cNvPr>
          <p:cNvSpPr txBox="1"/>
          <p:nvPr/>
        </p:nvSpPr>
        <p:spPr>
          <a:xfrm>
            <a:off x="10605088" y="562494"/>
            <a:ext cx="1421395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EC191-2036-B989-2CDC-4CE520606D2D}"/>
              </a:ext>
            </a:extLst>
          </p:cNvPr>
          <p:cNvSpPr txBox="1"/>
          <p:nvPr/>
        </p:nvSpPr>
        <p:spPr>
          <a:xfrm>
            <a:off x="165517" y="562494"/>
            <a:ext cx="1421395" cy="600164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Task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57056-6904-F489-DE2F-A57AEB74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547"/>
          <a:stretch/>
        </p:blipFill>
        <p:spPr>
          <a:xfrm>
            <a:off x="82758" y="1407048"/>
            <a:ext cx="12026483" cy="4930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C0EDD5-B0ED-EC84-2817-63F4F81CD2C8}"/>
              </a:ext>
            </a:extLst>
          </p:cNvPr>
          <p:cNvSpPr/>
          <p:nvPr/>
        </p:nvSpPr>
        <p:spPr>
          <a:xfrm>
            <a:off x="1686806" y="475627"/>
            <a:ext cx="8690571" cy="12464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Read the magazine article. What is it about?</a:t>
            </a:r>
          </a:p>
          <a:p>
            <a:pPr marL="514350" indent="-514350">
              <a:buAutoNum type="arabicPeriod"/>
            </a:pPr>
            <a:r>
              <a:rPr lang="en-US" sz="2500" dirty="0">
                <a:solidFill>
                  <a:srgbClr val="0070C0"/>
                </a:solidFill>
              </a:rPr>
              <a:t> What's new in the Portal 7?</a:t>
            </a:r>
          </a:p>
          <a:p>
            <a:pPr marL="514350" indent="-514350">
              <a:buAutoNum type="arabicPeriod"/>
            </a:pPr>
            <a:r>
              <a:rPr lang="en-US" sz="2500" dirty="0">
                <a:solidFill>
                  <a:srgbClr val="0070C0"/>
                </a:solidFill>
              </a:rPr>
              <a:t>A review of the Portal 7: What we like and don't like</a:t>
            </a:r>
            <a:endParaRPr lang="en-US" sz="2500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Answer Icon #194826 - Free Icons Library">
            <a:extLst>
              <a:ext uri="{FF2B5EF4-FFF2-40B4-BE49-F238E27FC236}">
                <a16:creationId xmlns:a16="http://schemas.microsoft.com/office/drawing/2014/main" id="{70885874-5DB4-E5F3-FDF0-ADDCAB78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527" y="498432"/>
            <a:ext cx="1068474" cy="10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C85C6F-74EE-38C6-1565-D317E26AFE06}"/>
              </a:ext>
            </a:extLst>
          </p:cNvPr>
          <p:cNvSpPr/>
          <p:nvPr/>
        </p:nvSpPr>
        <p:spPr>
          <a:xfrm>
            <a:off x="1686806" y="920071"/>
            <a:ext cx="433541" cy="3558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427FACC9-9CB7-3A55-0415-7A961A768BEF}"/>
              </a:ext>
            </a:extLst>
          </p:cNvPr>
          <p:cNvSpPr/>
          <p:nvPr/>
        </p:nvSpPr>
        <p:spPr>
          <a:xfrm>
            <a:off x="3306726" y="1911144"/>
            <a:ext cx="489094" cy="2554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B94B6753-38B5-B49A-1E8C-EB306D894ADE}"/>
              </a:ext>
            </a:extLst>
          </p:cNvPr>
          <p:cNvSpPr/>
          <p:nvPr/>
        </p:nvSpPr>
        <p:spPr>
          <a:xfrm>
            <a:off x="144881" y="2169667"/>
            <a:ext cx="1896570" cy="2858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7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B22E1E-ACB8-DE59-E496-1A7AFF2A3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64" y="1898221"/>
            <a:ext cx="7529965" cy="4477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E464BE-3625-4D6B-A995-1862932E22E9}"/>
              </a:ext>
            </a:extLst>
          </p:cNvPr>
          <p:cNvSpPr/>
          <p:nvPr/>
        </p:nvSpPr>
        <p:spPr>
          <a:xfrm>
            <a:off x="1598270" y="513226"/>
            <a:ext cx="7529966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Read</a:t>
            </a:r>
            <a:r>
              <a:rPr lang="en-US" sz="2800" i="1" dirty="0">
                <a:solidFill>
                  <a:srgbClr val="0070C0"/>
                </a:solidFill>
              </a:rPr>
              <a:t> the </a:t>
            </a:r>
            <a:r>
              <a:rPr lang="en-US" sz="2800" b="1" i="1" dirty="0">
                <a:solidFill>
                  <a:srgbClr val="0070C0"/>
                </a:solidFill>
              </a:rPr>
              <a:t>questions</a:t>
            </a:r>
            <a:r>
              <a:rPr lang="en-US" sz="2800" i="1" dirty="0">
                <a:solidFill>
                  <a:srgbClr val="0070C0"/>
                </a:solidFill>
              </a:rPr>
              <a:t> and </a:t>
            </a:r>
            <a:r>
              <a:rPr lang="en-US" sz="2800" b="1" i="1" dirty="0">
                <a:solidFill>
                  <a:srgbClr val="0070C0"/>
                </a:solidFill>
              </a:rPr>
              <a:t>underline</a:t>
            </a:r>
            <a:r>
              <a:rPr lang="en-US" sz="2800" i="1" dirty="0">
                <a:solidFill>
                  <a:srgbClr val="0070C0"/>
                </a:solidFill>
              </a:rPr>
              <a:t> the </a:t>
            </a:r>
            <a:r>
              <a:rPr lang="en-US" sz="2800" b="1" i="1" dirty="0">
                <a:solidFill>
                  <a:srgbClr val="0070C0"/>
                </a:solidFill>
              </a:rPr>
              <a:t>key words</a:t>
            </a:r>
            <a:r>
              <a:rPr lang="en-US" sz="2800" i="1" dirty="0">
                <a:solidFill>
                  <a:srgbClr val="0070C0"/>
                </a:solidFill>
              </a:rPr>
              <a:t>.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	Read and answer the questions.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53FF2-8DDB-4DF7-8224-5318094484EA}"/>
              </a:ext>
            </a:extLst>
          </p:cNvPr>
          <p:cNvSpPr txBox="1"/>
          <p:nvPr/>
        </p:nvSpPr>
        <p:spPr>
          <a:xfrm>
            <a:off x="283932" y="486747"/>
            <a:ext cx="977310" cy="461665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Task b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BA71B2-5D90-439B-80C5-14C8577C9BB6}"/>
              </a:ext>
            </a:extLst>
          </p:cNvPr>
          <p:cNvCxnSpPr>
            <a:cxnSpLocks/>
          </p:cNvCxnSpPr>
          <p:nvPr/>
        </p:nvCxnSpPr>
        <p:spPr>
          <a:xfrm>
            <a:off x="4004441" y="3633255"/>
            <a:ext cx="20915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B2E4A8-3814-45CD-8320-CC59BBFB6DF1}"/>
              </a:ext>
            </a:extLst>
          </p:cNvPr>
          <p:cNvCxnSpPr>
            <a:cxnSpLocks/>
          </p:cNvCxnSpPr>
          <p:nvPr/>
        </p:nvCxnSpPr>
        <p:spPr>
          <a:xfrm>
            <a:off x="5320862" y="2839475"/>
            <a:ext cx="7751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192B32-7B23-451F-B0DD-BABEA14FF0E6}"/>
              </a:ext>
            </a:extLst>
          </p:cNvPr>
          <p:cNvCxnSpPr>
            <a:cxnSpLocks/>
          </p:cNvCxnSpPr>
          <p:nvPr/>
        </p:nvCxnSpPr>
        <p:spPr>
          <a:xfrm>
            <a:off x="3130123" y="4398573"/>
            <a:ext cx="8743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DFB129-63BD-437C-80BC-16AA392E5B9E}"/>
              </a:ext>
            </a:extLst>
          </p:cNvPr>
          <p:cNvCxnSpPr>
            <a:cxnSpLocks/>
          </p:cNvCxnSpPr>
          <p:nvPr/>
        </p:nvCxnSpPr>
        <p:spPr>
          <a:xfrm>
            <a:off x="5072738" y="5192353"/>
            <a:ext cx="10994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6B51FB4-22B7-49FF-A225-442B68BF34EF}"/>
              </a:ext>
            </a:extLst>
          </p:cNvPr>
          <p:cNvCxnSpPr>
            <a:cxnSpLocks/>
          </p:cNvCxnSpPr>
          <p:nvPr/>
        </p:nvCxnSpPr>
        <p:spPr>
          <a:xfrm>
            <a:off x="2971907" y="5192353"/>
            <a:ext cx="8275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0E05279-DA21-4902-97EF-CFBA1BD36E10}"/>
              </a:ext>
            </a:extLst>
          </p:cNvPr>
          <p:cNvSpPr txBox="1"/>
          <p:nvPr/>
        </p:nvSpPr>
        <p:spPr>
          <a:xfrm>
            <a:off x="10633756" y="486747"/>
            <a:ext cx="1421395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Pre-reading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BBC5D9-6CA7-904B-BBCC-585D56B65AD8}"/>
              </a:ext>
            </a:extLst>
          </p:cNvPr>
          <p:cNvCxnSpPr>
            <a:cxnSpLocks/>
          </p:cNvCxnSpPr>
          <p:nvPr/>
        </p:nvCxnSpPr>
        <p:spPr>
          <a:xfrm>
            <a:off x="3212736" y="2815826"/>
            <a:ext cx="11466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57343D-6734-96BA-4AB7-10D5CF41CD2F}"/>
              </a:ext>
            </a:extLst>
          </p:cNvPr>
          <p:cNvCxnSpPr>
            <a:cxnSpLocks/>
          </p:cNvCxnSpPr>
          <p:nvPr/>
        </p:nvCxnSpPr>
        <p:spPr>
          <a:xfrm>
            <a:off x="5221682" y="4398573"/>
            <a:ext cx="8743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788F92-B04B-CD1B-F0AB-8AD4F15A06D0}"/>
              </a:ext>
            </a:extLst>
          </p:cNvPr>
          <p:cNvCxnSpPr>
            <a:cxnSpLocks/>
          </p:cNvCxnSpPr>
          <p:nvPr/>
        </p:nvCxnSpPr>
        <p:spPr>
          <a:xfrm>
            <a:off x="7022407" y="5192353"/>
            <a:ext cx="9312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E2D494-D89E-9B58-86CD-90490DD6727D}"/>
              </a:ext>
            </a:extLst>
          </p:cNvPr>
          <p:cNvCxnSpPr>
            <a:cxnSpLocks/>
          </p:cNvCxnSpPr>
          <p:nvPr/>
        </p:nvCxnSpPr>
        <p:spPr>
          <a:xfrm>
            <a:off x="2509559" y="5991139"/>
            <a:ext cx="8275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5043CB-A0AF-65C8-6D62-93CB5C36EF0D}"/>
              </a:ext>
            </a:extLst>
          </p:cNvPr>
          <p:cNvCxnSpPr>
            <a:cxnSpLocks/>
          </p:cNvCxnSpPr>
          <p:nvPr/>
        </p:nvCxnSpPr>
        <p:spPr>
          <a:xfrm>
            <a:off x="4636428" y="6054202"/>
            <a:ext cx="2324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4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0ED0E3-BF9C-657F-028B-AEBF59E6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80" y="522531"/>
            <a:ext cx="5263262" cy="5730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D8C19-9ACB-4A26-AE40-05FA96B94DEF}"/>
              </a:ext>
            </a:extLst>
          </p:cNvPr>
          <p:cNvSpPr txBox="1"/>
          <p:nvPr/>
        </p:nvSpPr>
        <p:spPr>
          <a:xfrm>
            <a:off x="6185587" y="3034644"/>
            <a:ext cx="214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13 inches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26BDEF-F3EE-4420-90FB-425179C688EC}"/>
              </a:ext>
            </a:extLst>
          </p:cNvPr>
          <p:cNvCxnSpPr>
            <a:cxnSpLocks/>
          </p:cNvCxnSpPr>
          <p:nvPr/>
        </p:nvCxnSpPr>
        <p:spPr>
          <a:xfrm>
            <a:off x="2048673" y="2636782"/>
            <a:ext cx="11173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80360B-D318-4649-8A2D-4968786457F3}"/>
              </a:ext>
            </a:extLst>
          </p:cNvPr>
          <p:cNvSpPr txBox="1"/>
          <p:nvPr/>
        </p:nvSpPr>
        <p:spPr>
          <a:xfrm>
            <a:off x="6408885" y="3912931"/>
            <a:ext cx="4120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Portal 7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956DB1-96B1-4FFD-9611-D74D75D51C26}"/>
              </a:ext>
            </a:extLst>
          </p:cNvPr>
          <p:cNvCxnSpPr>
            <a:cxnSpLocks/>
          </p:cNvCxnSpPr>
          <p:nvPr/>
        </p:nvCxnSpPr>
        <p:spPr>
          <a:xfrm>
            <a:off x="2273357" y="6252736"/>
            <a:ext cx="10055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8ABC570-0806-43F1-8D43-C1D50D70E7C0}"/>
              </a:ext>
            </a:extLst>
          </p:cNvPr>
          <p:cNvSpPr/>
          <p:nvPr/>
        </p:nvSpPr>
        <p:spPr>
          <a:xfrm>
            <a:off x="5899355" y="2636781"/>
            <a:ext cx="6557775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What's the screen size of the Portal 7?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2. Which device has longer battery life?</a:t>
            </a:r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4" name="Picture 13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0E6D474C-4458-492E-B8EC-7DA8B9C9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28196" y="522531"/>
            <a:ext cx="1201974" cy="12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F1ED5A-4D36-4642-B8A7-B2CE64583E5F}"/>
              </a:ext>
            </a:extLst>
          </p:cNvPr>
          <p:cNvCxnSpPr>
            <a:cxnSpLocks/>
          </p:cNvCxnSpPr>
          <p:nvPr/>
        </p:nvCxnSpPr>
        <p:spPr>
          <a:xfrm>
            <a:off x="1643119" y="5921596"/>
            <a:ext cx="1050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16457D-9BDF-A675-A1C4-6D3007CD9ECD}"/>
              </a:ext>
            </a:extLst>
          </p:cNvPr>
          <p:cNvCxnSpPr>
            <a:cxnSpLocks/>
          </p:cNvCxnSpPr>
          <p:nvPr/>
        </p:nvCxnSpPr>
        <p:spPr>
          <a:xfrm>
            <a:off x="3811132" y="5552887"/>
            <a:ext cx="908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441D1C-2C34-927A-2F1C-2AC9ED55BFC7}"/>
              </a:ext>
            </a:extLst>
          </p:cNvPr>
          <p:cNvCxnSpPr>
            <a:cxnSpLocks/>
          </p:cNvCxnSpPr>
          <p:nvPr/>
        </p:nvCxnSpPr>
        <p:spPr>
          <a:xfrm>
            <a:off x="4052022" y="5921596"/>
            <a:ext cx="908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57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CE0D3-F8E0-2A7F-B836-E25270ED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39" y="1995901"/>
            <a:ext cx="9837441" cy="438180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0E6D474C-4458-492E-B8EC-7DA8B9C9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129" y="2590544"/>
            <a:ext cx="1144772" cy="114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D8C19-9ACB-4A26-AE40-05FA96B94DEF}"/>
              </a:ext>
            </a:extLst>
          </p:cNvPr>
          <p:cNvSpPr txBox="1"/>
          <p:nvPr/>
        </p:nvSpPr>
        <p:spPr>
          <a:xfrm>
            <a:off x="9439114" y="367679"/>
            <a:ext cx="173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64 GB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26BDEF-F3EE-4420-90FB-425179C688EC}"/>
              </a:ext>
            </a:extLst>
          </p:cNvPr>
          <p:cNvCxnSpPr>
            <a:cxnSpLocks/>
          </p:cNvCxnSpPr>
          <p:nvPr/>
        </p:nvCxnSpPr>
        <p:spPr>
          <a:xfrm>
            <a:off x="1681318" y="4704490"/>
            <a:ext cx="2493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8ABC570-0806-43F1-8D43-C1D50D70E7C0}"/>
              </a:ext>
            </a:extLst>
          </p:cNvPr>
          <p:cNvSpPr/>
          <p:nvPr/>
        </p:nvSpPr>
        <p:spPr>
          <a:xfrm>
            <a:off x="885539" y="475591"/>
            <a:ext cx="11457993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3. How much storage does the Portal 6 have?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4. Does the Portal 7 have the same chip as the Portal 6?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5. Is the Portal 6 currently cheaper than normal?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F1ED5A-4D36-4642-B8A7-B2CE64583E5F}"/>
              </a:ext>
            </a:extLst>
          </p:cNvPr>
          <p:cNvCxnSpPr>
            <a:cxnSpLocks/>
          </p:cNvCxnSpPr>
          <p:nvPr/>
        </p:nvCxnSpPr>
        <p:spPr>
          <a:xfrm>
            <a:off x="5339096" y="6237896"/>
            <a:ext cx="3324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7335EF-500B-0412-E218-3966B08E5933}"/>
              </a:ext>
            </a:extLst>
          </p:cNvPr>
          <p:cNvCxnSpPr>
            <a:cxnSpLocks/>
          </p:cNvCxnSpPr>
          <p:nvPr/>
        </p:nvCxnSpPr>
        <p:spPr>
          <a:xfrm>
            <a:off x="7326150" y="2811569"/>
            <a:ext cx="3027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E3F991-3F53-0A99-9599-C586AEC41518}"/>
              </a:ext>
            </a:extLst>
          </p:cNvPr>
          <p:cNvSpPr txBox="1"/>
          <p:nvPr/>
        </p:nvSpPr>
        <p:spPr>
          <a:xfrm>
            <a:off x="9483771" y="902714"/>
            <a:ext cx="25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No, it doesn’t.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8CF29-44A7-D174-0488-A6F0DDED6EEE}"/>
              </a:ext>
            </a:extLst>
          </p:cNvPr>
          <p:cNvSpPr txBox="1"/>
          <p:nvPr/>
        </p:nvSpPr>
        <p:spPr>
          <a:xfrm>
            <a:off x="9483772" y="1325162"/>
            <a:ext cx="173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24071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95929" y="163144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195929" y="257580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195929" y="4564078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134838" y="559743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134838" y="3619718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195929" y="68708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BCB92-BB39-6831-B990-6795297811D4}"/>
              </a:ext>
            </a:extLst>
          </p:cNvPr>
          <p:cNvSpPr txBox="1"/>
          <p:nvPr/>
        </p:nvSpPr>
        <p:spPr>
          <a:xfrm>
            <a:off x="10228522" y="562494"/>
            <a:ext cx="1797962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EC191-2036-B989-2CDC-4CE520606D2D}"/>
              </a:ext>
            </a:extLst>
          </p:cNvPr>
          <p:cNvSpPr txBox="1"/>
          <p:nvPr/>
        </p:nvSpPr>
        <p:spPr>
          <a:xfrm>
            <a:off x="165517" y="562494"/>
            <a:ext cx="1421395" cy="600164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Task 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0EDD5-B0ED-EC84-2817-63F4F81CD2C8}"/>
              </a:ext>
            </a:extLst>
          </p:cNvPr>
          <p:cNvSpPr/>
          <p:nvPr/>
        </p:nvSpPr>
        <p:spPr>
          <a:xfrm>
            <a:off x="1708072" y="562494"/>
            <a:ext cx="266190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Listen and read.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9" name="CD1 TRACK 51">
            <a:hlinkClick r:id="" action="ppaction://media"/>
            <a:extLst>
              <a:ext uri="{FF2B5EF4-FFF2-40B4-BE49-F238E27FC236}">
                <a16:creationId xmlns:a16="http://schemas.microsoft.com/office/drawing/2014/main" id="{A112C1C2-DB32-AE2A-6FBB-760F7A03C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1305" y="514586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3B2A47-2914-8D52-FD52-D35EC1325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547"/>
          <a:stretch/>
        </p:blipFill>
        <p:spPr>
          <a:xfrm>
            <a:off x="0" y="1162658"/>
            <a:ext cx="12117366" cy="4967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87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3318"/>
          <a:stretch/>
        </p:blipFill>
        <p:spPr>
          <a:xfrm>
            <a:off x="0" y="0"/>
            <a:ext cx="94596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4453" y="3733055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Post-Reading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818" y="1249432"/>
            <a:ext cx="3565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A70A4-398B-472A-BD1A-EDC2E70853E7}"/>
              </a:ext>
            </a:extLst>
          </p:cNvPr>
          <p:cNvSpPr/>
          <p:nvPr/>
        </p:nvSpPr>
        <p:spPr>
          <a:xfrm>
            <a:off x="81818" y="2358835"/>
            <a:ext cx="415185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Write down your ideas on a Venn diagram.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8BD99-FD23-48D8-B537-EB0CE9E5193B}"/>
              </a:ext>
            </a:extLst>
          </p:cNvPr>
          <p:cNvSpPr txBox="1"/>
          <p:nvPr/>
        </p:nvSpPr>
        <p:spPr>
          <a:xfrm>
            <a:off x="0" y="481060"/>
            <a:ext cx="1601386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9B6AD-6AE0-2881-CE39-976136646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1" r="10649" b="86051"/>
          <a:stretch/>
        </p:blipFill>
        <p:spPr>
          <a:xfrm>
            <a:off x="4865298" y="481061"/>
            <a:ext cx="6107502" cy="830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AC7E4-9F9B-B86B-AC0C-47A22BA63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912" y="1441739"/>
            <a:ext cx="7878274" cy="4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AB3C9-180C-E877-089A-5CA32D52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33" y="310555"/>
            <a:ext cx="7373065" cy="1015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20DFE-7519-40E5-1183-C67678B41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846" y="1325953"/>
            <a:ext cx="8516539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079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3557" y="524830"/>
            <a:ext cx="3565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027" y="387795"/>
            <a:ext cx="1732587" cy="11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69A0D-79EC-4927-B63C-EC8E3B5A5A09}"/>
              </a:ext>
            </a:extLst>
          </p:cNvPr>
          <p:cNvSpPr txBox="1"/>
          <p:nvPr/>
        </p:nvSpPr>
        <p:spPr>
          <a:xfrm>
            <a:off x="17328" y="480128"/>
            <a:ext cx="1421395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A70A4-398B-472A-BD1A-EDC2E70853E7}"/>
              </a:ext>
            </a:extLst>
          </p:cNvPr>
          <p:cNvSpPr/>
          <p:nvPr/>
        </p:nvSpPr>
        <p:spPr>
          <a:xfrm>
            <a:off x="17328" y="1349671"/>
            <a:ext cx="824223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Would you buy the Portal 6 or 7?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8BD99-FD23-48D8-B537-EB0CE9E5193B}"/>
              </a:ext>
            </a:extLst>
          </p:cNvPr>
          <p:cNvSpPr txBox="1"/>
          <p:nvPr/>
        </p:nvSpPr>
        <p:spPr>
          <a:xfrm>
            <a:off x="10590614" y="481060"/>
            <a:ext cx="1601386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6BFF5-FD05-40BB-AE35-2268C1D86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0433"/>
            <a:ext cx="5498545" cy="968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EC0B3D-0221-0FE0-4A24-1DF4E5348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932" y="2201408"/>
            <a:ext cx="6522001" cy="38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8799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Retell nouns/ noun phrases about technical features of an electronic device.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8820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08095" y="452837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tablet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screen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inch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weight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gigabyte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storage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65605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75489" y="2243918"/>
            <a:ext cx="11564112" cy="2708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3400" i="1" dirty="0">
                <a:solidFill>
                  <a:srgbClr val="0070C0"/>
                </a:solidFill>
              </a:rPr>
              <a:t>Skimming and scanning for general and specific information 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-    Talking about what electronic devices you would like to have</a:t>
            </a:r>
          </a:p>
        </p:txBody>
      </p:sp>
    </p:spTree>
    <p:extLst>
      <p:ext uri="{BB962C8B-B14F-4D97-AF65-F5344CB8AC3E}">
        <p14:creationId xmlns:p14="http://schemas.microsoft.com/office/powerpoint/2010/main" val="9728162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6258" y="424472"/>
            <a:ext cx="63250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- use vocabulary related to technology</a:t>
            </a:r>
          </a:p>
          <a:p>
            <a:r>
              <a:rPr lang="en-US" sz="3200" dirty="0">
                <a:solidFill>
                  <a:srgbClr val="0070C0"/>
                </a:solidFill>
              </a:rPr>
              <a:t>- practice reading and understanding general and specific information about features of electronic devices.</a:t>
            </a:r>
          </a:p>
          <a:p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451217"/>
            <a:ext cx="1164394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- Learn the new words.</a:t>
            </a: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- Practice talking about words of electronic devices.</a:t>
            </a: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- Do the exercises in WB: Unit 5 - Lesson 1 - New words + Reading (pages 26 &amp; 27).</a:t>
            </a: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- Do the exercises in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Tiếng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Anh 8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-Learn Smart World Notebook (pages 38 &amp; 39).</a:t>
            </a: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- Play the consolidation games in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Tiếng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Anh 8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-Learn Smart World DHA App on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www.eduhome.com.vn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- Prepare: Lesson 1.2 – Grammar (pages 45 &amp; 46 – SB).</a:t>
            </a:r>
          </a:p>
        </p:txBody>
      </p:sp>
    </p:spTree>
    <p:extLst>
      <p:ext uri="{BB962C8B-B14F-4D97-AF65-F5344CB8AC3E}">
        <p14:creationId xmlns:p14="http://schemas.microsoft.com/office/powerpoint/2010/main" val="20640389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70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C81F77-7CA0-102B-6258-88007E45F053}"/>
              </a:ext>
            </a:extLst>
          </p:cNvPr>
          <p:cNvSpPr/>
          <p:nvPr/>
        </p:nvSpPr>
        <p:spPr>
          <a:xfrm>
            <a:off x="1549529" y="616688"/>
            <a:ext cx="5794379" cy="5624623"/>
          </a:xfrm>
          <a:prstGeom prst="ellipse">
            <a:avLst/>
          </a:prstGeom>
          <a:solidFill>
            <a:schemeClr val="bg1"/>
          </a:solidFill>
          <a:ln>
            <a:solidFill>
              <a:srgbClr val="D0D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>
              <a:solidFill>
                <a:srgbClr val="FF0000"/>
              </a:solidFill>
            </a:endParaRPr>
          </a:p>
          <a:p>
            <a:pPr algn="ctr"/>
            <a:r>
              <a:rPr lang="en-US" sz="40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 dirty="0">
                <a:solidFill>
                  <a:srgbClr val="0070C0"/>
                </a:solidFill>
              </a:rPr>
              <a:t>tablet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 dirty="0">
                <a:solidFill>
                  <a:srgbClr val="0070C0"/>
                </a:solidFill>
              </a:rPr>
              <a:t>screen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 dirty="0">
                <a:solidFill>
                  <a:srgbClr val="0070C0"/>
                </a:solidFill>
              </a:rPr>
              <a:t>inch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 dirty="0">
                <a:solidFill>
                  <a:srgbClr val="0070C0"/>
                </a:solidFill>
              </a:rPr>
              <a:t>weight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 dirty="0">
                <a:solidFill>
                  <a:srgbClr val="0070C0"/>
                </a:solidFill>
              </a:rPr>
              <a:t>gigabyte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 dirty="0">
                <a:solidFill>
                  <a:srgbClr val="0070C0"/>
                </a:solidFill>
              </a:rPr>
              <a:t>storage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636193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Look at the picture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and answer the questions.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07693" y="2972777"/>
            <a:ext cx="11018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What can you see in the picture?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What are they?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Which devices do you often see?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Which devices do you often use?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Do they help make your life easier? How?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76" y="43135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621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F97C-EFDF-63E5-7431-A67F76513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92"/>
          <a:stretch/>
        </p:blipFill>
        <p:spPr>
          <a:xfrm>
            <a:off x="0" y="2104845"/>
            <a:ext cx="12192000" cy="423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B71FF-22AF-C3F1-5031-C760F30FBF06}"/>
              </a:ext>
            </a:extLst>
          </p:cNvPr>
          <p:cNvSpPr/>
          <p:nvPr/>
        </p:nvSpPr>
        <p:spPr>
          <a:xfrm>
            <a:off x="102251" y="376234"/>
            <a:ext cx="62812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b="1" i="1" dirty="0">
                <a:solidFill>
                  <a:srgbClr val="0070C0"/>
                </a:solidFill>
              </a:rPr>
              <a:t>What can you see in the picture?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 dirty="0">
                <a:solidFill>
                  <a:srgbClr val="0070C0"/>
                </a:solidFill>
              </a:rPr>
              <a:t>What are they?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 dirty="0">
                <a:solidFill>
                  <a:srgbClr val="0070C0"/>
                </a:solidFill>
              </a:rPr>
              <a:t>Which devices do you often see?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09134E-E277-E698-7B62-7FF05759E999}"/>
              </a:ext>
            </a:extLst>
          </p:cNvPr>
          <p:cNvSpPr/>
          <p:nvPr/>
        </p:nvSpPr>
        <p:spPr>
          <a:xfrm>
            <a:off x="6020209" y="515800"/>
            <a:ext cx="71609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4. Which devices do you often use?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5. Do they help make your life easier?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     How?</a:t>
            </a:r>
          </a:p>
        </p:txBody>
      </p:sp>
    </p:spTree>
    <p:extLst>
      <p:ext uri="{BB962C8B-B14F-4D97-AF65-F5344CB8AC3E}">
        <p14:creationId xmlns:p14="http://schemas.microsoft.com/office/powerpoint/2010/main" val="35284617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0" y="0"/>
            <a:ext cx="9720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323" y="3666396"/>
            <a:ext cx="42530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 – Reading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Vocabulary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26"/>
              <p:extLst>
                <p:ext uri="{DAA4B4D4-6D71-4841-9C94-3DE7FCFB9230}">
                  <p14:media xmlns:p14="http://schemas.microsoft.com/office/powerpoint/2010/main" r:embed="rId25"/>
                </p:ext>
              </p:extLst>
            </p:nvPr>
          </p:nvPicPr>
          <p:blipFill>
            <a:blip r:embed="rId2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4904" y="488606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Listen and repeat. Click on each phrase to hear the sound.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551" y="4415169"/>
            <a:ext cx="10858205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storage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/</a:t>
            </a:r>
            <a:r>
              <a:rPr lang="vi-VN" sz="2400" dirty="0">
                <a:solidFill>
                  <a:srgbClr val="FF0000"/>
                </a:solidFill>
              </a:rPr>
              <a:t>ˈ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stɔːrɪdʒ</a:t>
            </a:r>
            <a:r>
              <a:rPr lang="vi-VN" sz="2400" dirty="0"/>
              <a:t>/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nhớ,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lưu</a:t>
            </a:r>
            <a:r>
              <a:rPr lang="en-US" sz="2400" dirty="0"/>
              <a:t> </a:t>
            </a:r>
            <a:r>
              <a:rPr lang="en-US" sz="2400" dirty="0" err="1"/>
              <a:t>trữ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550" y="3762374"/>
            <a:ext cx="1088386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gigabyte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ˈɡɪɡəbaɪt</a:t>
            </a:r>
            <a:r>
              <a:rPr lang="vi-VN" sz="2400" dirty="0"/>
              <a:t>/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GB –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nhớ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013" y="3087543"/>
            <a:ext cx="10860402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weight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(n) /</a:t>
            </a:r>
            <a:r>
              <a:rPr lang="en-US" sz="2400" dirty="0" err="1">
                <a:solidFill>
                  <a:srgbClr val="FF0000"/>
                </a:solidFill>
              </a:rPr>
              <a:t>weɪt</a:t>
            </a:r>
            <a:r>
              <a:rPr lang="en-US" sz="2400" dirty="0"/>
              <a:t>/ </a:t>
            </a:r>
            <a:r>
              <a:rPr lang="en-US" sz="2400" dirty="0" err="1"/>
              <a:t>trọng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,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79" y="2406752"/>
            <a:ext cx="1086137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inch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(n) /</a:t>
            </a:r>
            <a:r>
              <a:rPr lang="en-US" sz="2400" dirty="0" err="1">
                <a:solidFill>
                  <a:srgbClr val="FF0000"/>
                </a:solidFill>
              </a:rPr>
              <a:t>ɪntʃ</a:t>
            </a:r>
            <a:r>
              <a:rPr lang="en-US" sz="2400" dirty="0"/>
              <a:t>/ inch (“) (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, </a:t>
            </a:r>
            <a:r>
              <a:rPr lang="en-US" sz="2400" dirty="0" err="1"/>
              <a:t>bằng</a:t>
            </a:r>
            <a:r>
              <a:rPr lang="en-US" sz="2400" dirty="0"/>
              <a:t> 2.54 cm)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249" y="1768136"/>
            <a:ext cx="10834743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screen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skriːn</a:t>
            </a:r>
            <a:r>
              <a:rPr lang="vi-VN" sz="2400" dirty="0"/>
              <a:t>/ </a:t>
            </a:r>
            <a:r>
              <a:rPr lang="en-US" sz="2400" dirty="0" err="1"/>
              <a:t>màn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505" y="1074786"/>
            <a:ext cx="1084965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tablet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(n) /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tæblət</a:t>
            </a:r>
            <a:r>
              <a:rPr lang="en-US" sz="2400" dirty="0"/>
              <a:t>/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tablet">
            <a:hlinkClick r:id="" action="ppaction://media"/>
            <a:extLst>
              <a:ext uri="{FF2B5EF4-FFF2-40B4-BE49-F238E27FC236}">
                <a16:creationId xmlns:a16="http://schemas.microsoft.com/office/drawing/2014/main" id="{1580E517-BF3C-7997-3223-33BB26C1815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954130" y="3239872"/>
            <a:ext cx="406400" cy="406400"/>
          </a:xfrm>
          <a:prstGeom prst="rect">
            <a:avLst/>
          </a:prstGeom>
        </p:spPr>
      </p:pic>
      <p:pic>
        <p:nvPicPr>
          <p:cNvPr id="17" name="screen">
            <a:hlinkClick r:id="" action="ppaction://media"/>
            <a:extLst>
              <a:ext uri="{FF2B5EF4-FFF2-40B4-BE49-F238E27FC236}">
                <a16:creationId xmlns:a16="http://schemas.microsoft.com/office/drawing/2014/main" id="{F517FAC1-268A-8E96-A34C-17B7414B045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204019" y="3253944"/>
            <a:ext cx="406400" cy="406400"/>
          </a:xfrm>
          <a:prstGeom prst="rect">
            <a:avLst/>
          </a:prstGeom>
        </p:spPr>
      </p:pic>
      <p:pic>
        <p:nvPicPr>
          <p:cNvPr id="18" name="screen">
            <a:hlinkClick r:id="" action="ppaction://media"/>
            <a:extLst>
              <a:ext uri="{FF2B5EF4-FFF2-40B4-BE49-F238E27FC236}">
                <a16:creationId xmlns:a16="http://schemas.microsoft.com/office/drawing/2014/main" id="{DCC6129F-1AA0-0A44-8257-92B822D541A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86784" y="3225800"/>
            <a:ext cx="406400" cy="406400"/>
          </a:xfrm>
          <a:prstGeom prst="rect">
            <a:avLst/>
          </a:prstGeom>
        </p:spPr>
      </p:pic>
      <p:pic>
        <p:nvPicPr>
          <p:cNvPr id="19" name="inch">
            <a:hlinkClick r:id="" action="ppaction://media"/>
            <a:extLst>
              <a:ext uri="{FF2B5EF4-FFF2-40B4-BE49-F238E27FC236}">
                <a16:creationId xmlns:a16="http://schemas.microsoft.com/office/drawing/2014/main" id="{A725A1A7-8061-60D0-B104-E4C8519743E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814660" y="3275961"/>
            <a:ext cx="406400" cy="406400"/>
          </a:xfrm>
          <a:prstGeom prst="rect">
            <a:avLst/>
          </a:prstGeom>
        </p:spPr>
      </p:pic>
      <p:pic>
        <p:nvPicPr>
          <p:cNvPr id="20" name="weight">
            <a:hlinkClick r:id="" action="ppaction://media"/>
            <a:extLst>
              <a:ext uri="{FF2B5EF4-FFF2-40B4-BE49-F238E27FC236}">
                <a16:creationId xmlns:a16="http://schemas.microsoft.com/office/drawing/2014/main" id="{770C414D-C882-8F05-A902-F465D807E89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059106" y="3218471"/>
            <a:ext cx="406400" cy="406400"/>
          </a:xfrm>
          <a:prstGeom prst="rect">
            <a:avLst/>
          </a:prstGeom>
        </p:spPr>
      </p:pic>
      <p:pic>
        <p:nvPicPr>
          <p:cNvPr id="21" name="gigabyte">
            <a:hlinkClick r:id="" action="ppaction://media"/>
            <a:extLst>
              <a:ext uri="{FF2B5EF4-FFF2-40B4-BE49-F238E27FC236}">
                <a16:creationId xmlns:a16="http://schemas.microsoft.com/office/drawing/2014/main" id="{028609D5-DCDC-D733-82F1-7AD112F2E86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059106" y="3275961"/>
            <a:ext cx="406400" cy="406400"/>
          </a:xfrm>
          <a:prstGeom prst="rect">
            <a:avLst/>
          </a:prstGeom>
        </p:spPr>
      </p:pic>
      <p:pic>
        <p:nvPicPr>
          <p:cNvPr id="22" name="storage">
            <a:hlinkClick r:id="" action="ppaction://media"/>
            <a:extLst>
              <a:ext uri="{FF2B5EF4-FFF2-40B4-BE49-F238E27FC236}">
                <a16:creationId xmlns:a16="http://schemas.microsoft.com/office/drawing/2014/main" id="{1B4A95AD-EBAD-2597-B006-DBC6F09B90B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204019" y="3321964"/>
            <a:ext cx="406400" cy="406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A6A132-1BC1-3922-D5F8-F0E50FBA9892}"/>
              </a:ext>
            </a:extLst>
          </p:cNvPr>
          <p:cNvSpPr txBox="1"/>
          <p:nvPr/>
        </p:nvSpPr>
        <p:spPr>
          <a:xfrm>
            <a:off x="7238793" y="3127894"/>
            <a:ext cx="1640625" cy="6092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9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1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658</Words>
  <Application>Microsoft Office PowerPoint</Application>
  <PresentationFormat>Widescreen</PresentationFormat>
  <Paragraphs>120</Paragraphs>
  <Slides>31</Slides>
  <Notes>1</Notes>
  <HiddenSlides>1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28</cp:revision>
  <dcterms:created xsi:type="dcterms:W3CDTF">2023-02-01T04:45:54Z</dcterms:created>
  <dcterms:modified xsi:type="dcterms:W3CDTF">2023-04-09T15:38:45Z</dcterms:modified>
</cp:coreProperties>
</file>