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427" r:id="rId5"/>
    <p:sldId id="430" r:id="rId6"/>
    <p:sldId id="452" r:id="rId7"/>
    <p:sldId id="441" r:id="rId8"/>
    <p:sldId id="445" r:id="rId9"/>
    <p:sldId id="449" r:id="rId10"/>
    <p:sldId id="448" r:id="rId11"/>
    <p:sldId id="447" r:id="rId12"/>
    <p:sldId id="446" r:id="rId13"/>
    <p:sldId id="450" r:id="rId14"/>
    <p:sldId id="442" r:id="rId15"/>
    <p:sldId id="443" r:id="rId16"/>
    <p:sldId id="444" r:id="rId17"/>
    <p:sldId id="451" r:id="rId18"/>
    <p:sldId id="438" r:id="rId19"/>
    <p:sldId id="431"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E181"/>
    <a:srgbClr val="FFCB25"/>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7A908-7B28-48D4-A8A2-0E41E1477FD2}" v="5" dt="2022-08-27T06:04: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290"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5167A908-7B28-48D4-A8A2-0E41E1477FD2}"/>
    <pc:docChg chg="addSld modSld sldOrd">
      <pc:chgData name="T H" userId="270efafb50020bd6" providerId="LiveId" clId="{5167A908-7B28-48D4-A8A2-0E41E1477FD2}" dt="2022-08-27T06:05:14.069" v="11" actId="1076"/>
      <pc:docMkLst>
        <pc:docMk/>
      </pc:docMkLst>
      <pc:sldChg chg="ord">
        <pc:chgData name="T H" userId="270efafb50020bd6" providerId="LiveId" clId="{5167A908-7B28-48D4-A8A2-0E41E1477FD2}" dt="2022-08-27T06:00:26.179" v="8"/>
        <pc:sldMkLst>
          <pc:docMk/>
          <pc:sldMk cId="2305291919" sldId="430"/>
        </pc:sldMkLst>
      </pc:sldChg>
      <pc:sldChg chg="modSp">
        <pc:chgData name="T H" userId="270efafb50020bd6" providerId="LiveId" clId="{5167A908-7B28-48D4-A8A2-0E41E1477FD2}" dt="2022-08-27T05:57:48.578" v="1" actId="14100"/>
        <pc:sldMkLst>
          <pc:docMk/>
          <pc:sldMk cId="2024511357" sldId="445"/>
        </pc:sldMkLst>
        <pc:picChg chg="mod">
          <ac:chgData name="T H" userId="270efafb50020bd6" providerId="LiveId" clId="{5167A908-7B28-48D4-A8A2-0E41E1477FD2}" dt="2022-08-27T05:57:48.578" v="1" actId="14100"/>
          <ac:picMkLst>
            <pc:docMk/>
            <pc:sldMk cId="2024511357" sldId="445"/>
            <ac:picMk id="4123" creationId="{00000000-0000-0000-0000-000000000000}"/>
          </ac:picMkLst>
        </pc:picChg>
      </pc:sldChg>
      <pc:sldChg chg="modSp mod">
        <pc:chgData name="T H" userId="270efafb50020bd6" providerId="LiveId" clId="{5167A908-7B28-48D4-A8A2-0E41E1477FD2}" dt="2022-08-27T06:05:14.069" v="11" actId="1076"/>
        <pc:sldMkLst>
          <pc:docMk/>
          <pc:sldMk cId="2478622972" sldId="451"/>
        </pc:sldMkLst>
        <pc:spChg chg="mod">
          <ac:chgData name="T H" userId="270efafb50020bd6" providerId="LiveId" clId="{5167A908-7B28-48D4-A8A2-0E41E1477FD2}" dt="2022-08-27T06:05:11.041" v="10" actId="1076"/>
          <ac:spMkLst>
            <pc:docMk/>
            <pc:sldMk cId="2478622972" sldId="451"/>
            <ac:spMk id="2" creationId="{00000000-0000-0000-0000-000000000000}"/>
          </ac:spMkLst>
        </pc:spChg>
        <pc:spChg chg="mod">
          <ac:chgData name="T H" userId="270efafb50020bd6" providerId="LiveId" clId="{5167A908-7B28-48D4-A8A2-0E41E1477FD2}" dt="2022-08-27T06:05:14.069" v="11" actId="1076"/>
          <ac:spMkLst>
            <pc:docMk/>
            <pc:sldMk cId="2478622972" sldId="451"/>
            <ac:spMk id="31" creationId="{00000000-0000-0000-0000-000000000000}"/>
          </ac:spMkLst>
        </pc:spChg>
      </pc:sldChg>
      <pc:sldChg chg="delSp new ord">
        <pc:chgData name="T H" userId="270efafb50020bd6" providerId="LiveId" clId="{5167A908-7B28-48D4-A8A2-0E41E1477FD2}" dt="2022-08-27T06:00:20.330" v="6" actId="478"/>
        <pc:sldMkLst>
          <pc:docMk/>
          <pc:sldMk cId="1682705928" sldId="452"/>
        </pc:sldMkLst>
        <pc:spChg chg="del">
          <ac:chgData name="T H" userId="270efafb50020bd6" providerId="LiveId" clId="{5167A908-7B28-48D4-A8A2-0E41E1477FD2}" dt="2022-08-27T06:00:18.346" v="5" actId="478"/>
          <ac:spMkLst>
            <pc:docMk/>
            <pc:sldMk cId="1682705928" sldId="452"/>
            <ac:spMk id="2" creationId="{377FE867-4033-6CB0-C311-17A2A57E4C0C}"/>
          </ac:spMkLst>
        </pc:spChg>
        <pc:spChg chg="del">
          <ac:chgData name="T H" userId="270efafb50020bd6" providerId="LiveId" clId="{5167A908-7B28-48D4-A8A2-0E41E1477FD2}" dt="2022-08-27T06:00:20.330" v="6" actId="478"/>
          <ac:spMkLst>
            <pc:docMk/>
            <pc:sldMk cId="1682705928" sldId="452"/>
            <ac:spMk id="3" creationId="{758BECE6-EE35-8F23-428A-15A61D4462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22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250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66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234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26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686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1779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16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5047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228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2111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115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704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336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5165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8497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825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188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15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0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324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115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3324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999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5561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1865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2246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36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3009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66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411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7260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782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91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263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7730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8.jpeg"/><Relationship Id="rId3" Type="http://schemas.openxmlformats.org/officeDocument/2006/relationships/image" Target="../media/image6.jpg"/><Relationship Id="rId7" Type="http://schemas.openxmlformats.org/officeDocument/2006/relationships/image" Target="../media/image24.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30.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25.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8056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1550047" y="2971800"/>
            <a:ext cx="14089920" cy="1532727"/>
          </a:xfrm>
          <a:prstGeom prst="rect">
            <a:avLst/>
          </a:prstGeom>
        </p:spPr>
        <p:txBody>
          <a:bodyPr wrap="square">
            <a:spAutoFit/>
          </a:bodyPr>
          <a:lstStyle/>
          <a:p>
            <a:pPr algn="just">
              <a:lnSpc>
                <a:spcPct val="130000"/>
              </a:lnSpc>
            </a:pPr>
            <a:r>
              <a:rPr lang="nl-NL" sz="3600" b="1" dirty="0">
                <a:solidFill>
                  <a:srgbClr val="FF0000"/>
                </a:solidFill>
                <a:latin typeface="Times New Roman" pitchFamily="18" charset="0"/>
                <a:cs typeface="Times New Roman" pitchFamily="18" charset="0"/>
              </a:rPr>
              <a:t>     - Trong những địa danh trên, địa danh nào là di tích kịch sử - văn hóa, địa danh nào là cảnh quan thiên nhiên?</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550047" y="4572000"/>
            <a:ext cx="14113022" cy="4341638"/>
          </a:xfrm>
          <a:prstGeom prst="rect">
            <a:avLst/>
          </a:prstGeom>
          <a:solidFill>
            <a:schemeClr val="bg1"/>
          </a:solidFill>
        </p:spPr>
        <p:txBody>
          <a:bodyPr wrap="square">
            <a:spAutoFit/>
          </a:bodyPr>
          <a:lstStyle/>
          <a:p>
            <a:pPr algn="just">
              <a:lnSpc>
                <a:spcPct val="130000"/>
              </a:lnSpc>
            </a:pPr>
            <a:r>
              <a:rPr lang="nl-NL" sz="3600" b="1" dirty="0">
                <a:solidFill>
                  <a:srgbClr val="0000CC"/>
                </a:solidFill>
                <a:latin typeface="Times New Roman" pitchFamily="18" charset="0"/>
                <a:cs typeface="Times New Roman" pitchFamily="18" charset="0"/>
              </a:rPr>
              <a:t>     Trong các địa danh trên:</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di tích lịch sử - văn hóa là: Văn Miếu -Quốc Tử Giám; Phố cổ Hội An tỉnh Quảng Nam; Bến Nhà Rồng, Thành Phố Hồ Chí Minh.</a:t>
            </a:r>
            <a:endParaRPr lang="en-US" sz="3600" b="1" dirty="0">
              <a:solidFill>
                <a:srgbClr val="0000CC"/>
              </a:solidFill>
              <a:latin typeface="Times New Roman" pitchFamily="18" charset="0"/>
              <a:cs typeface="Times New Roman" pitchFamily="18" charset="0"/>
            </a:endParaRPr>
          </a:p>
          <a:p>
            <a:pPr algn="just">
              <a:lnSpc>
                <a:spcPct val="130000"/>
              </a:lnSpc>
            </a:pPr>
            <a:r>
              <a:rPr lang="nl-NL" sz="3600" b="1" dirty="0">
                <a:solidFill>
                  <a:srgbClr val="0000CC"/>
                </a:solidFill>
                <a:latin typeface="Times New Roman" pitchFamily="18" charset="0"/>
                <a:cs typeface="Times New Roman" pitchFamily="18" charset="0"/>
              </a:rPr>
              <a:t>* Địa danh là cảnh quan thiên nhiên ở địa phương là: Vịnh Hạ Long, tỉnh Quảng Ninh; Động Thiên Đường, tỉnh Quảng Bình.</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370515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831639" y="2743200"/>
            <a:ext cx="13572940" cy="1200329"/>
            <a:chOff x="1804379" y="2133600"/>
            <a:chExt cx="13572940" cy="1200329"/>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79" y="2294929"/>
              <a:ext cx="736614" cy="87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538869" y="2133600"/>
              <a:ext cx="12838450"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a:t>
              </a:r>
            </a:p>
          </p:txBody>
        </p:sp>
      </p:grpSp>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14" name="Group 13"/>
          <p:cNvGrpSpPr/>
          <p:nvPr/>
        </p:nvGrpSpPr>
        <p:grpSpPr>
          <a:xfrm>
            <a:off x="1802210" y="103853"/>
            <a:ext cx="12672219" cy="1569405"/>
            <a:chOff x="1802210" y="103853"/>
            <a:chExt cx="12672219" cy="1569405"/>
          </a:xfrm>
        </p:grpSpPr>
        <p:grpSp>
          <p:nvGrpSpPr>
            <p:cNvPr id="24" name="Group 23"/>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13" name="Rectangle 12"/>
          <p:cNvSpPr/>
          <p:nvPr/>
        </p:nvSpPr>
        <p:spPr>
          <a:xfrm>
            <a:off x="1813719" y="4191000"/>
            <a:ext cx="1359086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 Một số di tích lịch sử - văn hóa hoặc cảnh quan thiên nhiên ở địa phương em: Chùa Một Cột; Lăng Bác; Bảo tàng Hồ Chí Minh; Hồ Hoàn Kiếm; Chùa Trấn Quốc; Nhà tù Hỏa Lò; Phố cổ; Hoàng thành Thăng Long; Quảng trường Ba Đình; Nhà hát lớn Hà Nội; Thành Cổ Loa; Đền Ngọc Sơn - cầu Thê Húc; Vườn quốc gia Ba Vì,...</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19" y="3690959"/>
            <a:ext cx="10058400" cy="545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6" name="Group 25"/>
          <p:cNvGrpSpPr/>
          <p:nvPr/>
        </p:nvGrpSpPr>
        <p:grpSpPr>
          <a:xfrm>
            <a:off x="1573149" y="2469705"/>
            <a:ext cx="13727970" cy="1276529"/>
            <a:chOff x="1280319" y="2057400"/>
            <a:chExt cx="13727970" cy="1276529"/>
          </a:xfrm>
        </p:grpSpPr>
        <p:sp>
          <p:nvSpPr>
            <p:cNvPr id="27" name="Rectangle 26"/>
            <p:cNvSpPr/>
            <p:nvPr/>
          </p:nvSpPr>
          <p:spPr>
            <a:xfrm>
              <a:off x="2588450" y="2133600"/>
              <a:ext cx="12419839"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802210" y="103853"/>
            <a:ext cx="12672219" cy="1569405"/>
            <a:chOff x="1802210" y="103853"/>
            <a:chExt cx="12672219" cy="1569405"/>
          </a:xfrm>
        </p:grpSpPr>
        <p:grpSp>
          <p:nvGrpSpPr>
            <p:cNvPr id="20" name="Group 19"/>
            <p:cNvGrpSpPr/>
            <p:nvPr/>
          </p:nvGrpSpPr>
          <p:grpSpPr>
            <a:xfrm>
              <a:off x="5199053" y="103853"/>
              <a:ext cx="5878532" cy="994830"/>
              <a:chOff x="5051402" y="164812"/>
              <a:chExt cx="5779343" cy="994830"/>
            </a:xfrm>
          </p:grpSpPr>
          <p:grpSp>
            <p:nvGrpSpPr>
              <p:cNvPr id="22" name="Group 21"/>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0" y="3911018"/>
            <a:ext cx="2590800" cy="42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119" y="3902746"/>
            <a:ext cx="2577056"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383" b="1"/>
          <a:stretch/>
        </p:blipFill>
        <p:spPr bwMode="auto">
          <a:xfrm>
            <a:off x="5318919" y="3902746"/>
            <a:ext cx="2590800" cy="4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4519" y="3581400"/>
            <a:ext cx="4097222" cy="269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965" y="6248400"/>
            <a:ext cx="4112085" cy="27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9719" y="3581400"/>
            <a:ext cx="4114246" cy="536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500"/>
                                        <p:tgtEl>
                                          <p:spTgt spid="92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fade">
                                      <p:cBhvr>
                                        <p:cTn id="20" dur="500"/>
                                        <p:tgtEl>
                                          <p:spTgt spid="92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fade">
                                      <p:cBhvr>
                                        <p:cTn id="24" dur="500"/>
                                        <p:tgtEl>
                                          <p:spTgt spid="922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fade">
                                      <p:cBhvr>
                                        <p:cTn id="28" dur="500"/>
                                        <p:tgtEl>
                                          <p:spTgt spid="922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fade">
                                      <p:cBhvr>
                                        <p:cTn id="3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4" name="Group 23"/>
          <p:cNvGrpSpPr/>
          <p:nvPr/>
        </p:nvGrpSpPr>
        <p:grpSpPr>
          <a:xfrm>
            <a:off x="1573149" y="2469705"/>
            <a:ext cx="13727970" cy="1221254"/>
            <a:chOff x="1280319" y="2057400"/>
            <a:chExt cx="13727970" cy="1221254"/>
          </a:xfrm>
        </p:grpSpPr>
        <p:sp>
          <p:nvSpPr>
            <p:cNvPr id="25" name="Rectangle 24"/>
            <p:cNvSpPr/>
            <p:nvPr/>
          </p:nvSpPr>
          <p:spPr>
            <a:xfrm>
              <a:off x="2588450" y="2446564"/>
              <a:ext cx="1241983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2. Thu </a:t>
              </a:r>
              <a:r>
                <a:rPr lang="en-US" sz="3600" b="1" dirty="0" err="1">
                  <a:solidFill>
                    <a:srgbClr val="FF0000"/>
                  </a:solidFill>
                  <a:latin typeface="Times New Roman" pitchFamily="18" charset="0"/>
                  <a:cs typeface="Times New Roman" pitchFamily="18" charset="0"/>
                </a:rPr>
                <a:t>thập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45" b="22938" l="4952" r="17607">
                          <a14:foregroundMark x1="8941" y1="13481" x2="11004" y2="13280"/>
                          <a14:foregroundMark x1="11004" y1="13280" x2="13343" y2="15493"/>
                          <a14:foregroundMark x1="13480" y1="16298" x2="14580" y2="16298"/>
                        </a14:backgroundRemoval>
                      </a14:imgEffect>
                      <a14:imgEffect>
                        <a14:sharpenSoften amount="25000"/>
                      </a14:imgEffect>
                    </a14:imgLayer>
                  </a14:imgProps>
                </a:ext>
                <a:ext uri="{28A0092B-C50C-407E-A947-70E740481C1C}">
                  <a14:useLocalDpi xmlns:a14="http://schemas.microsoft.com/office/drawing/2010/main" val="0"/>
                </a:ext>
              </a:extLst>
            </a:blip>
            <a:srcRect l="5030" t="7659" r="82591" b="76975"/>
            <a:stretch/>
          </p:blipFill>
          <p:spPr bwMode="auto">
            <a:xfrm>
              <a:off x="1280319" y="2057400"/>
              <a:ext cx="1348491" cy="122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1802210" y="103853"/>
            <a:ext cx="12672219" cy="1569405"/>
            <a:chOff x="1802210" y="103853"/>
            <a:chExt cx="12672219" cy="1569405"/>
          </a:xfrm>
        </p:grpSpPr>
        <p:grpSp>
          <p:nvGrpSpPr>
            <p:cNvPr id="21" name="Group 20"/>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 name="Rectangle 1"/>
          <p:cNvSpPr/>
          <p:nvPr/>
        </p:nvSpPr>
        <p:spPr>
          <a:xfrm>
            <a:off x="1789779" y="3681570"/>
            <a:ext cx="14486859" cy="646331"/>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Trong mỗi hình, các bạn thu thập thông tin bằng cách nào?</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2118519" y="4538870"/>
            <a:ext cx="13415675" cy="3970318"/>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Hình 1: Các bạn thu thập thông tin qua đọc sách báo.</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2: Các bạn thu thập thông tin bằng cách hỏi người lớn.</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3: Các bạn thu thập thông tin bằng cách tra cứu In-tơ-nét.</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4: Các bạn thu thập thông tin bằng cách nghe hướng dẫn viên giới thiệu.</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5: Các bạn thu thập thông tin bằng cách quan sát mô hình.</a:t>
            </a:r>
            <a:endParaRPr lang="en-US" sz="3600" b="1" dirty="0">
              <a:solidFill>
                <a:srgbClr val="0000CC"/>
              </a:solidFill>
              <a:latin typeface="Times New Roman" pitchFamily="18" charset="0"/>
              <a:cs typeface="Times New Roman" pitchFamily="18" charset="0"/>
            </a:endParaRPr>
          </a:p>
          <a:p>
            <a:pPr algn="just"/>
            <a:r>
              <a:rPr lang="nl-NL" sz="3600" b="1" dirty="0">
                <a:solidFill>
                  <a:srgbClr val="0000CC"/>
                </a:solidFill>
                <a:latin typeface="Times New Roman" pitchFamily="18" charset="0"/>
                <a:cs typeface="Times New Roman" pitchFamily="18" charset="0"/>
              </a:rPr>
              <a:t>+ Hình 6: Các bạn thu thập thông tin bằng cách đọc bảng thông tin</a:t>
            </a:r>
            <a:r>
              <a:rPr lang="nl-NL" sz="36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786229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fade">
                                      <p:cBhvr>
                                        <p:cTn id="12" dur="500"/>
                                        <p:tgtEl>
                                          <p:spTgt spid="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fad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fade">
                                      <p:cBhvr>
                                        <p:cTn id="27" dur="500"/>
                                        <p:tgtEl>
                                          <p:spTgt spid="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Effect transition="in" filter="fade">
                                      <p:cBhvr>
                                        <p:cTn id="32" dur="500"/>
                                        <p:tgtEl>
                                          <p:spTgt spid="3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500"/>
                                        <p:tgtEl>
                                          <p:spTgt spid="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5" end="5"/>
                                            </p:txEl>
                                          </p:spTgt>
                                        </p:tgtEl>
                                        <p:attrNameLst>
                                          <p:attrName>style.visibility</p:attrName>
                                        </p:attrNameLst>
                                      </p:cBhvr>
                                      <p:to>
                                        <p:strVal val="visible"/>
                                      </p:to>
                                    </p:set>
                                    <p:animEffect transition="in" filter="fade">
                                      <p:cBhvr>
                                        <p:cTn id="4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825613" y="2859207"/>
            <a:ext cx="12806933" cy="2017593"/>
            <a:chOff x="2004076" y="4248834"/>
            <a:chExt cx="12806933" cy="2017593"/>
          </a:xfrm>
        </p:grpSpPr>
        <p:sp>
          <p:nvSpPr>
            <p:cNvPr id="6" name="Rounded Rectangle 1"/>
            <p:cNvSpPr/>
            <p:nvPr/>
          </p:nvSpPr>
          <p:spPr>
            <a:xfrm>
              <a:off x="2004076" y="4800600"/>
              <a:ext cx="12806933" cy="1465827"/>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b="1" dirty="0">
                <a:solidFill>
                  <a:srgbClr val="0000CC"/>
                </a:solidFill>
                <a:latin typeface="Times New Roman" pitchFamily="18" charset="0"/>
                <a:cs typeface="Times New Roman" pitchFamily="18" charset="0"/>
              </a:endParaRPr>
            </a:p>
          </p:txBody>
        </p:sp>
        <p:sp>
          <p:nvSpPr>
            <p:cNvPr id="7" name="Rectangle 6"/>
            <p:cNvSpPr/>
            <p:nvPr/>
          </p:nvSpPr>
          <p:spPr>
            <a:xfrm>
              <a:off x="3228610" y="5199627"/>
              <a:ext cx="11371027" cy="646331"/>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địa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điểm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a:t>
              </a:r>
            </a:p>
          </p:txBody>
        </p:sp>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0606" l="0" r="9251">
                          <a14:foregroundMark x1="4493" y1="28485" x2="7665" y2="25455"/>
                          <a14:foregroundMark x1="7665" y1="25455" x2="7841" y2="21818"/>
                          <a14:foregroundMark x1="7665" y1="14545" x2="7225" y2="24242"/>
                          <a14:foregroundMark x1="5286" y1="12121" x2="6079" y2="9697"/>
                          <a14:foregroundMark x1="6079" y1="9697" x2="6256" y2="21212"/>
                        </a14:backgroundRemoval>
                      </a14:imgEffect>
                      <a14:imgEffect>
                        <a14:sharpenSoften amount="25000"/>
                      </a14:imgEffect>
                    </a14:imgLayer>
                  </a14:imgProps>
                </a:ext>
                <a:ext uri="{28A0092B-C50C-407E-A947-70E740481C1C}">
                  <a14:useLocalDpi xmlns:a14="http://schemas.microsoft.com/office/drawing/2010/main" val="0"/>
                </a:ext>
              </a:extLst>
            </a:blip>
            <a:srcRect r="90901" b="41125"/>
            <a:stretch/>
          </p:blipFill>
          <p:spPr bwMode="auto">
            <a:xfrm>
              <a:off x="2004077" y="4248834"/>
              <a:ext cx="1537208" cy="14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0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pic>
        <p:nvPicPr>
          <p:cNvPr id="41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464" y="3673889"/>
            <a:ext cx="4130133" cy="272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210" y="3688108"/>
            <a:ext cx="4130132" cy="27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6"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919" y="6400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8719" y="3733801"/>
            <a:ext cx="409524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6519" y="6400801"/>
            <a:ext cx="413013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3"/>
                                        </p:tgtEl>
                                        <p:attrNameLst>
                                          <p:attrName>style.visibility</p:attrName>
                                        </p:attrNameLst>
                                      </p:cBhvr>
                                      <p:to>
                                        <p:strVal val="visible"/>
                                      </p:to>
                                    </p:set>
                                    <p:animEffect transition="in" filter="fade">
                                      <p:cBhvr>
                                        <p:cTn id="17" dur="500"/>
                                        <p:tgtEl>
                                          <p:spTgt spid="4123"/>
                                        </p:tgtEl>
                                      </p:cBhvr>
                                    </p:animEffect>
                                  </p:childTnLst>
                                </p:cTn>
                              </p:par>
                              <p:par>
                                <p:cTn id="18" presetID="10" presetClass="entr" presetSubtype="0" fill="hold" nodeType="withEffect">
                                  <p:stCondLst>
                                    <p:cond delay="0"/>
                                  </p:stCondLst>
                                  <p:childTnLst>
                                    <p:set>
                                      <p:cBhvr>
                                        <p:cTn id="19" dur="1" fill="hold">
                                          <p:stCondLst>
                                            <p:cond delay="0"/>
                                          </p:stCondLst>
                                        </p:cTn>
                                        <p:tgtEl>
                                          <p:spTgt spid="4124"/>
                                        </p:tgtEl>
                                        <p:attrNameLst>
                                          <p:attrName>style.visibility</p:attrName>
                                        </p:attrNameLst>
                                      </p:cBhvr>
                                      <p:to>
                                        <p:strVal val="visible"/>
                                      </p:to>
                                    </p:set>
                                    <p:animEffect transition="in" filter="fade">
                                      <p:cBhvr>
                                        <p:cTn id="20" dur="500"/>
                                        <p:tgtEl>
                                          <p:spTgt spid="4124"/>
                                        </p:tgtEl>
                                      </p:cBhvr>
                                    </p:animEffect>
                                  </p:childTnLst>
                                </p:cTn>
                              </p:par>
                              <p:par>
                                <p:cTn id="21" presetID="10" presetClass="entr" presetSubtype="0" fill="hold" nodeType="with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fade">
                                      <p:cBhvr>
                                        <p:cTn id="23" dur="500"/>
                                        <p:tgtEl>
                                          <p:spTgt spid="4125"/>
                                        </p:tgtEl>
                                      </p:cBhvr>
                                    </p:animEffect>
                                  </p:childTnLst>
                                </p:cTn>
                              </p:par>
                              <p:par>
                                <p:cTn id="24" presetID="10" presetClass="entr" presetSubtype="0" fill="hold" nodeType="withEffect">
                                  <p:stCondLst>
                                    <p:cond delay="0"/>
                                  </p:stCondLst>
                                  <p:childTnLst>
                                    <p:set>
                                      <p:cBhvr>
                                        <p:cTn id="25" dur="1" fill="hold">
                                          <p:stCondLst>
                                            <p:cond delay="0"/>
                                          </p:stCondLst>
                                        </p:cTn>
                                        <p:tgtEl>
                                          <p:spTgt spid="4126"/>
                                        </p:tgtEl>
                                        <p:attrNameLst>
                                          <p:attrName>style.visibility</p:attrName>
                                        </p:attrNameLst>
                                      </p:cBhvr>
                                      <p:to>
                                        <p:strVal val="visible"/>
                                      </p:to>
                                    </p:set>
                                    <p:animEffect transition="in" filter="fade">
                                      <p:cBhvr>
                                        <p:cTn id="26" dur="500"/>
                                        <p:tgtEl>
                                          <p:spTgt spid="4126"/>
                                        </p:tgtEl>
                                      </p:cBhvr>
                                    </p:animEffect>
                                  </p:childTnLst>
                                </p:cTn>
                              </p:par>
                              <p:par>
                                <p:cTn id="27" presetID="10" presetClass="entr" presetSubtype="0" fill="hold" nodeType="withEffect">
                                  <p:stCondLst>
                                    <p:cond delay="0"/>
                                  </p:stCondLst>
                                  <p:childTnLst>
                                    <p:set>
                                      <p:cBhvr>
                                        <p:cTn id="28" dur="1" fill="hold">
                                          <p:stCondLst>
                                            <p:cond delay="0"/>
                                          </p:stCondLst>
                                        </p:cTn>
                                        <p:tgtEl>
                                          <p:spTgt spid="4127"/>
                                        </p:tgtEl>
                                        <p:attrNameLst>
                                          <p:attrName>style.visibility</p:attrName>
                                        </p:attrNameLst>
                                      </p:cBhvr>
                                      <p:to>
                                        <p:strVal val="visible"/>
                                      </p:to>
                                    </p:set>
                                    <p:animEffect transition="in" filter="fade">
                                      <p:cBhvr>
                                        <p:cTn id="29"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pic>
        <p:nvPicPr>
          <p:cNvPr id="41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038600"/>
            <a:ext cx="561690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Đây là Văn Miếu-Quốc Tử Giám ở Thủ đô Hà Nội. Văn Miếu - Quốc Tử Giám, Hà Nội. Là quần thể di tích đa dạng và phong phú hàng đầu của thành phố Hà Nội. Nơi đây thờ Khổng Tử và thầy giáo Chu Văn An. Quốc Tử Giám được coi là trường đại học đầu tiên của Việt Nam. Mỗi dịp Tết đến Xuân về, mọi người thường lên đây để xin chữ đầu năm với mong muốn mình trong năm mới sẽ học hành đỗ đạt và giỏi giang hơn.</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245113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animEffect transition="in" filter="fade">
                                      <p:cBhvr>
                                        <p:cTn id="7" dur="500"/>
                                        <p:tgtEl>
                                          <p:spTgt spid="4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3837087"/>
            <a:ext cx="9967119" cy="5078313"/>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Phố cổ Hội An, Quảng Nam. Là một đô thị cổ nằm ở hạ lưu sông Thu Bồn, thuộc vùng đồng bằng ven biển tỉnh Quảng Nam. Đây là nơi lưu giữ được gần như nguyên vẹn với hơn 1000 di tích kiến trúc từ phố xá, nhà cửa, hội quán, đình, chùa, miếu, nhà thờ tộc, giếng cổ… đến các món ăn truyền thống. Ngày 4 tháng 12, UNESCO đã công nhận đô thị cổ Hội An là một di sản văn hóa thế giới.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19" y="4648200"/>
            <a:ext cx="9967119" cy="2862322"/>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Bến nhà Rồng, Thành phố Hồ Chí Minh hay còn gọi là bảo tàng Hồ Chí Minh. Ngày 5/7/1911, Bác Hồ ra đi tìm đường cứu nước tại bến nhà Rồng. Nơi đây trưng bày rất nhiều hình ảnh về Bác, các hiện vật liên quan đến Bác,…</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157120" y="3837087"/>
            <a:ext cx="9677400" cy="4524315"/>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Vịnh Hạ Long, Quảng Ninh. Vịnh Hạ Long giới hạn trong diện tích khoảng 1.553 km² bao gồm 1.969 hòn đảo lớn nhỏ, phần lớn là đảo đá vôi. Vịnh Hạ Long đã vinh dự hai lần đươc UNESCO công nhận là Di sản Thiên nhiên Thế giới vào năm 1994 và 2000. Vịnh Hạ Long lọt vào top 7 kỳ quan thiên nhiên mới của thế giới năm 2011.</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4191000"/>
            <a:ext cx="5616906" cy="42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802210" y="103853"/>
            <a:ext cx="12672219" cy="1569405"/>
            <a:chOff x="1802210" y="103853"/>
            <a:chExt cx="12672219" cy="1569405"/>
          </a:xfrm>
        </p:grpSpPr>
        <p:grpSp>
          <p:nvGrpSpPr>
            <p:cNvPr id="14" name="Group 13"/>
            <p:cNvGrpSpPr/>
            <p:nvPr/>
          </p:nvGrpSpPr>
          <p:grpSpPr>
            <a:xfrm>
              <a:off x="5199053" y="103853"/>
              <a:ext cx="5878532" cy="994830"/>
              <a:chOff x="5051402" y="164812"/>
              <a:chExt cx="5779343" cy="994830"/>
            </a:xfrm>
          </p:grpSpPr>
          <p:grpSp>
            <p:nvGrpSpPr>
              <p:cNvPr id="18" name="Group 17"/>
              <p:cNvGrpSpPr/>
              <p:nvPr/>
            </p:nvGrpSpPr>
            <p:grpSpPr>
              <a:xfrm>
                <a:off x="5051402" y="164812"/>
                <a:ext cx="5779343" cy="994830"/>
                <a:chOff x="5051402" y="164812"/>
                <a:chExt cx="5779343" cy="994830"/>
              </a:xfrm>
            </p:grpSpPr>
            <p:sp>
              <p:nvSpPr>
                <p:cNvPr id="20" name="TextBox 19"/>
                <p:cNvSpPr txBox="1"/>
                <p:nvPr/>
              </p:nvSpPr>
              <p:spPr>
                <a:xfrm>
                  <a:off x="5051402" y="164812"/>
                  <a:ext cx="5779343" cy="553998"/>
                </a:xfrm>
                <a:prstGeom prst="rect">
                  <a:avLst/>
                </a:prstGeom>
                <a:noFill/>
              </p:spPr>
              <p:txBody>
                <a:bodyPr wrap="none" rtlCol="0">
                  <a:spAutoFit/>
                </a:bodyPr>
                <a:lstStyle/>
                <a:p>
                  <a:r>
                    <a:rPr lang="en-US" sz="3000" dirty="0" err="1">
                      <a:solidFill>
                        <a:srgbClr val="0000CC"/>
                      </a:solidFill>
                      <a:latin typeface="Times New Roman" pitchFamily="18" charset="0"/>
                      <a:cs typeface="Times New Roman" pitchFamily="18" charset="0"/>
                    </a:rPr>
                    <a:t>Thứ</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21" name="TextBox 20"/>
                <p:cNvSpPr txBox="1"/>
                <p:nvPr/>
              </p:nvSpPr>
              <p:spPr>
                <a:xfrm>
                  <a:off x="5987551"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80"/>
              <a:ext cx="1267221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11: DI TÍCH  LỊCH SỬ - VĂN HÓA VÀ CẢNH QUAN THIÊN NHIÊN (T1)</a:t>
              </a:r>
            </a:p>
          </p:txBody>
        </p:sp>
      </p:grpSp>
      <p:sp>
        <p:nvSpPr>
          <p:cNvPr id="22" name="Rectangle 21"/>
          <p:cNvSpPr/>
          <p:nvPr/>
        </p:nvSpPr>
        <p:spPr>
          <a:xfrm>
            <a:off x="1573149" y="1524000"/>
            <a:ext cx="14089920"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 </a:t>
            </a:r>
            <a:r>
              <a:rPr lang="en-US" sz="3600" b="1" u="sng" dirty="0" err="1">
                <a:solidFill>
                  <a:srgbClr val="FF0066"/>
                </a:solidFill>
                <a:latin typeface="Times New Roman" pitchFamily="18" charset="0"/>
                <a:cs typeface="Times New Roman" pitchFamily="18" charset="0"/>
              </a:rPr>
              <a:t>Tìm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hiểu</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một</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số</a:t>
            </a:r>
            <a:r>
              <a:rPr lang="en-US" sz="3600" b="1" u="sng" dirty="0">
                <a:solidFill>
                  <a:srgbClr val="FF0066"/>
                </a:solidFill>
                <a:latin typeface="Times New Roman" pitchFamily="18" charset="0"/>
                <a:cs typeface="Times New Roman" pitchFamily="18" charset="0"/>
              </a:rPr>
              <a:t> di </a:t>
            </a:r>
            <a:r>
              <a:rPr lang="en-US" sz="3600" b="1" u="sng" dirty="0" err="1">
                <a:solidFill>
                  <a:srgbClr val="FF0066"/>
                </a:solidFill>
                <a:latin typeface="Times New Roman" pitchFamily="18" charset="0"/>
                <a:cs typeface="Times New Roman" pitchFamily="18" charset="0"/>
              </a:rPr>
              <a:t>tích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lịch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sử</a:t>
            </a:r>
            <a:r>
              <a:rPr lang="en-US" sz="3600" b="1" u="sng" dirty="0">
                <a:solidFill>
                  <a:srgbClr val="FF0066"/>
                </a:solidFill>
                <a:latin typeface="Times New Roman" pitchFamily="18" charset="0"/>
                <a:cs typeface="Times New Roman" pitchFamily="18" charset="0"/>
              </a:rPr>
              <a:t> - </a:t>
            </a:r>
            <a:r>
              <a:rPr lang="en-US" sz="3600" b="1" u="sng" dirty="0" err="1">
                <a:solidFill>
                  <a:srgbClr val="FF0066"/>
                </a:solidFill>
                <a:latin typeface="Times New Roman" pitchFamily="18" charset="0"/>
                <a:cs typeface="Times New Roman" pitchFamily="18" charset="0"/>
              </a:rPr>
              <a:t>văn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hóa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hoặc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cảnh</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quan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thiên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nhiên</a:t>
            </a:r>
            <a:r>
              <a:rPr lang="en-US" sz="3600" b="1" u="sng" dirty="0">
                <a:solidFill>
                  <a:srgbClr val="FF0066"/>
                </a:solidFill>
                <a:latin typeface="Times New Roman" pitchFamily="18" charset="0"/>
                <a:cs typeface="Times New Roman" pitchFamily="18" charset="0"/>
              </a:rPr>
              <a:t> ở </a:t>
            </a:r>
            <a:r>
              <a:rPr lang="en-US" sz="3600" b="1" u="sng" dirty="0" err="1">
                <a:solidFill>
                  <a:srgbClr val="FF0066"/>
                </a:solidFill>
                <a:latin typeface="Times New Roman" pitchFamily="18" charset="0"/>
                <a:cs typeface="Times New Roman" pitchFamily="18" charset="0"/>
              </a:rPr>
              <a:t>địa</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phương</a:t>
            </a:r>
            <a:r>
              <a:rPr lang="en-US" sz="3600" b="1" u="sng" dirty="0">
                <a:solidFill>
                  <a:srgbClr val="FF0066"/>
                </a:solidFill>
                <a:latin typeface="Times New Roman" pitchFamily="18" charset="0"/>
                <a:cs typeface="Times New Roman" pitchFamily="18" charset="0"/>
              </a:rPr>
              <a:t>.</a:t>
            </a:r>
          </a:p>
        </p:txBody>
      </p:sp>
      <p:grpSp>
        <p:nvGrpSpPr>
          <p:cNvPr id="23" name="Group 22"/>
          <p:cNvGrpSpPr/>
          <p:nvPr/>
        </p:nvGrpSpPr>
        <p:grpSpPr>
          <a:xfrm>
            <a:off x="1573149" y="2499593"/>
            <a:ext cx="13727969" cy="1200329"/>
            <a:chOff x="1642894" y="2362200"/>
            <a:chExt cx="13727969" cy="1200329"/>
          </a:xfrm>
        </p:grpSpPr>
        <p:sp>
          <p:nvSpPr>
            <p:cNvPr id="25" name="Rectangle 24"/>
            <p:cNvSpPr/>
            <p:nvPr/>
          </p:nvSpPr>
          <p:spPr>
            <a:xfrm>
              <a:off x="2538868" y="2362200"/>
              <a:ext cx="12831995" cy="1200329"/>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di </a:t>
              </a:r>
              <a:r>
                <a:rPr lang="en-US" sz="3600" b="1" dirty="0" err="1">
                  <a:solidFill>
                    <a:srgbClr val="FF0000"/>
                  </a:solidFill>
                  <a:latin typeface="Times New Roman" pitchFamily="18" charset="0"/>
                  <a:cs typeface="Times New Roman" pitchFamily="18" charset="0"/>
                </a:rPr>
                <a:t>tích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lịch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hóa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Việt</a:t>
              </a:r>
              <a:r>
                <a:rPr lang="en-US" sz="3600" b="1" dirty="0">
                  <a:solidFill>
                    <a:srgbClr val="FF0000"/>
                  </a:solidFill>
                  <a:latin typeface="Times New Roman" pitchFamily="18" charset="0"/>
                  <a:cs typeface="Times New Roman" pitchFamily="18" charset="0"/>
                </a:rPr>
                <a:t> Nam.</a:t>
              </a:r>
            </a:p>
          </p:txBody>
        </p:sp>
        <p:pic>
          <p:nvPicPr>
            <p:cNvPr id="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1822" y1="20000" x2="74494" y2="32917"/>
                          <a14:foregroundMark x1="55061" y1="23333" x2="56275" y2="32917"/>
                          <a14:foregroundMark x1="56275" y1="32917" x2="40081" y2="52917"/>
                          <a14:foregroundMark x1="40081" y1="23333" x2="73279" y2="29583"/>
                        </a14:backgroundRemoval>
                      </a14:imgEffect>
                    </a14:imgLayer>
                  </a14:imgProps>
                </a:ext>
                <a:ext uri="{28A0092B-C50C-407E-A947-70E740481C1C}">
                  <a14:useLocalDpi xmlns:a14="http://schemas.microsoft.com/office/drawing/2010/main" val="0"/>
                </a:ext>
              </a:extLst>
            </a:blip>
            <a:srcRect l="13976" t="8233" b="9433"/>
            <a:stretch/>
          </p:blipFill>
          <p:spPr bwMode="auto">
            <a:xfrm>
              <a:off x="1642894" y="2474238"/>
              <a:ext cx="895975" cy="8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ctangle 23"/>
          <p:cNvSpPr/>
          <p:nvPr/>
        </p:nvSpPr>
        <p:spPr>
          <a:xfrm>
            <a:off x="6309519" y="4279880"/>
            <a:ext cx="9505950" cy="3416320"/>
          </a:xfrm>
          <a:prstGeom prst="rect">
            <a:avLst/>
          </a:prstGeom>
          <a:solidFill>
            <a:schemeClr val="bg1"/>
          </a:solidFill>
        </p:spPr>
        <p:txBody>
          <a:bodyPr wrap="square">
            <a:spAutoFit/>
          </a:bodyPr>
          <a:lstStyle/>
          <a:p>
            <a:pPr algn="just"/>
            <a:r>
              <a:rPr lang="nl-NL" sz="3600" b="1" dirty="0">
                <a:solidFill>
                  <a:srgbClr val="0000CC"/>
                </a:solidFill>
                <a:latin typeface="Times New Roman" pitchFamily="18" charset="0"/>
                <a:cs typeface="Times New Roman" pitchFamily="18" charset="0"/>
              </a:rPr>
              <a:t>     Động Thiên Đường, Quảng Bình. Nằm trong lòng một quần thể núi đá vôi ở độ cao 191m thuộc Vườn Quốc gia Phong Nha Kẻ Bàng. Động Thiên Đường có chiều dài hơn 31,4 km, chiều rộng dao động từ 30 đến 100m, nơi rộng nhất lên đến 150m.</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8396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10038</TotalTime>
  <Words>1592</Words>
  <Application>Microsoft Office PowerPoint</Application>
  <PresentationFormat>Custom</PresentationFormat>
  <Paragraphs>86</Paragraphs>
  <Slides>16</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Times New Roman</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1169</cp:revision>
  <dcterms:created xsi:type="dcterms:W3CDTF">2008-09-09T22:52:10Z</dcterms:created>
  <dcterms:modified xsi:type="dcterms:W3CDTF">2022-08-27T06:05:20Z</dcterms:modified>
</cp:coreProperties>
</file>