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84" r:id="rId4"/>
    <p:sldId id="260" r:id="rId5"/>
    <p:sldId id="262" r:id="rId6"/>
    <p:sldId id="266" r:id="rId7"/>
    <p:sldId id="261" r:id="rId8"/>
    <p:sldId id="264" r:id="rId9"/>
    <p:sldId id="265" r:id="rId10"/>
    <p:sldId id="268" r:id="rId11"/>
    <p:sldId id="287" r:id="rId12"/>
    <p:sldId id="288" r:id="rId13"/>
    <p:sldId id="269" r:id="rId14"/>
    <p:sldId id="271" r:id="rId15"/>
    <p:sldId id="289" r:id="rId16"/>
    <p:sldId id="270" r:id="rId17"/>
    <p:sldId id="285" r:id="rId18"/>
    <p:sldId id="272" r:id="rId19"/>
    <p:sldId id="273" r:id="rId20"/>
    <p:sldId id="274" r:id="rId21"/>
    <p:sldId id="283" r:id="rId22"/>
    <p:sldId id="282" r:id="rId23"/>
    <p:sldId id="277" r:id="rId24"/>
    <p:sldId id="278" r:id="rId25"/>
    <p:sldId id="279" r:id="rId26"/>
    <p:sldId id="280"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B6C396C9-2B1F-45E4-9EE8-2985A240B022}" type="datetimeFigureOut">
              <a:rPr lang="vi-VN" smtClean="0"/>
              <a:t>27/08/2023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1311244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6C396C9-2B1F-45E4-9EE8-2985A240B022}" type="datetimeFigureOut">
              <a:rPr lang="vi-VN" smtClean="0"/>
              <a:t>27/08/2023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374516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6C396C9-2B1F-45E4-9EE8-2985A240B022}" type="datetimeFigureOut">
              <a:rPr lang="vi-VN" smtClean="0"/>
              <a:t>27/08/2023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3985507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6C396C9-2B1F-45E4-9EE8-2985A240B022}" type="datetimeFigureOut">
              <a:rPr lang="vi-VN" smtClean="0"/>
              <a:t>27/08/2023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84683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C396C9-2B1F-45E4-9EE8-2985A240B022}" type="datetimeFigureOut">
              <a:rPr lang="vi-VN" smtClean="0"/>
              <a:t>27/08/2023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420019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B6C396C9-2B1F-45E4-9EE8-2985A240B022}" type="datetimeFigureOut">
              <a:rPr lang="vi-VN" smtClean="0"/>
              <a:t>27/08/2023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422623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B6C396C9-2B1F-45E4-9EE8-2985A240B022}" type="datetimeFigureOut">
              <a:rPr lang="vi-VN" smtClean="0"/>
              <a:t>27/08/2023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316276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B6C396C9-2B1F-45E4-9EE8-2985A240B022}" type="datetimeFigureOut">
              <a:rPr lang="vi-VN" smtClean="0"/>
              <a:t>27/08/2023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161862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C396C9-2B1F-45E4-9EE8-2985A240B022}" type="datetimeFigureOut">
              <a:rPr lang="vi-VN" smtClean="0"/>
              <a:t>27/08/2023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26347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C396C9-2B1F-45E4-9EE8-2985A240B022}" type="datetimeFigureOut">
              <a:rPr lang="vi-VN" smtClean="0"/>
              <a:t>27/08/2023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3082850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C396C9-2B1F-45E4-9EE8-2985A240B022}" type="datetimeFigureOut">
              <a:rPr lang="vi-VN" smtClean="0"/>
              <a:t>27/08/2023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BF1DE56-DB2E-45BC-90FA-DB7E78E48DC6}" type="slidenum">
              <a:rPr lang="vi-VN" smtClean="0"/>
              <a:t>‹#›</a:t>
            </a:fld>
            <a:endParaRPr lang="vi-VN"/>
          </a:p>
        </p:txBody>
      </p:sp>
    </p:spTree>
    <p:extLst>
      <p:ext uri="{BB962C8B-B14F-4D97-AF65-F5344CB8AC3E}">
        <p14:creationId xmlns:p14="http://schemas.microsoft.com/office/powerpoint/2010/main" val="358072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396C9-2B1F-45E4-9EE8-2985A240B022}" type="datetimeFigureOut">
              <a:rPr lang="vi-VN" smtClean="0"/>
              <a:t>27/08/2023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1DE56-DB2E-45BC-90FA-DB7E78E48DC6}" type="slidenum">
              <a:rPr lang="vi-VN" smtClean="0"/>
              <a:t>‹#›</a:t>
            </a:fld>
            <a:endParaRPr lang="vi-VN"/>
          </a:p>
        </p:txBody>
      </p:sp>
    </p:spTree>
    <p:extLst>
      <p:ext uri="{BB962C8B-B14F-4D97-AF65-F5344CB8AC3E}">
        <p14:creationId xmlns:p14="http://schemas.microsoft.com/office/powerpoint/2010/main" val="2402472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gif"/><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gif"/><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gif"/><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gif"/><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0.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 y="0"/>
            <a:ext cx="9174711" cy="68688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p:nvPr/>
        </p:nvSpPr>
        <p:spPr>
          <a:xfrm>
            <a:off x="179512" y="1067603"/>
            <a:ext cx="8748464" cy="3585533"/>
          </a:xfrm>
          <a:prstGeom prst="rect">
            <a:avLst/>
          </a:prstGeom>
        </p:spPr>
        <p:txBody>
          <a:bodyPr wrap="square" lIns="0" tIns="0" rIns="0" bIns="0" rtlCol="0" anchor="t">
            <a:spAutoFit/>
          </a:bodyPr>
          <a:lstStyle/>
          <a:p>
            <a:pPr algn="ctr">
              <a:lnSpc>
                <a:spcPct val="150000"/>
              </a:lnSpc>
            </a:pPr>
            <a:r>
              <a:rPr lang="en-US" sz="5400" b="1" dirty="0" smtClean="0">
                <a:solidFill>
                  <a:srgbClr val="141B49"/>
                </a:solidFill>
                <a:latin typeface="Utm"/>
                <a:cs typeface="Arial" panose="020B0604020202020204" pitchFamily="34" charset="0"/>
              </a:rPr>
              <a:t>CHÀO MỪNG CÁC EM ĐẾN VỚI BÀI </a:t>
            </a:r>
            <a:r>
              <a:rPr lang="en-US" sz="5400" b="1" smtClean="0">
                <a:solidFill>
                  <a:srgbClr val="141B49"/>
                </a:solidFill>
                <a:latin typeface="Utm"/>
                <a:cs typeface="Arial" panose="020B0604020202020204" pitchFamily="34" charset="0"/>
              </a:rPr>
              <a:t>HỌC </a:t>
            </a:r>
            <a:r>
              <a:rPr lang="en-US" sz="5400" b="1" smtClean="0">
                <a:solidFill>
                  <a:srgbClr val="141B49"/>
                </a:solidFill>
                <a:latin typeface="Utm"/>
                <a:cs typeface="Arial" panose="020B0604020202020204" pitchFamily="34" charset="0"/>
              </a:rPr>
              <a:t>HÔM </a:t>
            </a:r>
            <a:r>
              <a:rPr lang="en-US" sz="5400" b="1" dirty="0" smtClean="0">
                <a:solidFill>
                  <a:srgbClr val="141B49"/>
                </a:solidFill>
                <a:latin typeface="Utm"/>
                <a:cs typeface="Arial" panose="020B0604020202020204" pitchFamily="34" charset="0"/>
              </a:rPr>
              <a:t>NAY!</a:t>
            </a:r>
            <a:endParaRPr lang="en-US" sz="5400" b="1" dirty="0">
              <a:solidFill>
                <a:srgbClr val="141B49"/>
              </a:solidFill>
              <a:latin typeface="Utm"/>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511" y="4653137"/>
            <a:ext cx="2411760" cy="22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4" cstate="print">
            <a:extLst>
              <a:ext uri="{BEBA8EAE-BF5A-486C-A8C5-ECC9F3942E4B}">
                <a14:imgProps xmlns:a14="http://schemas.microsoft.com/office/drawing/2010/main">
                  <a14:imgLayer r:embed="rId5">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4211960" y="4365104"/>
            <a:ext cx="3096344" cy="2795871"/>
          </a:xfrm>
          <a:prstGeom prst="rect">
            <a:avLst/>
          </a:prstGeom>
          <a:noFill/>
          <a:ln>
            <a:noFill/>
          </a:ln>
          <a:effectLst/>
          <a:extLst/>
        </p:spPr>
      </p:pic>
    </p:spTree>
    <p:extLst>
      <p:ext uri="{BB962C8B-B14F-4D97-AF65-F5344CB8AC3E}">
        <p14:creationId xmlns:p14="http://schemas.microsoft.com/office/powerpoint/2010/main" val="31086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 y="0"/>
            <a:ext cx="9174711" cy="69573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3"/>
          <a:srcRect/>
          <a:stretch>
            <a:fillRect/>
          </a:stretch>
        </p:blipFill>
        <p:spPr bwMode="auto">
          <a:xfrm>
            <a:off x="6732241" y="4725144"/>
            <a:ext cx="2411760" cy="2368028"/>
          </a:xfrm>
          <a:prstGeom prst="rect">
            <a:avLst/>
          </a:prstGeom>
          <a:noFill/>
          <a:ln w="9525">
            <a:noFill/>
            <a:miter lim="800000"/>
            <a:headEnd/>
            <a:tailEnd/>
          </a:ln>
        </p:spPr>
      </p:pic>
      <p:pic>
        <p:nvPicPr>
          <p:cNvPr id="8" name="Picture 7"/>
          <p:cNvPicPr/>
          <p:nvPr/>
        </p:nvPicPr>
        <p:blipFill>
          <a:blip r:embed="rId4"/>
          <a:stretch>
            <a:fillRect/>
          </a:stretch>
        </p:blipFill>
        <p:spPr>
          <a:xfrm flipH="1">
            <a:off x="-396553" y="476673"/>
            <a:ext cx="4032448" cy="3450940"/>
          </a:xfrm>
          <a:prstGeom prst="rect">
            <a:avLst/>
          </a:prstGeom>
        </p:spPr>
      </p:pic>
      <p:sp>
        <p:nvSpPr>
          <p:cNvPr id="9" name="TextBox 5"/>
          <p:cNvSpPr txBox="1"/>
          <p:nvPr/>
        </p:nvSpPr>
        <p:spPr>
          <a:xfrm>
            <a:off x="2915816" y="1262705"/>
            <a:ext cx="6048672" cy="2708434"/>
          </a:xfrm>
          <a:prstGeom prst="rect">
            <a:avLst/>
          </a:prstGeom>
        </p:spPr>
        <p:txBody>
          <a:bodyPr wrap="square" lIns="0" tIns="0" rIns="0" bIns="0" rtlCol="0" anchor="t">
            <a:spAutoFit/>
          </a:bodyPr>
          <a:lstStyle/>
          <a:p>
            <a:pPr algn="just"/>
            <a:r>
              <a:rPr lang="vi-VN" sz="4400" b="1">
                <a:solidFill>
                  <a:srgbClr val="141B49"/>
                </a:solidFill>
                <a:latin typeface="Utm"/>
                <a:cs typeface="Arial" panose="020B0604020202020204" pitchFamily="34" charset="0"/>
              </a:rPr>
              <a:t>	</a:t>
            </a:r>
            <a:r>
              <a:rPr lang="vi-VN" sz="4400" b="1" smtClean="0">
                <a:solidFill>
                  <a:srgbClr val="141B49"/>
                </a:solidFill>
                <a:latin typeface="Utm"/>
                <a:cs typeface="Arial" panose="020B0604020202020204" pitchFamily="34" charset="0"/>
              </a:rPr>
              <a:t> </a:t>
            </a:r>
            <a:r>
              <a:rPr lang="vi-VN" sz="4400" b="1" smtClean="0">
                <a:solidFill>
                  <a:srgbClr val="141B49"/>
                </a:solidFill>
                <a:latin typeface="Utm"/>
                <a:cs typeface="Arial" panose="020B0604020202020204" pitchFamily="34" charset="0"/>
              </a:rPr>
              <a:t>Nội dung và số câu trong đoạn kết bài Sầu riêng có gì khác đoạn kết bài Cây si?</a:t>
            </a:r>
            <a:endParaRPr lang="vi-VN" sz="4400" b="1">
              <a:solidFill>
                <a:srgbClr val="141B49"/>
              </a:solidFill>
              <a:latin typeface="Utm"/>
              <a:cs typeface="Arial" panose="020B0604020202020204" pitchFamily="34" charset="0"/>
            </a:endParaRPr>
          </a:p>
        </p:txBody>
      </p:sp>
    </p:spTree>
    <p:extLst>
      <p:ext uri="{BB962C8B-B14F-4D97-AF65-F5344CB8AC3E}">
        <p14:creationId xmlns:p14="http://schemas.microsoft.com/office/powerpoint/2010/main" val="13839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488"/>
            <a:ext cx="9174711" cy="69573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3"/>
          <a:srcRect/>
          <a:stretch>
            <a:fillRect/>
          </a:stretch>
        </p:blipFill>
        <p:spPr bwMode="auto">
          <a:xfrm>
            <a:off x="6732241" y="4725144"/>
            <a:ext cx="2411760" cy="2368028"/>
          </a:xfrm>
          <a:prstGeom prst="rect">
            <a:avLst/>
          </a:prstGeom>
          <a:noFill/>
          <a:ln w="9525">
            <a:noFill/>
            <a:miter lim="800000"/>
            <a:headEnd/>
            <a:tailEnd/>
          </a:ln>
        </p:spPr>
      </p:pic>
      <p:pic>
        <p:nvPicPr>
          <p:cNvPr id="8" name="Picture 7"/>
          <p:cNvPicPr/>
          <p:nvPr/>
        </p:nvPicPr>
        <p:blipFill>
          <a:blip r:embed="rId4"/>
          <a:stretch>
            <a:fillRect/>
          </a:stretch>
        </p:blipFill>
        <p:spPr>
          <a:xfrm>
            <a:off x="5084238" y="-171400"/>
            <a:ext cx="4650825" cy="3450940"/>
          </a:xfrm>
          <a:prstGeom prst="rect">
            <a:avLst/>
          </a:prstGeom>
        </p:spPr>
      </p:pic>
      <p:sp>
        <p:nvSpPr>
          <p:cNvPr id="6" name="TextBox 5"/>
          <p:cNvSpPr txBox="1"/>
          <p:nvPr/>
        </p:nvSpPr>
        <p:spPr>
          <a:xfrm>
            <a:off x="-5747" y="1124744"/>
            <a:ext cx="6294391" cy="4062651"/>
          </a:xfrm>
          <a:prstGeom prst="rect">
            <a:avLst/>
          </a:prstGeom>
        </p:spPr>
        <p:txBody>
          <a:bodyPr wrap="square" lIns="0" tIns="0" rIns="0" bIns="0" rtlCol="0" anchor="t">
            <a:spAutoFit/>
          </a:bodyPr>
          <a:lstStyle/>
          <a:p>
            <a:pPr algn="just"/>
            <a:r>
              <a:rPr lang="vi-VN" sz="4400">
                <a:solidFill>
                  <a:srgbClr val="141B49"/>
                </a:solidFill>
                <a:latin typeface="Utm"/>
                <a:cs typeface="Arial" panose="020B0604020202020204" pitchFamily="34" charset="0"/>
              </a:rPr>
              <a:t>	</a:t>
            </a:r>
            <a:r>
              <a:rPr lang="vi-VN" sz="4400" smtClean="0">
                <a:solidFill>
                  <a:srgbClr val="141B49"/>
                </a:solidFill>
                <a:latin typeface="Utm"/>
                <a:cs typeface="Arial" panose="020B0604020202020204" pitchFamily="34" charset="0"/>
              </a:rPr>
              <a:t> </a:t>
            </a:r>
            <a:r>
              <a:rPr lang="vi-VN" sz="4400">
                <a:solidFill>
                  <a:srgbClr val="141B49"/>
                </a:solidFill>
                <a:latin typeface="Utm"/>
                <a:cs typeface="Arial" panose="020B0604020202020204" pitchFamily="34" charset="0"/>
              </a:rPr>
              <a:t>Đoạn kết của bài văn Sầu riêng có nhiều câu hơn (4 câu), nêu suy nghĩ, liên tưởng, cảm xúc của tác giả → Kết bài mở rộng.</a:t>
            </a:r>
          </a:p>
        </p:txBody>
      </p:sp>
    </p:spTree>
    <p:extLst>
      <p:ext uri="{BB962C8B-B14F-4D97-AF65-F5344CB8AC3E}">
        <p14:creationId xmlns:p14="http://schemas.microsoft.com/office/powerpoint/2010/main" val="173594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 y="0"/>
            <a:ext cx="9174711" cy="69573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3"/>
          <a:srcRect/>
          <a:stretch>
            <a:fillRect/>
          </a:stretch>
        </p:blipFill>
        <p:spPr bwMode="auto">
          <a:xfrm>
            <a:off x="6732241" y="4725144"/>
            <a:ext cx="2411760" cy="2368028"/>
          </a:xfrm>
          <a:prstGeom prst="rect">
            <a:avLst/>
          </a:prstGeom>
          <a:noFill/>
          <a:ln w="9525">
            <a:noFill/>
            <a:miter lim="800000"/>
            <a:headEnd/>
            <a:tailEnd/>
          </a:ln>
        </p:spPr>
      </p:pic>
      <p:pic>
        <p:nvPicPr>
          <p:cNvPr id="8" name="Picture 7"/>
          <p:cNvPicPr/>
          <p:nvPr/>
        </p:nvPicPr>
        <p:blipFill>
          <a:blip r:embed="rId4"/>
          <a:stretch>
            <a:fillRect/>
          </a:stretch>
        </p:blipFill>
        <p:spPr>
          <a:xfrm>
            <a:off x="5084238" y="-171400"/>
            <a:ext cx="4650825" cy="3450940"/>
          </a:xfrm>
          <a:prstGeom prst="rect">
            <a:avLst/>
          </a:prstGeom>
        </p:spPr>
      </p:pic>
      <p:sp>
        <p:nvSpPr>
          <p:cNvPr id="6" name="TextBox 5"/>
          <p:cNvSpPr txBox="1"/>
          <p:nvPr/>
        </p:nvSpPr>
        <p:spPr>
          <a:xfrm>
            <a:off x="-5747" y="1124744"/>
            <a:ext cx="6294391" cy="4062651"/>
          </a:xfrm>
          <a:prstGeom prst="rect">
            <a:avLst/>
          </a:prstGeom>
        </p:spPr>
        <p:txBody>
          <a:bodyPr wrap="square" lIns="0" tIns="0" rIns="0" bIns="0" rtlCol="0" anchor="t">
            <a:spAutoFit/>
          </a:bodyPr>
          <a:lstStyle/>
          <a:p>
            <a:pPr algn="just"/>
            <a:r>
              <a:rPr lang="vi-VN" sz="4400">
                <a:solidFill>
                  <a:srgbClr val="141B49"/>
                </a:solidFill>
                <a:latin typeface="Utm"/>
                <a:cs typeface="Arial" panose="020B0604020202020204" pitchFamily="34" charset="0"/>
              </a:rPr>
              <a:t>	</a:t>
            </a:r>
            <a:r>
              <a:rPr lang="vi-VN" sz="4400" smtClean="0">
                <a:solidFill>
                  <a:srgbClr val="141B49"/>
                </a:solidFill>
                <a:latin typeface="Utm"/>
                <a:cs typeface="Arial" panose="020B0604020202020204" pitchFamily="34" charset="0"/>
              </a:rPr>
              <a:t> </a:t>
            </a:r>
            <a:r>
              <a:rPr lang="vi-VN" sz="4400">
                <a:solidFill>
                  <a:srgbClr val="141B49"/>
                </a:solidFill>
                <a:latin typeface="Utm"/>
                <a:cs typeface="Arial" panose="020B0604020202020204" pitchFamily="34" charset="0"/>
              </a:rPr>
              <a:t>Đoạn kết của bài văn Cây si chỉ có 1 câu nêu lên cảm nghĩ (cảm xúc, suy nghĩ) của tác giả → Kết bài không mở rộng.</a:t>
            </a:r>
          </a:p>
        </p:txBody>
      </p:sp>
    </p:spTree>
    <p:extLst>
      <p:ext uri="{BB962C8B-B14F-4D97-AF65-F5344CB8AC3E}">
        <p14:creationId xmlns:p14="http://schemas.microsoft.com/office/powerpoint/2010/main" val="164507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 y="16498"/>
            <a:ext cx="9174711" cy="68688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467545" y="476672"/>
            <a:ext cx="5976664" cy="5539978"/>
          </a:xfrm>
          <a:prstGeom prst="rect">
            <a:avLst/>
          </a:prstGeom>
        </p:spPr>
        <p:txBody>
          <a:bodyPr wrap="square" lIns="0" tIns="0" rIns="0" bIns="0" rtlCol="0" anchor="t">
            <a:spAutoFit/>
          </a:bodyPr>
          <a:lstStyle/>
          <a:p>
            <a:pPr algn="ctr">
              <a:lnSpc>
                <a:spcPct val="150000"/>
              </a:lnSpc>
            </a:pPr>
            <a:r>
              <a:rPr lang="en-US" sz="6000" b="1" smtClean="0">
                <a:solidFill>
                  <a:srgbClr val="0070C0"/>
                </a:solidFill>
                <a:latin typeface="Arial" panose="020B0604020202020204" pitchFamily="34" charset="0"/>
                <a:cs typeface="Arial" panose="020B0604020202020204" pitchFamily="34" charset="0"/>
              </a:rPr>
              <a:t>Tham khảo một </a:t>
            </a:r>
            <a:r>
              <a:rPr lang="en-US" sz="6000" b="1" smtClean="0">
                <a:solidFill>
                  <a:srgbClr val="0070C0"/>
                </a:solidFill>
                <a:latin typeface="Utm"/>
                <a:cs typeface="Arial" panose="020B0604020202020204" pitchFamily="34" charset="0"/>
              </a:rPr>
              <a:t>số</a:t>
            </a:r>
            <a:r>
              <a:rPr lang="en-US" sz="6000" b="1" smtClean="0">
                <a:solidFill>
                  <a:srgbClr val="0070C0"/>
                </a:solidFill>
                <a:latin typeface="Arial" panose="020B0604020202020204" pitchFamily="34" charset="0"/>
                <a:cs typeface="Arial" panose="020B0604020202020204" pitchFamily="34" charset="0"/>
              </a:rPr>
              <a:t> </a:t>
            </a:r>
            <a:r>
              <a:rPr lang="en-US" sz="6000" b="1" smtClean="0">
                <a:solidFill>
                  <a:srgbClr val="0070C0"/>
                </a:solidFill>
                <a:latin typeface="Arial" panose="020B0604020202020204" pitchFamily="34" charset="0"/>
                <a:cs typeface="Arial" panose="020B0604020202020204" pitchFamily="34" charset="0"/>
              </a:rPr>
              <a:t>kết </a:t>
            </a:r>
            <a:r>
              <a:rPr lang="en-US" sz="6000" b="1">
                <a:solidFill>
                  <a:srgbClr val="0070C0"/>
                </a:solidFill>
                <a:latin typeface="Arial" panose="020B0604020202020204" pitchFamily="34" charset="0"/>
                <a:cs typeface="Arial" panose="020B0604020202020204" pitchFamily="34" charset="0"/>
              </a:rPr>
              <a:t>bài mở </a:t>
            </a:r>
            <a:r>
              <a:rPr lang="en-US" sz="6000" b="1" smtClean="0">
                <a:solidFill>
                  <a:srgbClr val="0070C0"/>
                </a:solidFill>
                <a:latin typeface="Arial" panose="020B0604020202020204" pitchFamily="34" charset="0"/>
                <a:cs typeface="Arial" panose="020B0604020202020204" pitchFamily="34" charset="0"/>
              </a:rPr>
              <a:t>rộng và không mở rộng</a:t>
            </a:r>
            <a:endParaRPr lang="en-US" sz="6000" b="1" dirty="0">
              <a:solidFill>
                <a:srgbClr val="0070C0"/>
              </a:solidFill>
              <a:latin typeface="Arial" panose="020B0604020202020204" pitchFamily="34" charset="0"/>
              <a:cs typeface="Arial" panose="020B0604020202020204" pitchFamily="34" charset="0"/>
            </a:endParaRPr>
          </a:p>
        </p:txBody>
      </p:sp>
      <p:pic>
        <p:nvPicPr>
          <p:cNvPr id="5" name="Picture 4"/>
          <p:cNvPicPr/>
          <p:nvPr/>
        </p:nvPicPr>
        <p:blipFill>
          <a:blip r:embed="rId3"/>
          <a:stretch>
            <a:fillRect/>
          </a:stretch>
        </p:blipFill>
        <p:spPr>
          <a:xfrm>
            <a:off x="6466590" y="587808"/>
            <a:ext cx="2845167" cy="2802869"/>
          </a:xfrm>
          <a:prstGeom prst="rect">
            <a:avLst/>
          </a:prstGeom>
        </p:spPr>
      </p:pic>
      <p:pic>
        <p:nvPicPr>
          <p:cNvPr id="6" name="Picture 5"/>
          <p:cNvPicPr/>
          <p:nvPr/>
        </p:nvPicPr>
        <p:blipFill>
          <a:blip r:embed="rId4"/>
          <a:srcRect/>
          <a:stretch>
            <a:fillRect/>
          </a:stretch>
        </p:blipFill>
        <p:spPr bwMode="auto">
          <a:xfrm>
            <a:off x="6732241" y="4725144"/>
            <a:ext cx="2411760" cy="2368028"/>
          </a:xfrm>
          <a:prstGeom prst="rect">
            <a:avLst/>
          </a:prstGeom>
          <a:noFill/>
          <a:ln w="9525">
            <a:noFill/>
            <a:miter lim="800000"/>
            <a:headEnd/>
            <a:tailEnd/>
          </a:ln>
        </p:spPr>
      </p:pic>
    </p:spTree>
    <p:extLst>
      <p:ext uri="{BB962C8B-B14F-4D97-AF65-F5344CB8AC3E}">
        <p14:creationId xmlns:p14="http://schemas.microsoft.com/office/powerpoint/2010/main" val="74381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5"/>
            <a:ext cx="9174711" cy="6868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p:nvPr/>
        </p:nvPicPr>
        <p:blipFill>
          <a:blip r:embed="rId3">
            <a:extLst>
              <a:ext uri="{BEBA8EAE-BF5A-486C-A8C5-ECC9F3942E4B}">
                <a14:imgProps xmlns:a14="http://schemas.microsoft.com/office/drawing/2010/main">
                  <a14:imgLayer r:embed="rId4">
                    <a14:imgEffect>
                      <a14:backgroundRemoval t="0" b="100000" l="1160" r="97216"/>
                    </a14:imgEffect>
                  </a14:imgLayer>
                </a14:imgProps>
              </a:ext>
            </a:extLst>
          </a:blip>
          <a:stretch>
            <a:fillRect/>
          </a:stretch>
        </p:blipFill>
        <p:spPr>
          <a:xfrm>
            <a:off x="7236296" y="100878"/>
            <a:ext cx="2451855" cy="2088232"/>
          </a:xfrm>
          <a:prstGeom prst="rect">
            <a:avLst/>
          </a:prstGeom>
        </p:spPr>
      </p:pic>
      <p:sp>
        <p:nvSpPr>
          <p:cNvPr id="4" name="TextBox 5"/>
          <p:cNvSpPr txBox="1"/>
          <p:nvPr/>
        </p:nvSpPr>
        <p:spPr>
          <a:xfrm>
            <a:off x="910275" y="188640"/>
            <a:ext cx="7550157" cy="809261"/>
          </a:xfrm>
          <a:prstGeom prst="rect">
            <a:avLst/>
          </a:prstGeom>
        </p:spPr>
        <p:txBody>
          <a:bodyPr wrap="square" lIns="0" tIns="0" rIns="0" bIns="0" rtlCol="0" anchor="t">
            <a:spAutoFit/>
          </a:bodyPr>
          <a:lstStyle/>
          <a:p>
            <a:pPr algn="ctr">
              <a:lnSpc>
                <a:spcPct val="150000"/>
              </a:lnSpc>
            </a:pPr>
            <a:r>
              <a:rPr lang="en-US" sz="4000" b="1">
                <a:solidFill>
                  <a:srgbClr val="0070C0"/>
                </a:solidFill>
                <a:latin typeface="Utm"/>
                <a:cs typeface="Arial" panose="020B0604020202020204" pitchFamily="34" charset="0"/>
              </a:rPr>
              <a:t>K</a:t>
            </a:r>
            <a:r>
              <a:rPr lang="en-US" sz="4000" b="1" smtClean="0">
                <a:solidFill>
                  <a:srgbClr val="0070C0"/>
                </a:solidFill>
                <a:latin typeface="Utm"/>
                <a:cs typeface="Arial" panose="020B0604020202020204" pitchFamily="34" charset="0"/>
              </a:rPr>
              <a:t>ết </a:t>
            </a:r>
            <a:r>
              <a:rPr lang="en-US" sz="4000" b="1">
                <a:solidFill>
                  <a:srgbClr val="0070C0"/>
                </a:solidFill>
                <a:latin typeface="Utm"/>
                <a:cs typeface="Arial" panose="020B0604020202020204" pitchFamily="34" charset="0"/>
              </a:rPr>
              <a:t>bài </a:t>
            </a:r>
            <a:r>
              <a:rPr lang="en-US" sz="4000" b="1" smtClean="0">
                <a:solidFill>
                  <a:srgbClr val="0070C0"/>
                </a:solidFill>
                <a:latin typeface="Utm"/>
                <a:cs typeface="Arial" panose="020B0604020202020204" pitchFamily="34" charset="0"/>
              </a:rPr>
              <a:t>không mở rộng</a:t>
            </a:r>
            <a:endParaRPr lang="en-US" sz="4000" b="1" dirty="0">
              <a:solidFill>
                <a:srgbClr val="0070C0"/>
              </a:solidFill>
              <a:latin typeface="Utm"/>
              <a:cs typeface="Arial" panose="020B0604020202020204" pitchFamily="34" charset="0"/>
            </a:endParaRPr>
          </a:p>
        </p:txBody>
      </p:sp>
      <p:sp>
        <p:nvSpPr>
          <p:cNvPr id="6" name="TextBox 5"/>
          <p:cNvSpPr txBox="1"/>
          <p:nvPr/>
        </p:nvSpPr>
        <p:spPr>
          <a:xfrm>
            <a:off x="257536" y="1628800"/>
            <a:ext cx="7726561" cy="3602076"/>
          </a:xfrm>
          <a:prstGeom prst="rect">
            <a:avLst/>
          </a:prstGeom>
        </p:spPr>
        <p:txBody>
          <a:bodyPr wrap="square" lIns="0" tIns="0" rIns="0" bIns="0" rtlCol="0" anchor="t">
            <a:spAutoFit/>
          </a:bodyPr>
          <a:lstStyle/>
          <a:p>
            <a:pPr algn="ctr">
              <a:lnSpc>
                <a:spcPct val="150000"/>
              </a:lnSpc>
            </a:pPr>
            <a:r>
              <a:rPr lang="vi-VN" sz="3200">
                <a:latin typeface="Utm"/>
                <a:cs typeface="Arial" panose="020B0604020202020204" pitchFamily="34" charset="0"/>
              </a:rPr>
              <a:t>	</a:t>
            </a:r>
            <a:r>
              <a:rPr lang="vi-VN" sz="3200" b="1">
                <a:latin typeface="Utm"/>
                <a:cs typeface="Arial" panose="020B0604020202020204" pitchFamily="34" charset="0"/>
              </a:rPr>
              <a:t>Tả cây bàng </a:t>
            </a:r>
            <a:endParaRPr lang="vi-VN" sz="3200" b="1" smtClean="0">
              <a:latin typeface="Utm"/>
              <a:cs typeface="Arial" panose="020B0604020202020204" pitchFamily="34" charset="0"/>
            </a:endParaRPr>
          </a:p>
          <a:p>
            <a:pPr algn="just">
              <a:lnSpc>
                <a:spcPct val="150000"/>
              </a:lnSpc>
            </a:pPr>
            <a:r>
              <a:rPr lang="vi-VN" sz="3200" smtClean="0">
                <a:latin typeface="Utm"/>
                <a:cs typeface="Arial" panose="020B0604020202020204" pitchFamily="34" charset="0"/>
              </a:rPr>
              <a:t>	Tôi </a:t>
            </a:r>
            <a:r>
              <a:rPr lang="vi-VN" sz="3200">
                <a:latin typeface="Utm"/>
                <a:cs typeface="Arial" panose="020B0604020202020204" pitchFamily="34" charset="0"/>
              </a:rPr>
              <a:t>yêu cây bàng như yêu chính những kỉ niệm về ngôi trường thân yêu của tôi. Dù đi đâu, tôi vẫn nhớ hình ảnh chiếc ô xanh khổng lồ dịu dàng ấy.</a:t>
            </a:r>
          </a:p>
        </p:txBody>
      </p:sp>
      <p:pic>
        <p:nvPicPr>
          <p:cNvPr id="7" name="Picture 6"/>
          <p:cNvPicPr/>
          <p:nvPr/>
        </p:nvPicPr>
        <p:blipFill>
          <a:blip r:embed="rId5"/>
          <a:srcRect/>
          <a:stretch>
            <a:fillRect/>
          </a:stretch>
        </p:blipFill>
        <p:spPr bwMode="auto">
          <a:xfrm>
            <a:off x="6732241" y="4725144"/>
            <a:ext cx="2411760" cy="2368028"/>
          </a:xfrm>
          <a:prstGeom prst="rect">
            <a:avLst/>
          </a:prstGeom>
          <a:noFill/>
          <a:ln w="9525">
            <a:noFill/>
            <a:miter lim="800000"/>
            <a:headEnd/>
            <a:tailEnd/>
          </a:ln>
        </p:spPr>
      </p:pic>
    </p:spTree>
    <p:extLst>
      <p:ext uri="{BB962C8B-B14F-4D97-AF65-F5344CB8AC3E}">
        <p14:creationId xmlns:p14="http://schemas.microsoft.com/office/powerpoint/2010/main" val="341313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5"/>
            <a:ext cx="9174711" cy="6868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p:nvPr/>
        </p:nvPicPr>
        <p:blipFill>
          <a:blip r:embed="rId3">
            <a:extLst>
              <a:ext uri="{BEBA8EAE-BF5A-486C-A8C5-ECC9F3942E4B}">
                <a14:imgProps xmlns:a14="http://schemas.microsoft.com/office/drawing/2010/main">
                  <a14:imgLayer r:embed="rId4">
                    <a14:imgEffect>
                      <a14:backgroundRemoval t="0" b="100000" l="1160" r="97216"/>
                    </a14:imgEffect>
                  </a14:imgLayer>
                </a14:imgProps>
              </a:ext>
            </a:extLst>
          </a:blip>
          <a:stretch>
            <a:fillRect/>
          </a:stretch>
        </p:blipFill>
        <p:spPr>
          <a:xfrm>
            <a:off x="7236296" y="100878"/>
            <a:ext cx="2451855" cy="2088232"/>
          </a:xfrm>
          <a:prstGeom prst="rect">
            <a:avLst/>
          </a:prstGeom>
        </p:spPr>
      </p:pic>
      <p:sp>
        <p:nvSpPr>
          <p:cNvPr id="4" name="TextBox 5"/>
          <p:cNvSpPr txBox="1"/>
          <p:nvPr/>
        </p:nvSpPr>
        <p:spPr>
          <a:xfrm>
            <a:off x="694251" y="188640"/>
            <a:ext cx="7550157" cy="923330"/>
          </a:xfrm>
          <a:prstGeom prst="rect">
            <a:avLst/>
          </a:prstGeom>
        </p:spPr>
        <p:txBody>
          <a:bodyPr wrap="square" lIns="0" tIns="0" rIns="0" bIns="0" rtlCol="0" anchor="t">
            <a:spAutoFit/>
          </a:bodyPr>
          <a:lstStyle/>
          <a:p>
            <a:pPr algn="ctr">
              <a:lnSpc>
                <a:spcPct val="150000"/>
              </a:lnSpc>
            </a:pPr>
            <a:r>
              <a:rPr lang="en-US" sz="4000" b="1">
                <a:solidFill>
                  <a:srgbClr val="0070C0"/>
                </a:solidFill>
                <a:latin typeface="Utm"/>
                <a:cs typeface="Arial" panose="020B0604020202020204" pitchFamily="34" charset="0"/>
              </a:rPr>
              <a:t>K</a:t>
            </a:r>
            <a:r>
              <a:rPr lang="en-US" sz="4000" b="1" smtClean="0">
                <a:solidFill>
                  <a:srgbClr val="0070C0"/>
                </a:solidFill>
                <a:latin typeface="Utm"/>
                <a:cs typeface="Arial" panose="020B0604020202020204" pitchFamily="34" charset="0"/>
              </a:rPr>
              <a:t>ết</a:t>
            </a:r>
            <a:r>
              <a:rPr lang="en-US" sz="4000" b="1" smtClean="0">
                <a:solidFill>
                  <a:srgbClr val="0070C0"/>
                </a:solidFill>
                <a:latin typeface="Arial" panose="020B0604020202020204" pitchFamily="34" charset="0"/>
                <a:cs typeface="Arial" panose="020B0604020202020204" pitchFamily="34" charset="0"/>
              </a:rPr>
              <a:t> </a:t>
            </a:r>
            <a:r>
              <a:rPr lang="en-US" sz="4000" b="1">
                <a:solidFill>
                  <a:srgbClr val="0070C0"/>
                </a:solidFill>
                <a:latin typeface="Arial" panose="020B0604020202020204" pitchFamily="34" charset="0"/>
                <a:cs typeface="Arial" panose="020B0604020202020204" pitchFamily="34" charset="0"/>
              </a:rPr>
              <a:t>bài </a:t>
            </a:r>
            <a:r>
              <a:rPr lang="en-US" sz="4000" b="1" smtClean="0">
                <a:solidFill>
                  <a:srgbClr val="0070C0"/>
                </a:solidFill>
                <a:latin typeface="Arial" panose="020B0604020202020204" pitchFamily="34" charset="0"/>
                <a:cs typeface="Arial" panose="020B0604020202020204" pitchFamily="34" charset="0"/>
              </a:rPr>
              <a:t>không mở </a:t>
            </a:r>
            <a:r>
              <a:rPr lang="en-US" sz="4000" b="1" smtClean="0">
                <a:solidFill>
                  <a:srgbClr val="0070C0"/>
                </a:solidFill>
                <a:latin typeface="Arial" panose="020B0604020202020204" pitchFamily="34" charset="0"/>
                <a:cs typeface="Arial" panose="020B0604020202020204" pitchFamily="34" charset="0"/>
              </a:rPr>
              <a:t>rộng</a:t>
            </a:r>
            <a:endParaRPr lang="en-US" sz="4000" b="1" dirty="0">
              <a:solidFill>
                <a:srgbClr val="0070C0"/>
              </a:solidFill>
              <a:latin typeface="Arial" panose="020B0604020202020204" pitchFamily="34" charset="0"/>
              <a:cs typeface="Arial" panose="020B0604020202020204" pitchFamily="34" charset="0"/>
            </a:endParaRPr>
          </a:p>
        </p:txBody>
      </p:sp>
      <p:pic>
        <p:nvPicPr>
          <p:cNvPr id="7" name="Picture 6"/>
          <p:cNvPicPr/>
          <p:nvPr/>
        </p:nvPicPr>
        <p:blipFill>
          <a:blip r:embed="rId5"/>
          <a:srcRect/>
          <a:stretch>
            <a:fillRect/>
          </a:stretch>
        </p:blipFill>
        <p:spPr bwMode="auto">
          <a:xfrm>
            <a:off x="6732241" y="4725144"/>
            <a:ext cx="2411760" cy="2368028"/>
          </a:xfrm>
          <a:prstGeom prst="rect">
            <a:avLst/>
          </a:prstGeom>
          <a:noFill/>
          <a:ln w="9525">
            <a:noFill/>
            <a:miter lim="800000"/>
            <a:headEnd/>
            <a:tailEnd/>
          </a:ln>
        </p:spPr>
      </p:pic>
      <p:sp>
        <p:nvSpPr>
          <p:cNvPr id="9" name="TextBox 8"/>
          <p:cNvSpPr txBox="1"/>
          <p:nvPr/>
        </p:nvSpPr>
        <p:spPr>
          <a:xfrm>
            <a:off x="251519" y="1556792"/>
            <a:ext cx="8568953" cy="3693319"/>
          </a:xfrm>
          <a:prstGeom prst="rect">
            <a:avLst/>
          </a:prstGeom>
        </p:spPr>
        <p:txBody>
          <a:bodyPr wrap="square" lIns="0" tIns="0" rIns="0" bIns="0" rtlCol="0" anchor="t">
            <a:spAutoFit/>
          </a:bodyPr>
          <a:lstStyle/>
          <a:p>
            <a:pPr algn="ctr">
              <a:lnSpc>
                <a:spcPct val="150000"/>
              </a:lnSpc>
            </a:pPr>
            <a:r>
              <a:rPr lang="vi-VN" sz="3200" b="1">
                <a:latin typeface="Utm"/>
                <a:cs typeface="Arial" panose="020B0604020202020204" pitchFamily="34" charset="0"/>
              </a:rPr>
              <a:t>	</a:t>
            </a:r>
            <a:r>
              <a:rPr lang="vi-VN" sz="3200" b="1" smtClean="0">
                <a:latin typeface="Utm"/>
                <a:cs typeface="Arial" panose="020B0604020202020204" pitchFamily="34" charset="0"/>
              </a:rPr>
              <a:t>Tả </a:t>
            </a:r>
            <a:r>
              <a:rPr lang="vi-VN" sz="3200" b="1">
                <a:latin typeface="Utm"/>
                <a:cs typeface="Arial" panose="020B0604020202020204" pitchFamily="34" charset="0"/>
              </a:rPr>
              <a:t>cây phượng</a:t>
            </a:r>
          </a:p>
          <a:p>
            <a:pPr algn="just">
              <a:lnSpc>
                <a:spcPct val="150000"/>
              </a:lnSpc>
            </a:pPr>
            <a:r>
              <a:rPr lang="vi-VN" sz="3200" b="1" smtClean="0">
                <a:latin typeface="Utm"/>
                <a:cs typeface="Arial" panose="020B0604020202020204" pitchFamily="34" charset="0"/>
              </a:rPr>
              <a:t>	</a:t>
            </a:r>
            <a:r>
              <a:rPr lang="vi-VN" sz="3200" smtClean="0">
                <a:latin typeface="Utm"/>
                <a:cs typeface="Arial" panose="020B0604020202020204" pitchFamily="34" charset="0"/>
              </a:rPr>
              <a:t>Em yêu cây phượng, yêu mùa hoa nở nhưng cũng thật buồn vì khi hoa phượng nở thì chúng em phải chia tay </a:t>
            </a:r>
            <a:r>
              <a:rPr lang="vi-VN" sz="3200">
                <a:latin typeface="Utm"/>
                <a:cs typeface="Arial" panose="020B0604020202020204" pitchFamily="34" charset="0"/>
              </a:rPr>
              <a:t>nhau, chia tay mái trường để bắt đầu kì nghỉ hè </a:t>
            </a:r>
            <a:r>
              <a:rPr lang="vi-VN" sz="3200" smtClean="0">
                <a:latin typeface="Utm"/>
                <a:cs typeface="Arial" panose="020B0604020202020204" pitchFamily="34" charset="0"/>
              </a:rPr>
              <a:t>dài</a:t>
            </a:r>
            <a:r>
              <a:rPr lang="vi-VN" sz="3200">
                <a:latin typeface="Utm"/>
                <a:cs typeface="Arial" panose="020B0604020202020204" pitchFamily="34" charset="0"/>
              </a:rPr>
              <a:t>.</a:t>
            </a:r>
          </a:p>
        </p:txBody>
      </p:sp>
    </p:spTree>
    <p:extLst>
      <p:ext uri="{BB962C8B-B14F-4D97-AF65-F5344CB8AC3E}">
        <p14:creationId xmlns:p14="http://schemas.microsoft.com/office/powerpoint/2010/main" val="77156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01"/>
            <a:ext cx="9174711" cy="6868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p:nvPr/>
        </p:nvPicPr>
        <p:blipFill>
          <a:blip r:embed="rId3">
            <a:extLst>
              <a:ext uri="{BEBA8EAE-BF5A-486C-A8C5-ECC9F3942E4B}">
                <a14:imgProps xmlns:a14="http://schemas.microsoft.com/office/drawing/2010/main">
                  <a14:imgLayer r:embed="rId4">
                    <a14:imgEffect>
                      <a14:backgroundRemoval t="0" b="100000" l="1160" r="97216"/>
                    </a14:imgEffect>
                  </a14:imgLayer>
                </a14:imgProps>
              </a:ext>
            </a:extLst>
          </a:blip>
          <a:stretch>
            <a:fillRect/>
          </a:stretch>
        </p:blipFill>
        <p:spPr>
          <a:xfrm>
            <a:off x="7236296" y="100878"/>
            <a:ext cx="2451855" cy="2088232"/>
          </a:xfrm>
          <a:prstGeom prst="rect">
            <a:avLst/>
          </a:prstGeom>
        </p:spPr>
      </p:pic>
      <p:sp>
        <p:nvSpPr>
          <p:cNvPr id="4" name="TextBox 5"/>
          <p:cNvSpPr txBox="1"/>
          <p:nvPr/>
        </p:nvSpPr>
        <p:spPr>
          <a:xfrm>
            <a:off x="694251" y="188640"/>
            <a:ext cx="7550157" cy="923330"/>
          </a:xfrm>
          <a:prstGeom prst="rect">
            <a:avLst/>
          </a:prstGeom>
        </p:spPr>
        <p:txBody>
          <a:bodyPr wrap="square" lIns="0" tIns="0" rIns="0" bIns="0" rtlCol="0" anchor="t">
            <a:spAutoFit/>
          </a:bodyPr>
          <a:lstStyle/>
          <a:p>
            <a:pPr algn="ctr">
              <a:lnSpc>
                <a:spcPct val="150000"/>
              </a:lnSpc>
            </a:pPr>
            <a:r>
              <a:rPr lang="en-US" sz="4000" b="1">
                <a:solidFill>
                  <a:srgbClr val="0070C0"/>
                </a:solidFill>
                <a:latin typeface="Utm"/>
                <a:cs typeface="Arial" panose="020B0604020202020204" pitchFamily="34" charset="0"/>
              </a:rPr>
              <a:t>K</a:t>
            </a:r>
            <a:r>
              <a:rPr lang="en-US" sz="4000" b="1" smtClean="0">
                <a:solidFill>
                  <a:srgbClr val="0070C0"/>
                </a:solidFill>
                <a:latin typeface="Utm"/>
                <a:cs typeface="Arial" panose="020B0604020202020204" pitchFamily="34" charset="0"/>
              </a:rPr>
              <a:t>ết </a:t>
            </a:r>
            <a:r>
              <a:rPr lang="en-US" sz="4000" b="1">
                <a:solidFill>
                  <a:srgbClr val="0070C0"/>
                </a:solidFill>
                <a:latin typeface="Utm"/>
                <a:cs typeface="Arial" panose="020B0604020202020204" pitchFamily="34" charset="0"/>
              </a:rPr>
              <a:t>bài mở </a:t>
            </a:r>
            <a:r>
              <a:rPr lang="en-US" sz="4000" b="1" smtClean="0">
                <a:solidFill>
                  <a:srgbClr val="0070C0"/>
                </a:solidFill>
                <a:latin typeface="Utm"/>
                <a:cs typeface="Arial" panose="020B0604020202020204" pitchFamily="34" charset="0"/>
              </a:rPr>
              <a:t>rộng</a:t>
            </a:r>
            <a:endParaRPr lang="en-US" sz="4000" b="1" dirty="0">
              <a:solidFill>
                <a:srgbClr val="0070C0"/>
              </a:solidFill>
              <a:latin typeface="Utm"/>
              <a:cs typeface="Arial" panose="020B0604020202020204" pitchFamily="34" charset="0"/>
            </a:endParaRPr>
          </a:p>
        </p:txBody>
      </p:sp>
      <p:sp>
        <p:nvSpPr>
          <p:cNvPr id="8" name="TextBox 5"/>
          <p:cNvSpPr txBox="1"/>
          <p:nvPr/>
        </p:nvSpPr>
        <p:spPr>
          <a:xfrm>
            <a:off x="107504" y="1628800"/>
            <a:ext cx="8693901" cy="4431983"/>
          </a:xfrm>
          <a:prstGeom prst="rect">
            <a:avLst/>
          </a:prstGeom>
        </p:spPr>
        <p:txBody>
          <a:bodyPr wrap="square" lIns="0" tIns="0" rIns="0" bIns="0" rtlCol="0" anchor="t">
            <a:spAutoFit/>
          </a:bodyPr>
          <a:lstStyle/>
          <a:p>
            <a:pPr algn="ctr">
              <a:lnSpc>
                <a:spcPct val="150000"/>
              </a:lnSpc>
            </a:pPr>
            <a:r>
              <a:rPr lang="vi-VN" sz="3200" b="1" smtClean="0">
                <a:latin typeface="Utm"/>
                <a:cs typeface="Arial" panose="020B0604020202020204" pitchFamily="34" charset="0"/>
              </a:rPr>
              <a:t>Tả </a:t>
            </a:r>
            <a:r>
              <a:rPr lang="vi-VN" sz="3200" b="1">
                <a:latin typeface="Utm"/>
                <a:cs typeface="Arial" panose="020B0604020202020204" pitchFamily="34" charset="0"/>
              </a:rPr>
              <a:t>cây bàng </a:t>
            </a:r>
            <a:endParaRPr lang="vi-VN" sz="3200" b="1" smtClean="0">
              <a:latin typeface="Utm"/>
              <a:cs typeface="Arial" panose="020B0604020202020204" pitchFamily="34" charset="0"/>
            </a:endParaRPr>
          </a:p>
          <a:p>
            <a:pPr algn="just">
              <a:lnSpc>
                <a:spcPct val="150000"/>
              </a:lnSpc>
            </a:pPr>
            <a:r>
              <a:rPr lang="vi-VN" sz="3200" b="1" smtClean="0">
                <a:latin typeface="Utm"/>
                <a:cs typeface="Arial" panose="020B0604020202020204" pitchFamily="34" charset="0"/>
              </a:rPr>
              <a:t>	</a:t>
            </a:r>
            <a:r>
              <a:rPr lang="vi-VN" sz="3200" smtClean="0">
                <a:latin typeface="Utm"/>
                <a:cs typeface="Arial" panose="020B0604020202020204" pitchFamily="34" charset="0"/>
              </a:rPr>
              <a:t>Cây </a:t>
            </a:r>
            <a:r>
              <a:rPr lang="vi-VN" sz="3200">
                <a:latin typeface="Utm"/>
                <a:cs typeface="Arial" panose="020B0604020202020204" pitchFamily="34" charset="0"/>
              </a:rPr>
              <a:t>bàng nhà em đã tô điểm cho ngôi trường em thêm đẹp hơn. Dù mai sau có xa trường, hình ảnh cây bàng và mái trường tiểu học vẫn luôn ở trong tâm trí em. Quên sao được cây bàng thân yêu này.</a:t>
            </a:r>
          </a:p>
        </p:txBody>
      </p:sp>
      <p:pic>
        <p:nvPicPr>
          <p:cNvPr id="7" name="Picture 6"/>
          <p:cNvPicPr/>
          <p:nvPr/>
        </p:nvPicPr>
        <p:blipFill>
          <a:blip r:embed="rId5"/>
          <a:srcRect/>
          <a:stretch>
            <a:fillRect/>
          </a:stretch>
        </p:blipFill>
        <p:spPr bwMode="auto">
          <a:xfrm>
            <a:off x="6732241" y="4725144"/>
            <a:ext cx="2411760" cy="2368028"/>
          </a:xfrm>
          <a:prstGeom prst="rect">
            <a:avLst/>
          </a:prstGeom>
          <a:noFill/>
          <a:ln w="9525">
            <a:noFill/>
            <a:miter lim="800000"/>
            <a:headEnd/>
            <a:tailEnd/>
          </a:ln>
        </p:spPr>
      </p:pic>
    </p:spTree>
    <p:extLst>
      <p:ext uri="{BB962C8B-B14F-4D97-AF65-F5344CB8AC3E}">
        <p14:creationId xmlns:p14="http://schemas.microsoft.com/office/powerpoint/2010/main" val="361174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5"/>
            <a:ext cx="9174711" cy="6868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p:nvPr/>
        </p:nvPicPr>
        <p:blipFill>
          <a:blip r:embed="rId3">
            <a:extLst>
              <a:ext uri="{BEBA8EAE-BF5A-486C-A8C5-ECC9F3942E4B}">
                <a14:imgProps xmlns:a14="http://schemas.microsoft.com/office/drawing/2010/main">
                  <a14:imgLayer r:embed="rId4">
                    <a14:imgEffect>
                      <a14:backgroundRemoval t="0" b="100000" l="1160" r="97216"/>
                    </a14:imgEffect>
                  </a14:imgLayer>
                </a14:imgProps>
              </a:ext>
            </a:extLst>
          </a:blip>
          <a:stretch>
            <a:fillRect/>
          </a:stretch>
        </p:blipFill>
        <p:spPr>
          <a:xfrm>
            <a:off x="7236296" y="100878"/>
            <a:ext cx="2451855" cy="2088232"/>
          </a:xfrm>
          <a:prstGeom prst="rect">
            <a:avLst/>
          </a:prstGeom>
        </p:spPr>
      </p:pic>
      <p:sp>
        <p:nvSpPr>
          <p:cNvPr id="4" name="TextBox 5"/>
          <p:cNvSpPr txBox="1"/>
          <p:nvPr/>
        </p:nvSpPr>
        <p:spPr>
          <a:xfrm>
            <a:off x="694251" y="188640"/>
            <a:ext cx="7550157" cy="809261"/>
          </a:xfrm>
          <a:prstGeom prst="rect">
            <a:avLst/>
          </a:prstGeom>
        </p:spPr>
        <p:txBody>
          <a:bodyPr wrap="square" lIns="0" tIns="0" rIns="0" bIns="0" rtlCol="0" anchor="t">
            <a:spAutoFit/>
          </a:bodyPr>
          <a:lstStyle/>
          <a:p>
            <a:pPr algn="ctr">
              <a:lnSpc>
                <a:spcPct val="150000"/>
              </a:lnSpc>
            </a:pPr>
            <a:r>
              <a:rPr lang="en-US" sz="4000" b="1">
                <a:solidFill>
                  <a:srgbClr val="0070C0"/>
                </a:solidFill>
                <a:latin typeface="Utm"/>
                <a:cs typeface="Arial" panose="020B0604020202020204" pitchFamily="34" charset="0"/>
              </a:rPr>
              <a:t>K</a:t>
            </a:r>
            <a:r>
              <a:rPr lang="en-US" sz="4000" b="1" smtClean="0">
                <a:solidFill>
                  <a:srgbClr val="0070C0"/>
                </a:solidFill>
                <a:latin typeface="Utm"/>
                <a:cs typeface="Arial" panose="020B0604020202020204" pitchFamily="34" charset="0"/>
              </a:rPr>
              <a:t>ết </a:t>
            </a:r>
            <a:r>
              <a:rPr lang="en-US" sz="4000" b="1">
                <a:solidFill>
                  <a:srgbClr val="0070C0"/>
                </a:solidFill>
                <a:latin typeface="Utm"/>
                <a:cs typeface="Arial" panose="020B0604020202020204" pitchFamily="34" charset="0"/>
              </a:rPr>
              <a:t>bài mở </a:t>
            </a:r>
            <a:r>
              <a:rPr lang="en-US" sz="4000" b="1" smtClean="0">
                <a:solidFill>
                  <a:srgbClr val="0070C0"/>
                </a:solidFill>
                <a:latin typeface="Utm"/>
                <a:cs typeface="Arial" panose="020B0604020202020204" pitchFamily="34" charset="0"/>
              </a:rPr>
              <a:t>rộng</a:t>
            </a:r>
            <a:endParaRPr lang="en-US" sz="4000" b="1" dirty="0">
              <a:solidFill>
                <a:srgbClr val="0070C0"/>
              </a:solidFill>
              <a:latin typeface="Utm"/>
              <a:cs typeface="Arial" panose="020B0604020202020204" pitchFamily="34" charset="0"/>
            </a:endParaRPr>
          </a:p>
        </p:txBody>
      </p:sp>
      <p:pic>
        <p:nvPicPr>
          <p:cNvPr id="7" name="Picture 6"/>
          <p:cNvPicPr/>
          <p:nvPr/>
        </p:nvPicPr>
        <p:blipFill>
          <a:blip r:embed="rId5"/>
          <a:srcRect/>
          <a:stretch>
            <a:fillRect/>
          </a:stretch>
        </p:blipFill>
        <p:spPr bwMode="auto">
          <a:xfrm>
            <a:off x="6732241" y="4725144"/>
            <a:ext cx="2411760" cy="2368028"/>
          </a:xfrm>
          <a:prstGeom prst="rect">
            <a:avLst/>
          </a:prstGeom>
          <a:noFill/>
          <a:ln w="9525">
            <a:noFill/>
            <a:miter lim="800000"/>
            <a:headEnd/>
            <a:tailEnd/>
          </a:ln>
        </p:spPr>
      </p:pic>
      <p:sp>
        <p:nvSpPr>
          <p:cNvPr id="10" name="TextBox 5"/>
          <p:cNvSpPr txBox="1"/>
          <p:nvPr/>
        </p:nvSpPr>
        <p:spPr>
          <a:xfrm>
            <a:off x="35496" y="980728"/>
            <a:ext cx="8856984" cy="5909310"/>
          </a:xfrm>
          <a:prstGeom prst="rect">
            <a:avLst/>
          </a:prstGeom>
        </p:spPr>
        <p:txBody>
          <a:bodyPr wrap="square" lIns="0" tIns="0" rIns="0" bIns="0" rtlCol="0" anchor="t">
            <a:spAutoFit/>
          </a:bodyPr>
          <a:lstStyle/>
          <a:p>
            <a:pPr algn="ctr">
              <a:lnSpc>
                <a:spcPct val="150000"/>
              </a:lnSpc>
            </a:pPr>
            <a:r>
              <a:rPr lang="vi-VN" sz="3200" b="1">
                <a:latin typeface="Utm"/>
                <a:cs typeface="Arial" panose="020B0604020202020204" pitchFamily="34" charset="0"/>
              </a:rPr>
              <a:t>Tả cây </a:t>
            </a:r>
            <a:r>
              <a:rPr lang="vi-VN" sz="3200" b="1" smtClean="0">
                <a:latin typeface="Utm"/>
                <a:cs typeface="Arial" panose="020B0604020202020204" pitchFamily="34" charset="0"/>
              </a:rPr>
              <a:t>phượng</a:t>
            </a:r>
          </a:p>
          <a:p>
            <a:pPr algn="just">
              <a:lnSpc>
                <a:spcPct val="150000"/>
              </a:lnSpc>
            </a:pPr>
            <a:r>
              <a:rPr lang="vi-VN" sz="3200" b="1">
                <a:latin typeface="Utm"/>
                <a:cs typeface="Arial" panose="020B0604020202020204" pitchFamily="34" charset="0"/>
              </a:rPr>
              <a:t>	</a:t>
            </a:r>
            <a:r>
              <a:rPr lang="vi-VN" sz="3200" b="1" smtClean="0">
                <a:latin typeface="Utm"/>
                <a:cs typeface="Arial" panose="020B0604020202020204" pitchFamily="34" charset="0"/>
              </a:rPr>
              <a:t> </a:t>
            </a:r>
            <a:r>
              <a:rPr lang="vi-VN" sz="3200" smtClean="0">
                <a:latin typeface="Utm"/>
                <a:cs typeface="Arial" panose="020B0604020202020204" pitchFamily="34" charset="0"/>
              </a:rPr>
              <a:t>Cây </a:t>
            </a:r>
            <a:r>
              <a:rPr lang="vi-VN" sz="3200">
                <a:latin typeface="Utm"/>
                <a:cs typeface="Arial" panose="020B0604020202020204" pitchFamily="34" charset="0"/>
              </a:rPr>
              <a:t>phượng già đã chứng kiến bao niềm vui nỗi buồn của chúng em. Mỗi lần phượng nở hoa, lòng em lại rộn ràng lên những cảm xúc khó tả. Đó là lúc em khi sắp phải xa mái trường, xa cây phượng. Mai đây lớn khôn, em luôn nghĩ về ngôi trường tiểu học, nhớ tới cây phượng già thân quen này</a:t>
            </a:r>
            <a:r>
              <a:rPr lang="vi-VN" sz="3200" smtClean="0">
                <a:latin typeface="Utm"/>
                <a:cs typeface="Arial" panose="020B0604020202020204" pitchFamily="34" charset="0"/>
              </a:rPr>
              <a:t>.</a:t>
            </a:r>
            <a:endParaRPr lang="vi-VN" sz="3200">
              <a:latin typeface="Utm"/>
              <a:cs typeface="Arial" panose="020B0604020202020204" pitchFamily="34" charset="0"/>
            </a:endParaRPr>
          </a:p>
        </p:txBody>
      </p:sp>
    </p:spTree>
    <p:extLst>
      <p:ext uri="{BB962C8B-B14F-4D97-AF65-F5344CB8AC3E}">
        <p14:creationId xmlns:p14="http://schemas.microsoft.com/office/powerpoint/2010/main" val="399552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 y="16498"/>
            <a:ext cx="9174711" cy="68688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p:nvPr/>
        </p:nvSpPr>
        <p:spPr>
          <a:xfrm>
            <a:off x="0" y="1916832"/>
            <a:ext cx="9155563" cy="1335237"/>
          </a:xfrm>
          <a:prstGeom prst="rect">
            <a:avLst/>
          </a:prstGeom>
        </p:spPr>
        <p:txBody>
          <a:bodyPr wrap="square" lIns="0" tIns="0" rIns="0" bIns="0" rtlCol="0" anchor="t">
            <a:spAutoFit/>
          </a:bodyPr>
          <a:lstStyle/>
          <a:p>
            <a:pPr algn="ctr">
              <a:lnSpc>
                <a:spcPct val="150000"/>
              </a:lnSpc>
            </a:pPr>
            <a:r>
              <a:rPr lang="vi-VN" sz="6600" b="1" smtClean="0">
                <a:solidFill>
                  <a:srgbClr val="141B49"/>
                </a:solidFill>
                <a:latin typeface="Utm"/>
                <a:cs typeface="Arial" panose="020B0604020202020204" pitchFamily="34" charset="0"/>
              </a:rPr>
              <a:t>2. Viết </a:t>
            </a:r>
            <a:r>
              <a:rPr lang="vi-VN" sz="6600" b="1">
                <a:solidFill>
                  <a:srgbClr val="141B49"/>
                </a:solidFill>
                <a:latin typeface="Utm"/>
                <a:cs typeface="Arial" panose="020B0604020202020204" pitchFamily="34" charset="0"/>
              </a:rPr>
              <a:t>đoạn kết </a:t>
            </a:r>
            <a:r>
              <a:rPr lang="vi-VN" sz="6600" b="1" smtClean="0">
                <a:solidFill>
                  <a:srgbClr val="141B49"/>
                </a:solidFill>
                <a:latin typeface="Utm"/>
                <a:cs typeface="Arial" panose="020B0604020202020204" pitchFamily="34" charset="0"/>
              </a:rPr>
              <a:t>bài</a:t>
            </a:r>
            <a:endParaRPr lang="en-US" sz="6600" b="1" dirty="0">
              <a:solidFill>
                <a:srgbClr val="141B49"/>
              </a:solidFill>
              <a:latin typeface="Utm"/>
              <a:cs typeface="Arial" panose="020B0604020202020204" pitchFamily="34" charset="0"/>
            </a:endParaRPr>
          </a:p>
        </p:txBody>
      </p:sp>
      <p:pic>
        <p:nvPicPr>
          <p:cNvPr id="5" name="Picture 4"/>
          <p:cNvPicPr/>
          <p:nvPr/>
        </p:nvPicPr>
        <p:blipFill>
          <a:blip r:embed="rId3"/>
          <a:srcRect/>
          <a:stretch>
            <a:fillRect/>
          </a:stretch>
        </p:blipFill>
        <p:spPr bwMode="auto">
          <a:xfrm>
            <a:off x="6840760" y="4725144"/>
            <a:ext cx="2411760" cy="2368028"/>
          </a:xfrm>
          <a:prstGeom prst="rect">
            <a:avLst/>
          </a:prstGeom>
          <a:noFill/>
          <a:ln w="9525">
            <a:noFill/>
            <a:miter lim="800000"/>
            <a:headEnd/>
            <a:tailEnd/>
          </a:ln>
        </p:spPr>
      </p:pic>
    </p:spTree>
    <p:extLst>
      <p:ext uri="{BB962C8B-B14F-4D97-AF65-F5344CB8AC3E}">
        <p14:creationId xmlns:p14="http://schemas.microsoft.com/office/powerpoint/2010/main" val="134046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1" y="16498"/>
            <a:ext cx="9174711" cy="68688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23728" y="593780"/>
            <a:ext cx="6840760" cy="4985980"/>
          </a:xfrm>
          <a:prstGeom prst="rect">
            <a:avLst/>
          </a:prstGeom>
        </p:spPr>
        <p:txBody>
          <a:bodyPr wrap="square" lIns="0" tIns="0" rIns="0" bIns="0" rtlCol="0" anchor="t">
            <a:spAutoFit/>
          </a:bodyPr>
          <a:lstStyle/>
          <a:p>
            <a:pPr algn="just">
              <a:lnSpc>
                <a:spcPct val="150000"/>
              </a:lnSpc>
            </a:pPr>
            <a:r>
              <a:rPr lang="vi-VN" sz="3600" b="1" smtClean="0">
                <a:solidFill>
                  <a:srgbClr val="141B49"/>
                </a:solidFill>
                <a:latin typeface="Utm"/>
                <a:cs typeface="Arial" panose="020B0604020202020204" pitchFamily="34" charset="0"/>
              </a:rPr>
              <a:t>	Viết </a:t>
            </a:r>
            <a:r>
              <a:rPr lang="vi-VN" sz="3600" b="1">
                <a:solidFill>
                  <a:srgbClr val="141B49"/>
                </a:solidFill>
                <a:latin typeface="Utm"/>
                <a:cs typeface="Arial" panose="020B0604020202020204" pitchFamily="34" charset="0"/>
              </a:rPr>
              <a:t>đoạn kết </a:t>
            </a:r>
            <a:r>
              <a:rPr lang="vi-VN" sz="3600" b="1" smtClean="0">
                <a:solidFill>
                  <a:srgbClr val="141B49"/>
                </a:solidFill>
                <a:latin typeface="Utm"/>
                <a:cs typeface="Arial" panose="020B0604020202020204" pitchFamily="34" charset="0"/>
              </a:rPr>
              <a:t>bài cho bài văn tả cây cối mà em đã lập dàn ý:</a:t>
            </a:r>
          </a:p>
          <a:p>
            <a:pPr marL="914400" indent="-914400" algn="just">
              <a:lnSpc>
                <a:spcPct val="150000"/>
              </a:lnSpc>
              <a:buAutoNum type="alphaLcPeriod"/>
            </a:pPr>
            <a:r>
              <a:rPr lang="vi-VN" sz="3600" b="1" smtClean="0">
                <a:solidFill>
                  <a:srgbClr val="141B49"/>
                </a:solidFill>
                <a:latin typeface="Utm"/>
                <a:cs typeface="Arial" panose="020B0604020202020204" pitchFamily="34" charset="0"/>
              </a:rPr>
              <a:t>Một đoạn kết bài mở rộng</a:t>
            </a:r>
          </a:p>
          <a:p>
            <a:pPr marL="914400" indent="-914400" algn="just">
              <a:lnSpc>
                <a:spcPct val="150000"/>
              </a:lnSpc>
              <a:buAutoNum type="alphaLcPeriod"/>
            </a:pPr>
            <a:r>
              <a:rPr lang="vi-VN" sz="3600" b="1" smtClean="0">
                <a:solidFill>
                  <a:srgbClr val="141B49"/>
                </a:solidFill>
                <a:latin typeface="Utm"/>
                <a:cs typeface="Arial" panose="020B0604020202020204" pitchFamily="34" charset="0"/>
              </a:rPr>
              <a:t>Một đoạn kết bài không mở rộng</a:t>
            </a:r>
            <a:endParaRPr lang="en-US" sz="3600" b="1" dirty="0">
              <a:solidFill>
                <a:srgbClr val="141B49"/>
              </a:solidFill>
              <a:latin typeface="Utm"/>
              <a:cs typeface="Arial" panose="020B0604020202020204" pitchFamily="34" charset="0"/>
            </a:endParaRPr>
          </a:p>
        </p:txBody>
      </p:sp>
      <p:pic>
        <p:nvPicPr>
          <p:cNvPr id="5" name="Picture 4"/>
          <p:cNvPicPr/>
          <p:nvPr/>
        </p:nvPicPr>
        <p:blipFill>
          <a:blip r:embed="rId3"/>
          <a:srcRect/>
          <a:stretch>
            <a:fillRect/>
          </a:stretch>
        </p:blipFill>
        <p:spPr bwMode="auto">
          <a:xfrm>
            <a:off x="6732241" y="4725144"/>
            <a:ext cx="2411760" cy="2368028"/>
          </a:xfrm>
          <a:prstGeom prst="rect">
            <a:avLst/>
          </a:prstGeom>
          <a:noFill/>
          <a:ln w="9525">
            <a:noFill/>
            <a:miter lim="800000"/>
            <a:headEnd/>
            <a:tailEnd/>
          </a:ln>
        </p:spPr>
      </p:pic>
      <p:pic>
        <p:nvPicPr>
          <p:cNvPr id="7" name="Picture 6" descr="C:\Users\Admin\AppData\Local\Temp\Rar$DIa11592.42892\3.png"/>
          <p:cNvPicPr/>
          <p:nvPr/>
        </p:nvPicPr>
        <p:blipFill>
          <a:blip r:embed="rId4">
            <a:extLst>
              <a:ext uri="{28A0092B-C50C-407E-A947-70E740481C1C}">
                <a14:useLocalDpi xmlns:a14="http://schemas.microsoft.com/office/drawing/2010/main" val="0"/>
              </a:ext>
            </a:extLst>
          </a:blip>
          <a:srcRect/>
          <a:stretch>
            <a:fillRect/>
          </a:stretch>
        </p:blipFill>
        <p:spPr bwMode="auto">
          <a:xfrm>
            <a:off x="-396552" y="420823"/>
            <a:ext cx="2736304" cy="2330896"/>
          </a:xfrm>
          <a:prstGeom prst="rect">
            <a:avLst/>
          </a:prstGeom>
          <a:noFill/>
          <a:ln>
            <a:noFill/>
          </a:ln>
        </p:spPr>
      </p:pic>
    </p:spTree>
    <p:extLst>
      <p:ext uri="{BB962C8B-B14F-4D97-AF65-F5344CB8AC3E}">
        <p14:creationId xmlns:p14="http://schemas.microsoft.com/office/powerpoint/2010/main" val="14368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 y="0"/>
            <a:ext cx="917471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97015" y="980728"/>
            <a:ext cx="6781800" cy="3046988"/>
          </a:xfrm>
          <a:prstGeom prst="rect">
            <a:avLst/>
          </a:prstGeom>
          <a:noFill/>
        </p:spPr>
        <p:txBody>
          <a:bodyPr wrap="square" rtlCol="0">
            <a:spAutoFit/>
          </a:bodyPr>
          <a:lstStyle/>
          <a:p>
            <a:pPr algn="ctr"/>
            <a:r>
              <a:rPr lang="en-US" sz="9600" b="1" dirty="0" smtClean="0">
                <a:solidFill>
                  <a:srgbClr val="FF0000"/>
                </a:solidFill>
                <a:latin typeface="Utm"/>
                <a:cs typeface="Arial" panose="020B0604020202020204" pitchFamily="34" charset="0"/>
              </a:rPr>
              <a:t>KHỞI ĐỘNG</a:t>
            </a:r>
            <a:endParaRPr lang="en-US" sz="9600" b="1" dirty="0">
              <a:solidFill>
                <a:srgbClr val="FF0000"/>
              </a:solidFill>
              <a:latin typeface="Utm"/>
              <a:cs typeface="Arial" panose="020B0604020202020204" pitchFamily="34" charset="0"/>
            </a:endParaRPr>
          </a:p>
        </p:txBody>
      </p:sp>
      <p:sp>
        <p:nvSpPr>
          <p:cNvPr id="14" name="TextBox 13"/>
          <p:cNvSpPr txBox="1"/>
          <p:nvPr/>
        </p:nvSpPr>
        <p:spPr>
          <a:xfrm>
            <a:off x="69667" y="4293096"/>
            <a:ext cx="9036496" cy="1200329"/>
          </a:xfrm>
          <a:prstGeom prst="rect">
            <a:avLst/>
          </a:prstGeom>
          <a:noFill/>
        </p:spPr>
        <p:txBody>
          <a:bodyPr wrap="square" rtlCol="0">
            <a:spAutoFit/>
          </a:bodyPr>
          <a:lstStyle/>
          <a:p>
            <a:pPr algn="ctr"/>
            <a:r>
              <a:rPr lang="en-US" sz="3600" b="1" i="1" dirty="0" err="1" smtClean="0">
                <a:latin typeface="Utm"/>
                <a:cs typeface="Arial" panose="020B0604020202020204" pitchFamily="34" charset="0"/>
              </a:rPr>
              <a:t>Cả</a:t>
            </a:r>
            <a:r>
              <a:rPr lang="en-US" sz="3600" b="1" i="1" dirty="0" smtClean="0">
                <a:latin typeface="Utm"/>
                <a:cs typeface="Arial" panose="020B0604020202020204" pitchFamily="34" charset="0"/>
              </a:rPr>
              <a:t> </a:t>
            </a:r>
            <a:r>
              <a:rPr lang="en-US" sz="3600" b="1" i="1" dirty="0" err="1" smtClean="0">
                <a:latin typeface="Utm"/>
                <a:cs typeface="Arial" panose="020B0604020202020204" pitchFamily="34" charset="0"/>
              </a:rPr>
              <a:t>lớp</a:t>
            </a:r>
            <a:r>
              <a:rPr lang="en-US" sz="3600" b="1" i="1" dirty="0" smtClean="0">
                <a:latin typeface="Utm"/>
                <a:cs typeface="Arial" panose="020B0604020202020204" pitchFamily="34" charset="0"/>
              </a:rPr>
              <a:t> </a:t>
            </a:r>
            <a:r>
              <a:rPr lang="en-US" sz="3600" b="1" i="1" dirty="0" err="1" smtClean="0">
                <a:latin typeface="Utm"/>
                <a:cs typeface="Arial" panose="020B0604020202020204" pitchFamily="34" charset="0"/>
              </a:rPr>
              <a:t>cùng</a:t>
            </a:r>
            <a:r>
              <a:rPr lang="en-US" sz="3600" b="1" i="1" dirty="0" smtClean="0">
                <a:latin typeface="Utm"/>
                <a:cs typeface="Arial" panose="020B0604020202020204" pitchFamily="34" charset="0"/>
              </a:rPr>
              <a:t> </a:t>
            </a:r>
            <a:r>
              <a:rPr lang="en-US" sz="3600" b="1" i="1" dirty="0" err="1" smtClean="0">
                <a:latin typeface="Utm"/>
                <a:cs typeface="Arial" panose="020B0604020202020204" pitchFamily="34" charset="0"/>
              </a:rPr>
              <a:t>lắng</a:t>
            </a:r>
            <a:r>
              <a:rPr lang="en-US" sz="3600" b="1" i="1" dirty="0" smtClean="0">
                <a:latin typeface="Utm"/>
                <a:cs typeface="Arial" panose="020B0604020202020204" pitchFamily="34" charset="0"/>
              </a:rPr>
              <a:t> </a:t>
            </a:r>
            <a:r>
              <a:rPr lang="en-US" sz="3600" b="1" i="1" err="1" smtClean="0">
                <a:latin typeface="Utm"/>
                <a:cs typeface="Arial" panose="020B0604020202020204" pitchFamily="34" charset="0"/>
              </a:rPr>
              <a:t>nghe</a:t>
            </a:r>
            <a:r>
              <a:rPr lang="en-US" sz="3600" b="1" i="1" smtClean="0">
                <a:latin typeface="Utm"/>
                <a:cs typeface="Arial" panose="020B0604020202020204" pitchFamily="34" charset="0"/>
              </a:rPr>
              <a:t> </a:t>
            </a:r>
            <a:r>
              <a:rPr lang="en-US" sz="3600" b="1" smtClean="0">
                <a:latin typeface="Utm"/>
                <a:cs typeface="Arial" pitchFamily="34" charset="0"/>
              </a:rPr>
              <a:t>và vận động phụ họa </a:t>
            </a:r>
            <a:r>
              <a:rPr lang="en-US" sz="3600" b="1" i="1" smtClean="0">
                <a:latin typeface="Utm"/>
                <a:cs typeface="Arial" panose="020B0604020202020204" pitchFamily="34" charset="0"/>
              </a:rPr>
              <a:t>bài hát </a:t>
            </a:r>
            <a:endParaRPr lang="en-US" sz="3600" b="1" i="1" dirty="0">
              <a:latin typeface="Utm"/>
              <a:cs typeface="Arial" panose="020B0604020202020204" pitchFamily="34" charset="0"/>
            </a:endParaRPr>
          </a:p>
        </p:txBody>
      </p:sp>
    </p:spTree>
    <p:extLst>
      <p:ext uri="{BB962C8B-B14F-4D97-AF65-F5344CB8AC3E}">
        <p14:creationId xmlns:p14="http://schemas.microsoft.com/office/powerpoint/2010/main" val="22174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z4626609788495_102a38b0218770355f9b3223c99eaf7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74711" cy="68688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p:cNvSpPr txBox="1"/>
          <p:nvPr/>
        </p:nvSpPr>
        <p:spPr>
          <a:xfrm>
            <a:off x="611560" y="1412776"/>
            <a:ext cx="7708211" cy="1846659"/>
          </a:xfrm>
          <a:prstGeom prst="rect">
            <a:avLst/>
          </a:prstGeom>
        </p:spPr>
        <p:txBody>
          <a:bodyPr wrap="square" lIns="0" tIns="0" rIns="0" bIns="0" rtlCol="0" anchor="t">
            <a:spAutoFit/>
          </a:bodyPr>
          <a:lstStyle/>
          <a:p>
            <a:pPr algn="ctr">
              <a:lnSpc>
                <a:spcPts val="14400"/>
              </a:lnSpc>
              <a:spcBef>
                <a:spcPct val="0"/>
              </a:spcBef>
            </a:pPr>
            <a:r>
              <a:rPr lang="en-US" sz="5600" b="1" dirty="0" smtClean="0">
                <a:solidFill>
                  <a:srgbClr val="141B49"/>
                </a:solidFill>
                <a:latin typeface="Utm"/>
                <a:cs typeface="Arial" panose="020B0604020202020204" pitchFamily="34" charset="0"/>
              </a:rPr>
              <a:t>THỰC</a:t>
            </a:r>
            <a:r>
              <a:rPr lang="en-US" sz="5600" b="1" dirty="0" smtClean="0">
                <a:solidFill>
                  <a:srgbClr val="141B49"/>
                </a:solidFill>
                <a:latin typeface="Arial" panose="020B0604020202020204" pitchFamily="34" charset="0"/>
                <a:cs typeface="Arial" panose="020B0604020202020204" pitchFamily="34" charset="0"/>
              </a:rPr>
              <a:t> HÀNH VIẾT VỞ</a:t>
            </a:r>
            <a:endParaRPr lang="en-US" sz="5600" b="1" dirty="0">
              <a:solidFill>
                <a:srgbClr val="141B49"/>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35" b="100000" l="0" r="100000"/>
                    </a14:imgEffect>
                  </a14:imgLayer>
                </a14:imgProps>
              </a:ext>
              <a:ext uri="{28A0092B-C50C-407E-A947-70E740481C1C}">
                <a14:useLocalDpi xmlns:a14="http://schemas.microsoft.com/office/drawing/2010/main" val="0"/>
              </a:ext>
            </a:extLst>
          </a:blip>
          <a:srcRect/>
          <a:stretch>
            <a:fillRect/>
          </a:stretch>
        </p:blipFill>
        <p:spPr bwMode="auto">
          <a:xfrm>
            <a:off x="4860032" y="3803983"/>
            <a:ext cx="3672408" cy="267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LoveIsBlue-RichardClayderman_3da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2656" y="3051211"/>
            <a:ext cx="609600" cy="609600"/>
          </a:xfrm>
          <a:prstGeom prst="rect">
            <a:avLst/>
          </a:prstGeom>
        </p:spPr>
      </p:pic>
    </p:spTree>
    <p:extLst>
      <p:ext uri="{BB962C8B-B14F-4D97-AF65-F5344CB8AC3E}">
        <p14:creationId xmlns:p14="http://schemas.microsoft.com/office/powerpoint/2010/main" val="8533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780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4708" y="8519"/>
            <a:ext cx="9211223" cy="6885384"/>
          </a:xfrm>
          <a:prstGeom prst="rect">
            <a:avLst/>
          </a:prstGeom>
        </p:spPr>
      </p:pic>
      <p:sp>
        <p:nvSpPr>
          <p:cNvPr id="9" name="TextBox 12"/>
          <p:cNvSpPr txBox="1"/>
          <p:nvPr/>
        </p:nvSpPr>
        <p:spPr>
          <a:xfrm>
            <a:off x="968245" y="1199074"/>
            <a:ext cx="7708211" cy="861774"/>
          </a:xfrm>
          <a:prstGeom prst="rect">
            <a:avLst/>
          </a:prstGeom>
        </p:spPr>
        <p:txBody>
          <a:bodyPr wrap="square" lIns="0" tIns="0" rIns="0" bIns="0" rtlCol="0" anchor="t">
            <a:spAutoFit/>
          </a:bodyPr>
          <a:lstStyle/>
          <a:p>
            <a:pPr algn="ctr">
              <a:spcBef>
                <a:spcPct val="0"/>
              </a:spcBef>
            </a:pPr>
            <a:r>
              <a:rPr lang="en-US" sz="5600" b="1" dirty="0" smtClean="0">
                <a:solidFill>
                  <a:srgbClr val="141B49"/>
                </a:solidFill>
                <a:latin typeface="Utm"/>
                <a:cs typeface="Arial" panose="020B0604020202020204" pitchFamily="34" charset="0"/>
              </a:rPr>
              <a:t>VÍ DỤ</a:t>
            </a:r>
            <a:endParaRPr lang="en-US" sz="5600" b="1" dirty="0">
              <a:solidFill>
                <a:srgbClr val="141B49"/>
              </a:solidFill>
              <a:latin typeface="Utm"/>
              <a:cs typeface="Arial" panose="020B0604020202020204" pitchFamily="34" charset="0"/>
            </a:endParaRPr>
          </a:p>
        </p:txBody>
      </p:sp>
      <p:sp>
        <p:nvSpPr>
          <p:cNvPr id="10" name="TextBox 12"/>
          <p:cNvSpPr txBox="1"/>
          <p:nvPr/>
        </p:nvSpPr>
        <p:spPr>
          <a:xfrm>
            <a:off x="1979712" y="2060848"/>
            <a:ext cx="5616624" cy="3231654"/>
          </a:xfrm>
          <a:prstGeom prst="rect">
            <a:avLst/>
          </a:prstGeom>
        </p:spPr>
        <p:txBody>
          <a:bodyPr wrap="square" lIns="0" tIns="0" rIns="0" bIns="0" rtlCol="0" anchor="t">
            <a:spAutoFit/>
          </a:bodyPr>
          <a:lstStyle/>
          <a:p>
            <a:pPr algn="just">
              <a:spcBef>
                <a:spcPct val="0"/>
              </a:spcBef>
            </a:pPr>
            <a:r>
              <a:rPr lang="vi-VN" sz="3000">
                <a:solidFill>
                  <a:srgbClr val="141B49"/>
                </a:solidFill>
                <a:latin typeface="Arial" panose="020B0604020202020204" pitchFamily="34" charset="0"/>
                <a:cs typeface="Arial" panose="020B0604020202020204" pitchFamily="34" charset="0"/>
              </a:rPr>
              <a:t>	</a:t>
            </a:r>
            <a:r>
              <a:rPr lang="vi-VN" sz="3000" smtClean="0">
                <a:solidFill>
                  <a:srgbClr val="141B49"/>
                </a:solidFill>
                <a:latin typeface="Arial" panose="020B0604020202020204" pitchFamily="34" charset="0"/>
                <a:cs typeface="Arial" panose="020B0604020202020204" pitchFamily="34" charset="0"/>
              </a:rPr>
              <a:t> </a:t>
            </a:r>
            <a:r>
              <a:rPr lang="vi-VN" sz="3000">
                <a:solidFill>
                  <a:srgbClr val="141B49"/>
                </a:solidFill>
                <a:latin typeface="Utm"/>
                <a:cs typeface="Arial" panose="020B0604020202020204" pitchFamily="34" charset="0"/>
              </a:rPr>
              <a:t>Em rất thích cây đu đủ ở trước nhà em, nó mang một vẻ đẹp bình dị và có nhiều ấn tượng mạnh mẽ, cây đu đủ sai và rung rinh trước nhà tạo cho em không gian sống rất trong lành và thoải mái.</a:t>
            </a:r>
          </a:p>
        </p:txBody>
      </p:sp>
    </p:spTree>
    <p:extLst>
      <p:ext uri="{BB962C8B-B14F-4D97-AF65-F5344CB8AC3E}">
        <p14:creationId xmlns:p14="http://schemas.microsoft.com/office/powerpoint/2010/main" val="109201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0" y="0"/>
            <a:ext cx="9174711" cy="6858000"/>
          </a:xfrm>
          <a:prstGeom prst="rect">
            <a:avLst/>
          </a:prstGeom>
        </p:spPr>
      </p:pic>
      <p:sp>
        <p:nvSpPr>
          <p:cNvPr id="10" name="TextBox 12"/>
          <p:cNvSpPr txBox="1"/>
          <p:nvPr/>
        </p:nvSpPr>
        <p:spPr>
          <a:xfrm>
            <a:off x="1040253" y="1127066"/>
            <a:ext cx="7708211" cy="861774"/>
          </a:xfrm>
          <a:prstGeom prst="rect">
            <a:avLst/>
          </a:prstGeom>
        </p:spPr>
        <p:txBody>
          <a:bodyPr wrap="square" lIns="0" tIns="0" rIns="0" bIns="0" rtlCol="0" anchor="t">
            <a:spAutoFit/>
          </a:bodyPr>
          <a:lstStyle/>
          <a:p>
            <a:pPr algn="ctr">
              <a:spcBef>
                <a:spcPct val="0"/>
              </a:spcBef>
            </a:pPr>
            <a:r>
              <a:rPr lang="en-US" sz="5600" b="1" dirty="0" smtClean="0">
                <a:solidFill>
                  <a:srgbClr val="141B49"/>
                </a:solidFill>
                <a:latin typeface="Utm"/>
                <a:cs typeface="Arial" panose="020B0604020202020204" pitchFamily="34" charset="0"/>
              </a:rPr>
              <a:t>VÍ DỤ</a:t>
            </a:r>
            <a:endParaRPr lang="en-US" sz="5600" b="1" dirty="0">
              <a:solidFill>
                <a:srgbClr val="141B49"/>
              </a:solidFill>
              <a:latin typeface="Utm"/>
              <a:cs typeface="Arial" panose="020B0604020202020204" pitchFamily="34" charset="0"/>
            </a:endParaRPr>
          </a:p>
        </p:txBody>
      </p:sp>
      <p:sp>
        <p:nvSpPr>
          <p:cNvPr id="11" name="TextBox 12"/>
          <p:cNvSpPr txBox="1"/>
          <p:nvPr/>
        </p:nvSpPr>
        <p:spPr>
          <a:xfrm>
            <a:off x="2051720" y="1916832"/>
            <a:ext cx="5400600" cy="2954655"/>
          </a:xfrm>
          <a:prstGeom prst="rect">
            <a:avLst/>
          </a:prstGeom>
        </p:spPr>
        <p:txBody>
          <a:bodyPr wrap="square" lIns="0" tIns="0" rIns="0" bIns="0" rtlCol="0" anchor="t">
            <a:spAutoFit/>
          </a:bodyPr>
          <a:lstStyle/>
          <a:p>
            <a:pPr algn="just">
              <a:spcBef>
                <a:spcPct val="0"/>
              </a:spcBef>
            </a:pPr>
            <a:r>
              <a:rPr lang="vi-VN" sz="3200">
                <a:solidFill>
                  <a:srgbClr val="141B49"/>
                </a:solidFill>
                <a:latin typeface="Arial" panose="020B0604020202020204" pitchFamily="34" charset="0"/>
                <a:cs typeface="Arial" panose="020B0604020202020204" pitchFamily="34" charset="0"/>
              </a:rPr>
              <a:t>	</a:t>
            </a:r>
            <a:r>
              <a:rPr lang="vi-VN" sz="3200" smtClean="0">
                <a:solidFill>
                  <a:srgbClr val="141B49"/>
                </a:solidFill>
                <a:latin typeface="Arial" panose="020B0604020202020204" pitchFamily="34" charset="0"/>
                <a:cs typeface="Arial" panose="020B0604020202020204" pitchFamily="34" charset="0"/>
              </a:rPr>
              <a:t> </a:t>
            </a:r>
            <a:r>
              <a:rPr lang="vi-VN" sz="3200" smtClean="0">
                <a:solidFill>
                  <a:srgbClr val="141B49"/>
                </a:solidFill>
                <a:latin typeface="Utm"/>
                <a:cs typeface="Arial" panose="020B0604020202020204" pitchFamily="34" charset="0"/>
              </a:rPr>
              <a:t>Em </a:t>
            </a:r>
            <a:r>
              <a:rPr lang="vi-VN" sz="3200">
                <a:solidFill>
                  <a:srgbClr val="141B49"/>
                </a:solidFill>
                <a:latin typeface="Utm"/>
                <a:cs typeface="Arial" panose="020B0604020202020204" pitchFamily="34" charset="0"/>
              </a:rPr>
              <a:t>rất yêu cây táo nhà mình bởi chính nhờ cây táo gia đình em mới có những trái táo ngon lành để thưởng thức. Em hứa sẽ cùng mẹ chăm sóc cây táo nhiều hơn.</a:t>
            </a:r>
            <a:endParaRPr lang="vi-VN" sz="3200" dirty="0">
              <a:solidFill>
                <a:srgbClr val="141B49"/>
              </a:solidFill>
              <a:latin typeface="Utm"/>
              <a:cs typeface="Arial" panose="020B0604020202020204" pitchFamily="34" charset="0"/>
            </a:endParaRPr>
          </a:p>
        </p:txBody>
      </p:sp>
    </p:spTree>
    <p:extLst>
      <p:ext uri="{BB962C8B-B14F-4D97-AF65-F5344CB8AC3E}">
        <p14:creationId xmlns:p14="http://schemas.microsoft.com/office/powerpoint/2010/main" val="409833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711" cy="686888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645024"/>
            <a:ext cx="7200800" cy="322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36104" y="548680"/>
            <a:ext cx="7668344" cy="2554545"/>
          </a:xfrm>
          <a:prstGeom prst="rect">
            <a:avLst/>
          </a:prstGeom>
          <a:noFill/>
        </p:spPr>
        <p:txBody>
          <a:bodyPr wrap="square" rtlCol="0">
            <a:spAutoFit/>
          </a:bodyPr>
          <a:lstStyle/>
          <a:p>
            <a:pPr algn="ctr"/>
            <a:r>
              <a:rPr lang="vi-VN" sz="8000" smtClean="0">
                <a:solidFill>
                  <a:srgbClr val="FF0000"/>
                </a:solidFill>
                <a:latin typeface="Utm"/>
              </a:rPr>
              <a:t>CHIA SẺ TRƯỚC LỚP</a:t>
            </a:r>
            <a:endParaRPr lang="vi-VN" sz="8000">
              <a:solidFill>
                <a:srgbClr val="FF0000"/>
              </a:solidFill>
              <a:latin typeface="Utm"/>
            </a:endParaRPr>
          </a:p>
        </p:txBody>
      </p:sp>
    </p:spTree>
    <p:extLst>
      <p:ext uri="{BB962C8B-B14F-4D97-AF65-F5344CB8AC3E}">
        <p14:creationId xmlns:p14="http://schemas.microsoft.com/office/powerpoint/2010/main" val="39299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1000" fill="hold"/>
                                        <p:tgtEl>
                                          <p:spTgt spid="7171"/>
                                        </p:tgtEl>
                                        <p:attrNameLst>
                                          <p:attrName>ppt_w</p:attrName>
                                        </p:attrNameLst>
                                      </p:cBhvr>
                                      <p:tavLst>
                                        <p:tav tm="0">
                                          <p:val>
                                            <p:fltVal val="0"/>
                                          </p:val>
                                        </p:tav>
                                        <p:tav tm="100000">
                                          <p:val>
                                            <p:strVal val="#ppt_w"/>
                                          </p:val>
                                        </p:tav>
                                      </p:tavLst>
                                    </p:anim>
                                    <p:anim calcmode="lin" valueType="num">
                                      <p:cBhvr>
                                        <p:cTn id="8" dur="1000" fill="hold"/>
                                        <p:tgtEl>
                                          <p:spTgt spid="7171"/>
                                        </p:tgtEl>
                                        <p:attrNameLst>
                                          <p:attrName>ppt_h</p:attrName>
                                        </p:attrNameLst>
                                      </p:cBhvr>
                                      <p:tavLst>
                                        <p:tav tm="0">
                                          <p:val>
                                            <p:fltVal val="0"/>
                                          </p:val>
                                        </p:tav>
                                        <p:tav tm="100000">
                                          <p:val>
                                            <p:strVal val="#ppt_h"/>
                                          </p:val>
                                        </p:tav>
                                      </p:tavLst>
                                    </p:anim>
                                    <p:anim calcmode="lin" valueType="num">
                                      <p:cBhvr>
                                        <p:cTn id="9" dur="1000" fill="hold"/>
                                        <p:tgtEl>
                                          <p:spTgt spid="7171"/>
                                        </p:tgtEl>
                                        <p:attrNameLst>
                                          <p:attrName>style.rotation</p:attrName>
                                        </p:attrNameLst>
                                      </p:cBhvr>
                                      <p:tavLst>
                                        <p:tav tm="0">
                                          <p:val>
                                            <p:fltVal val="90"/>
                                          </p:val>
                                        </p:tav>
                                        <p:tav tm="100000">
                                          <p:val>
                                            <p:fltVal val="0"/>
                                          </p:val>
                                        </p:tav>
                                      </p:tavLst>
                                    </p:anim>
                                    <p:animEffect transition="in" filter="fade">
                                      <p:cBhvr>
                                        <p:cTn id="10"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74711" cy="68688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2"/>
          <p:cNvSpPr txBox="1"/>
          <p:nvPr/>
        </p:nvSpPr>
        <p:spPr>
          <a:xfrm>
            <a:off x="539552" y="406986"/>
            <a:ext cx="7708211" cy="861774"/>
          </a:xfrm>
          <a:prstGeom prst="rect">
            <a:avLst/>
          </a:prstGeom>
        </p:spPr>
        <p:txBody>
          <a:bodyPr wrap="square" lIns="0" tIns="0" rIns="0" bIns="0" rtlCol="0" anchor="t">
            <a:spAutoFit/>
          </a:bodyPr>
          <a:lstStyle/>
          <a:p>
            <a:pPr algn="ctr">
              <a:spcBef>
                <a:spcPct val="0"/>
              </a:spcBef>
            </a:pPr>
            <a:r>
              <a:rPr lang="en-US" sz="5600" b="1" dirty="0" smtClean="0">
                <a:solidFill>
                  <a:srgbClr val="141B49"/>
                </a:solidFill>
                <a:latin typeface="Utm"/>
                <a:cs typeface="Arial" panose="020B0604020202020204" pitchFamily="34" charset="0"/>
              </a:rPr>
              <a:t>BÌNH</a:t>
            </a:r>
            <a:r>
              <a:rPr lang="en-US" sz="5600" b="1" dirty="0" smtClean="0">
                <a:solidFill>
                  <a:srgbClr val="141B49"/>
                </a:solidFill>
                <a:latin typeface="Arial" panose="020B0604020202020204" pitchFamily="34" charset="0"/>
                <a:cs typeface="Arial" panose="020B0604020202020204" pitchFamily="34" charset="0"/>
              </a:rPr>
              <a:t> CHỌN</a:t>
            </a:r>
            <a:endParaRPr lang="en-US" sz="5600" b="1" dirty="0">
              <a:solidFill>
                <a:srgbClr val="141B49"/>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4800" b="16400"/>
          <a:stretch/>
        </p:blipFill>
        <p:spPr>
          <a:xfrm>
            <a:off x="899592" y="1124744"/>
            <a:ext cx="7410450" cy="5291869"/>
          </a:xfrm>
          <a:prstGeom prst="rect">
            <a:avLst/>
          </a:prstGeom>
        </p:spPr>
      </p:pic>
    </p:spTree>
    <p:extLst>
      <p:ext uri="{BB962C8B-B14F-4D97-AF65-F5344CB8AC3E}">
        <p14:creationId xmlns:p14="http://schemas.microsoft.com/office/powerpoint/2010/main" val="168045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711" cy="68688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75220E1-DE31-4F3F-A903-68E9583EDCB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877031" y="620688"/>
            <a:ext cx="3672408" cy="5112896"/>
          </a:xfrm>
          <a:prstGeom prst="rect">
            <a:avLst/>
          </a:prstGeom>
        </p:spPr>
      </p:pic>
      <p:sp>
        <p:nvSpPr>
          <p:cNvPr id="5" name="TextBox 11"/>
          <p:cNvSpPr txBox="1"/>
          <p:nvPr/>
        </p:nvSpPr>
        <p:spPr>
          <a:xfrm>
            <a:off x="323529" y="2492896"/>
            <a:ext cx="6768752" cy="1384995"/>
          </a:xfrm>
          <a:prstGeom prst="rect">
            <a:avLst/>
          </a:prstGeom>
        </p:spPr>
        <p:txBody>
          <a:bodyPr wrap="square" lIns="0" tIns="0" rIns="0" bIns="0" rtlCol="0" anchor="t">
            <a:spAutoFit/>
          </a:bodyPr>
          <a:lstStyle/>
          <a:p>
            <a:pPr algn="ctr">
              <a:lnSpc>
                <a:spcPts val="10800"/>
              </a:lnSpc>
            </a:pPr>
            <a:r>
              <a:rPr lang="en-US" sz="5400" b="1" dirty="0" smtClean="0">
                <a:solidFill>
                  <a:srgbClr val="141B49"/>
                </a:solidFill>
                <a:latin typeface="Utm"/>
                <a:cs typeface="Arial" panose="020B0604020202020204" pitchFamily="34" charset="0"/>
              </a:rPr>
              <a:t>CỦNG</a:t>
            </a:r>
            <a:r>
              <a:rPr lang="en-US" sz="5400" b="1" dirty="0" smtClean="0">
                <a:solidFill>
                  <a:srgbClr val="141B49"/>
                </a:solidFill>
                <a:latin typeface="Arial" panose="020B0604020202020204" pitchFamily="34" charset="0"/>
                <a:cs typeface="Arial" panose="020B0604020202020204" pitchFamily="34" charset="0"/>
              </a:rPr>
              <a:t> CỐ, DẶN DÒ</a:t>
            </a:r>
            <a:endParaRPr lang="en-US" sz="5400" b="1" dirty="0">
              <a:solidFill>
                <a:srgbClr val="141B4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0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z4626609788495_102a38b0218770355f9b3223c99eaf7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 y="-27384"/>
            <a:ext cx="9174711" cy="68688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03648" y="692696"/>
            <a:ext cx="5704657" cy="3323987"/>
          </a:xfrm>
          <a:prstGeom prst="rect">
            <a:avLst/>
          </a:prstGeom>
        </p:spPr>
        <p:txBody>
          <a:bodyPr wrap="square" lIns="0" tIns="0" rIns="0" bIns="0" rtlCol="0" anchor="t">
            <a:spAutoFit/>
          </a:bodyPr>
          <a:lstStyle/>
          <a:p>
            <a:pPr algn="ctr"/>
            <a:r>
              <a:rPr lang="en-US" sz="5400" b="1" dirty="0" smtClean="0">
                <a:solidFill>
                  <a:srgbClr val="141B49"/>
                </a:solidFill>
                <a:latin typeface="Arial" panose="020B0604020202020204" pitchFamily="34" charset="0"/>
                <a:cs typeface="Arial" panose="020B0604020202020204" pitchFamily="34" charset="0"/>
              </a:rPr>
              <a:t>HẸN GẶP LẠI CÁC EM </a:t>
            </a:r>
          </a:p>
          <a:p>
            <a:pPr algn="ctr"/>
            <a:r>
              <a:rPr lang="en-US" sz="5400" b="1" dirty="0" smtClean="0">
                <a:solidFill>
                  <a:srgbClr val="141B49"/>
                </a:solidFill>
                <a:latin typeface="Arial" panose="020B0604020202020204" pitchFamily="34" charset="0"/>
                <a:cs typeface="Arial" panose="020B0604020202020204" pitchFamily="34" charset="0"/>
              </a:rPr>
              <a:t>TRONG BÀI HỌC SAU!</a:t>
            </a:r>
            <a:endParaRPr lang="en-US" sz="5400" b="1" dirty="0">
              <a:solidFill>
                <a:srgbClr val="141B49"/>
              </a:solidFill>
              <a:latin typeface="Arial" panose="020B0604020202020204" pitchFamily="34" charset="0"/>
              <a:cs typeface="Arial" panose="020B0604020202020204" pitchFamily="34" charset="0"/>
            </a:endParaRPr>
          </a:p>
        </p:txBody>
      </p:sp>
      <p:pic>
        <p:nvPicPr>
          <p:cNvPr id="9" name="Picture 8" descr="lumiere longues(barre)">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lc="http://schemas.openxmlformats.org/drawingml/2006/lockedCanvas" id="{AB672BB9-8C46-47E6-A188-3008CBE9D55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09880"/>
          </a:xfrm>
          <a:prstGeom prst="rect">
            <a:avLst/>
          </a:prstGeom>
          <a:noFill/>
          <a:ln>
            <a:noFill/>
          </a:ln>
          <a:extLst/>
        </p:spPr>
      </p:pic>
      <p:pic>
        <p:nvPicPr>
          <p:cNvPr id="11" name="Picture 10"/>
          <p:cNvPicPr/>
          <p:nvPr/>
        </p:nvPicPr>
        <p:blipFill>
          <a:blip r:embed="rId5" cstate="print">
            <a:extLst>
              <a:ext uri="{BEBA8EAE-BF5A-486C-A8C5-ECC9F3942E4B}">
                <a14:imgProps xmlns:a14="http://schemas.microsoft.com/office/drawing/2010/main">
                  <a14:imgLayer r:embed="rId6">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5868144" y="3693468"/>
            <a:ext cx="3816424" cy="3587959"/>
          </a:xfrm>
          <a:prstGeom prst="rect">
            <a:avLst/>
          </a:prstGeom>
          <a:noFill/>
          <a:ln>
            <a:noFill/>
          </a:ln>
          <a:effectLst/>
          <a:extLst/>
        </p:spPr>
      </p:pic>
      <p:pic>
        <p:nvPicPr>
          <p:cNvPr id="12" name="Picture 11"/>
          <p:cNvPicPr/>
          <p:nvPr/>
        </p:nvPicPr>
        <p:blipFill>
          <a:blip r:embed="rId5" cstate="print">
            <a:extLst>
              <a:ext uri="{BEBA8EAE-BF5A-486C-A8C5-ECC9F3942E4B}">
                <a14:imgProps xmlns:a14="http://schemas.microsoft.com/office/drawing/2010/main">
                  <a14:imgLayer r:embed="rId6">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8560" y="4089513"/>
            <a:ext cx="3240360" cy="2795871"/>
          </a:xfrm>
          <a:prstGeom prst="rect">
            <a:avLst/>
          </a:prstGeom>
          <a:noFill/>
          <a:ln>
            <a:noFill/>
          </a:ln>
          <a:effectLst/>
          <a:extLst/>
        </p:spPr>
      </p:pic>
      <p:pic>
        <p:nvPicPr>
          <p:cNvPr id="13" name="Picture 12"/>
          <p:cNvPicPr/>
          <p:nvPr/>
        </p:nvPicPr>
        <p:blipFill>
          <a:blip r:embed="rId5" cstate="print">
            <a:extLst>
              <a:ext uri="{BEBA8EAE-BF5A-486C-A8C5-ECC9F3942E4B}">
                <a14:imgProps xmlns:a14="http://schemas.microsoft.com/office/drawing/2010/main">
                  <a14:imgLayer r:embed="rId6">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2915816" y="4221088"/>
            <a:ext cx="3096344" cy="2795871"/>
          </a:xfrm>
          <a:prstGeom prst="rect">
            <a:avLst/>
          </a:prstGeom>
          <a:noFill/>
          <a:ln>
            <a:noFill/>
          </a:ln>
          <a:effectLst/>
          <a:extLst/>
        </p:spPr>
      </p:pic>
    </p:spTree>
    <p:extLst>
      <p:ext uri="{BB962C8B-B14F-4D97-AF65-F5344CB8AC3E}">
        <p14:creationId xmlns:p14="http://schemas.microsoft.com/office/powerpoint/2010/main" val="407991359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7"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 calcmode="lin" valueType="num">
                                      <p:cBhvr>
                                        <p:cTn id="9" dur="1250" fill="hold"/>
                                        <p:tgtEl>
                                          <p:spTgt spid="6"/>
                                        </p:tgtEl>
                                        <p:attrNameLst>
                                          <p:attrName>style.rotation</p:attrName>
                                        </p:attrNameLst>
                                      </p:cBhvr>
                                      <p:tavLst>
                                        <p:tav tm="0">
                                          <p:val>
                                            <p:fltVal val="90"/>
                                          </p:val>
                                        </p:tav>
                                        <p:tav tm="100000">
                                          <p:val>
                                            <p:fltVal val="0"/>
                                          </p:val>
                                        </p:tav>
                                      </p:tavLst>
                                    </p:anim>
                                    <p:animEffect transition="in" filter="fade">
                                      <p:cBhvr>
                                        <p:cTn id="10"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rồng cây   Tập hát cùng bé_v720P">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6512" y="21932"/>
            <a:ext cx="12192000" cy="6858000"/>
          </a:xfrm>
          <a:prstGeom prst="rect">
            <a:avLst/>
          </a:prstGeom>
        </p:spPr>
      </p:pic>
    </p:spTree>
    <p:extLst>
      <p:ext uri="{BB962C8B-B14F-4D97-AF65-F5344CB8AC3E}">
        <p14:creationId xmlns:p14="http://schemas.microsoft.com/office/powerpoint/2010/main" val="855400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1">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 y="-27802"/>
            <a:ext cx="9174711" cy="68688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p:nvPr/>
        </p:nvSpPr>
        <p:spPr>
          <a:xfrm>
            <a:off x="144296" y="1772816"/>
            <a:ext cx="8748464" cy="2339038"/>
          </a:xfrm>
          <a:prstGeom prst="rect">
            <a:avLst/>
          </a:prstGeom>
        </p:spPr>
        <p:txBody>
          <a:bodyPr wrap="square" lIns="0" tIns="0" rIns="0" bIns="0" rtlCol="0" anchor="t">
            <a:spAutoFit/>
          </a:bodyPr>
          <a:lstStyle/>
          <a:p>
            <a:pPr algn="ctr">
              <a:lnSpc>
                <a:spcPct val="150000"/>
              </a:lnSpc>
            </a:pPr>
            <a:r>
              <a:rPr lang="en-US" sz="5400" b="1" smtClean="0">
                <a:solidFill>
                  <a:srgbClr val="141B49"/>
                </a:solidFill>
                <a:latin typeface="Utm"/>
                <a:cs typeface="Arial" panose="020B0604020202020204" pitchFamily="34" charset="0"/>
              </a:rPr>
              <a:t>BÀI VIẾT 3: LUYỆN TẬP TẢ CÂY CỐI </a:t>
            </a:r>
            <a:endParaRPr lang="en-US" sz="5400" b="1" dirty="0">
              <a:solidFill>
                <a:srgbClr val="141B49"/>
              </a:solidFill>
              <a:latin typeface="Utm"/>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511" y="4653137"/>
            <a:ext cx="2411760" cy="22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0" y="332656"/>
            <a:ext cx="9035936" cy="1200329"/>
          </a:xfrm>
          <a:prstGeom prst="rect">
            <a:avLst/>
          </a:prstGeom>
        </p:spPr>
        <p:txBody>
          <a:bodyPr wrap="square">
            <a:spAutoFit/>
          </a:bodyPr>
          <a:lstStyle/>
          <a:p>
            <a:r>
              <a:rPr lang="vi-VN" sz="3600" smtClean="0">
                <a:latin typeface="Utm"/>
              </a:rPr>
              <a:t>Thứ          , ngày          tháng   năm 2023</a:t>
            </a:r>
          </a:p>
          <a:p>
            <a:pPr algn="ctr"/>
            <a:r>
              <a:rPr lang="vi-VN" sz="3600" smtClean="0">
                <a:latin typeface="Utm"/>
              </a:rPr>
              <a:t>TIẾNG VIỆT</a:t>
            </a:r>
            <a:endParaRPr lang="vi-VN" sz="3600">
              <a:latin typeface="Utm"/>
            </a:endParaRPr>
          </a:p>
        </p:txBody>
      </p:sp>
      <p:pic>
        <p:nvPicPr>
          <p:cNvPr id="6" name="Picture 5"/>
          <p:cNvPicPr/>
          <p:nvPr/>
        </p:nvPicPr>
        <p:blipFill>
          <a:blip r:embed="rId4" cstate="print">
            <a:extLst>
              <a:ext uri="{BEBA8EAE-BF5A-486C-A8C5-ECC9F3942E4B}">
                <a14:imgProps xmlns:a14="http://schemas.microsoft.com/office/drawing/2010/main">
                  <a14:imgLayer r:embed="rId5">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4211960" y="4365104"/>
            <a:ext cx="3096344" cy="2795871"/>
          </a:xfrm>
          <a:prstGeom prst="rect">
            <a:avLst/>
          </a:prstGeom>
          <a:noFill/>
          <a:ln>
            <a:noFill/>
          </a:ln>
          <a:effectLst/>
          <a:extLst/>
        </p:spPr>
      </p:pic>
    </p:spTree>
    <p:extLst>
      <p:ext uri="{BB962C8B-B14F-4D97-AF65-F5344CB8AC3E}">
        <p14:creationId xmlns:p14="http://schemas.microsoft.com/office/powerpoint/2010/main" val="335484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 y="-27802"/>
            <a:ext cx="9174711" cy="68688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0" y="332656"/>
            <a:ext cx="9035936" cy="1200329"/>
          </a:xfrm>
          <a:prstGeom prst="rect">
            <a:avLst/>
          </a:prstGeom>
        </p:spPr>
        <p:txBody>
          <a:bodyPr wrap="square">
            <a:spAutoFit/>
          </a:bodyPr>
          <a:lstStyle/>
          <a:p>
            <a:r>
              <a:rPr lang="vi-VN" sz="3600" smtClean="0">
                <a:latin typeface="Utm"/>
              </a:rPr>
              <a:t>Thứ          , ngày          tháng   năm 2023</a:t>
            </a:r>
          </a:p>
          <a:p>
            <a:pPr algn="ctr"/>
            <a:r>
              <a:rPr lang="vi-VN" sz="3600" smtClean="0">
                <a:solidFill>
                  <a:srgbClr val="FF0000"/>
                </a:solidFill>
                <a:latin typeface="Utm"/>
              </a:rPr>
              <a:t>TIẾNG VIỆT</a:t>
            </a:r>
            <a:endParaRPr lang="vi-VN" sz="3600">
              <a:solidFill>
                <a:srgbClr val="FF0000"/>
              </a:solidFill>
              <a:latin typeface="Utm"/>
            </a:endParaRPr>
          </a:p>
        </p:txBody>
      </p:sp>
      <p:pic>
        <p:nvPicPr>
          <p:cNvPr id="2050" name="Picture 2" descr="C:\Users\Admin\Downloads\sau_rieng_re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6" y="1757603"/>
            <a:ext cx="5760640" cy="5055773"/>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flipH="1">
            <a:off x="5795866" y="4109272"/>
            <a:ext cx="1584446" cy="784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ounded Rectangle 6"/>
          <p:cNvSpPr/>
          <p:nvPr/>
        </p:nvSpPr>
        <p:spPr>
          <a:xfrm rot="10800000" flipV="1">
            <a:off x="7236295" y="3934277"/>
            <a:ext cx="1938975" cy="9258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smtClean="0">
                <a:latin typeface="Utm"/>
              </a:rPr>
              <a:t>Quả sầu riêng</a:t>
            </a:r>
            <a:endParaRPr lang="vi-VN" sz="3200">
              <a:latin typeface="Utm"/>
            </a:endParaRPr>
          </a:p>
        </p:txBody>
      </p:sp>
    </p:spTree>
    <p:extLst>
      <p:ext uri="{BB962C8B-B14F-4D97-AF65-F5344CB8AC3E}">
        <p14:creationId xmlns:p14="http://schemas.microsoft.com/office/powerpoint/2010/main" val="335831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 y="-27802"/>
            <a:ext cx="9174711" cy="6868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p:nvPr/>
        </p:nvPicPr>
        <p:blipFill>
          <a:blip r:embed="rId3"/>
          <a:stretch>
            <a:fillRect/>
          </a:stretch>
        </p:blipFill>
        <p:spPr>
          <a:xfrm>
            <a:off x="6300193" y="4077072"/>
            <a:ext cx="2855370" cy="2719607"/>
          </a:xfrm>
          <a:prstGeom prst="rect">
            <a:avLst/>
          </a:prstGeom>
        </p:spPr>
      </p:pic>
      <p:sp>
        <p:nvSpPr>
          <p:cNvPr id="4" name="TextBox 5"/>
          <p:cNvSpPr txBox="1"/>
          <p:nvPr/>
        </p:nvSpPr>
        <p:spPr>
          <a:xfrm>
            <a:off x="144296" y="1772816"/>
            <a:ext cx="8748464" cy="2339038"/>
          </a:xfrm>
          <a:prstGeom prst="rect">
            <a:avLst/>
          </a:prstGeom>
        </p:spPr>
        <p:txBody>
          <a:bodyPr wrap="square" lIns="0" tIns="0" rIns="0" bIns="0" rtlCol="0" anchor="t">
            <a:spAutoFit/>
          </a:bodyPr>
          <a:lstStyle/>
          <a:p>
            <a:pPr algn="ctr">
              <a:lnSpc>
                <a:spcPct val="150000"/>
              </a:lnSpc>
            </a:pPr>
            <a:r>
              <a:rPr lang="en-US" sz="5400" b="1" smtClean="0">
                <a:solidFill>
                  <a:srgbClr val="141B49"/>
                </a:solidFill>
                <a:latin typeface="Utm"/>
                <a:cs typeface="Arial" panose="020B0604020202020204" pitchFamily="34" charset="0"/>
              </a:rPr>
              <a:t>1. Đọc bài “Sầu riêng” và bài “ Cây si”</a:t>
            </a:r>
            <a:endParaRPr lang="en-US" sz="5400" b="1" dirty="0">
              <a:solidFill>
                <a:srgbClr val="141B49"/>
              </a:solidFill>
              <a:latin typeface="Utm"/>
              <a:cs typeface="Arial" panose="020B0604020202020204" pitchFamily="34" charset="0"/>
            </a:endParaRPr>
          </a:p>
        </p:txBody>
      </p:sp>
    </p:spTree>
    <p:extLst>
      <p:ext uri="{BB962C8B-B14F-4D97-AF65-F5344CB8AC3E}">
        <p14:creationId xmlns:p14="http://schemas.microsoft.com/office/powerpoint/2010/main" val="2993207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9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79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 y="0"/>
            <a:ext cx="9174711" cy="686888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a:extLst>
              <a:ext uri="{FF2B5EF4-FFF2-40B4-BE49-F238E27FC236}">
                <a16:creationId xmlns:lc="http://schemas.openxmlformats.org/drawingml/2006/lockedCanvas" xmlns:a16="http://schemas.microsoft.com/office/drawing/2014/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BB5AD474-A2E1-431C-80A9-04C34E6C71A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650" y="197874"/>
            <a:ext cx="9209870" cy="3614628"/>
          </a:xfrm>
          <a:prstGeom prst="rect">
            <a:avLst/>
          </a:prstGeom>
        </p:spPr>
      </p:pic>
      <p:sp>
        <p:nvSpPr>
          <p:cNvPr id="5" name="TextBox 5"/>
          <p:cNvSpPr txBox="1"/>
          <p:nvPr/>
        </p:nvSpPr>
        <p:spPr>
          <a:xfrm>
            <a:off x="216024" y="3426673"/>
            <a:ext cx="8748464" cy="2954655"/>
          </a:xfrm>
          <a:prstGeom prst="rect">
            <a:avLst/>
          </a:prstGeom>
        </p:spPr>
        <p:txBody>
          <a:bodyPr wrap="square" lIns="0" tIns="0" rIns="0" bIns="0" rtlCol="0" anchor="t">
            <a:spAutoFit/>
          </a:bodyPr>
          <a:lstStyle/>
          <a:p>
            <a:pPr algn="ctr"/>
            <a:r>
              <a:rPr lang="en-US" sz="9600" b="1" smtClean="0">
                <a:solidFill>
                  <a:srgbClr val="FF0000"/>
                </a:solidFill>
                <a:latin typeface="Utm"/>
                <a:cs typeface="Arial" panose="020B0604020202020204" pitchFamily="34" charset="0"/>
              </a:rPr>
              <a:t>Thảo luận nhóm </a:t>
            </a:r>
            <a:endParaRPr lang="en-US" sz="9600" b="1" dirty="0">
              <a:solidFill>
                <a:srgbClr val="FF0000"/>
              </a:solidFill>
              <a:latin typeface="Utm"/>
              <a:cs typeface="Arial" panose="020B0604020202020204" pitchFamily="34" charset="0"/>
            </a:endParaRPr>
          </a:p>
        </p:txBody>
      </p:sp>
    </p:spTree>
    <p:extLst>
      <p:ext uri="{BB962C8B-B14F-4D97-AF65-F5344CB8AC3E}">
        <p14:creationId xmlns:p14="http://schemas.microsoft.com/office/powerpoint/2010/main" val="320777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141</Words>
  <PresentationFormat>On-screen Show (4:3)</PresentationFormat>
  <Paragraphs>41</Paragraphs>
  <Slides>26</Slides>
  <Notes>0</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2023-08-25T21:48:10Z</dcterms:created>
  <dcterms:modified xsi:type="dcterms:W3CDTF">2023-08-26T19:04:24Z</dcterms:modified>
</cp:coreProperties>
</file>