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412" r:id="rId3"/>
    <p:sldId id="374" r:id="rId4"/>
    <p:sldId id="402" r:id="rId5"/>
    <p:sldId id="260" r:id="rId6"/>
    <p:sldId id="403" r:id="rId7"/>
    <p:sldId id="376" r:id="rId8"/>
    <p:sldId id="413" r:id="rId9"/>
    <p:sldId id="414" r:id="rId10"/>
    <p:sldId id="404" r:id="rId11"/>
    <p:sldId id="415" r:id="rId12"/>
    <p:sldId id="416" r:id="rId13"/>
    <p:sldId id="417" r:id="rId14"/>
    <p:sldId id="408" r:id="rId15"/>
    <p:sldId id="409" r:id="rId16"/>
    <p:sldId id="410" r:id="rId17"/>
    <p:sldId id="379" r:id="rId18"/>
    <p:sldId id="411" r:id="rId19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nguyen" initials="tn" lastIdx="1" clrIdx="0">
    <p:extLst>
      <p:ext uri="{19B8F6BF-5375-455C-9EA6-DF929625EA0E}">
        <p15:presenceInfo xmlns:p15="http://schemas.microsoft.com/office/powerpoint/2012/main" xmlns="" userId="21444592b9938e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6C0A"/>
    <a:srgbClr val="166083"/>
    <a:srgbClr val="009900"/>
    <a:srgbClr val="CC00CC"/>
    <a:srgbClr val="CC0099"/>
    <a:srgbClr val="F2F2F2"/>
    <a:srgbClr val="FDA1A1"/>
    <a:srgbClr val="949494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 varScale="1">
        <p:scale>
          <a:sx n="34" d="100"/>
          <a:sy n="34" d="100"/>
        </p:scale>
        <p:origin x="-204" y="-84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8T14:33:32.190" idx="1">
    <p:pos x="8119" y="7079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2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3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119763" y="403441"/>
            <a:ext cx="12858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3.xml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slide" Target="slide15.xml"/><Relationship Id="rId10" Type="http://schemas.openxmlformats.org/officeDocument/2006/relationships/slide" Target="slide11.xml"/><Relationship Id="rId4" Type="http://schemas.openxmlformats.org/officeDocument/2006/relationships/image" Target="../media/image4.emf"/><Relationship Id="rId9" Type="http://schemas.openxmlformats.org/officeDocument/2006/relationships/slide" Target="slide7.xml"/><Relationship Id="rId1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14.wmf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6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png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52.png"/><Relationship Id="rId21" Type="http://schemas.openxmlformats.org/officeDocument/2006/relationships/image" Target="../media/image43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11" Type="http://schemas.openxmlformats.org/officeDocument/2006/relationships/image" Target="../media/image30.e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103562" y="5631450"/>
            <a:ext cx="22312946" cy="764098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132386" y="2106266"/>
            <a:ext cx="2287733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60" y="2878090"/>
            <a:ext cx="24398907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 2: TÍCH VÔ HƯỚNG CỦA HAI VECTƠ VÀ ỨNG DỤNG</a:t>
            </a:r>
            <a:endParaRPr lang="en-US" sz="4800" b="1" dirty="0">
              <a:solidFill>
                <a:srgbClr val="776249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05260" y="3804246"/>
            <a:ext cx="18975066" cy="1902023"/>
            <a:chOff x="3024409" y="3659656"/>
            <a:chExt cx="18976301" cy="1902148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1902148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600" b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  <a:endParaRPr lang="en-US" sz="66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6600" b="1">
                  <a:solidFill>
                    <a:srgbClr val="776249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</a:t>
              </a:r>
              <a:r>
                <a:rPr lang="vi-VN" sz="6600" b="1">
                  <a:solidFill>
                    <a:srgbClr val="776249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60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959486" y="5828692"/>
            <a:ext cx="5662761" cy="922567"/>
            <a:chOff x="7459670" y="7086600"/>
            <a:chExt cx="5663786" cy="922734"/>
          </a:xfrm>
        </p:grpSpPr>
        <p:sp>
          <p:nvSpPr>
            <p:cNvPr id="57" name="Rectangle 56">
              <a:hlinkClick r:id="rId8" action="ppaction://hlinksldjump"/>
            </p:cNvPr>
            <p:cNvSpPr/>
            <p:nvPr/>
          </p:nvSpPr>
          <p:spPr>
            <a:xfrm>
              <a:off x="9092456" y="7178187"/>
              <a:ext cx="4031000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949891" y="6823146"/>
            <a:ext cx="12983675" cy="945156"/>
            <a:chOff x="7459670" y="8524495"/>
            <a:chExt cx="12986020" cy="945327"/>
          </a:xfrm>
        </p:grpSpPr>
        <p:sp>
          <p:nvSpPr>
            <p:cNvPr id="75" name="Rectangle 74">
              <a:hlinkClick r:id="rId9" action="ppaction://hlinksldjump"/>
            </p:cNvPr>
            <p:cNvSpPr/>
            <p:nvPr/>
          </p:nvSpPr>
          <p:spPr>
            <a:xfrm>
              <a:off x="9092456" y="8638675"/>
              <a:ext cx="11353234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TÍNH CHẤT CỦA TÍCH VÔ H</a:t>
              </a:r>
              <a:r>
                <a:rPr lang="vi-VN" sz="4800" b="1" spc="-15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 spc="-150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969080" y="7880759"/>
            <a:ext cx="21339695" cy="957490"/>
            <a:chOff x="7459670" y="9982200"/>
            <a:chExt cx="21343553" cy="957663"/>
          </a:xfrm>
        </p:grpSpPr>
        <p:sp>
          <p:nvSpPr>
            <p:cNvPr id="82" name="Rectangle 81">
              <a:hlinkClick r:id="rId8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88" name="Group 74">
            <a:extLst>
              <a:ext uri="{FF2B5EF4-FFF2-40B4-BE49-F238E27FC236}">
                <a16:creationId xmlns:a16="http://schemas.microsoft.com/office/drawing/2014/main" xmlns="" id="{81C663B4-6BFA-4D5A-B534-5ED551942B65}"/>
              </a:ext>
            </a:extLst>
          </p:cNvPr>
          <p:cNvGrpSpPr/>
          <p:nvPr/>
        </p:nvGrpSpPr>
        <p:grpSpPr>
          <a:xfrm>
            <a:off x="969080" y="9024580"/>
            <a:ext cx="21339695" cy="957490"/>
            <a:chOff x="7459670" y="9982200"/>
            <a:chExt cx="21343553" cy="957663"/>
          </a:xfrm>
        </p:grpSpPr>
        <p:sp>
          <p:nvSpPr>
            <p:cNvPr id="89" name="Rectangle 88">
              <a:hlinkClick r:id="rId10" action="ppaction://hlinksldjump"/>
              <a:extLst>
                <a:ext uri="{FF2B5EF4-FFF2-40B4-BE49-F238E27FC236}">
                  <a16:creationId xmlns:a16="http://schemas.microsoft.com/office/drawing/2014/main" xmlns="" id="{8197EDAF-FD58-4008-A208-065453151C95}"/>
                </a:ext>
              </a:extLst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</a:p>
          </p:txBody>
        </p:sp>
        <p:grpSp>
          <p:nvGrpSpPr>
            <p:cNvPr id="90" name="Group 44">
              <a:extLst>
                <a:ext uri="{FF2B5EF4-FFF2-40B4-BE49-F238E27FC236}">
                  <a16:creationId xmlns:a16="http://schemas.microsoft.com/office/drawing/2014/main" xmlns="" id="{488252B7-4F08-4D02-9976-23C64D895C85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91" name="Isosceles Triangle 44">
                <a:extLst>
                  <a:ext uri="{FF2B5EF4-FFF2-40B4-BE49-F238E27FC236}">
                    <a16:creationId xmlns:a16="http://schemas.microsoft.com/office/drawing/2014/main" xmlns="" id="{9DE0937B-B243-4C57-8FF7-0304350A80C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760AFD59-247A-44ED-942A-681AE0C6945D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75D38616-954E-43E9-9937-88931A1F46D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7734A901-9AC3-4BAB-AF80-EA72AB7B14E1}"/>
                    </a:ext>
                  </a:extLst>
                </p:cNvPr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6E66C817-B0E3-451A-A260-AE97A802CE62}"/>
              </a:ext>
            </a:extLst>
          </p:cNvPr>
          <p:cNvGrpSpPr/>
          <p:nvPr/>
        </p:nvGrpSpPr>
        <p:grpSpPr>
          <a:xfrm>
            <a:off x="2601571" y="10131612"/>
            <a:ext cx="10253661" cy="861774"/>
            <a:chOff x="644526" y="2766774"/>
            <a:chExt cx="10253661" cy="861774"/>
          </a:xfrm>
        </p:grpSpPr>
        <p:sp>
          <p:nvSpPr>
            <p:cNvPr id="96" name="TextBox 95">
              <a:hlinkClick r:id="rId11" action="ppaction://hlinksldjump"/>
              <a:extLst>
                <a:ext uri="{FF2B5EF4-FFF2-40B4-BE49-F238E27FC236}">
                  <a16:creationId xmlns:a16="http://schemas.microsoft.com/office/drawing/2014/main" xmlns="" id="{2519B9A6-1EEB-4C46-A856-F563955D711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Độ dài của vect</a:t>
              </a:r>
              <a:r>
                <a:rPr lang="vi-VN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ounded Rectangle 37">
              <a:extLst>
                <a:ext uri="{FF2B5EF4-FFF2-40B4-BE49-F238E27FC236}">
                  <a16:creationId xmlns:a16="http://schemas.microsoft.com/office/drawing/2014/main" xmlns="" id="{8E4E0880-6B41-4A72-97CE-F67C45D2992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461A0B61-2889-4604-878A-2A8D99C23661}"/>
                </a:ext>
              </a:extLst>
            </p:cNvPr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D7C568E1-820C-45E9-9179-8E622E966C35}"/>
              </a:ext>
            </a:extLst>
          </p:cNvPr>
          <p:cNvGrpSpPr/>
          <p:nvPr/>
        </p:nvGrpSpPr>
        <p:grpSpPr>
          <a:xfrm>
            <a:off x="2635792" y="11238282"/>
            <a:ext cx="10253661" cy="861774"/>
            <a:chOff x="644526" y="2766774"/>
            <a:chExt cx="10253661" cy="861774"/>
          </a:xfrm>
        </p:grpSpPr>
        <p:sp>
          <p:nvSpPr>
            <p:cNvPr id="100" name="TextBox 99">
              <a:hlinkClick r:id="rId12" action="ppaction://hlinksldjump"/>
              <a:extLst>
                <a:ext uri="{FF2B5EF4-FFF2-40B4-BE49-F238E27FC236}">
                  <a16:creationId xmlns:a16="http://schemas.microsoft.com/office/drawing/2014/main" xmlns="" id="{0423B5B4-9FB8-4B7E-BFEA-2FEE313C750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vect</a:t>
              </a:r>
              <a:r>
                <a:rPr lang="vi-VN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ounded Rectangle 37">
              <a:extLst>
                <a:ext uri="{FF2B5EF4-FFF2-40B4-BE49-F238E27FC236}">
                  <a16:creationId xmlns:a16="http://schemas.microsoft.com/office/drawing/2014/main" xmlns="" id="{EF75EE6B-FCBF-477A-9013-38138FADCDD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C9418F2E-AC96-4DEC-8F6A-6B750D403B7D}"/>
                </a:ext>
              </a:extLst>
            </p:cNvPr>
            <p:cNvSpPr txBox="1"/>
            <p:nvPr/>
          </p:nvSpPr>
          <p:spPr>
            <a:xfrm>
              <a:off x="1000203" y="2795826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240299A4-8097-468B-B562-60A88E471FEB}"/>
              </a:ext>
            </a:extLst>
          </p:cNvPr>
          <p:cNvGrpSpPr/>
          <p:nvPr/>
        </p:nvGrpSpPr>
        <p:grpSpPr>
          <a:xfrm>
            <a:off x="2637741" y="12246466"/>
            <a:ext cx="10253661" cy="861774"/>
            <a:chOff x="644526" y="2766774"/>
            <a:chExt cx="10253661" cy="861774"/>
          </a:xfrm>
        </p:grpSpPr>
        <p:sp>
          <p:nvSpPr>
            <p:cNvPr id="104" name="TextBox 103">
              <a:hlinkClick r:id="rId13" action="ppaction://hlinksldjump"/>
              <a:extLst>
                <a:ext uri="{FF2B5EF4-FFF2-40B4-BE49-F238E27FC236}">
                  <a16:creationId xmlns:a16="http://schemas.microsoft.com/office/drawing/2014/main" xmlns="" id="{F14968A2-3976-4E5C-A8AB-51DCB637357B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Khoảng cách giữa hai điểm</a:t>
              </a:r>
            </a:p>
          </p:txBody>
        </p:sp>
        <p:sp>
          <p:nvSpPr>
            <p:cNvPr id="105" name="Rounded Rectangle 37">
              <a:extLst>
                <a:ext uri="{FF2B5EF4-FFF2-40B4-BE49-F238E27FC236}">
                  <a16:creationId xmlns:a16="http://schemas.microsoft.com/office/drawing/2014/main" xmlns="" id="{314DE9C0-3D87-47EE-A7CF-2FA06DB89BE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39026530-CD8E-46C8-A637-C1F1D219814D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5153E5-1A53-440A-B1BF-D3E6C9C2BC57}"/>
              </a:ext>
            </a:extLst>
          </p:cNvPr>
          <p:cNvGrpSpPr/>
          <p:nvPr/>
        </p:nvGrpSpPr>
        <p:grpSpPr>
          <a:xfrm>
            <a:off x="2966635" y="6446275"/>
            <a:ext cx="19659114" cy="4461108"/>
            <a:chOff x="1304912" y="4963655"/>
            <a:chExt cx="19659114" cy="5193823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19642471" cy="51188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55"/>
              <a:ext cx="3348515" cy="928119"/>
              <a:chOff x="1224541" y="6305967"/>
              <a:chExt cx="3258542" cy="121130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307E01-F01E-49D1-80DA-49122F3538BA}"/>
              </a:ext>
            </a:extLst>
          </p:cNvPr>
          <p:cNvGrpSpPr/>
          <p:nvPr/>
        </p:nvGrpSpPr>
        <p:grpSpPr>
          <a:xfrm>
            <a:off x="2966635" y="4161570"/>
            <a:ext cx="19652957" cy="1591853"/>
            <a:chOff x="1290017" y="3103722"/>
            <a:chExt cx="19652957" cy="159185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19652957" cy="10289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334147" y="1861102"/>
            <a:ext cx="5197891" cy="942100"/>
            <a:chOff x="7459670" y="9982200"/>
            <a:chExt cx="5198832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420341"/>
              </p:ext>
            </p:extLst>
          </p:nvPr>
        </p:nvGraphicFramePr>
        <p:xfrm>
          <a:off x="6580286" y="3962151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31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0286" y="3962151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EEB82165-0CAF-44DB-99A5-751374321FC2}"/>
              </a:ext>
            </a:extLst>
          </p:cNvPr>
          <p:cNvGrpSpPr/>
          <p:nvPr/>
        </p:nvGrpSpPr>
        <p:grpSpPr>
          <a:xfrm>
            <a:off x="1455885" y="2804958"/>
            <a:ext cx="6579402" cy="989447"/>
            <a:chOff x="644526" y="2377163"/>
            <a:chExt cx="6579402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xmlns="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DB97B342-1E31-4476-9DAB-18174EF236D7}"/>
                </a:ext>
              </a:extLst>
            </p:cNvPr>
            <p:cNvSpPr/>
            <p:nvPr/>
          </p:nvSpPr>
          <p:spPr>
            <a:xfrm>
              <a:off x="1958384" y="2377163"/>
              <a:ext cx="526554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F42E564C-274B-46B1-8F8F-5B5AAEAF5DCE}"/>
              </a:ext>
            </a:extLst>
          </p:cNvPr>
          <p:cNvGrpSpPr/>
          <p:nvPr/>
        </p:nvGrpSpPr>
        <p:grpSpPr>
          <a:xfrm>
            <a:off x="6597862" y="4783567"/>
            <a:ext cx="12558934" cy="925446"/>
            <a:chOff x="4436495" y="3579517"/>
            <a:chExt cx="12558934" cy="925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45">
                  <a:extLst>
                    <a:ext uri="{FF2B5EF4-FFF2-40B4-BE49-F238E27FC236}">
                      <a16:creationId xmlns:a16="http://schemas.microsoft.com/office/drawing/2014/main" xmlns="" id="{121219E2-949D-4FCE-B53B-F43D4F4F6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6495" y="3579517"/>
                  <a:ext cx="11060272" cy="925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en-US" sz="4800" b="1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𝐡𝐨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𝐎𝐌</m:t>
                          </m:r>
                        </m:e>
                      </m:acc>
                      <m:d>
                        <m:d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altLang="en-US" sz="4800" b="1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acc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altLang="en-US" sz="4800" b="1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. Tính</a:t>
                  </a:r>
                  <a:r>
                    <a:rPr kumimoji="0" lang="en-US" altLang="en-US" sz="4800" b="1" u="none" strike="noStrike" cap="none" normalizeH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góc </a:t>
                  </a:r>
                  <a:r>
                    <a:rPr kumimoji="0" lang="en-US" altLang="en-US" sz="4800" b="1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45">
                  <a:extLst>
                    <a:ext uri="{FF2B5EF4-FFF2-40B4-BE49-F238E27FC236}">
                      <a16:creationId xmlns:a16="http://schemas.microsoft.com/office/drawing/2014/main" id="{657C45B5-23CC-4681-B8C5-147773FB4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6495" y="3579517"/>
                  <a:ext cx="11060272" cy="925446"/>
                </a:xfrm>
                <a:prstGeom prst="rect">
                  <a:avLst/>
                </a:prstGeom>
                <a:blipFill>
                  <a:blip r:embed="rId6"/>
                  <a:stretch>
                    <a:fillRect l="-2481" t="-3947" b="-3486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8" name="Object 107">
                  <a:extLst>
                    <a:ext uri="{FF2B5EF4-FFF2-40B4-BE49-F238E27FC236}">
                      <a16:creationId xmlns:a16="http://schemas.microsoft.com/office/drawing/2014/main" xmlns="" id="{05930E50-3ACC-4E1C-8D58-E5F45A8ACB5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3246880"/>
                    </p:ext>
                  </p:extLst>
                </p:nvPr>
              </p:nvGraphicFramePr>
              <p:xfrm>
                <a:off x="15099954" y="3627014"/>
                <a:ext cx="1895475" cy="723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1032" name="Equation" r:id="rId7" imgW="1879560" imgH="723600" progId="Equation.DSMT4">
                        <p:embed/>
                      </p:oleObj>
                    </mc:Choice>
                    <mc:Fallback>
                      <p:oleObj name="Equation" r:id="rId7" imgW="1879560" imgH="723600" progId="Equation.DSMT4">
                        <p:embed/>
                        <p:pic>
                          <p:nvPicPr>
                            <p:cNvPr id="11" name="Object 10">
                              <a:extLst>
                                <a:ext uri="{FF2B5EF4-FFF2-40B4-BE49-F238E27FC236}">
                                  <a16:creationId xmlns:a16="http://schemas.microsoft.com/office/drawing/2014/main" xmlns="" id="{83E85E62-AA67-4D3E-8675-3652BC8B9E81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099954" y="3627014"/>
                              <a:ext cx="1895475" cy="723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0">
                  <a:extLst>
                    <a:ext uri="{FF2B5EF4-FFF2-40B4-BE49-F238E27FC236}">
                      <a16:creationId xmlns:a16="http://schemas.microsoft.com/office/drawing/2014/main" id="{83E85E62-AA67-4D3E-8675-3652BC8B9E8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54825803"/>
                    </p:ext>
                  </p:extLst>
                </p:nvPr>
              </p:nvGraphicFramePr>
              <p:xfrm>
                <a:off x="15099954" y="3627014"/>
                <a:ext cx="1895475" cy="723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1878" name="Equation" r:id="rId9" imgW="1879560" imgH="723600" progId="Equation.DSMT4">
                        <p:embed/>
                      </p:oleObj>
                    </mc:Choice>
                    <mc:Fallback>
                      <p:oleObj name="Equation" r:id="rId9" imgW="1879560" imgH="723600" progId="Equation.DSMT4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099954" y="3627014"/>
                              <a:ext cx="1895475" cy="723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AF40E550-AF9D-44B5-8B73-5CC7AC3524E2}"/>
                  </a:ext>
                </a:extLst>
              </p:cNvPr>
              <p:cNvSpPr/>
              <p:nvPr/>
            </p:nvSpPr>
            <p:spPr>
              <a:xfrm>
                <a:off x="6802662" y="7239839"/>
                <a:ext cx="11574707" cy="1858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𝐎𝐌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𝐎𝐍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𝐎𝐌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𝐎𝐍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𝐎𝐌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𝐎𝐍</m:t>
                                  </m:r>
                                </m:e>
                              </m:d>
                            </m:e>
                          </m:acc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</m:t>
                              </m:r>
                            </m:e>
                          </m:rad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40E550-AF9D-44B5-8B73-5CC7AC352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62" y="7239839"/>
                <a:ext cx="11574707" cy="18589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2613BB62-7FF1-478A-839F-3066A165B546}"/>
                  </a:ext>
                </a:extLst>
              </p:cNvPr>
              <p:cNvSpPr/>
              <p:nvPr/>
            </p:nvSpPr>
            <p:spPr>
              <a:xfrm>
                <a:off x="6253159" y="9927707"/>
                <a:ext cx="7629525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𝐌𝐎𝐍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𝐎𝐌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𝐎𝐍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13BB62-7FF1-478A-839F-3066A165B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159" y="9927707"/>
                <a:ext cx="7629525" cy="9103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5153E5-1A53-440A-B1BF-D3E6C9C2BC57}"/>
              </a:ext>
            </a:extLst>
          </p:cNvPr>
          <p:cNvGrpSpPr/>
          <p:nvPr/>
        </p:nvGrpSpPr>
        <p:grpSpPr>
          <a:xfrm>
            <a:off x="2949992" y="6175767"/>
            <a:ext cx="20461688" cy="6145847"/>
            <a:chOff x="1304912" y="4963655"/>
            <a:chExt cx="20461688" cy="7155272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0445045" cy="708030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55"/>
              <a:ext cx="3348515" cy="928119"/>
              <a:chOff x="1224541" y="6305967"/>
              <a:chExt cx="3258542" cy="121130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307E01-F01E-49D1-80DA-49122F3538BA}"/>
              </a:ext>
            </a:extLst>
          </p:cNvPr>
          <p:cNvGrpSpPr/>
          <p:nvPr/>
        </p:nvGrpSpPr>
        <p:grpSpPr>
          <a:xfrm>
            <a:off x="2966635" y="4057401"/>
            <a:ext cx="20445045" cy="1591853"/>
            <a:chOff x="1290017" y="3103722"/>
            <a:chExt cx="20445045" cy="159185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0445045" cy="10289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334147" y="1861102"/>
            <a:ext cx="5197891" cy="942100"/>
            <a:chOff x="7459670" y="9982200"/>
            <a:chExt cx="5198832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0286" y="3962151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7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0286" y="3962151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EEB82165-0CAF-44DB-99A5-751374321FC2}"/>
              </a:ext>
            </a:extLst>
          </p:cNvPr>
          <p:cNvGrpSpPr/>
          <p:nvPr/>
        </p:nvGrpSpPr>
        <p:grpSpPr>
          <a:xfrm>
            <a:off x="1455885" y="2804958"/>
            <a:ext cx="6579402" cy="989447"/>
            <a:chOff x="644526" y="2377163"/>
            <a:chExt cx="6579402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xmlns="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DB97B342-1E31-4476-9DAB-18174EF236D7}"/>
                </a:ext>
              </a:extLst>
            </p:cNvPr>
            <p:cNvSpPr/>
            <p:nvPr/>
          </p:nvSpPr>
          <p:spPr>
            <a:xfrm>
              <a:off x="1958384" y="2377163"/>
              <a:ext cx="526554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AA3E08A4-1F09-492F-8145-85FC206FF568}"/>
                  </a:ext>
                </a:extLst>
              </p:cNvPr>
              <p:cNvSpPr/>
              <p:nvPr/>
            </p:nvSpPr>
            <p:spPr>
              <a:xfrm>
                <a:off x="6478445" y="4697936"/>
                <a:ext cx="18469766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Tìm điểm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𝐍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𝐎𝐱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tam giác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𝐌𝐎𝐍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A3E08A4-1F09-492F-8145-85FC206FF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445" y="4697936"/>
                <a:ext cx="18469766" cy="873701"/>
              </a:xfrm>
              <a:prstGeom prst="rect">
                <a:avLst/>
              </a:prstGeom>
              <a:blipFill>
                <a:blip r:embed="rId6"/>
                <a:stretch>
                  <a:fillRect l="-1518"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37AFC916-E509-48AF-80C9-3B3CAE57A2D1}"/>
                  </a:ext>
                </a:extLst>
              </p:cNvPr>
              <p:cNvSpPr/>
              <p:nvPr/>
            </p:nvSpPr>
            <p:spPr>
              <a:xfrm>
                <a:off x="6580286" y="7319860"/>
                <a:ext cx="17713968" cy="5001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𝐌𝐎𝐍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𝐱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7AFC916-E509-48AF-80C9-3B3CAE57A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286" y="7319860"/>
                <a:ext cx="17713968" cy="5001754"/>
              </a:xfrm>
              <a:prstGeom prst="rect">
                <a:avLst/>
              </a:prstGeom>
              <a:blipFill>
                <a:blip r:embed="rId7"/>
                <a:stretch>
                  <a:fillRect l="-1549" t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5153E5-1A53-440A-B1BF-D3E6C9C2BC57}"/>
              </a:ext>
            </a:extLst>
          </p:cNvPr>
          <p:cNvGrpSpPr/>
          <p:nvPr/>
        </p:nvGrpSpPr>
        <p:grpSpPr>
          <a:xfrm>
            <a:off x="2808060" y="5970529"/>
            <a:ext cx="20461688" cy="7313090"/>
            <a:chOff x="1304912" y="4963655"/>
            <a:chExt cx="20461688" cy="8514230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0445045" cy="8439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55"/>
              <a:ext cx="3348515" cy="928119"/>
              <a:chOff x="1224541" y="6305967"/>
              <a:chExt cx="3258542" cy="121130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307E01-F01E-49D1-80DA-49122F3538BA}"/>
              </a:ext>
            </a:extLst>
          </p:cNvPr>
          <p:cNvGrpSpPr/>
          <p:nvPr/>
        </p:nvGrpSpPr>
        <p:grpSpPr>
          <a:xfrm>
            <a:off x="2808060" y="3500508"/>
            <a:ext cx="20445045" cy="2202194"/>
            <a:chOff x="1290017" y="3103722"/>
            <a:chExt cx="20445045" cy="2202194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436995"/>
              <a:ext cx="20445045" cy="18689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175572" y="1589184"/>
            <a:ext cx="5197891" cy="942097"/>
            <a:chOff x="7459670" y="9982200"/>
            <a:chExt cx="5198832" cy="94226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2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147824"/>
              </p:ext>
            </p:extLst>
          </p:nvPr>
        </p:nvGraphicFramePr>
        <p:xfrm>
          <a:off x="6421711" y="3690233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5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1711" y="3690233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EEB82165-0CAF-44DB-99A5-751374321FC2}"/>
              </a:ext>
            </a:extLst>
          </p:cNvPr>
          <p:cNvGrpSpPr/>
          <p:nvPr/>
        </p:nvGrpSpPr>
        <p:grpSpPr>
          <a:xfrm>
            <a:off x="1297310" y="2533040"/>
            <a:ext cx="6579402" cy="989447"/>
            <a:chOff x="644526" y="2377163"/>
            <a:chExt cx="6579402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xmlns="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DB97B342-1E31-4476-9DAB-18174EF236D7}"/>
                </a:ext>
              </a:extLst>
            </p:cNvPr>
            <p:cNvSpPr/>
            <p:nvPr/>
          </p:nvSpPr>
          <p:spPr>
            <a:xfrm>
              <a:off x="1958384" y="2377163"/>
              <a:ext cx="526554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6214CCCE-B437-4F12-A956-ACCFB8718379}"/>
                  </a:ext>
                </a:extLst>
              </p:cNvPr>
              <p:cNvSpPr/>
              <p:nvPr/>
            </p:nvSpPr>
            <p:spPr>
              <a:xfrm>
                <a:off x="4473379" y="4759721"/>
                <a:ext cx="18469766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B(1; 4). Tìm điểm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𝐂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tam giác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𝐀𝐁𝐂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214CCCE-B437-4F12-A956-ACCFB8718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79" y="4759721"/>
                <a:ext cx="18469766" cy="873701"/>
              </a:xfrm>
              <a:prstGeom prst="rect">
                <a:avLst/>
              </a:prstGeom>
              <a:blipFill>
                <a:blip r:embed="rId6"/>
                <a:stretch>
                  <a:fillRect l="-1518"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1C5C2272-F1FF-4706-AF42-36AB9EF3E2AE}"/>
                  </a:ext>
                </a:extLst>
              </p:cNvPr>
              <p:cNvSpPr/>
              <p:nvPr/>
            </p:nvSpPr>
            <p:spPr>
              <a:xfrm>
                <a:off x="6621577" y="6022409"/>
                <a:ext cx="18485886" cy="95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ọ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fName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C5C2272-F1FF-4706-AF42-36AB9EF3E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77" y="6022409"/>
                <a:ext cx="18485886" cy="953915"/>
              </a:xfrm>
              <a:prstGeom prst="rect">
                <a:avLst/>
              </a:prstGeom>
              <a:blipFill>
                <a:blip r:embed="rId7"/>
                <a:stretch>
                  <a:fillRect l="-1484" t="-1282" b="-3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D12968B1-9643-4868-B7BD-CC04B7A26143}"/>
                  </a:ext>
                </a:extLst>
              </p:cNvPr>
              <p:cNvSpPr/>
              <p:nvPr/>
            </p:nvSpPr>
            <p:spPr>
              <a:xfrm>
                <a:off x="6561468" y="6976324"/>
                <a:ext cx="1225649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𝐀𝐁𝐂</m:t>
                    </m:r>
                  </m:oMath>
                </a14:m>
                <a:r>
                  <a:rPr lang="en-US" sz="48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𝐤𝐡𝐢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𝐯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𝐜𝐡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ỉ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𝐤𝐡𝐢</m:t>
                    </m:r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12968B1-9643-4868-B7BD-CC04B7A26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68" y="6976324"/>
                <a:ext cx="12256497" cy="830997"/>
              </a:xfrm>
              <a:prstGeom prst="rect">
                <a:avLst/>
              </a:prstGeom>
              <a:blipFill>
                <a:blip r:embed="rId8"/>
                <a:stretch>
                  <a:fillRect l="-2238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0" name="Object 109">
            <a:extLst>
              <a:ext uri="{FF2B5EF4-FFF2-40B4-BE49-F238E27FC236}">
                <a16:creationId xmlns:a16="http://schemas.microsoft.com/office/drawing/2014/main" xmlns="" id="{55914848-E01F-49B3-A6C7-DCB0FDCC0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670556"/>
              </p:ext>
            </p:extLst>
          </p:nvPr>
        </p:nvGraphicFramePr>
        <p:xfrm>
          <a:off x="6733416" y="8018822"/>
          <a:ext cx="119126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6" name="Equation" r:id="rId9" imgW="11912400" imgH="2145960" progId="Equation.DSMT4">
                  <p:embed/>
                </p:oleObj>
              </mc:Choice>
              <mc:Fallback>
                <p:oleObj name="Equation" r:id="rId9" imgW="11912400" imgH="21459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1F2F4C71-2C3D-4483-A8A3-C9CE7201DF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33416" y="8018822"/>
                        <a:ext cx="11912600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2">
            <a:extLst>
              <a:ext uri="{FF2B5EF4-FFF2-40B4-BE49-F238E27FC236}">
                <a16:creationId xmlns:a16="http://schemas.microsoft.com/office/drawing/2014/main" xmlns="" id="{BE948937-9B40-4EBC-9DD6-306606CC6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774130"/>
              </p:ext>
            </p:extLst>
          </p:nvPr>
        </p:nvGraphicFramePr>
        <p:xfrm>
          <a:off x="6739968" y="10197542"/>
          <a:ext cx="84963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7" name="Equation" r:id="rId11" imgW="8496000" imgH="1981080" progId="Equation.DSMT4">
                  <p:embed/>
                </p:oleObj>
              </mc:Choice>
              <mc:Fallback>
                <p:oleObj name="Equation" r:id="rId11" imgW="8496000" imgH="1981080" progId="Equation.DSMT4">
                  <p:embed/>
                  <p:pic>
                    <p:nvPicPr>
                      <p:cNvPr id="61" name="Object 2">
                        <a:extLst>
                          <a:ext uri="{FF2B5EF4-FFF2-40B4-BE49-F238E27FC236}">
                            <a16:creationId xmlns:a16="http://schemas.microsoft.com/office/drawing/2014/main" xmlns="" id="{59EB65D1-EA3B-41D8-876E-ED7D00DAF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968" y="10197542"/>
                        <a:ext cx="8496300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26CD9CC8-11E0-487F-87FB-340D8DBECB37}"/>
              </a:ext>
            </a:extLst>
          </p:cNvPr>
          <p:cNvSpPr txBox="1"/>
          <p:nvPr/>
        </p:nvSpPr>
        <p:spPr>
          <a:xfrm>
            <a:off x="6732560" y="12341107"/>
            <a:ext cx="1127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C(3; 4) hoặc C(1; 2)</a:t>
            </a:r>
          </a:p>
        </p:txBody>
      </p:sp>
      <p:sp>
        <p:nvSpPr>
          <p:cNvPr id="113" name="Action Button: Go to Beginning 1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BB29739C-E295-4316-A806-3D1E8637D7A8}"/>
              </a:ext>
            </a:extLst>
          </p:cNvPr>
          <p:cNvSpPr/>
          <p:nvPr/>
        </p:nvSpPr>
        <p:spPr>
          <a:xfrm>
            <a:off x="22943144" y="12879756"/>
            <a:ext cx="1442443" cy="830997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789115E-A8D1-4DA4-8FC9-5E48364C03B8}"/>
              </a:ext>
            </a:extLst>
          </p:cNvPr>
          <p:cNvGrpSpPr/>
          <p:nvPr/>
        </p:nvGrpSpPr>
        <p:grpSpPr>
          <a:xfrm>
            <a:off x="2039297" y="7836887"/>
            <a:ext cx="21530761" cy="4143740"/>
            <a:chOff x="2059571" y="7757394"/>
            <a:chExt cx="21990917" cy="4143740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xmlns="" id="{AB6D1A2B-F0AD-4D54-8B85-A26E3C47A285}"/>
                </a:ext>
              </a:extLst>
            </p:cNvPr>
            <p:cNvSpPr/>
            <p:nvPr/>
          </p:nvSpPr>
          <p:spPr>
            <a:xfrm>
              <a:off x="2059572" y="8443132"/>
              <a:ext cx="21990916" cy="345800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xmlns="" id="{454634A3-708E-452A-B767-C7AEFDB1DCC8}"/>
                </a:ext>
              </a:extLst>
            </p:cNvPr>
            <p:cNvGrpSpPr/>
            <p:nvPr/>
          </p:nvGrpSpPr>
          <p:grpSpPr>
            <a:xfrm>
              <a:off x="2059571" y="7757394"/>
              <a:ext cx="4397332" cy="1045616"/>
              <a:chOff x="1311958" y="3405486"/>
              <a:chExt cx="4277839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xmlns="" id="{483277D3-8FE3-4C24-877C-BD55B3E916B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B58CE90E-7A06-4B56-B5AB-631C1D2D8E34}"/>
                  </a:ext>
                </a:extLst>
              </p:cNvPr>
              <p:cNvSpPr txBox="1"/>
              <p:nvPr/>
            </p:nvSpPr>
            <p:spPr>
              <a:xfrm>
                <a:off x="2096531" y="3528327"/>
                <a:ext cx="3493266" cy="747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Chứng minh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xmlns="" id="{857BC974-D13F-49BE-B247-073F6BFD371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85EC068C-C01D-426A-B1C1-C34BE7CCA57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xmlns="" id="{0A71FFCA-6FD5-4539-BFC9-148FB12EC8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xmlns="" id="{48EFC98D-D1F2-409E-9418-E833064F59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xmlns="" id="{34BC37DD-E909-41AF-8020-373D0A6E99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xmlns="" id="{DF4A0BFC-0D8A-4769-BE69-9AC499B33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xmlns="" id="{306038FE-D4B0-4B84-AAEB-70C7817278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xmlns="" id="{E1917DB5-3E1B-4976-8D17-7265D533D6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xmlns="" id="{A551E07C-AD71-4233-936C-CF9DAC3192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xmlns="" id="{1E36C32C-BEDB-45CE-BB8E-E0F47820C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xmlns="" id="{034F41FC-8695-4DC8-9BDE-A266DD795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xmlns="" id="{189D0EE1-DBB2-4177-B132-BEFBA1CB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xmlns="" id="{2B37CAD9-E48C-49EB-98DC-C69D4F853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xmlns="" id="{5CB6E869-DE51-48A1-8231-58DB598973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xmlns="" id="{A48A48CF-0C47-4AF9-A126-E67F42D2A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xmlns="" id="{9A88FCD6-D417-4348-944A-8C80FF6EA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xmlns="" id="{783070D2-4D1B-4325-A1A9-5CF2395AA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xmlns="" id="{5367F391-C914-48FB-BA6E-82C4FC91D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xmlns="" id="{EBF9826C-21A2-421A-B404-DCDEBC6DD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xmlns="" id="{2284DC75-F0F4-4763-A713-978857464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xmlns="" id="{A60092AA-9E78-4134-AF65-BE6D45895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xmlns="" id="{F08332F9-F432-4586-87C6-003590548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xmlns="" id="{B7114427-30A4-414C-B49C-2718E36D9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xmlns="" id="{0777B4F2-6E6F-406C-8E09-58B299DD4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xmlns="" id="{31B48612-98D2-4340-BB09-A2DDC8AAE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xmlns="" id="{CDDA6162-9CF2-4B14-B694-0FAF605C5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1"/>
            <a:ext cx="21780675" cy="830997"/>
            <a:chOff x="803985" y="1892299"/>
            <a:chExt cx="21782093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1833503" y="3366610"/>
            <a:ext cx="21736555" cy="4216000"/>
            <a:chOff x="1076414" y="3106247"/>
            <a:chExt cx="21952579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81296"/>
              <a:chOff x="166396" y="8712046"/>
              <a:chExt cx="4448211" cy="88129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3254382" cy="881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 thức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762D306-8FB2-494A-BE49-2915F6EE0A2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AA11176-2187-4290-9B1E-B44CC76787F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5B99A73-FC70-4D5C-832C-F783E3FF59DD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9A38262-CCB8-42F3-A8ED-E7F6D8224FBA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8BABCAB-1F28-456A-8BBC-2C8BD4E281DB}"/>
              </a:ext>
            </a:extLst>
          </p:cNvPr>
          <p:cNvGrpSpPr/>
          <p:nvPr/>
        </p:nvGrpSpPr>
        <p:grpSpPr>
          <a:xfrm>
            <a:off x="644526" y="2424656"/>
            <a:ext cx="8720518" cy="941954"/>
            <a:chOff x="644526" y="2424656"/>
            <a:chExt cx="8720518" cy="941954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22646" y="2795826"/>
                <a:ext cx="4828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D7532D2-3FF1-414D-8F5E-06854F4C3603}"/>
                </a:ext>
              </a:extLst>
            </p:cNvPr>
            <p:cNvSpPr/>
            <p:nvPr/>
          </p:nvSpPr>
          <p:spPr>
            <a:xfrm>
              <a:off x="1820030" y="2424656"/>
              <a:ext cx="754501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20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Khoảng cách giữa hai điểm</a:t>
              </a:r>
              <a:endParaRPr lang="en-US" sz="480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138D046A-E6C4-486E-B2D9-4DA0ED591BE7}"/>
                  </a:ext>
                </a:extLst>
              </p:cNvPr>
              <p:cNvSpPr/>
              <p:nvPr/>
            </p:nvSpPr>
            <p:spPr>
              <a:xfrm>
                <a:off x="2067316" y="4285457"/>
                <a:ext cx="20884125" cy="2603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>
                    <a:solidFill>
                      <a:srgbClr val="33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cách giữa hai điểm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3333CC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3333CC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tính theo công thức:</a:t>
                </a:r>
                <a:endParaRPr lang="en-US" sz="4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ctr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orderBoxPr>
                        <m:e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𝐁</m:t>
                                          </m:r>
                                        </m:sub>
                                      </m:sSub>
                                      <m:r>
                                        <a:rPr lang="en-US" sz="4800" b="1" i="0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𝐁</m:t>
                                          </m:r>
                                        </m:sub>
                                      </m:sSub>
                                      <m:r>
                                        <a:rPr lang="en-US" sz="4800" b="1" i="0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borderBox>
                    </m:oMath>
                  </m:oMathPara>
                </a14:m>
                <a:endParaRPr lang="en-US" sz="4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8D046A-E6C4-486E-B2D9-4DA0ED591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16" y="4285457"/>
                <a:ext cx="20884125" cy="2603149"/>
              </a:xfrm>
              <a:prstGeom prst="rect">
                <a:avLst/>
              </a:prstGeom>
              <a:blipFill>
                <a:blip r:embed="rId2"/>
                <a:stretch>
                  <a:fillRect l="-438" t="-3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51C7AC9A-D775-458D-AB9A-6595AA38D351}"/>
                  </a:ext>
                </a:extLst>
              </p:cNvPr>
              <p:cNvSpPr/>
              <p:nvPr/>
            </p:nvSpPr>
            <p:spPr>
              <a:xfrm>
                <a:off x="7910914" y="8749256"/>
                <a:ext cx="15040527" cy="281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en-US" sz="4800" b="1"/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</m:e>
                    </m:d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𝐀𝐁</m:t>
                      </m:r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effectLst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𝐀𝐁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𝐁</m:t>
                                      </m:r>
                                    </m:sub>
                                  </m:sSub>
                                  <m:r>
                                    <a:rPr lang="en-US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𝐁</m:t>
                                      </m:r>
                                    </m:sub>
                                  </m:sSub>
                                  <m:r>
                                    <a:rPr lang="en-US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C7AC9A-D775-458D-AB9A-6595AA38D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14" y="8749256"/>
                <a:ext cx="15040527" cy="2812950"/>
              </a:xfrm>
              <a:prstGeom prst="rect">
                <a:avLst/>
              </a:prstGeom>
              <a:blipFill>
                <a:blip r:embed="rId3"/>
                <a:stretch>
                  <a:fillRect l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1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937072BA-3661-4C07-9804-13C5B1F60CD0}"/>
              </a:ext>
            </a:extLst>
          </p:cNvPr>
          <p:cNvGrpSpPr/>
          <p:nvPr/>
        </p:nvGrpSpPr>
        <p:grpSpPr>
          <a:xfrm>
            <a:off x="2151824" y="6624550"/>
            <a:ext cx="20461688" cy="6794172"/>
            <a:chOff x="1304912" y="4963655"/>
            <a:chExt cx="20461688" cy="7910082"/>
          </a:xfrm>
        </p:grpSpPr>
        <p:sp>
          <p:nvSpPr>
            <p:cNvPr id="88" name="Rounded Rectangle 52">
              <a:extLst>
                <a:ext uri="{FF2B5EF4-FFF2-40B4-BE49-F238E27FC236}">
                  <a16:creationId xmlns:a16="http://schemas.microsoft.com/office/drawing/2014/main" xmlns="" id="{3C687184-B741-4546-B178-E5CC49A12AF4}"/>
                </a:ext>
              </a:extLst>
            </p:cNvPr>
            <p:cNvSpPr/>
            <p:nvPr/>
          </p:nvSpPr>
          <p:spPr>
            <a:xfrm>
              <a:off x="1321555" y="5038625"/>
              <a:ext cx="20445045" cy="7835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9" name="Group 60">
              <a:extLst>
                <a:ext uri="{FF2B5EF4-FFF2-40B4-BE49-F238E27FC236}">
                  <a16:creationId xmlns:a16="http://schemas.microsoft.com/office/drawing/2014/main" xmlns="" id="{089EF79D-04C1-4441-BA6C-E8B3E1017932}"/>
                </a:ext>
              </a:extLst>
            </p:cNvPr>
            <p:cNvGrpSpPr/>
            <p:nvPr/>
          </p:nvGrpSpPr>
          <p:grpSpPr>
            <a:xfrm>
              <a:off x="1304912" y="4963655"/>
              <a:ext cx="3348515" cy="928119"/>
              <a:chOff x="1224541" y="6305967"/>
              <a:chExt cx="3258542" cy="1211301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xmlns="" id="{6D4EDACE-6FE9-4B84-B2E4-07ABDF96A99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DA07E169-D6FE-40DC-9A63-5F6DE16596A5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58">
                <a:extLst>
                  <a:ext uri="{FF2B5EF4-FFF2-40B4-BE49-F238E27FC236}">
                    <a16:creationId xmlns:a16="http://schemas.microsoft.com/office/drawing/2014/main" xmlns="" id="{A8AFA8D6-AB42-4116-8C5C-3D6B482B4A50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xmlns="" id="{00ED2CBA-CE24-4C5D-BEB9-BDD0D975D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8A4DB9-0942-434E-AE77-5E12767DD1E3}"/>
              </a:ext>
            </a:extLst>
          </p:cNvPr>
          <p:cNvGrpSpPr/>
          <p:nvPr/>
        </p:nvGrpSpPr>
        <p:grpSpPr>
          <a:xfrm>
            <a:off x="2081553" y="3256450"/>
            <a:ext cx="20445045" cy="3245999"/>
            <a:chOff x="1290017" y="3103722"/>
            <a:chExt cx="20445045" cy="3245999"/>
          </a:xfrm>
        </p:grpSpPr>
        <p:sp>
          <p:nvSpPr>
            <p:cNvPr id="49" name="Rounded Rectangle 61">
              <a:extLst>
                <a:ext uri="{FF2B5EF4-FFF2-40B4-BE49-F238E27FC236}">
                  <a16:creationId xmlns:a16="http://schemas.microsoft.com/office/drawing/2014/main" xmlns="" id="{9C7E7D8F-6B69-4AE0-87C4-0494A633A5BA}"/>
                </a:ext>
              </a:extLst>
            </p:cNvPr>
            <p:cNvSpPr/>
            <p:nvPr/>
          </p:nvSpPr>
          <p:spPr>
            <a:xfrm>
              <a:off x="1290017" y="3436995"/>
              <a:ext cx="20445045" cy="29127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0" name="Group 67">
              <a:extLst>
                <a:ext uri="{FF2B5EF4-FFF2-40B4-BE49-F238E27FC236}">
                  <a16:creationId xmlns:a16="http://schemas.microsoft.com/office/drawing/2014/main" xmlns="" id="{D33A8692-D949-4E28-9198-53EDA47727BF}"/>
                </a:ext>
              </a:extLst>
            </p:cNvPr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xmlns="" id="{4F372709-AA93-4643-9807-3E09B8CA2A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B6EC5155-D19C-4652-8D06-35EBB6303D14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3" name="Group 70">
                <a:extLst>
                  <a:ext uri="{FF2B5EF4-FFF2-40B4-BE49-F238E27FC236}">
                    <a16:creationId xmlns:a16="http://schemas.microsoft.com/office/drawing/2014/main" xmlns="" id="{349829F6-E660-431B-9D24-DBD8E23171E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2BBAC15E-1DF7-429F-AA61-26E7B854C47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55" name="Freeform 13">
                  <a:extLst>
                    <a:ext uri="{FF2B5EF4-FFF2-40B4-BE49-F238E27FC236}">
                      <a16:creationId xmlns:a16="http://schemas.microsoft.com/office/drawing/2014/main" xmlns="" id="{63F49B6E-A036-4363-91A3-AB8D85F1CD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6" name="Freeform 14">
                  <a:extLst>
                    <a:ext uri="{FF2B5EF4-FFF2-40B4-BE49-F238E27FC236}">
                      <a16:creationId xmlns:a16="http://schemas.microsoft.com/office/drawing/2014/main" xmlns="" id="{40EE0721-CA66-462E-B4A5-E3DDBF3636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xmlns="" id="{748BB970-6365-40A0-9C4F-094130C151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8" name="Freeform 16">
                  <a:extLst>
                    <a:ext uri="{FF2B5EF4-FFF2-40B4-BE49-F238E27FC236}">
                      <a16:creationId xmlns:a16="http://schemas.microsoft.com/office/drawing/2014/main" xmlns="" id="{C419A973-B225-479D-B003-72B14A564E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9" name="Freeform 17">
                  <a:extLst>
                    <a:ext uri="{FF2B5EF4-FFF2-40B4-BE49-F238E27FC236}">
                      <a16:creationId xmlns:a16="http://schemas.microsoft.com/office/drawing/2014/main" xmlns="" id="{21B42A14-22A7-4BE9-A4AC-94EAE0F07F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0" name="Freeform 18">
                  <a:extLst>
                    <a:ext uri="{FF2B5EF4-FFF2-40B4-BE49-F238E27FC236}">
                      <a16:creationId xmlns:a16="http://schemas.microsoft.com/office/drawing/2014/main" xmlns="" id="{4DC9C3BA-7D1F-4EA6-A000-A74F6D1E0D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1" name="Freeform 19">
                  <a:extLst>
                    <a:ext uri="{FF2B5EF4-FFF2-40B4-BE49-F238E27FC236}">
                      <a16:creationId xmlns:a16="http://schemas.microsoft.com/office/drawing/2014/main" xmlns="" id="{6E44FB63-8197-499C-813E-C06234CD67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2" name="Freeform 20">
                  <a:extLst>
                    <a:ext uri="{FF2B5EF4-FFF2-40B4-BE49-F238E27FC236}">
                      <a16:creationId xmlns:a16="http://schemas.microsoft.com/office/drawing/2014/main" xmlns="" id="{F4E1ADB7-33A9-45D3-AFD8-6D3507AAFD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xmlns="" id="{69D59028-95CB-446F-8BE0-47A10145BC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xmlns="" id="{95461C5F-CDCB-457C-8E97-643BED1950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xmlns="" id="{104FF9EE-5E54-4E09-B3CE-2B898D5DCB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xmlns="" id="{FF3BDDA1-ECAB-4EEC-88D9-854CB6D94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xmlns="" id="{7277800B-56D7-4D09-88B5-7B6F48CDE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xmlns="" id="{585AA23F-80D0-48E9-B721-24712FEF9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xmlns="" id="{80FA5098-0C5E-4A7C-9C3F-0834B49CB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xmlns="" id="{DD890B88-858C-46A1-B0DD-55EF8C439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xmlns="" id="{8C9A879D-8606-40C7-9DBE-1648F1783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xmlns="" id="{50CF0317-E5F4-453B-9F04-0C39D4766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xmlns="" id="{7A2A9486-4399-483F-AABF-B565D666A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xmlns="" id="{0F0A6F20-7533-4D1C-8DFE-DBFD88812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xmlns="" id="{2CE5E1CB-681D-4625-A03A-2B9C81040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34">
                  <a:extLst>
                    <a:ext uri="{FF2B5EF4-FFF2-40B4-BE49-F238E27FC236}">
                      <a16:creationId xmlns:a16="http://schemas.microsoft.com/office/drawing/2014/main" xmlns="" id="{021A7742-E8E0-48AE-B0CD-3CD8CF9FA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5">
                  <a:extLst>
                    <a:ext uri="{FF2B5EF4-FFF2-40B4-BE49-F238E27FC236}">
                      <a16:creationId xmlns:a16="http://schemas.microsoft.com/office/drawing/2014/main" xmlns="" id="{46D04165-53C7-47DD-B094-D012C9111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6">
                  <a:extLst>
                    <a:ext uri="{FF2B5EF4-FFF2-40B4-BE49-F238E27FC236}">
                      <a16:creationId xmlns:a16="http://schemas.microsoft.com/office/drawing/2014/main" xmlns="" id="{677B6BCE-07EC-4128-9A4B-8CD4A0707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76" name="Group 4"/>
          <p:cNvGrpSpPr/>
          <p:nvPr/>
        </p:nvGrpSpPr>
        <p:grpSpPr>
          <a:xfrm>
            <a:off x="637255" y="1563617"/>
            <a:ext cx="21915412" cy="830997"/>
            <a:chOff x="803985" y="1892615"/>
            <a:chExt cx="21916839" cy="830899"/>
          </a:xfrm>
        </p:grpSpPr>
        <p:sp>
          <p:nvSpPr>
            <p:cNvPr id="77" name="Rounded Rectangle 76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54284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22307" y="1892615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42BA6BBC-94C2-4AA7-BB7E-04949E24596E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55F5B88C-EAE8-43F9-ACF6-169CD8DC304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A2FDFA68-3AD3-4A1E-B6ED-FBE55C876C36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73A663F1-E9D3-487E-B106-C1240FDF0F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1825" y="467729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54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73A663F1-E9D3-487E-B106-C1240FDF0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825" y="467729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BD1DCEC-017E-4364-AA83-AC10ED02A539}"/>
              </a:ext>
            </a:extLst>
          </p:cNvPr>
          <p:cNvGrpSpPr/>
          <p:nvPr/>
        </p:nvGrpSpPr>
        <p:grpSpPr>
          <a:xfrm>
            <a:off x="637335" y="2506261"/>
            <a:ext cx="8963164" cy="873701"/>
            <a:chOff x="677471" y="2623012"/>
            <a:chExt cx="8963164" cy="87370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DDF3D68A-76CF-49A8-B0F2-66A321BC2CC2}"/>
                </a:ext>
              </a:extLst>
            </p:cNvPr>
            <p:cNvGrpSpPr/>
            <p:nvPr/>
          </p:nvGrpSpPr>
          <p:grpSpPr>
            <a:xfrm>
              <a:off x="677471" y="2663203"/>
              <a:ext cx="1269206" cy="832722"/>
              <a:chOff x="644526" y="2795826"/>
              <a:chExt cx="1269206" cy="832722"/>
            </a:xfrm>
          </p:grpSpPr>
          <p:sp>
            <p:nvSpPr>
              <p:cNvPr id="81" name="Rounded Rectangle 7">
                <a:extLst>
                  <a:ext uri="{FF2B5EF4-FFF2-40B4-BE49-F238E27FC236}">
                    <a16:creationId xmlns:a16="http://schemas.microsoft.com/office/drawing/2014/main" xmlns="" id="{8F37FF1F-1B5A-427B-BC28-2ED64723EC4E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530D9AAD-E549-4E0F-BD35-FF00A18F5F99}"/>
                  </a:ext>
                </a:extLst>
              </p:cNvPr>
              <p:cNvSpPr txBox="1"/>
              <p:nvPr/>
            </p:nvSpPr>
            <p:spPr>
              <a:xfrm>
                <a:off x="1022646" y="2795826"/>
                <a:ext cx="4828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F415EE6D-DB5D-44B0-AD9B-F404B21D02B9}"/>
                </a:ext>
              </a:extLst>
            </p:cNvPr>
            <p:cNvSpPr/>
            <p:nvPr/>
          </p:nvSpPr>
          <p:spPr>
            <a:xfrm>
              <a:off x="2095621" y="2623012"/>
              <a:ext cx="754501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Khoảng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điểm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20">
            <a:extLst>
              <a:ext uri="{FF2B5EF4-FFF2-40B4-BE49-F238E27FC236}">
                <a16:creationId xmlns:a16="http://schemas.microsoft.com/office/drawing/2014/main" xmlns="" id="{05FBCB4B-BECA-4D2D-9B4A-56046A6B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0435" y="302310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AEAB6A20-A37C-4A55-A9D0-A9F81A30A329}"/>
                  </a:ext>
                </a:extLst>
              </p:cNvPr>
              <p:cNvSpPr/>
              <p:nvPr/>
            </p:nvSpPr>
            <p:spPr>
              <a:xfrm>
                <a:off x="5741745" y="3719091"/>
                <a:ext cx="17355449" cy="2648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Oxy, cho ba điểm A(2;4), B(1;2), C(6;2)</a:t>
                </a: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Chứng minh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𝐭𝐚𝐦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𝐠𝐢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𝐯𝐮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𝐧𝐠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Tính diện tích tam giác ABC.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AB6A20-A37C-4A55-A9D0-A9F81A30A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745" y="3719091"/>
                <a:ext cx="17355449" cy="2648738"/>
              </a:xfrm>
              <a:prstGeom prst="rect">
                <a:avLst/>
              </a:prstGeom>
              <a:blipFill>
                <a:blip r:embed="rId5"/>
                <a:stretch>
                  <a:fillRect l="-1616" t="-3448" b="-1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5E6989B7-1DF9-4B79-AA8E-E66EE8AFD754}"/>
                  </a:ext>
                </a:extLst>
              </p:cNvPr>
              <p:cNvSpPr/>
              <p:nvPr/>
            </p:nvSpPr>
            <p:spPr>
              <a:xfrm>
                <a:off x="5995605" y="7043735"/>
                <a:ext cx="18855911" cy="6378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800" b="1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𝐕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ậ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𝐒</m:t>
                        </m:r>
                      </m:e>
                      <m: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△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𝐀𝐁𝐂</m:t>
                        </m:r>
                      </m:sub>
                    </m:sSub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(đvdt)</a:t>
                </a:r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6989B7-1DF9-4B79-AA8E-E66EE8AFD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05" y="7043735"/>
                <a:ext cx="18855911" cy="6378606"/>
              </a:xfrm>
              <a:prstGeom prst="rect">
                <a:avLst/>
              </a:prstGeom>
              <a:blipFill>
                <a:blip r:embed="rId6"/>
                <a:stretch>
                  <a:fillRect l="-1487"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ction Button: Go to Beginning 9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6B3E8919-4BF1-4790-8EA9-B0B6675DFD7B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42BA6BBC-94C2-4AA7-BB7E-04949E24596E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55F5B88C-EAE8-43F9-ACF6-169CD8DC304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A2FDFA68-3AD3-4A1E-B6ED-FBE55C876C36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xmlns="" id="{2EA2A504-54E2-4383-8D01-0AAD867F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7" y="4146990"/>
            <a:ext cx="5045332" cy="306552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Object 8">
            <a:extLst>
              <a:ext uri="{FF2B5EF4-FFF2-40B4-BE49-F238E27FC236}">
                <a16:creationId xmlns:a16="http://schemas.microsoft.com/office/drawing/2014/main" xmlns="" id="{47865D4F-F643-498E-BA85-9AA1CFB01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60112"/>
              </p:ext>
            </p:extLst>
          </p:nvPr>
        </p:nvGraphicFramePr>
        <p:xfrm>
          <a:off x="11380083" y="1588744"/>
          <a:ext cx="4819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2" name="Equation" r:id="rId4" imgW="3213000" imgH="711000" progId="Equation.DSMT4">
                  <p:embed/>
                </p:oleObj>
              </mc:Choice>
              <mc:Fallback>
                <p:oleObj name="Equation" r:id="rId4" imgW="3213000" imgH="711000" progId="Equation.DSMT4">
                  <p:embed/>
                  <p:pic>
                    <p:nvPicPr>
                      <p:cNvPr id="18438" name="Object 8">
                        <a:extLst>
                          <a:ext uri="{FF2B5EF4-FFF2-40B4-BE49-F238E27FC236}">
                            <a16:creationId xmlns:a16="http://schemas.microsoft.com/office/drawing/2014/main" xmlns="" id="{0C110C91-CC23-40E3-A130-99F9378F8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0083" y="1588744"/>
                        <a:ext cx="4819650" cy="1066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">
            <a:extLst>
              <a:ext uri="{FF2B5EF4-FFF2-40B4-BE49-F238E27FC236}">
                <a16:creationId xmlns:a16="http://schemas.microsoft.com/office/drawing/2014/main" xmlns="" id="{D97A34B4-C894-4022-AD73-6DFA4E9CB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20594"/>
              </p:ext>
            </p:extLst>
          </p:nvPr>
        </p:nvGraphicFramePr>
        <p:xfrm>
          <a:off x="18934453" y="3881475"/>
          <a:ext cx="4995863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3" name="Equation" r:id="rId6" imgW="3022560" imgH="1104840" progId="Equation.DSMT4">
                  <p:embed/>
                </p:oleObj>
              </mc:Choice>
              <mc:Fallback>
                <p:oleObj name="Equation" r:id="rId6" imgW="3022560" imgH="1104840" progId="Equation.DSMT4">
                  <p:embed/>
                  <p:pic>
                    <p:nvPicPr>
                      <p:cNvPr id="18441" name="Object 2">
                        <a:extLst>
                          <a:ext uri="{FF2B5EF4-FFF2-40B4-BE49-F238E27FC236}">
                            <a16:creationId xmlns:a16="http://schemas.microsoft.com/office/drawing/2014/main" xmlns="" id="{2B7332C3-6863-477B-BEF9-9A547BC3F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4453" y="3881475"/>
                        <a:ext cx="4995863" cy="1817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6">
            <a:extLst>
              <a:ext uri="{FF2B5EF4-FFF2-40B4-BE49-F238E27FC236}">
                <a16:creationId xmlns:a16="http://schemas.microsoft.com/office/drawing/2014/main" xmlns="" id="{4318CB2C-CDF8-42E7-8929-DC73D1755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319799"/>
              </p:ext>
            </p:extLst>
          </p:nvPr>
        </p:nvGraphicFramePr>
        <p:xfrm>
          <a:off x="11256690" y="3239366"/>
          <a:ext cx="622935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4" name="Equation" r:id="rId8" imgW="4152600" imgH="2361960" progId="Equation.DSMT4">
                  <p:embed/>
                </p:oleObj>
              </mc:Choice>
              <mc:Fallback>
                <p:oleObj name="Equation" r:id="rId8" imgW="4152600" imgH="2361960" progId="Equation.DSMT4">
                  <p:embed/>
                  <p:pic>
                    <p:nvPicPr>
                      <p:cNvPr id="18443" name="Object 6">
                        <a:extLst>
                          <a:ext uri="{FF2B5EF4-FFF2-40B4-BE49-F238E27FC236}">
                            <a16:creationId xmlns:a16="http://schemas.microsoft.com/office/drawing/2014/main" xmlns="" id="{8855C4AD-F1DF-4076-A72D-616B34BB6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6690" y="3239366"/>
                        <a:ext cx="6229350" cy="3543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4F1B4FF0-73FC-4917-B33A-16817E47C5EA}"/>
              </a:ext>
            </a:extLst>
          </p:cNvPr>
          <p:cNvGrpSpPr/>
          <p:nvPr/>
        </p:nvGrpSpPr>
        <p:grpSpPr>
          <a:xfrm>
            <a:off x="6597051" y="4321970"/>
            <a:ext cx="4659639" cy="689046"/>
            <a:chOff x="6597051" y="4321970"/>
            <a:chExt cx="4659639" cy="689046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D218A65D-D67F-4F31-BCF3-883BBEC56339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6597051" y="5011016"/>
              <a:ext cx="46596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B8C3E4CC-3D4D-4AD3-ACCE-1A14FE5FE2E4}"/>
                </a:ext>
              </a:extLst>
            </p:cNvPr>
            <p:cNvSpPr txBox="1"/>
            <p:nvPr/>
          </p:nvSpPr>
          <p:spPr>
            <a:xfrm>
              <a:off x="7233926" y="4321970"/>
              <a:ext cx="3025973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0000FF"/>
                  </a:solidFill>
                </a:rPr>
                <a:t>2. Tính chất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87F40F69-E692-435B-9367-FA6B36F634C3}"/>
              </a:ext>
            </a:extLst>
          </p:cNvPr>
          <p:cNvGrpSpPr/>
          <p:nvPr/>
        </p:nvGrpSpPr>
        <p:grpSpPr>
          <a:xfrm>
            <a:off x="6590480" y="5011016"/>
            <a:ext cx="4944164" cy="3407920"/>
            <a:chOff x="6590480" y="5011016"/>
            <a:chExt cx="4944164" cy="3407920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xmlns="" id="{054687AC-D669-4407-928E-13088B4C1724}"/>
                </a:ext>
              </a:extLst>
            </p:cNvPr>
            <p:cNvGrpSpPr/>
            <p:nvPr/>
          </p:nvGrpSpPr>
          <p:grpSpPr>
            <a:xfrm>
              <a:off x="6590480" y="5011016"/>
              <a:ext cx="4944164" cy="3407920"/>
              <a:chOff x="6590480" y="5011016"/>
              <a:chExt cx="4944164" cy="3407920"/>
            </a:xfrm>
          </p:grpSpPr>
          <p:graphicFrame>
            <p:nvGraphicFramePr>
              <p:cNvPr id="68" name="Object 5">
                <a:extLst>
                  <a:ext uri="{FF2B5EF4-FFF2-40B4-BE49-F238E27FC236}">
                    <a16:creationId xmlns:a16="http://schemas.microsoft.com/office/drawing/2014/main" xmlns="" id="{AF339770-E01F-4E0B-87E2-D86A4CEDF9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4728389"/>
                  </p:ext>
                </p:extLst>
              </p:nvPr>
            </p:nvGraphicFramePr>
            <p:xfrm>
              <a:off x="6756724" y="7533111"/>
              <a:ext cx="4438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915" name="Equation" r:id="rId10" imgW="2958840" imgH="583920" progId="Equation.DSMT4">
                      <p:embed/>
                    </p:oleObj>
                  </mc:Choice>
                  <mc:Fallback>
                    <p:oleObj name="Equation" r:id="rId10" imgW="2958840" imgH="583920" progId="Equation.DSMT4">
                      <p:embed/>
                      <p:pic>
                        <p:nvPicPr>
                          <p:cNvPr id="18454" name="Object 5">
                            <a:extLst>
                              <a:ext uri="{FF2B5EF4-FFF2-40B4-BE49-F238E27FC236}">
                                <a16:creationId xmlns:a16="http://schemas.microsoft.com/office/drawing/2014/main" xmlns="" id="{3E5FFE15-F658-455E-8D2D-58DCAEEE76C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6724" y="7533111"/>
                            <a:ext cx="4438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2793C117-C8D8-409B-9F38-3E4623C77FEE}"/>
                  </a:ext>
                </a:extLst>
              </p:cNvPr>
              <p:cNvSpPr txBox="1"/>
              <p:nvPr/>
            </p:nvSpPr>
            <p:spPr>
              <a:xfrm>
                <a:off x="6695629" y="6818622"/>
                <a:ext cx="4839015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450"/>
                  </a:spcBef>
                  <a:defRPr/>
                </a:pPr>
                <a:r>
                  <a:rPr lang="vi-VN" sz="3600" b="1">
                    <a:solidFill>
                      <a:srgbClr val="CC00CC"/>
                    </a:solidFill>
                  </a:rPr>
                  <a:t>3. Biểu thức tọa độ 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C6BC359D-20D1-4CDB-A915-AC6014173C4C}"/>
                  </a:ext>
                </a:extLst>
              </p:cNvPr>
              <p:cNvCxnSpPr/>
              <p:nvPr/>
            </p:nvCxnSpPr>
            <p:spPr>
              <a:xfrm>
                <a:off x="6590480" y="5011016"/>
                <a:ext cx="24472" cy="240859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3732BE1D-BD65-4AD7-9D92-C48D23663EAD}"/>
                </a:ext>
              </a:extLst>
            </p:cNvPr>
            <p:cNvCxnSpPr>
              <a:cxnSpLocks/>
            </p:cNvCxnSpPr>
            <p:nvPr/>
          </p:nvCxnSpPr>
          <p:spPr>
            <a:xfrm>
              <a:off x="6590480" y="7419614"/>
              <a:ext cx="4684244" cy="137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2" name="Object 8">
            <a:extLst>
              <a:ext uri="{FF2B5EF4-FFF2-40B4-BE49-F238E27FC236}">
                <a16:creationId xmlns:a16="http://schemas.microsoft.com/office/drawing/2014/main" xmlns="" id="{890326BA-0473-442A-99BB-F0901C141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80408"/>
              </p:ext>
            </p:extLst>
          </p:nvPr>
        </p:nvGraphicFramePr>
        <p:xfrm>
          <a:off x="11256469" y="7011884"/>
          <a:ext cx="38528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6" name="Equation" r:id="rId12" imgW="2565360" imgH="558720" progId="Equation.DSMT4">
                  <p:embed/>
                </p:oleObj>
              </mc:Choice>
              <mc:Fallback>
                <p:oleObj name="Equation" r:id="rId12" imgW="2565360" imgH="558720" progId="Equation.DSMT4">
                  <p:embed/>
                  <p:pic>
                    <p:nvPicPr>
                      <p:cNvPr id="18448" name="Object 8">
                        <a:extLst>
                          <a:ext uri="{FF2B5EF4-FFF2-40B4-BE49-F238E27FC236}">
                            <a16:creationId xmlns:a16="http://schemas.microsoft.com/office/drawing/2014/main" xmlns="" id="{5AF520D4-5971-4D0E-B28E-924DF93C6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6469" y="7011884"/>
                        <a:ext cx="3852862" cy="842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7">
            <a:extLst>
              <a:ext uri="{FF2B5EF4-FFF2-40B4-BE49-F238E27FC236}">
                <a16:creationId xmlns:a16="http://schemas.microsoft.com/office/drawing/2014/main" xmlns="" id="{2C051106-EB35-4CD2-8F48-8C2AF459E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82473"/>
              </p:ext>
            </p:extLst>
          </p:nvPr>
        </p:nvGraphicFramePr>
        <p:xfrm>
          <a:off x="11288839" y="9343225"/>
          <a:ext cx="33845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7" name="Equation" r:id="rId14" imgW="2044440" imgH="711000" progId="Equation.DSMT4">
                  <p:embed/>
                </p:oleObj>
              </mc:Choice>
              <mc:Fallback>
                <p:oleObj name="Equation" r:id="rId14" imgW="2044440" imgH="711000" progId="Equation.DSMT4">
                  <p:embed/>
                  <p:pic>
                    <p:nvPicPr>
                      <p:cNvPr id="18451" name="Object 7">
                        <a:extLst>
                          <a:ext uri="{FF2B5EF4-FFF2-40B4-BE49-F238E27FC236}">
                            <a16:creationId xmlns:a16="http://schemas.microsoft.com/office/drawing/2014/main" xmlns="" id="{FCBA7EAC-1F54-4864-B481-915E97F117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839" y="9343225"/>
                        <a:ext cx="3384550" cy="1181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">
            <a:extLst>
              <a:ext uri="{FF2B5EF4-FFF2-40B4-BE49-F238E27FC236}">
                <a16:creationId xmlns:a16="http://schemas.microsoft.com/office/drawing/2014/main" xmlns="" id="{B7883D66-198E-484C-BB05-5F64B4FC0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104049"/>
              </p:ext>
            </p:extLst>
          </p:nvPr>
        </p:nvGraphicFramePr>
        <p:xfrm>
          <a:off x="11304154" y="10607002"/>
          <a:ext cx="770890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8" name="Equation" r:id="rId16" imgW="4660560" imgH="1104840" progId="Equation.DSMT4">
                  <p:embed/>
                </p:oleObj>
              </mc:Choice>
              <mc:Fallback>
                <p:oleObj name="Equation" r:id="rId16" imgW="4660560" imgH="1104840" progId="Equation.DSMT4">
                  <p:embed/>
                  <p:pic>
                    <p:nvPicPr>
                      <p:cNvPr id="18452" name="Object 2">
                        <a:extLst>
                          <a:ext uri="{FF2B5EF4-FFF2-40B4-BE49-F238E27FC236}">
                            <a16:creationId xmlns:a16="http://schemas.microsoft.com/office/drawing/2014/main" xmlns="" id="{9F37CE3B-4617-4C4F-B0AB-3248227F2B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4154" y="10607002"/>
                        <a:ext cx="7708900" cy="18208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">
            <a:extLst>
              <a:ext uri="{FF2B5EF4-FFF2-40B4-BE49-F238E27FC236}">
                <a16:creationId xmlns:a16="http://schemas.microsoft.com/office/drawing/2014/main" xmlns="" id="{E3640357-90A3-4E89-8BE4-917F01E85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024574"/>
              </p:ext>
            </p:extLst>
          </p:nvPr>
        </p:nvGraphicFramePr>
        <p:xfrm>
          <a:off x="11304154" y="12516149"/>
          <a:ext cx="60023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9" name="Equation" r:id="rId18" imgW="4889160" imgH="723600" progId="Equation.DSMT4">
                  <p:embed/>
                </p:oleObj>
              </mc:Choice>
              <mc:Fallback>
                <p:oleObj name="Equation" r:id="rId18" imgW="4889160" imgH="723600" progId="Equation.DSMT4">
                  <p:embed/>
                  <p:pic>
                    <p:nvPicPr>
                      <p:cNvPr id="18453" name="Object 8">
                        <a:extLst>
                          <a:ext uri="{FF2B5EF4-FFF2-40B4-BE49-F238E27FC236}">
                            <a16:creationId xmlns:a16="http://schemas.microsoft.com/office/drawing/2014/main" xmlns="" id="{CF55106D-4A38-409A-BC67-0D1567BEF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4154" y="12516149"/>
                        <a:ext cx="6002337" cy="8747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">
            <a:extLst>
              <a:ext uri="{FF2B5EF4-FFF2-40B4-BE49-F238E27FC236}">
                <a16:creationId xmlns:a16="http://schemas.microsoft.com/office/drawing/2014/main" xmlns="" id="{1313B3C5-595D-48EE-B1B9-0A305D020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289518"/>
              </p:ext>
            </p:extLst>
          </p:nvPr>
        </p:nvGraphicFramePr>
        <p:xfrm>
          <a:off x="11288839" y="8337253"/>
          <a:ext cx="6076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0" name="Equation" r:id="rId20" imgW="3682800" imgH="558720" progId="Equation.DSMT4">
                  <p:embed/>
                </p:oleObj>
              </mc:Choice>
              <mc:Fallback>
                <p:oleObj name="Equation" r:id="rId20" imgW="3682800" imgH="558720" progId="Equation.DSMT4">
                  <p:embed/>
                  <p:pic>
                    <p:nvPicPr>
                      <p:cNvPr id="18455" name="Object 2">
                        <a:extLst>
                          <a:ext uri="{FF2B5EF4-FFF2-40B4-BE49-F238E27FC236}">
                            <a16:creationId xmlns:a16="http://schemas.microsoft.com/office/drawing/2014/main" xmlns="" id="{D529C990-4D26-4804-9093-259B593F1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839" y="8337253"/>
                        <a:ext cx="6076950" cy="908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FFE0B731-085E-4B7E-8F02-43DCAD522399}"/>
              </a:ext>
            </a:extLst>
          </p:cNvPr>
          <p:cNvCxnSpPr>
            <a:cxnSpLocks/>
            <a:endCxn id="89" idx="1"/>
          </p:cNvCxnSpPr>
          <p:nvPr/>
        </p:nvCxnSpPr>
        <p:spPr>
          <a:xfrm flipV="1">
            <a:off x="16240126" y="1932377"/>
            <a:ext cx="2665705" cy="41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37A6BDE1-FFCC-439E-81F5-13A78D3CB994}"/>
              </a:ext>
            </a:extLst>
          </p:cNvPr>
          <p:cNvCxnSpPr>
            <a:cxnSpLocks/>
          </p:cNvCxnSpPr>
          <p:nvPr/>
        </p:nvCxnSpPr>
        <p:spPr>
          <a:xfrm>
            <a:off x="16240126" y="1982782"/>
            <a:ext cx="2665705" cy="1168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C30FBBDD-AD37-422F-883B-D8EB0A2F5255}"/>
              </a:ext>
            </a:extLst>
          </p:cNvPr>
          <p:cNvCxnSpPr>
            <a:cxnSpLocks/>
          </p:cNvCxnSpPr>
          <p:nvPr/>
        </p:nvCxnSpPr>
        <p:spPr>
          <a:xfrm>
            <a:off x="16199733" y="1982782"/>
            <a:ext cx="2706098" cy="2304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35">
            <a:extLst>
              <a:ext uri="{FF2B5EF4-FFF2-40B4-BE49-F238E27FC236}">
                <a16:creationId xmlns:a16="http://schemas.microsoft.com/office/drawing/2014/main" xmlns="" id="{B5E88D43-8C69-476B-AB79-96575D0D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57" y="2858933"/>
            <a:ext cx="4699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Tích vô h</a:t>
            </a:r>
            <a:r>
              <a:rPr lang="vi-VN" altLang="en-US" sz="3600" b="1">
                <a:solidFill>
                  <a:srgbClr val="FF0000"/>
                </a:solidFill>
              </a:rPr>
              <a:t>ướng của hai vectơ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graphicFrame>
        <p:nvGraphicFramePr>
          <p:cNvPr id="89" name="Object 2">
            <a:extLst>
              <a:ext uri="{FF2B5EF4-FFF2-40B4-BE49-F238E27FC236}">
                <a16:creationId xmlns:a16="http://schemas.microsoft.com/office/drawing/2014/main" xmlns="" id="{C125C1F8-0D70-43D0-8848-BD918669F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545603"/>
              </p:ext>
            </p:extLst>
          </p:nvPr>
        </p:nvGraphicFramePr>
        <p:xfrm>
          <a:off x="18905831" y="1560902"/>
          <a:ext cx="4106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1" name="Equation" r:id="rId22" imgW="2489040" imgH="457200" progId="Equation.DSMT4">
                  <p:embed/>
                </p:oleObj>
              </mc:Choice>
              <mc:Fallback>
                <p:oleObj name="Equation" r:id="rId22" imgW="2489040" imgH="457200" progId="Equation.DSMT4">
                  <p:embed/>
                  <p:pic>
                    <p:nvPicPr>
                      <p:cNvPr id="69" name="Object 2">
                        <a:extLst>
                          <a:ext uri="{FF2B5EF4-FFF2-40B4-BE49-F238E27FC236}">
                            <a16:creationId xmlns:a16="http://schemas.microsoft.com/office/drawing/2014/main" xmlns="" id="{1313B3C5-595D-48EE-B1B9-0A305D020A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5831" y="1560902"/>
                        <a:ext cx="4106862" cy="7429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7">
            <a:extLst>
              <a:ext uri="{FF2B5EF4-FFF2-40B4-BE49-F238E27FC236}">
                <a16:creationId xmlns:a16="http://schemas.microsoft.com/office/drawing/2014/main" xmlns="" id="{A3629915-F55E-4356-B339-76909D452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94413"/>
              </p:ext>
            </p:extLst>
          </p:nvPr>
        </p:nvGraphicFramePr>
        <p:xfrm>
          <a:off x="18934453" y="2424766"/>
          <a:ext cx="222726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2" name="Equation" r:id="rId24" imgW="1346040" imgH="825480" progId="Equation.DSMT4">
                  <p:embed/>
                </p:oleObj>
              </mc:Choice>
              <mc:Fallback>
                <p:oleObj name="Equation" r:id="rId24" imgW="1346040" imgH="825480" progId="Equation.DSMT4">
                  <p:embed/>
                  <p:pic>
                    <p:nvPicPr>
                      <p:cNvPr id="65" name="Object 7">
                        <a:extLst>
                          <a:ext uri="{FF2B5EF4-FFF2-40B4-BE49-F238E27FC236}">
                            <a16:creationId xmlns:a16="http://schemas.microsoft.com/office/drawing/2014/main" xmlns="" id="{2C051106-EB35-4CD2-8F48-8C2AF459EE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4453" y="2424766"/>
                        <a:ext cx="2227262" cy="13684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4D509A27-420A-4EAA-92C2-950A6E7A3D00}"/>
              </a:ext>
            </a:extLst>
          </p:cNvPr>
          <p:cNvCxnSpPr>
            <a:cxnSpLocks/>
          </p:cNvCxnSpPr>
          <p:nvPr/>
        </p:nvCxnSpPr>
        <p:spPr>
          <a:xfrm>
            <a:off x="10259899" y="8791278"/>
            <a:ext cx="43805" cy="41622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xmlns="" id="{796D8597-8763-48BF-B9B3-7FFB077F45FE}"/>
              </a:ext>
            </a:extLst>
          </p:cNvPr>
          <p:cNvCxnSpPr>
            <a:endCxn id="69" idx="1"/>
          </p:cNvCxnSpPr>
          <p:nvPr/>
        </p:nvCxnSpPr>
        <p:spPr>
          <a:xfrm>
            <a:off x="10267547" y="8791278"/>
            <a:ext cx="102129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xmlns="" id="{8F29D9E6-69A2-4141-9032-80B95E85E58E}"/>
              </a:ext>
            </a:extLst>
          </p:cNvPr>
          <p:cNvCxnSpPr/>
          <p:nvPr/>
        </p:nvCxnSpPr>
        <p:spPr>
          <a:xfrm>
            <a:off x="10281801" y="10219593"/>
            <a:ext cx="9929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xmlns="" id="{33737F75-76C6-40BB-961B-FD53B18ED5BB}"/>
              </a:ext>
            </a:extLst>
          </p:cNvPr>
          <p:cNvCxnSpPr/>
          <p:nvPr/>
        </p:nvCxnSpPr>
        <p:spPr>
          <a:xfrm>
            <a:off x="10267547" y="11517433"/>
            <a:ext cx="98892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xmlns="" id="{461A37FA-FDCF-45E9-89E6-49947335737A}"/>
              </a:ext>
            </a:extLst>
          </p:cNvPr>
          <p:cNvCxnSpPr>
            <a:endCxn id="67" idx="1"/>
          </p:cNvCxnSpPr>
          <p:nvPr/>
        </p:nvCxnSpPr>
        <p:spPr>
          <a:xfrm>
            <a:off x="10267547" y="12953505"/>
            <a:ext cx="10366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22A15E22-A2DD-41DB-B34F-1BD6ADFF00BD}"/>
              </a:ext>
            </a:extLst>
          </p:cNvPr>
          <p:cNvGrpSpPr/>
          <p:nvPr/>
        </p:nvGrpSpPr>
        <p:grpSpPr>
          <a:xfrm>
            <a:off x="5593689" y="1525980"/>
            <a:ext cx="5740773" cy="3485036"/>
            <a:chOff x="5593689" y="1525980"/>
            <a:chExt cx="5740773" cy="348503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1A89D13-FAA9-48A6-B5F7-1FBCD5356E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0538" y="2082030"/>
              <a:ext cx="29942" cy="29289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C0C253B8-A20E-4500-959D-60081038F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7053" y="2100186"/>
              <a:ext cx="4737409" cy="235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FD3FD2DE-E578-4A9F-843D-CC4C8BD3A9FE}"/>
                </a:ext>
              </a:extLst>
            </p:cNvPr>
            <p:cNvSpPr txBox="1"/>
            <p:nvPr/>
          </p:nvSpPr>
          <p:spPr>
            <a:xfrm>
              <a:off x="6876426" y="1525980"/>
              <a:ext cx="3391121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FF0000"/>
                  </a:solidFill>
                  <a:cs typeface="Calibri" panose="020F0502020204030204" pitchFamily="34" charset="0"/>
                </a:rPr>
                <a:t>1. Định nghĩa</a:t>
              </a:r>
              <a:endParaRPr lang="en-US" sz="3600" b="1">
                <a:solidFill>
                  <a:srgbClr val="FF0000"/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6FD5EA8-2AF2-40B3-8007-BBA4F987B728}"/>
                </a:ext>
              </a:extLst>
            </p:cNvPr>
            <p:cNvCxnSpPr/>
            <p:nvPr/>
          </p:nvCxnSpPr>
          <p:spPr>
            <a:xfrm>
              <a:off x="5593689" y="5011016"/>
              <a:ext cx="100336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4C5D3A50-F276-43C1-8A99-E5B5906D6D92}"/>
              </a:ext>
            </a:extLst>
          </p:cNvPr>
          <p:cNvGrpSpPr/>
          <p:nvPr/>
        </p:nvGrpSpPr>
        <p:grpSpPr>
          <a:xfrm>
            <a:off x="6614952" y="7419614"/>
            <a:ext cx="4113190" cy="3666945"/>
            <a:chOff x="6614952" y="7419614"/>
            <a:chExt cx="4113190" cy="366694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D280B634-B207-400B-9FA1-82ED356B7B22}"/>
                </a:ext>
              </a:extLst>
            </p:cNvPr>
            <p:cNvSpPr txBox="1"/>
            <p:nvPr/>
          </p:nvSpPr>
          <p:spPr>
            <a:xfrm>
              <a:off x="6695629" y="9573262"/>
              <a:ext cx="4032513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166083"/>
                  </a:solidFill>
                </a:rPr>
                <a:t>4. Ứng dụng</a:t>
              </a:r>
              <a:endParaRPr lang="en-US" sz="3600" b="1">
                <a:solidFill>
                  <a:srgbClr val="166083"/>
                </a:solidFill>
              </a:endParaRPr>
            </a:p>
          </p:txBody>
        </p:sp>
        <p:graphicFrame>
          <p:nvGraphicFramePr>
            <p:cNvPr id="88" name="Object 8">
              <a:extLst>
                <a:ext uri="{FF2B5EF4-FFF2-40B4-BE49-F238E27FC236}">
                  <a16:creationId xmlns:a16="http://schemas.microsoft.com/office/drawing/2014/main" xmlns="" id="{91FED2C3-C771-41B9-99B3-55D5BC4F86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042842"/>
                </p:ext>
              </p:extLst>
            </p:nvPr>
          </p:nvGraphicFramePr>
          <p:xfrm>
            <a:off x="7419686" y="10302334"/>
            <a:ext cx="1695450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23" name="Equation" r:id="rId26" imgW="1130040" imgH="520560" progId="Equation.DSMT4">
                    <p:embed/>
                  </p:oleObj>
                </mc:Choice>
                <mc:Fallback>
                  <p:oleObj name="Equation" r:id="rId26" imgW="1130040" imgH="520560" progId="Equation.DSMT4">
                    <p:embed/>
                    <p:pic>
                      <p:nvPicPr>
                        <p:cNvPr id="37" name="Object 8">
                          <a:extLst>
                            <a:ext uri="{FF2B5EF4-FFF2-40B4-BE49-F238E27FC236}">
                              <a16:creationId xmlns:a16="http://schemas.microsoft.com/office/drawing/2014/main" xmlns="" id="{19B02B0E-592E-4586-BEBC-676BA0C5B9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9686" y="10302334"/>
                          <a:ext cx="1695450" cy="78422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xmlns="" id="{E16B977B-88A7-4D62-9E16-516B947AE5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4952" y="10219593"/>
              <a:ext cx="368875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89367292-3999-48EC-B07B-71F3F1FABED1}"/>
                </a:ext>
              </a:extLst>
            </p:cNvPr>
            <p:cNvCxnSpPr/>
            <p:nvPr/>
          </p:nvCxnSpPr>
          <p:spPr>
            <a:xfrm>
              <a:off x="6614952" y="7419614"/>
              <a:ext cx="0" cy="27999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ction Button: Go to Beginning 4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F687AAD6-D6E2-477B-B810-4749F7DDEFBE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8273" y="162583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LUYỆN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2575" name="Rectangle 322574">
                <a:extLst>
                  <a:ext uri="{FF2B5EF4-FFF2-40B4-BE49-F238E27FC236}">
                    <a16:creationId xmlns:a16="http://schemas.microsoft.com/office/drawing/2014/main" xmlns="" id="{CBDAE866-E1B1-4EC8-B9FF-63F6C1C69BA8}"/>
                  </a:ext>
                </a:extLst>
              </p:cNvPr>
              <p:cNvSpPr/>
              <p:nvPr/>
            </p:nvSpPr>
            <p:spPr>
              <a:xfrm>
                <a:off x="828527" y="5152817"/>
                <a:ext cx="22682520" cy="1725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u="sng" dirty="0" smtClean="0">
                    <a:solidFill>
                      <a:srgbClr val="FF0000"/>
                    </a:solidFill>
                    <a:latin typeface="+mj-lt"/>
                    <a:ea typeface="Arial" panose="020B0604020202020204" pitchFamily="34" charset="0"/>
                  </a:rPr>
                  <a:t>Câu 2</a:t>
                </a:r>
                <a:r>
                  <a:rPr lang="vi-VN" sz="4400" b="1" dirty="0">
                    <a:latin typeface="+mj-lt"/>
                    <a:ea typeface="Arial" panose="020B0604020202020204" pitchFamily="34" charset="0"/>
                  </a:rPr>
                  <a:t>. Trong</a:t>
                </a:r>
                <a:r>
                  <a:rPr lang="pt-BR" sz="4400" b="1" dirty="0">
                    <a:effectLst/>
                    <a:latin typeface="+mj-lt"/>
                    <a:ea typeface="Arial" panose="020B0604020202020204" pitchFamily="34" charset="0"/>
                  </a:rPr>
                  <a:t> hệ tọa độ </a:t>
                </a:r>
                <a14:m>
                  <m:oMath xmlns:m="http://schemas.openxmlformats.org/officeDocument/2006/math"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𝐎𝐱𝐲</m:t>
                    </m:r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:r>
                  <a:rPr lang="pt-BR" sz="4400" b="1" dirty="0">
                    <a:effectLst/>
                    <a:latin typeface="+mj-lt"/>
                    <a:ea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𝐢</m:t>
                        </m:r>
                      </m:e>
                    </m:acc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𝐣</m:t>
                        </m:r>
                      </m:e>
                    </m:acc>
                  </m:oMath>
                </a14:m>
                <a:r>
                  <a:rPr lang="pt-BR" sz="4400" b="1" dirty="0">
                    <a:effectLst/>
                    <a:latin typeface="+mj-lt"/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𝐯</m:t>
                        </m:r>
                      </m:e>
                    </m:acc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+mj-lt"/>
                    <a:ea typeface="Arial" panose="020B0604020202020204" pitchFamily="34" charset="0"/>
                  </a:rPr>
                  <a:t>.Tính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pt-BR" sz="4400" b="1" dirty="0">
                    <a:effectLst/>
                    <a:latin typeface="+mj-lt"/>
                    <a:ea typeface="Arial" panose="020B0604020202020204" pitchFamily="34" charset="0"/>
                  </a:rPr>
                  <a:t>.</a:t>
                </a:r>
                <a:endParaRPr lang="en-US" sz="4400" b="1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A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𝐯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.            </m:t>
                    </m:r>
                  </m:oMath>
                </a14:m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B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𝐯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            </a:t>
                </a:r>
                <a:r>
                  <a:rPr lang="pt-BR" sz="4400" b="1" dirty="0" smtClean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𝐯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 </a:t>
                </a:r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	      D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𝐮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𝐯</m:t>
                        </m:r>
                      </m:e>
                    </m:acc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 smtClean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5" name="Rectangle 3225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DAE866-E1B1-4EC8-B9FF-63F6C1C69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27" y="5152817"/>
                <a:ext cx="22682520" cy="1725409"/>
              </a:xfrm>
              <a:prstGeom prst="rect">
                <a:avLst/>
              </a:prstGeom>
              <a:blipFill rotWithShape="1">
                <a:blip r:embed="rId2"/>
                <a:stretch>
                  <a:fillRect l="-1102" t="-4594" b="-1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2577" name="Rectangle 322576">
                <a:extLst>
                  <a:ext uri="{FF2B5EF4-FFF2-40B4-BE49-F238E27FC236}">
                    <a16:creationId xmlns:a16="http://schemas.microsoft.com/office/drawing/2014/main" xmlns="" id="{1C8B3718-039C-4917-B28D-8B8937937B71}"/>
                  </a:ext>
                </a:extLst>
              </p:cNvPr>
              <p:cNvSpPr/>
              <p:nvPr/>
            </p:nvSpPr>
            <p:spPr>
              <a:xfrm>
                <a:off x="851534" y="2408639"/>
                <a:ext cx="22952550" cy="2900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x-none" sz="44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x-none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</a:t>
                </a:r>
                <a:endParaRPr lang="en-US" sz="4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x-none" sz="44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x-none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x-none" sz="44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x-none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x-none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x-none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x-none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4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7" name="Rectangle 3225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8B3718-039C-4917-B28D-8B8937937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4" y="2408639"/>
                <a:ext cx="22952550" cy="2900409"/>
              </a:xfrm>
              <a:prstGeom prst="rect">
                <a:avLst/>
              </a:prstGeom>
              <a:blipFill rotWithShape="1">
                <a:blip r:embed="rId3"/>
                <a:stretch>
                  <a:fillRect l="-1089" b="-5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2579" name="Rectangle 322578">
                <a:extLst>
                  <a:ext uri="{FF2B5EF4-FFF2-40B4-BE49-F238E27FC236}">
                    <a16:creationId xmlns:a16="http://schemas.microsoft.com/office/drawing/2014/main" xmlns="" id="{2100D332-2FB3-40F4-87B8-7946E89B00A9}"/>
                  </a:ext>
                </a:extLst>
              </p:cNvPr>
              <p:cNvSpPr/>
              <p:nvPr/>
            </p:nvSpPr>
            <p:spPr>
              <a:xfrm>
                <a:off x="828527" y="6911760"/>
                <a:ext cx="22705527" cy="172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4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Trong mặt phẳng </a:t>
                </a:r>
                <a14:m>
                  <m:oMath xmlns:m="http://schemas.openxmlformats.org/officeDocument/2006/math"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𝐎𝐱𝐲</m:t>
                    </m:r>
                  </m:oMath>
                </a14:m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các điểm </a:t>
                </a:r>
                <a14:m>
                  <m:oMath xmlns:m="http://schemas.openxmlformats.org/officeDocument/2006/math"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pt-BR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độ dài </a:t>
                </a:r>
                <a14:m>
                  <m:oMath xmlns:m="http://schemas.openxmlformats.org/officeDocument/2006/math">
                    <m:r>
                      <a:rPr lang="pt-BR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</m:oMath>
                </a14:m>
                <a:r>
                  <a:rPr lang="pt-B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𝟒𝟎</m:t>
                    </m:r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D.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9" name="Rectangle 32257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00D332-2FB3-40F4-87B8-7946E89B0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27" y="6911760"/>
                <a:ext cx="22705527" cy="1722908"/>
              </a:xfrm>
              <a:prstGeom prst="rect">
                <a:avLst/>
              </a:prstGeom>
              <a:blipFill rotWithShape="1">
                <a:blip r:embed="rId4"/>
                <a:stretch>
                  <a:fillRect l="-1101" t="-4610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E070DFA4-F037-4186-BA02-5BF47E7E25D8}"/>
                  </a:ext>
                </a:extLst>
              </p:cNvPr>
              <p:cNvSpPr/>
              <p:nvPr/>
            </p:nvSpPr>
            <p:spPr>
              <a:xfrm>
                <a:off x="851534" y="10366751"/>
                <a:ext cx="23222580" cy="245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u="sng" dirty="0">
                    <a:solidFill>
                      <a:srgbClr val="FF0000"/>
                    </a:solidFill>
                    <a:latin typeface="+mj-lt"/>
                    <a:ea typeface="Arial" panose="020B0604020202020204" pitchFamily="34" charset="0"/>
                  </a:rPr>
                  <a:t>Câu 5</a:t>
                </a:r>
                <a:r>
                  <a:rPr lang="vi-VN" sz="4400" b="1" dirty="0">
                    <a:latin typeface="+mj-lt"/>
                    <a:ea typeface="Arial" panose="020B0604020202020204" pitchFamily="34" charset="0"/>
                  </a:rPr>
                  <a:t>. Trên mặt phẳng toạ độ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𝐎𝐱𝐲</m:t>
                    </m:r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, cho tam giác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. Tính cosin góc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</m:t>
                    </m:r>
                  </m:oMath>
                </a14:m>
                <a:r>
                  <a:rPr lang="vi-VN" sz="4400" b="1" dirty="0">
                    <a:effectLst/>
                    <a:latin typeface="+mj-lt"/>
                    <a:ea typeface="Arial" panose="020B0604020202020204" pitchFamily="34" charset="0"/>
                  </a:rPr>
                  <a:t> của tam giác.</a:t>
                </a:r>
                <a:endParaRPr lang="en-US" sz="4400" b="1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 smtClean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A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</m:t>
                        </m:r>
                      </m:e>
                    </m:func>
                    <m:r>
                      <a:rPr lang="vi-VN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</m:t>
                        </m:r>
                      </m:e>
                    </m:func>
                    <m:r>
                      <a:rPr lang="vi-VN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</m:t>
                        </m:r>
                      </m:e>
                    </m:func>
                    <m:r>
                      <a:rPr lang="vi-VN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Arial" panose="020B0604020202020204" pitchFamily="34" charset="0"/>
                  </a:rPr>
                  <a:t>	     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</m:t>
                        </m:r>
                      </m:e>
                    </m:func>
                    <m:r>
                      <a:rPr lang="vi-VN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00FF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70DFA4-F037-4186-BA02-5BF47E7E2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4" y="10366751"/>
                <a:ext cx="23222580" cy="2454454"/>
              </a:xfrm>
              <a:prstGeom prst="rect">
                <a:avLst/>
              </a:prstGeom>
              <a:blipFill rotWithShape="1">
                <a:blip r:embed="rId5"/>
                <a:stretch>
                  <a:fillRect l="-1076" t="-4726" r="-1050" b="-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6BAC7DA1-E4B3-4845-8415-454E0DC928DA}"/>
                  </a:ext>
                </a:extLst>
              </p:cNvPr>
              <p:cNvSpPr/>
              <p:nvPr/>
            </p:nvSpPr>
            <p:spPr>
              <a:xfrm>
                <a:off x="851534" y="8704472"/>
                <a:ext cx="22560115" cy="1613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0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</a:t>
                </a:r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vi-VN" sz="40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  <m:r>
                      <a:rPr lang="vi-VN" sz="40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𝟒𝟓</m:t>
                    </m:r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</a:t>
                </a:r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𝟔𝟎</m:t>
                    </m:r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𝟗𝟎</m:t>
                    </m:r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D</a:t>
                </a:r>
                <a:r>
                  <a:rPr lang="fr-FR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𝟏𝟑𝟓</m:t>
                    </m:r>
                    <m:r>
                      <a:rPr lang="fr-FR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°.</m:t>
                    </m:r>
                  </m:oMath>
                </a14:m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AC7DA1-E4B3-4845-8415-454E0DC92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4" y="8704472"/>
                <a:ext cx="22560115" cy="1613327"/>
              </a:xfrm>
              <a:prstGeom prst="rect">
                <a:avLst/>
              </a:prstGeom>
              <a:blipFill rotWithShape="1">
                <a:blip r:embed="rId6"/>
                <a:stretch>
                  <a:fillRect l="-973" b="-1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5" grpId="0"/>
      <p:bldP spid="322577" grpId="0"/>
      <p:bldP spid="322579" grpId="0"/>
      <p:bldP spid="13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8193" y="154245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LUYỆN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7699B60-CDD3-4425-80B1-6474C536FE7B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63FBF6A-3231-4216-9F7C-ECD0B889239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9CB95AE4-FF69-4001-89BE-B7076916FDB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2568" name="Rectangle 322567">
                <a:extLst>
                  <a:ext uri="{FF2B5EF4-FFF2-40B4-BE49-F238E27FC236}">
                    <a16:creationId xmlns:a16="http://schemas.microsoft.com/office/drawing/2014/main" xmlns="" id="{F9EBE0E9-1F71-425A-B375-5743FAED9E75}"/>
                  </a:ext>
                </a:extLst>
              </p:cNvPr>
              <p:cNvSpPr/>
              <p:nvPr/>
            </p:nvSpPr>
            <p:spPr>
              <a:xfrm>
                <a:off x="599505" y="2251396"/>
                <a:ext cx="24515299" cy="1601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u="sng" dirty="0">
                    <a:solidFill>
                      <a:srgbClr val="FF0000"/>
                    </a:solidFill>
                    <a:latin typeface="+mj-lt"/>
                    <a:ea typeface="Arial" panose="020B0604020202020204" pitchFamily="34" charset="0"/>
                  </a:rPr>
                  <a:t>Câu 6</a:t>
                </a:r>
                <a:r>
                  <a:rPr lang="vi-VN" sz="4400" b="1" dirty="0">
                    <a:latin typeface="+mj-lt"/>
                    <a:ea typeface="Arial" panose="020B0604020202020204" pitchFamily="34" charset="0"/>
                  </a:rPr>
                  <a:t>. </a:t>
                </a:r>
                <a:r>
                  <a:rPr lang="it-IT" sz="4400" b="1" dirty="0">
                    <a:latin typeface="+mj-lt"/>
                    <a:ea typeface="Arial" panose="020B060402020202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+mj-lt"/>
                    <a:ea typeface="Arial" panose="020B0604020202020204" pitchFamily="34" charset="0"/>
                  </a:rPr>
                  <a:t>ba</a:t>
                </a:r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 i="0" smtClean="0">
                        <a:effectLst/>
                        <a:latin typeface="Cambria Math"/>
                        <a:ea typeface="Arial" panose="020B0604020202020204" pitchFamily="34" charset="0"/>
                      </a:rPr>
                      <m:t>=</m:t>
                    </m:r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=</m:t>
                    </m:r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=</m:t>
                    </m:r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 i="0">
                        <a:effectLst/>
                        <a:latin typeface="Cambria Math"/>
                        <a:ea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it-IT" sz="4400" b="1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4400" b="1" dirty="0">
                    <a:effectLst/>
                    <a:latin typeface="+mj-lt"/>
                    <a:ea typeface="Arial" panose="020B0604020202020204" pitchFamily="34" charset="0"/>
                  </a:rPr>
                  <a:t>.</a:t>
                </a:r>
                <a:endParaRPr lang="en-US" sz="4400" b="1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A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−</m:t>
                    </m:r>
                    <m:r>
                      <a:rPr lang="nl-NL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nl-NL" sz="4400" b="1" dirty="0" smtClean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nl-NL" sz="4400" b="1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effectLst/>
                    <a:latin typeface="+mj-lt"/>
                    <a:ea typeface="Calibri" panose="020F0502020204030204" pitchFamily="34" charset="0"/>
                  </a:rPr>
                  <a:t>	  </a:t>
                </a:r>
                <a:r>
                  <a:rPr lang="nl-NL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B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𝟖</m:t>
                    </m:r>
                  </m:oMath>
                </a14:m>
                <a:r>
                  <a:rPr lang="nl-NL" sz="4400" b="1" dirty="0" smtClean="0">
                    <a:effectLst/>
                    <a:latin typeface="+mj-lt"/>
                    <a:ea typeface="Calibri" panose="020F0502020204030204" pitchFamily="34" charset="0"/>
                  </a:rPr>
                  <a:t>.	  </a:t>
                </a:r>
                <a:r>
                  <a:rPr lang="nl-NL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nl-NL" sz="4400" b="1" dirty="0" smtClean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r>
                  <a:rPr lang="nl-NL" sz="4400" b="1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4400" b="1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nl-NL" sz="4400" b="1" dirty="0" smtClean="0">
                    <a:latin typeface="+mj-lt"/>
                    <a:ea typeface="Calibri" panose="020F0502020204030204" pitchFamily="34" charset="0"/>
                  </a:rPr>
                  <a:t>  </a:t>
                </a:r>
                <a:r>
                  <a:rPr lang="nl-NL" sz="4400" b="1" dirty="0" smtClean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D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68" name="Rectangle 3225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EBE0E9-1F71-425A-B375-5743FAED9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5" y="2251396"/>
                <a:ext cx="24515299" cy="1601464"/>
              </a:xfrm>
              <a:prstGeom prst="rect">
                <a:avLst/>
              </a:prstGeom>
              <a:blipFill rotWithShape="1">
                <a:blip r:embed="rId2"/>
                <a:stretch>
                  <a:fillRect l="-995" t="-760" b="-17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2570" name="Rectangle 322569">
                <a:extLst>
                  <a:ext uri="{FF2B5EF4-FFF2-40B4-BE49-F238E27FC236}">
                    <a16:creationId xmlns:a16="http://schemas.microsoft.com/office/drawing/2014/main" xmlns="" id="{A25ED708-C969-41B5-B3C1-9BA43F0E54F6}"/>
                  </a:ext>
                </a:extLst>
              </p:cNvPr>
              <p:cNvSpPr/>
              <p:nvPr/>
            </p:nvSpPr>
            <p:spPr>
              <a:xfrm>
                <a:off x="599505" y="5609855"/>
                <a:ext cx="23768039" cy="1830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8</a:t>
                </a:r>
                <a:r>
                  <a:rPr lang="en-US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Cho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𝚫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𝐀𝐁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𝐂𝐁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𝐀𝐂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𝐁𝐂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𝐀𝐁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𝐀𝐂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𝐁𝐂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.</m:t>
                        </m:r>
                      </m:e>
                    </m:rad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0" name="Rectangle 3225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5ED708-C969-41B5-B3C1-9BA43F0E5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5" y="5609855"/>
                <a:ext cx="23768039" cy="1830437"/>
              </a:xfrm>
              <a:prstGeom prst="rect">
                <a:avLst/>
              </a:prstGeom>
              <a:blipFill rotWithShape="1">
                <a:blip r:embed="rId3"/>
                <a:stretch>
                  <a:fillRect l="-1026" t="-332" b="-1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2572" name="Rectangle 322571">
                <a:extLst>
                  <a:ext uri="{FF2B5EF4-FFF2-40B4-BE49-F238E27FC236}">
                    <a16:creationId xmlns:a16="http://schemas.microsoft.com/office/drawing/2014/main" xmlns="" id="{5EBB6170-47ED-4BB6-81B3-23082C0789F1}"/>
                  </a:ext>
                </a:extLst>
              </p:cNvPr>
              <p:cNvSpPr/>
              <p:nvPr/>
            </p:nvSpPr>
            <p:spPr>
              <a:xfrm>
                <a:off x="599506" y="7174433"/>
                <a:ext cx="21545854" cy="3064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véc-tơ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𝐜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𝟐𝟗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𝟔𝟕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2" name="Rectangle 3225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BB6170-47ED-4BB6-81B3-23082C078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6" y="7174433"/>
                <a:ext cx="21545854" cy="3064622"/>
              </a:xfrm>
              <a:prstGeom prst="rect">
                <a:avLst/>
              </a:prstGeom>
              <a:blipFill rotWithShape="1">
                <a:blip r:embed="rId4"/>
                <a:stretch>
                  <a:fillRect l="-1132" r="-1132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2574" name="Rectangle 322573">
                <a:extLst>
                  <a:ext uri="{FF2B5EF4-FFF2-40B4-BE49-F238E27FC236}">
                    <a16:creationId xmlns:a16="http://schemas.microsoft.com/office/drawing/2014/main" xmlns="" id="{1B336C07-72BF-4E6A-8E35-FCE0A979389F}"/>
                  </a:ext>
                </a:extLst>
              </p:cNvPr>
              <p:cNvSpPr/>
              <p:nvPr/>
            </p:nvSpPr>
            <p:spPr>
              <a:xfrm>
                <a:off x="599506" y="10162839"/>
                <a:ext cx="22970552" cy="2866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𝐀𝐁𝐂𝐃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𝐍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𝐀𝐃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𝐃𝐍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𝐲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𝐂𝐌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𝐁𝐍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𝐲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2574" name="Rectangle 3225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336C07-72BF-4E6A-8E35-FCE0A9793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6" y="10162839"/>
                <a:ext cx="22970552" cy="2866619"/>
              </a:xfrm>
              <a:prstGeom prst="rect">
                <a:avLst/>
              </a:prstGeom>
              <a:blipFill rotWithShape="1">
                <a:blip r:embed="rId5"/>
                <a:stretch>
                  <a:fillRect l="-1062" t="-4043" r="-1088" b="-9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A75AB25A-6456-4890-B985-F5C1821CC6B7}"/>
                  </a:ext>
                </a:extLst>
              </p:cNvPr>
              <p:cNvSpPr/>
              <p:nvPr/>
            </p:nvSpPr>
            <p:spPr>
              <a:xfrm>
                <a:off x="599504" y="3812612"/>
                <a:ext cx="23546618" cy="1837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000" b="1" u="sng" dirty="0" smtClean="0">
                    <a:solidFill>
                      <a:srgbClr val="FF0000"/>
                    </a:solidFill>
                    <a:ea typeface="Arial" panose="020B0604020202020204" pitchFamily="34" charset="0"/>
                  </a:rPr>
                  <a:t>Câu 7</a:t>
                </a:r>
                <a:r>
                  <a:rPr lang="vi-VN" sz="4000" b="1" dirty="0">
                    <a:ea typeface="Arial" panose="020B0604020202020204" pitchFamily="34" charset="0"/>
                  </a:rPr>
                  <a:t>.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000" b="1" dirty="0"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000" b="1" dirty="0">
                    <a:ea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b="1" dirty="0">
                    <a:ea typeface="Arial" panose="020B0604020202020204" pitchFamily="34" charset="0"/>
                  </a:rPr>
                  <a:t> vuông góc với vectơ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𝟒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b="1" dirty="0"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000" b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40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b="1" dirty="0">
                    <a:ea typeface="Arial" panose="020B0604020202020204" pitchFamily="34" charset="0"/>
                  </a:rPr>
                  <a:t>. Khi đó:</a:t>
                </a:r>
                <a:endParaRPr lang="en-US" sz="4000" b="1" dirty="0">
                  <a:ea typeface="Calibri" panose="020F0502020204030204" pitchFamily="34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000" b="1" dirty="0" smtClean="0">
                    <a:solidFill>
                      <a:srgbClr val="0000FF"/>
                    </a:solidFill>
                    <a:ea typeface="Arial" panose="020B0604020202020204" pitchFamily="34" charset="0"/>
                  </a:rPr>
                  <a:t>A</a:t>
                </a:r>
                <a:r>
                  <a:rPr lang="vi-VN" sz="40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ea typeface="Arial" panose="020B0604020202020204" pitchFamily="34" charset="0"/>
                  </a:rPr>
                  <a:t>.</a:t>
                </a:r>
                <a:r>
                  <a:rPr lang="vi-VN" sz="4000" b="1" dirty="0">
                    <a:solidFill>
                      <a:schemeClr val="tx1"/>
                    </a:solidFill>
                    <a:ea typeface="Arial" panose="020B0604020202020204" pitchFamily="34" charset="0"/>
                  </a:rPr>
                  <a:t>      </a:t>
                </a:r>
                <a:r>
                  <a:rPr lang="vi-VN" sz="40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𝟗𝟎</m:t>
                    </m:r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ea typeface="Arial" panose="020B0604020202020204" pitchFamily="34" charset="0"/>
                  </a:rPr>
                  <a:t>.</a:t>
                </a:r>
                <a:r>
                  <a:rPr lang="vi-VN" sz="4000" b="1" dirty="0">
                    <a:solidFill>
                      <a:schemeClr val="tx1"/>
                    </a:solidFill>
                    <a:ea typeface="Arial" panose="020B0604020202020204" pitchFamily="34" charset="0"/>
                  </a:rPr>
                  <a:t>      </a:t>
                </a:r>
                <a:r>
                  <a:rPr lang="vi-VN" sz="40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ea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  <a:ea typeface="Arial" panose="020B0604020202020204" pitchFamily="34" charset="0"/>
                  </a:rPr>
                  <a:t>.</a:t>
                </a:r>
                <a:r>
                  <a:rPr lang="vi-VN" sz="4000" b="1" dirty="0" smtClean="0">
                    <a:solidFill>
                      <a:schemeClr val="tx1"/>
                    </a:solidFill>
                    <a:ea typeface="Arial" panose="020B0604020202020204" pitchFamily="34" charset="0"/>
                  </a:rPr>
                  <a:t>          </a:t>
                </a:r>
                <a:r>
                  <a:rPr lang="vi-VN" sz="4000" b="1" dirty="0">
                    <a:solidFill>
                      <a:srgbClr val="0000FF"/>
                    </a:solidFill>
                    <a:ea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vi-VN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  <a:ea typeface="Arial" panose="020B0604020202020204" pitchFamily="34" charset="0"/>
                      </a:rPr>
                      <m:t>.</m:t>
                    </m:r>
                  </m:oMath>
                </a14:m>
                <a:endParaRPr lang="en-US" sz="4000" b="1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5AB25A-6456-4890-B985-F5C1821C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4" y="3812612"/>
                <a:ext cx="23546618" cy="1837491"/>
              </a:xfrm>
              <a:prstGeom prst="rect">
                <a:avLst/>
              </a:prstGeom>
              <a:blipFill rotWithShape="1">
                <a:blip r:embed="rId6"/>
                <a:stretch>
                  <a:fillRect l="-906" t="-993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0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/>
      <p:bldP spid="322570" grpId="0"/>
      <p:bldP spid="322572" grpId="0"/>
      <p:bldP spid="32257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2880" y="1563301"/>
            <a:ext cx="18669856" cy="830997"/>
            <a:chOff x="699603" y="1892299"/>
            <a:chExt cx="18671072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9753" y="1913151"/>
              <a:ext cx="983025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1103562" y="2610321"/>
            <a:ext cx="21897886" cy="4558083"/>
            <a:chOff x="1076414" y="3106247"/>
            <a:chExt cx="21897886" cy="4104456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06247"/>
              <a:ext cx="4448211" cy="824978"/>
              <a:chOff x="166396" y="8712046"/>
              <a:chExt cx="4448211" cy="824978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18" y="8712046"/>
                <a:ext cx="2392001" cy="74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toán</a:t>
                </a:r>
                <a:endPara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280729" y="7430300"/>
            <a:ext cx="6172575" cy="940513"/>
            <a:chOff x="2067302" y="5922690"/>
            <a:chExt cx="4230085" cy="940513"/>
          </a:xfrm>
        </p:grpSpPr>
        <p:sp>
          <p:nvSpPr>
            <p:cNvPr id="102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06015" y="6002305"/>
              <a:ext cx="329137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877F00E-D307-4074-8CB9-A6F24A93866A}"/>
                  </a:ext>
                </a:extLst>
              </p:cNvPr>
              <p:cNvSpPr/>
              <p:nvPr/>
            </p:nvSpPr>
            <p:spPr>
              <a:xfrm>
                <a:off x="1450524" y="3404632"/>
                <a:ext cx="21452030" cy="960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877F00E-D307-4074-8CB9-A6F24A938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24" y="3404632"/>
                <a:ext cx="21452030" cy="960969"/>
              </a:xfrm>
              <a:prstGeom prst="rect">
                <a:avLst/>
              </a:prstGeom>
              <a:blipFill>
                <a:blip r:embed="rId2"/>
                <a:stretch>
                  <a:fillRect l="-455" b="-34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3D585E3-1CCD-4C99-AA5F-FE6041903610}"/>
                  </a:ext>
                </a:extLst>
              </p:cNvPr>
              <p:cNvSpPr/>
              <p:nvPr/>
            </p:nvSpPr>
            <p:spPr>
              <a:xfrm>
                <a:off x="2501595" y="4343601"/>
                <a:ext cx="5400389" cy="886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𝐢</m:t>
                            </m:r>
                          </m:e>
                        </m:acc>
                      </m:e>
                      <m:sup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𝐣</m:t>
                            </m:r>
                          </m:e>
                        </m:acc>
                      </m:e>
                      <m:sup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𝐢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𝐣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D585E3-1CCD-4C99-AA5F-FE6041903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95" y="4343601"/>
                <a:ext cx="5400389" cy="886718"/>
              </a:xfrm>
              <a:prstGeom prst="rect">
                <a:avLst/>
              </a:prstGeom>
              <a:blipFill>
                <a:blip r:embed="rId3"/>
                <a:stretch>
                  <a:fillRect t="-8966" r="-4176" b="-3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270C41BC-963B-4D07-A633-41090C5D4B73}"/>
                  </a:ext>
                </a:extLst>
              </p:cNvPr>
              <p:cNvSpPr/>
              <p:nvPr/>
            </p:nvSpPr>
            <p:spPr>
              <a:xfrm>
                <a:off x="3118738" y="5173131"/>
                <a:ext cx="12654426" cy="94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ể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𝐝𝐢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ễ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𝐯𝐞𝐜𝐭𝐨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theo hai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e>
                    </m:acc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</m:e>
                    </m:acc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70C41BC-963B-4D07-A633-41090C5D4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38" y="5173131"/>
                <a:ext cx="12654426" cy="940835"/>
              </a:xfrm>
              <a:prstGeom prst="rect">
                <a:avLst/>
              </a:prstGeom>
              <a:blipFill>
                <a:blip r:embed="rId4"/>
                <a:stretch>
                  <a:fillRect l="-2217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C37EEFD8-0C55-45FF-AD6B-FB34BFE18358}"/>
                  </a:ext>
                </a:extLst>
              </p:cNvPr>
              <p:cNvSpPr/>
              <p:nvPr/>
            </p:nvSpPr>
            <p:spPr>
              <a:xfrm>
                <a:off x="3134602" y="6113966"/>
                <a:ext cx="7246023" cy="94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Tính tích vô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7EEFD8-0C55-45FF-AD6B-FB34BFE18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602" y="6113966"/>
                <a:ext cx="7246023" cy="940835"/>
              </a:xfrm>
              <a:prstGeom prst="rect">
                <a:avLst/>
              </a:prstGeom>
              <a:blipFill>
                <a:blip r:embed="rId5"/>
                <a:stretch>
                  <a:fillRect l="-3785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Object 70">
                <a:extLst>
                  <a:ext uri="{FF2B5EF4-FFF2-40B4-BE49-F238E27FC236}">
                    <a16:creationId xmlns:a16="http://schemas.microsoft.com/office/drawing/2014/main" xmlns="" id="{499F0E92-3FA6-4AC6-A8A5-EA4D2DB35FEC}"/>
                  </a:ext>
                </a:extLst>
              </p:cNvPr>
              <p:cNvSpPr txBox="1"/>
              <p:nvPr/>
            </p:nvSpPr>
            <p:spPr bwMode="auto">
              <a:xfrm>
                <a:off x="5856090" y="8033122"/>
                <a:ext cx="9738050" cy="9551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US" sz="4800" b="1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</m:e>
                      <m:sup>
                        <m:r>
                          <a:rPr lang="en-US" sz="48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  <m:sup>
                        <m:r>
                          <a:rPr lang="en-US" sz="48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</m:acc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</m:acc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Object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9F0E92-3FA6-4AC6-A8A5-EA4D2DB35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090" y="8033122"/>
                <a:ext cx="9738050" cy="955149"/>
              </a:xfrm>
              <a:prstGeom prst="rect">
                <a:avLst/>
              </a:prstGeom>
              <a:blipFill rotWithShape="1">
                <a:blip r:embed="rId6"/>
                <a:stretch>
                  <a:fillRect l="-2814" t="-11392" b="-22152"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4A5ECFBB-6B6B-4049-A85C-8D583A715F31}"/>
                  </a:ext>
                </a:extLst>
              </p:cNvPr>
              <p:cNvSpPr/>
              <p:nvPr/>
            </p:nvSpPr>
            <p:spPr>
              <a:xfrm>
                <a:off x="5856089" y="9168282"/>
                <a:ext cx="9452716" cy="94083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4800" b="1" i="1" smtClean="0">
                          <a:latin typeface="Cambria Math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;      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5ECFBB-6B6B-4049-A85C-8D583A715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89" y="9168282"/>
                <a:ext cx="9452716" cy="9408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1E6B62C-108F-4A55-BD2D-10E863D108D7}"/>
                  </a:ext>
                </a:extLst>
              </p:cNvPr>
              <p:cNvSpPr/>
              <p:nvPr/>
            </p:nvSpPr>
            <p:spPr>
              <a:xfrm>
                <a:off x="5856089" y="10316837"/>
                <a:ext cx="12192000" cy="94083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4800" b="1" dirty="0" smtClean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b="1" i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800" b="1" i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b="1" i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4800" b="1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nl-NL" sz="48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  <m:r>
                      <a:rPr lang="nl-NL" sz="4800" b="1" i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nl-NL" sz="48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800" b="1" i="0"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E6B62C-108F-4A55-BD2D-10E863D10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89" y="10316837"/>
                <a:ext cx="12192000" cy="940835"/>
              </a:xfrm>
              <a:prstGeom prst="rect">
                <a:avLst/>
              </a:prstGeom>
              <a:blipFill rotWithShape="1">
                <a:blip r:embed="rId8"/>
                <a:stretch>
                  <a:fillRect l="-2248" t="-1911" b="-32484"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45EE615D-B706-470A-B5EE-20ED061AF980}"/>
                  </a:ext>
                </a:extLst>
              </p:cNvPr>
              <p:cNvSpPr/>
              <p:nvPr/>
            </p:nvSpPr>
            <p:spPr>
              <a:xfrm>
                <a:off x="8324766" y="11287599"/>
                <a:ext cx="9723323" cy="8232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e>
                          </m:acc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e>
                          </m:acc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</m:oMath>
                  </m:oMathPara>
                </a14:m>
                <a:endParaRPr lang="en-US" sz="4400" b="1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EE615D-B706-470A-B5EE-20ED061AF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766" y="11287599"/>
                <a:ext cx="9723323" cy="8232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F3E9DEDC-EC22-45EC-ACB1-44E727A9F129}"/>
                  </a:ext>
                </a:extLst>
              </p:cNvPr>
              <p:cNvSpPr/>
              <p:nvPr/>
            </p:nvSpPr>
            <p:spPr>
              <a:xfrm>
                <a:off x="8324766" y="12140765"/>
                <a:ext cx="3618683" cy="74635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nl-NL" sz="40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0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3E9DEDC-EC22-45EC-ACB1-44E727A9F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766" y="12140765"/>
                <a:ext cx="3618683" cy="746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9" grpId="0"/>
      <p:bldP spid="70" grpId="0"/>
      <p:bldP spid="71" grpId="0" animBg="1"/>
      <p:bldP spid="33" grpId="0" animBg="1"/>
      <p:bldP spid="36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27498" y="2006364"/>
            <a:ext cx="18669856" cy="830997"/>
            <a:chOff x="699603" y="1892299"/>
            <a:chExt cx="18671072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9753" y="1913151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06130" y="7191587"/>
            <a:ext cx="7023633" cy="940513"/>
            <a:chOff x="2067302" y="5922690"/>
            <a:chExt cx="4230085" cy="940513"/>
          </a:xfrm>
        </p:grpSpPr>
        <p:sp>
          <p:nvSpPr>
            <p:cNvPr id="102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06015" y="6002305"/>
              <a:ext cx="329137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267F594-8483-43A0-AF13-8D96C1664650}"/>
              </a:ext>
            </a:extLst>
          </p:cNvPr>
          <p:cNvGrpSpPr/>
          <p:nvPr/>
        </p:nvGrpSpPr>
        <p:grpSpPr>
          <a:xfrm>
            <a:off x="1388004" y="3073913"/>
            <a:ext cx="21897886" cy="3642871"/>
            <a:chOff x="1388004" y="3073913"/>
            <a:chExt cx="21897886" cy="3642871"/>
          </a:xfrm>
        </p:grpSpPr>
        <p:grpSp>
          <p:nvGrpSpPr>
            <p:cNvPr id="61" name="Group 144">
              <a:extLst>
                <a:ext uri="{FF2B5EF4-FFF2-40B4-BE49-F238E27FC236}">
                  <a16:creationId xmlns:a16="http://schemas.microsoft.com/office/drawing/2014/main" xmlns="" id="{C391AEBB-0E62-44A0-AB4B-0C4F2EB32FBD}"/>
                </a:ext>
              </a:extLst>
            </p:cNvPr>
            <p:cNvGrpSpPr/>
            <p:nvPr/>
          </p:nvGrpSpPr>
          <p:grpSpPr>
            <a:xfrm>
              <a:off x="1388004" y="3258394"/>
              <a:ext cx="21897886" cy="3458390"/>
              <a:chOff x="1076414" y="3149282"/>
              <a:chExt cx="21897886" cy="4061421"/>
            </a:xfrm>
          </p:grpSpPr>
          <p:sp>
            <p:nvSpPr>
              <p:cNvPr id="63" name="Rounded Rectangle 37">
                <a:extLst>
                  <a:ext uri="{FF2B5EF4-FFF2-40B4-BE49-F238E27FC236}">
                    <a16:creationId xmlns:a16="http://schemas.microsoft.com/office/drawing/2014/main" xmlns="" id="{166FB816-43E9-498C-B7AF-8FFCB60EA543}"/>
                  </a:ext>
                </a:extLst>
              </p:cNvPr>
              <p:cNvSpPr/>
              <p:nvPr/>
            </p:nvSpPr>
            <p:spPr>
              <a:xfrm>
                <a:off x="1312551" y="3491345"/>
                <a:ext cx="21661749" cy="3719358"/>
              </a:xfrm>
              <a:prstGeom prst="roundRect">
                <a:avLst>
                  <a:gd name="adj" fmla="val 47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4" name="Group 65">
                <a:extLst>
                  <a:ext uri="{FF2B5EF4-FFF2-40B4-BE49-F238E27FC236}">
                    <a16:creationId xmlns:a16="http://schemas.microsoft.com/office/drawing/2014/main" xmlns="" id="{B7496478-94B4-4D06-A2AB-AE7DE888B947}"/>
                  </a:ext>
                </a:extLst>
              </p:cNvPr>
              <p:cNvGrpSpPr/>
              <p:nvPr/>
            </p:nvGrpSpPr>
            <p:grpSpPr>
              <a:xfrm>
                <a:off x="1076414" y="3149282"/>
                <a:ext cx="10624289" cy="781943"/>
                <a:chOff x="166396" y="8755081"/>
                <a:chExt cx="10624289" cy="781943"/>
              </a:xfrm>
            </p:grpSpPr>
            <p:sp>
              <p:nvSpPr>
                <p:cNvPr id="67" name="Freeform 20">
                  <a:extLst>
                    <a:ext uri="{FF2B5EF4-FFF2-40B4-BE49-F238E27FC236}">
                      <a16:creationId xmlns:a16="http://schemas.microsoft.com/office/drawing/2014/main" xmlns="" id="{7841A784-0F6C-4971-A235-DF8C1CFFC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10406163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xmlns="" id="{78CF84B7-7948-48A5-A2DB-029BA83E9F82}"/>
                    </a:ext>
                  </a:extLst>
                </p:cNvPr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71" name="Freeform 45">
                    <a:extLst>
                      <a:ext uri="{FF2B5EF4-FFF2-40B4-BE49-F238E27FC236}">
                        <a16:creationId xmlns:a16="http://schemas.microsoft.com/office/drawing/2014/main" xmlns="" id="{F6011F7C-C760-4E72-856C-BFF5ADBF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2" name="Freeform 46">
                    <a:extLst>
                      <a:ext uri="{FF2B5EF4-FFF2-40B4-BE49-F238E27FC236}">
                        <a16:creationId xmlns:a16="http://schemas.microsoft.com/office/drawing/2014/main" xmlns="" id="{1DF9DFE4-118C-45AA-AF00-3C4776A590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Freeform 47">
                    <a:extLst>
                      <a:ext uri="{FF2B5EF4-FFF2-40B4-BE49-F238E27FC236}">
                        <a16:creationId xmlns:a16="http://schemas.microsoft.com/office/drawing/2014/main" xmlns="" id="{BF125CCF-B671-4112-8CB9-C88EA7FBF8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4" name="Freeform 48">
                    <a:extLst>
                      <a:ext uri="{FF2B5EF4-FFF2-40B4-BE49-F238E27FC236}">
                        <a16:creationId xmlns:a16="http://schemas.microsoft.com/office/drawing/2014/main" xmlns="" id="{0C741E44-AFB2-4F6C-911E-46612DAEE9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5" name="Freeform 49">
                    <a:extLst>
                      <a:ext uri="{FF2B5EF4-FFF2-40B4-BE49-F238E27FC236}">
                        <a16:creationId xmlns:a16="http://schemas.microsoft.com/office/drawing/2014/main" xmlns="" id="{DA497C0C-1CBD-4C07-A52C-DEE0E8F11C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Freeform 50">
                    <a:extLst>
                      <a:ext uri="{FF2B5EF4-FFF2-40B4-BE49-F238E27FC236}">
                        <a16:creationId xmlns:a16="http://schemas.microsoft.com/office/drawing/2014/main" xmlns="" id="{A5FF8E07-12C9-49FA-B024-1FAAAE24F6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51">
                    <a:extLst>
                      <a:ext uri="{FF2B5EF4-FFF2-40B4-BE49-F238E27FC236}">
                        <a16:creationId xmlns:a16="http://schemas.microsoft.com/office/drawing/2014/main" xmlns="" id="{9C6ABBFB-1BF2-4159-9C4B-43654CEFED8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52">
                    <a:extLst>
                      <a:ext uri="{FF2B5EF4-FFF2-40B4-BE49-F238E27FC236}">
                        <a16:creationId xmlns:a16="http://schemas.microsoft.com/office/drawing/2014/main" xmlns="" id="{EB7B2F0E-7C8D-4087-8A1D-9D7AF32DDC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Rectangle 53">
                    <a:extLst>
                      <a:ext uri="{FF2B5EF4-FFF2-40B4-BE49-F238E27FC236}">
                        <a16:creationId xmlns:a16="http://schemas.microsoft.com/office/drawing/2014/main" xmlns="" id="{115A69DF-5E8A-4AA0-AE7D-54D93CEBAD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Rectangle 54">
                    <a:extLst>
                      <a:ext uri="{FF2B5EF4-FFF2-40B4-BE49-F238E27FC236}">
                        <a16:creationId xmlns:a16="http://schemas.microsoft.com/office/drawing/2014/main" xmlns="" id="{C88A2E7D-DCE6-4362-B95D-E06CE9D08C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55">
                    <a:extLst>
                      <a:ext uri="{FF2B5EF4-FFF2-40B4-BE49-F238E27FC236}">
                        <a16:creationId xmlns:a16="http://schemas.microsoft.com/office/drawing/2014/main" xmlns="" id="{64B0C0D3-23F6-4057-9946-56CE1760D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56">
                    <a:extLst>
                      <a:ext uri="{FF2B5EF4-FFF2-40B4-BE49-F238E27FC236}">
                        <a16:creationId xmlns:a16="http://schemas.microsoft.com/office/drawing/2014/main" xmlns="" id="{4A7B400C-0AA3-49E8-9689-DC0B7B130E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914CAD96-04E2-4D86-9E9E-B9DD01DBBA04}"/>
                </a:ext>
              </a:extLst>
            </p:cNvPr>
            <p:cNvSpPr txBox="1"/>
            <p:nvPr/>
          </p:nvSpPr>
          <p:spPr>
            <a:xfrm>
              <a:off x="1450723" y="3073913"/>
              <a:ext cx="9119484" cy="873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29920"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Biểu thức tọa độ tích vô hướng:</a:t>
              </a:r>
              <a:endParaRPr lang="en-US" sz="4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041C42DF-3591-41B5-90EE-49554696DE6D}"/>
                  </a:ext>
                </a:extLst>
              </p:cNvPr>
              <p:cNvSpPr/>
              <p:nvPr/>
            </p:nvSpPr>
            <p:spPr>
              <a:xfrm>
                <a:off x="1064065" y="4024471"/>
                <a:ext cx="22199649" cy="2363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𝐎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𝐢</m:t>
                            </m:r>
                          </m:e>
                        </m:acc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 đó: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</m:t>
                    </m:r>
                    <m:borderBox>
                      <m:borderBox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borderBox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</m:acc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borderBox>
                  </m:oMath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41C42DF-3591-41B5-90EE-49554696D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65" y="4024471"/>
                <a:ext cx="22199649" cy="2363660"/>
              </a:xfrm>
              <a:prstGeom prst="rect">
                <a:avLst/>
              </a:prstGeom>
              <a:blipFill>
                <a:blip r:embed="rId2"/>
                <a:stretch>
                  <a:fillRect b="-5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0627C16A-C00C-4CA1-81EF-4D46B219F224}"/>
                  </a:ext>
                </a:extLst>
              </p:cNvPr>
              <p:cNvSpPr/>
              <p:nvPr/>
            </p:nvSpPr>
            <p:spPr>
              <a:xfrm>
                <a:off x="1606130" y="8138542"/>
                <a:ext cx="21810965" cy="218752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đều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vuông góc với nhau khi và chỉ khi: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borderBox>
                  </m:oMath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627C16A-C00C-4CA1-81EF-4D46B219F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130" y="8138542"/>
                <a:ext cx="21810965" cy="2187522"/>
              </a:xfrm>
              <a:prstGeom prst="rect">
                <a:avLst/>
              </a:prstGeom>
              <a:blipFill>
                <a:blip r:embed="rId3"/>
                <a:stretch>
                  <a:fillRect l="-1258" r="-1286" b="-6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F9EDD37-5FFD-4E26-9B38-A6EDE9AB4B5F}"/>
              </a:ext>
            </a:extLst>
          </p:cNvPr>
          <p:cNvGrpSpPr/>
          <p:nvPr/>
        </p:nvGrpSpPr>
        <p:grpSpPr>
          <a:xfrm>
            <a:off x="2620461" y="7123870"/>
            <a:ext cx="20733572" cy="3237813"/>
            <a:chOff x="1334143" y="6279140"/>
            <a:chExt cx="20733572" cy="3237813"/>
          </a:xfrm>
        </p:grpSpPr>
        <p:sp>
          <p:nvSpPr>
            <p:cNvPr id="53" name="Rounded Rectangle 52"/>
            <p:cNvSpPr/>
            <p:nvPr/>
          </p:nvSpPr>
          <p:spPr>
            <a:xfrm>
              <a:off x="1335890" y="6495161"/>
              <a:ext cx="20731825" cy="30217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34143" y="6279140"/>
              <a:ext cx="3666638" cy="846333"/>
              <a:chOff x="1224541" y="6305967"/>
              <a:chExt cx="3568118" cy="106412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2726508" y="3120067"/>
            <a:ext cx="20627525" cy="2676355"/>
            <a:chOff x="1268078" y="3405486"/>
            <a:chExt cx="20066992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0066992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550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334145" y="1861102"/>
            <a:ext cx="14464849" cy="942101"/>
            <a:chOff x="7459670" y="9982200"/>
            <a:chExt cx="14467470" cy="94227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12834684" cy="81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TÍCH VÔ H</a:t>
              </a:r>
              <a:r>
                <a:rPr lang="vi-VN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ƯỚNG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3" y="7688759"/>
                  <a:ext cx="50754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507E79A7-502C-4153-8831-CFA004F6172E}"/>
                  </a:ext>
                </a:extLst>
              </p:cNvPr>
              <p:cNvSpPr/>
              <p:nvPr/>
            </p:nvSpPr>
            <p:spPr>
              <a:xfrm>
                <a:off x="4788671" y="3536570"/>
                <a:ext cx="24946700" cy="2043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903">
                  <a:lnSpc>
                    <a:spcPct val="115000"/>
                  </a:lnSpc>
                </a:pP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𝐎𝐱𝐲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1259903">
                  <a:lnSpc>
                    <a:spcPct val="115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tỏ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07E79A7-502C-4153-8831-CFA004F61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671" y="3536570"/>
                <a:ext cx="24946700" cy="2043893"/>
              </a:xfrm>
              <a:prstGeom prst="rect">
                <a:avLst/>
              </a:prstGeom>
              <a:blipFill rotWithShape="1">
                <a:blip r:embed="rId4"/>
                <a:stretch>
                  <a:fillRect b="-10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659617"/>
              </p:ext>
            </p:extLst>
          </p:nvPr>
        </p:nvGraphicFramePr>
        <p:xfrm>
          <a:off x="6540500" y="3365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9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0500" y="3365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8140372-BFB5-4FD4-8398-1BE32192A922}"/>
                  </a:ext>
                </a:extLst>
              </p:cNvPr>
              <p:cNvSpPr/>
              <p:nvPr/>
            </p:nvSpPr>
            <p:spPr>
              <a:xfrm>
                <a:off x="7449161" y="7638923"/>
                <a:ext cx="8490016" cy="967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140372-BFB5-4FD4-8398-1BE32192A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161" y="7638923"/>
                <a:ext cx="8490016" cy="967188"/>
              </a:xfrm>
              <a:prstGeom prst="rect">
                <a:avLst/>
              </a:prstGeom>
              <a:blipFill>
                <a:blip r:embed="rId7"/>
                <a:stretch>
                  <a:fillRect l="-3302" b="-32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46CD973B-378E-47D7-8DFC-108F8919411D}"/>
                  </a:ext>
                </a:extLst>
              </p:cNvPr>
              <p:cNvSpPr/>
              <p:nvPr/>
            </p:nvSpPr>
            <p:spPr>
              <a:xfrm>
                <a:off x="7449161" y="9013479"/>
                <a:ext cx="3014543" cy="94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CD973B-378E-47D7-8DFC-108F89194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161" y="9013479"/>
                <a:ext cx="3014543" cy="940835"/>
              </a:xfrm>
              <a:prstGeom prst="rect">
                <a:avLst/>
              </a:prstGeom>
              <a:blipFill>
                <a:blip r:embed="rId8"/>
                <a:stretch>
                  <a:fillRect l="-9312" t="-2597" r="-8300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B3328A9-232A-46B1-9D3C-118C6F191145}"/>
              </a:ext>
            </a:extLst>
          </p:cNvPr>
          <p:cNvGrpSpPr/>
          <p:nvPr/>
        </p:nvGrpSpPr>
        <p:grpSpPr>
          <a:xfrm>
            <a:off x="2336236" y="6138714"/>
            <a:ext cx="21123348" cy="4332322"/>
            <a:chOff x="924610" y="6066704"/>
            <a:chExt cx="21123348" cy="4332322"/>
          </a:xfrm>
        </p:grpSpPr>
        <p:sp>
          <p:nvSpPr>
            <p:cNvPr id="53" name="Rounded Rectangle 52"/>
            <p:cNvSpPr/>
            <p:nvPr/>
          </p:nvSpPr>
          <p:spPr>
            <a:xfrm>
              <a:off x="926365" y="6305948"/>
              <a:ext cx="21121593" cy="40930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680416" y="4916912"/>
              <a:ext cx="764199" cy="309482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31604" y="6066704"/>
              <a:ext cx="2450861" cy="816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924610" y="6082227"/>
              <a:ext cx="933194" cy="764198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129738" y="6148636"/>
              <a:ext cx="518388" cy="627514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61" name="Group 54"/>
          <p:cNvGrpSpPr/>
          <p:nvPr/>
        </p:nvGrpSpPr>
        <p:grpSpPr>
          <a:xfrm>
            <a:off x="2276651" y="3152841"/>
            <a:ext cx="21121593" cy="2697842"/>
            <a:chOff x="1268078" y="3405486"/>
            <a:chExt cx="20416673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0416673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231847" cy="591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865026" y="1861101"/>
            <a:ext cx="14464849" cy="942101"/>
            <a:chOff x="7459670" y="9982200"/>
            <a:chExt cx="14467470" cy="94227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12834684" cy="81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TÍCH VÔ H</a:t>
              </a:r>
              <a:r>
                <a:rPr lang="vi-VN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ƯỚNG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3" y="7688759"/>
                  <a:ext cx="50754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69F8A6E6-BC81-45EA-93AC-5961D8C6070C}"/>
                  </a:ext>
                </a:extLst>
              </p:cNvPr>
              <p:cNvSpPr/>
              <p:nvPr/>
            </p:nvSpPr>
            <p:spPr>
              <a:xfrm>
                <a:off x="5430180" y="3796243"/>
                <a:ext cx="18530886" cy="1797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𝐎𝐱𝐲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cho bai điểm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𝐂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Chứng minh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9F8A6E6-BC81-45EA-93AC-5961D8C60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180" y="3796243"/>
                <a:ext cx="18530886" cy="1797159"/>
              </a:xfrm>
              <a:prstGeom prst="rect">
                <a:avLst/>
              </a:prstGeom>
              <a:blipFill>
                <a:blip r:embed="rId3"/>
                <a:stretch>
                  <a:fillRect t="-5085" b="-1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196411E5-72B7-47C2-A08F-79FEAEF1E27D}"/>
                  </a:ext>
                </a:extLst>
              </p:cNvPr>
              <p:cNvSpPr/>
              <p:nvPr/>
            </p:nvSpPr>
            <p:spPr>
              <a:xfrm>
                <a:off x="8335880" y="7857001"/>
                <a:ext cx="10121610" cy="95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6411E5-72B7-47C2-A08F-79FEAEF1E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880" y="7857001"/>
                <a:ext cx="10121610" cy="9539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D729C9B9-4D8B-466D-8786-77561876D64A}"/>
                  </a:ext>
                </a:extLst>
              </p:cNvPr>
              <p:cNvSpPr/>
              <p:nvPr/>
            </p:nvSpPr>
            <p:spPr>
              <a:xfrm>
                <a:off x="6520038" y="6644678"/>
                <a:ext cx="9808198" cy="945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ó: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29C9B9-4D8B-466D-8786-77561876D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038" y="6644678"/>
                <a:ext cx="9808198" cy="945387"/>
              </a:xfrm>
              <a:prstGeom prst="rect">
                <a:avLst/>
              </a:prstGeom>
              <a:blipFill>
                <a:blip r:embed="rId5"/>
                <a:stretch>
                  <a:fillRect l="-2548" r="-1554" b="-2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862F63D-7D01-43EB-A553-6518B22E7661}"/>
                  </a:ext>
                </a:extLst>
              </p:cNvPr>
              <p:cNvSpPr/>
              <p:nvPr/>
            </p:nvSpPr>
            <p:spPr>
              <a:xfrm>
                <a:off x="6751704" y="9141075"/>
                <a:ext cx="3962880" cy="1178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𝐀𝐁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𝐀𝐂</m:t>
                          </m:r>
                        </m:e>
                      </m:acc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62F63D-7D01-43EB-A553-6518B22E7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704" y="9141075"/>
                <a:ext cx="3962880" cy="11786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ABB5A2D1-E268-4CAF-B4AC-40BB4635BB91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1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42ED7B-0A7C-4F75-99F7-A5893427D000}"/>
              </a:ext>
            </a:extLst>
          </p:cNvPr>
          <p:cNvGrpSpPr/>
          <p:nvPr/>
        </p:nvGrpSpPr>
        <p:grpSpPr>
          <a:xfrm>
            <a:off x="1838202" y="8598379"/>
            <a:ext cx="20935249" cy="4381096"/>
            <a:chOff x="2059571" y="7757394"/>
            <a:chExt cx="20935249" cy="4381096"/>
          </a:xfrm>
        </p:grpSpPr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xmlns="" id="{C6210A1A-F70C-444F-AA92-B14AFD27F431}"/>
                </a:ext>
              </a:extLst>
            </p:cNvPr>
            <p:cNvSpPr/>
            <p:nvPr/>
          </p:nvSpPr>
          <p:spPr>
            <a:xfrm>
              <a:off x="2059572" y="8335922"/>
              <a:ext cx="20935248" cy="38025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xmlns="" id="{39235B2D-E23F-42B7-A357-34F552349306}"/>
                </a:ext>
              </a:extLst>
            </p:cNvPr>
            <p:cNvGrpSpPr/>
            <p:nvPr/>
          </p:nvGrpSpPr>
          <p:grpSpPr>
            <a:xfrm>
              <a:off x="2059571" y="7757394"/>
              <a:ext cx="4342781" cy="1045616"/>
              <a:chOff x="1311958" y="3405486"/>
              <a:chExt cx="4224770" cy="940513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xmlns="" id="{A1B059BA-7F66-48D4-B0F6-7C5AD39B2DD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D14E6461-51BD-4F56-93B4-CF0207FA52BB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3286058" cy="719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Chứng minh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4" name="Group 70">
                <a:extLst>
                  <a:ext uri="{FF2B5EF4-FFF2-40B4-BE49-F238E27FC236}">
                    <a16:creationId xmlns:a16="http://schemas.microsoft.com/office/drawing/2014/main" xmlns="" id="{F1CE518E-C434-439A-ADDE-900012B3DCA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CCFAF6FF-E423-49A1-9E4F-57B0E063A77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xmlns="" id="{6A1156C3-57CC-4F69-9BD6-5F39E82E61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xmlns="" id="{1BDD3408-156A-48DD-8E93-567554A406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xmlns="" id="{CE1E7C57-F531-4006-8902-99F20BD87A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16">
                  <a:extLst>
                    <a:ext uri="{FF2B5EF4-FFF2-40B4-BE49-F238E27FC236}">
                      <a16:creationId xmlns:a16="http://schemas.microsoft.com/office/drawing/2014/main" xmlns="" id="{39211009-554F-4347-8098-D557A168A1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17">
                  <a:extLst>
                    <a:ext uri="{FF2B5EF4-FFF2-40B4-BE49-F238E27FC236}">
                      <a16:creationId xmlns:a16="http://schemas.microsoft.com/office/drawing/2014/main" xmlns="" id="{5FE38092-EAA7-4352-884B-246ACA88C4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18">
                  <a:extLst>
                    <a:ext uri="{FF2B5EF4-FFF2-40B4-BE49-F238E27FC236}">
                      <a16:creationId xmlns:a16="http://schemas.microsoft.com/office/drawing/2014/main" xmlns="" id="{3348B502-E137-4F9E-A008-CA19609E4C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2" name="Freeform 19">
                  <a:extLst>
                    <a:ext uri="{FF2B5EF4-FFF2-40B4-BE49-F238E27FC236}">
                      <a16:creationId xmlns:a16="http://schemas.microsoft.com/office/drawing/2014/main" xmlns="" id="{E3DCED55-DB41-4441-BF74-B2043B7A36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3" name="Freeform 20">
                  <a:extLst>
                    <a:ext uri="{FF2B5EF4-FFF2-40B4-BE49-F238E27FC236}">
                      <a16:creationId xmlns:a16="http://schemas.microsoft.com/office/drawing/2014/main" xmlns="" id="{61DB5D20-36C4-4888-A645-78D24BA231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4" name="Freeform 21">
                  <a:extLst>
                    <a:ext uri="{FF2B5EF4-FFF2-40B4-BE49-F238E27FC236}">
                      <a16:creationId xmlns:a16="http://schemas.microsoft.com/office/drawing/2014/main" xmlns="" id="{7C318EB1-D699-49CE-BD89-37663BAA9D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5" name="Freeform 22">
                  <a:extLst>
                    <a:ext uri="{FF2B5EF4-FFF2-40B4-BE49-F238E27FC236}">
                      <a16:creationId xmlns:a16="http://schemas.microsoft.com/office/drawing/2014/main" xmlns="" id="{AFC0F2C5-261F-4098-9B72-B9345D865F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6" name="Freeform 23">
                  <a:extLst>
                    <a:ext uri="{FF2B5EF4-FFF2-40B4-BE49-F238E27FC236}">
                      <a16:creationId xmlns:a16="http://schemas.microsoft.com/office/drawing/2014/main" xmlns="" id="{55EE84BF-C7A7-4D34-8DC9-4AD5FF1CA9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7" name="Freeform 24">
                  <a:extLst>
                    <a:ext uri="{FF2B5EF4-FFF2-40B4-BE49-F238E27FC236}">
                      <a16:creationId xmlns:a16="http://schemas.microsoft.com/office/drawing/2014/main" xmlns="" id="{5A484BDA-F454-4A97-8ED6-B566AAE11C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8" name="Freeform 25">
                  <a:extLst>
                    <a:ext uri="{FF2B5EF4-FFF2-40B4-BE49-F238E27FC236}">
                      <a16:creationId xmlns:a16="http://schemas.microsoft.com/office/drawing/2014/main" xmlns="" id="{B96DAFC0-713E-4954-A225-6F0BD79E8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9" name="Freeform 26">
                  <a:extLst>
                    <a:ext uri="{FF2B5EF4-FFF2-40B4-BE49-F238E27FC236}">
                      <a16:creationId xmlns:a16="http://schemas.microsoft.com/office/drawing/2014/main" xmlns="" id="{7FF995A6-905D-4753-B767-71433A473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0" name="Freeform 27">
                  <a:extLst>
                    <a:ext uri="{FF2B5EF4-FFF2-40B4-BE49-F238E27FC236}">
                      <a16:creationId xmlns:a16="http://schemas.microsoft.com/office/drawing/2014/main" xmlns="" id="{374E9972-0296-40AA-8414-7BC395722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1" name="Freeform 28">
                  <a:extLst>
                    <a:ext uri="{FF2B5EF4-FFF2-40B4-BE49-F238E27FC236}">
                      <a16:creationId xmlns:a16="http://schemas.microsoft.com/office/drawing/2014/main" xmlns="" id="{83BCB597-7FF3-4A8D-BADF-CE65CE077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2" name="Freeform 29">
                  <a:extLst>
                    <a:ext uri="{FF2B5EF4-FFF2-40B4-BE49-F238E27FC236}">
                      <a16:creationId xmlns:a16="http://schemas.microsoft.com/office/drawing/2014/main" xmlns="" id="{FFFF697F-8ABD-482C-BC0F-054C78CED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3" name="Freeform 30">
                  <a:extLst>
                    <a:ext uri="{FF2B5EF4-FFF2-40B4-BE49-F238E27FC236}">
                      <a16:creationId xmlns:a16="http://schemas.microsoft.com/office/drawing/2014/main" xmlns="" id="{F59AA8F7-7EE2-43BB-A7F3-2FB04E4A8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4" name="Freeform 31">
                  <a:extLst>
                    <a:ext uri="{FF2B5EF4-FFF2-40B4-BE49-F238E27FC236}">
                      <a16:creationId xmlns:a16="http://schemas.microsoft.com/office/drawing/2014/main" xmlns="" id="{17DD21FC-E647-41B0-B3A0-9AA58720D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5" name="Freeform 32">
                  <a:extLst>
                    <a:ext uri="{FF2B5EF4-FFF2-40B4-BE49-F238E27FC236}">
                      <a16:creationId xmlns:a16="http://schemas.microsoft.com/office/drawing/2014/main" xmlns="" id="{A455BD9E-41A7-4ABD-B8C8-324E55C0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6" name="Freeform 33">
                  <a:extLst>
                    <a:ext uri="{FF2B5EF4-FFF2-40B4-BE49-F238E27FC236}">
                      <a16:creationId xmlns:a16="http://schemas.microsoft.com/office/drawing/2014/main" xmlns="" id="{406B8B70-90A9-4392-8464-B4369AA2F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7" name="Freeform 34">
                  <a:extLst>
                    <a:ext uri="{FF2B5EF4-FFF2-40B4-BE49-F238E27FC236}">
                      <a16:creationId xmlns:a16="http://schemas.microsoft.com/office/drawing/2014/main" xmlns="" id="{23A4AB0D-F992-4E63-A2ED-D485CAE70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8" name="Freeform 35">
                  <a:extLst>
                    <a:ext uri="{FF2B5EF4-FFF2-40B4-BE49-F238E27FC236}">
                      <a16:creationId xmlns:a16="http://schemas.microsoft.com/office/drawing/2014/main" xmlns="" id="{3C0C1993-095E-4370-84D9-BF7361446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09" name="Freeform 36">
                  <a:extLst>
                    <a:ext uri="{FF2B5EF4-FFF2-40B4-BE49-F238E27FC236}">
                      <a16:creationId xmlns:a16="http://schemas.microsoft.com/office/drawing/2014/main" xmlns="" id="{1E35C8BE-10D6-45BE-A3B8-0064F29A6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1"/>
            <a:ext cx="21780675" cy="830997"/>
            <a:chOff x="803985" y="1892299"/>
            <a:chExt cx="21782093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1684556" y="3737501"/>
            <a:ext cx="21016475" cy="4334611"/>
            <a:chOff x="1076414" y="3106247"/>
            <a:chExt cx="21952579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90150"/>
              <a:chOff x="166396" y="8712046"/>
              <a:chExt cx="4448211" cy="890150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2930610" cy="89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Công thức</a:t>
                </a:r>
                <a:endPara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762D306-8FB2-494A-BE49-2915F6EE0A2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AA11176-2187-4290-9B1E-B44CC76787F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5B99A73-FC70-4D5C-832C-F783E3FF59DD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9A38262-CCB8-42F3-A8ED-E7F6D8224FBA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25AA9F3-7445-4201-8A18-A766ACB4B39A}"/>
              </a:ext>
            </a:extLst>
          </p:cNvPr>
          <p:cNvGrpSpPr/>
          <p:nvPr/>
        </p:nvGrpSpPr>
        <p:grpSpPr>
          <a:xfrm>
            <a:off x="644526" y="2493651"/>
            <a:ext cx="5919009" cy="873701"/>
            <a:chOff x="644526" y="2493651"/>
            <a:chExt cx="5919009" cy="873701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17835" y="2795826"/>
                <a:ext cx="4924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B39B5B7-3DB5-4ACB-ABD6-761CF63F0177}"/>
                </a:ext>
              </a:extLst>
            </p:cNvPr>
            <p:cNvSpPr/>
            <p:nvPr/>
          </p:nvSpPr>
          <p:spPr>
            <a:xfrm>
              <a:off x="1838202" y="2493651"/>
              <a:ext cx="4725333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 dài của vectơ</a:t>
              </a:r>
              <a:endParaRPr lang="en-US" sz="480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14BEA347-8B13-4D48-9EE4-E1F312C294C7}"/>
                  </a:ext>
                </a:extLst>
              </p:cNvPr>
              <p:cNvSpPr/>
              <p:nvPr/>
            </p:nvSpPr>
            <p:spPr>
              <a:xfrm>
                <a:off x="3785500" y="4530056"/>
                <a:ext cx="15963203" cy="3200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indent="180340" algn="ctr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</m:e>
                        </m:d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  <m:sub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  <m:sub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e>
                    </m:borderBox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BEA347-8B13-4D48-9EE4-E1F312C29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00" y="4530056"/>
                <a:ext cx="15963203" cy="3200556"/>
              </a:xfrm>
              <a:prstGeom prst="rect">
                <a:avLst/>
              </a:prstGeom>
              <a:blipFill rotWithShape="1">
                <a:blip r:embed="rId2"/>
                <a:stretch>
                  <a:fillRect l="-61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92D1BFCF-7CB1-4008-BB98-644259005260}"/>
                  </a:ext>
                </a:extLst>
              </p:cNvPr>
              <p:cNvSpPr/>
              <p:nvPr/>
            </p:nvSpPr>
            <p:spPr>
              <a:xfrm>
                <a:off x="7261209" y="9506738"/>
                <a:ext cx="11150104" cy="878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4800" b="1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8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800" b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8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nl-NL" sz="4800" b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nl-NL" sz="4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2D1BFCF-7CB1-4008-BB98-644259005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9" y="9506738"/>
                <a:ext cx="11150104" cy="878702"/>
              </a:xfrm>
              <a:prstGeom prst="rect">
                <a:avLst/>
              </a:prstGeom>
              <a:blipFill>
                <a:blip r:embed="rId3"/>
                <a:stretch>
                  <a:fillRect l="-2460" t="-11806" b="-3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4E347313-675F-48ED-9D1F-04CF12654190}"/>
                  </a:ext>
                </a:extLst>
              </p:cNvPr>
              <p:cNvSpPr/>
              <p:nvPr/>
            </p:nvSpPr>
            <p:spPr>
              <a:xfrm>
                <a:off x="7158020" y="10605863"/>
                <a:ext cx="4287135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𝐌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à: 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  <m:sup>
                          <m:r>
                            <a:rPr lang="nl-NL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NL" sz="48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nl-NL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E347313-675F-48ED-9D1F-04CF12654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020" y="10605863"/>
                <a:ext cx="4287135" cy="8477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855A325-B581-4E2E-8728-7FF25817A5DB}"/>
                  </a:ext>
                </a:extLst>
              </p:cNvPr>
              <p:cNvSpPr/>
              <p:nvPr/>
            </p:nvSpPr>
            <p:spPr>
              <a:xfrm>
                <a:off x="6814427" y="11212524"/>
                <a:ext cx="8546827" cy="1633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/>
                        </a:rPr>
                        <m:t>     </m:t>
                      </m:r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1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</m:d>
                      <m:r>
                        <a:rPr lang="nl-NL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NL" sz="48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nl-NL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nl-NL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nl-NL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5A325-B581-4E2E-8728-7FF25817A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27" y="11212524"/>
                <a:ext cx="8546827" cy="16339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6EA4C0-3D39-4BBC-9DBE-19228DDD0A70}"/>
              </a:ext>
            </a:extLst>
          </p:cNvPr>
          <p:cNvGrpSpPr/>
          <p:nvPr/>
        </p:nvGrpSpPr>
        <p:grpSpPr>
          <a:xfrm>
            <a:off x="2767656" y="6642811"/>
            <a:ext cx="18678972" cy="1529782"/>
            <a:chOff x="1304912" y="4963659"/>
            <a:chExt cx="18678972" cy="1529782"/>
          </a:xfrm>
        </p:grpSpPr>
        <p:sp>
          <p:nvSpPr>
            <p:cNvPr id="53" name="Rounded Rectangle 52"/>
            <p:cNvSpPr/>
            <p:nvPr/>
          </p:nvSpPr>
          <p:spPr>
            <a:xfrm>
              <a:off x="1321556" y="4977967"/>
              <a:ext cx="18662328" cy="15154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59"/>
              <a:ext cx="3666638" cy="815348"/>
              <a:chOff x="1224541" y="6305967"/>
              <a:chExt cx="3568118" cy="106412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6"/>
                <a:ext cx="619283" cy="96585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307E01-F01E-49D1-80DA-49122F3538BA}"/>
              </a:ext>
            </a:extLst>
          </p:cNvPr>
          <p:cNvGrpSpPr/>
          <p:nvPr/>
        </p:nvGrpSpPr>
        <p:grpSpPr>
          <a:xfrm>
            <a:off x="2736369" y="4494801"/>
            <a:ext cx="18662877" cy="1591853"/>
            <a:chOff x="1290017" y="3103722"/>
            <a:chExt cx="18662877" cy="159185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18662877" cy="10289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550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334146" y="1861102"/>
            <a:ext cx="5127357" cy="942100"/>
            <a:chOff x="7459670" y="9982200"/>
            <a:chExt cx="5128286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495500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077667"/>
              </p:ext>
            </p:extLst>
          </p:nvPr>
        </p:nvGraphicFramePr>
        <p:xfrm>
          <a:off x="7977554" y="398934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6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77554" y="3989348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45">
                <a:extLst>
                  <a:ext uri="{FF2B5EF4-FFF2-40B4-BE49-F238E27FC236}">
                    <a16:creationId xmlns:a16="http://schemas.microsoft.com/office/drawing/2014/main" xmlns="" id="{F1150445-9290-450F-AC21-33DE83982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54984" y="5121844"/>
                <a:ext cx="7248651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 độ dài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0" lang="en-US" altLang="en-US" sz="4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0" name="Rectangle 45">
                <a:extLst>
                  <a:ext uri="{FF2B5EF4-FFF2-40B4-BE49-F238E27FC236}">
                    <a16:creationId xmlns:a16="http://schemas.microsoft.com/office/drawing/2014/main" id="{F1150445-9290-450F-AC21-33DE83982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4984" y="5121844"/>
                <a:ext cx="7248651" cy="830997"/>
              </a:xfrm>
              <a:prstGeom prst="rect">
                <a:avLst/>
              </a:prstGeom>
              <a:blipFill>
                <a:blip r:embed="rId6"/>
                <a:stretch>
                  <a:fillRect l="-3869" t="-15328" b="-386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2216A284-5E3E-4D09-84D2-CABEA0FE8A43}"/>
                  </a:ext>
                </a:extLst>
              </p:cNvPr>
              <p:cNvSpPr/>
              <p:nvPr/>
            </p:nvSpPr>
            <p:spPr>
              <a:xfrm>
                <a:off x="9371376" y="6900399"/>
                <a:ext cx="6587316" cy="990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216A284-5E3E-4D09-84D2-CABEA0FE8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376" y="6900399"/>
                <a:ext cx="6587316" cy="990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A4F35789-6CAE-4B97-8AF6-CD53D7743E33}"/>
              </a:ext>
            </a:extLst>
          </p:cNvPr>
          <p:cNvGrpSpPr/>
          <p:nvPr/>
        </p:nvGrpSpPr>
        <p:grpSpPr>
          <a:xfrm>
            <a:off x="1401433" y="3115024"/>
            <a:ext cx="6075164" cy="873701"/>
            <a:chOff x="644526" y="2493183"/>
            <a:chExt cx="6075164" cy="873701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A3A009A2-F6EC-4E90-90B8-24B622EE1FB5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67" name="Rounded Rectangle 7">
                <a:extLst>
                  <a:ext uri="{FF2B5EF4-FFF2-40B4-BE49-F238E27FC236}">
                    <a16:creationId xmlns:a16="http://schemas.microsoft.com/office/drawing/2014/main" xmlns="" id="{5E959C6C-052A-47EF-BA5A-8C073902DD8E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0A4D5F51-9DCA-42A2-B7D8-C446F7A4EC18}"/>
                  </a:ext>
                </a:extLst>
              </p:cNvPr>
              <p:cNvSpPr txBox="1"/>
              <p:nvPr/>
            </p:nvSpPr>
            <p:spPr>
              <a:xfrm>
                <a:off x="1017835" y="2795826"/>
                <a:ext cx="4924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171B34E8-C669-4587-8B0C-4B5AB413D2DC}"/>
                </a:ext>
              </a:extLst>
            </p:cNvPr>
            <p:cNvSpPr/>
            <p:nvPr/>
          </p:nvSpPr>
          <p:spPr>
            <a:xfrm>
              <a:off x="1994357" y="2493183"/>
              <a:ext cx="4725333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5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5153E5-1A53-440A-B1BF-D3E6C9C2BC57}"/>
              </a:ext>
            </a:extLst>
          </p:cNvPr>
          <p:cNvGrpSpPr/>
          <p:nvPr/>
        </p:nvGrpSpPr>
        <p:grpSpPr>
          <a:xfrm>
            <a:off x="2726508" y="6282730"/>
            <a:ext cx="20464946" cy="6287623"/>
            <a:chOff x="1304912" y="4963659"/>
            <a:chExt cx="20464946" cy="6287623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0448303" cy="62126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59"/>
              <a:ext cx="3666638" cy="815348"/>
              <a:chOff x="1224541" y="6305967"/>
              <a:chExt cx="3568118" cy="106412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6"/>
                <a:ext cx="619283" cy="96585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307E01-F01E-49D1-80DA-49122F3538BA}"/>
              </a:ext>
            </a:extLst>
          </p:cNvPr>
          <p:cNvGrpSpPr/>
          <p:nvPr/>
        </p:nvGrpSpPr>
        <p:grpSpPr>
          <a:xfrm>
            <a:off x="2711613" y="4422793"/>
            <a:ext cx="20463373" cy="1591853"/>
            <a:chOff x="1290017" y="3103722"/>
            <a:chExt cx="20463373" cy="159185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0463373" cy="10289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xmlns="" id="{50D544DF-A435-436C-8A27-966FF114718F}"/>
              </a:ext>
            </a:extLst>
          </p:cNvPr>
          <p:cNvGrpSpPr/>
          <p:nvPr/>
        </p:nvGrpSpPr>
        <p:grpSpPr>
          <a:xfrm>
            <a:off x="1334147" y="1861102"/>
            <a:ext cx="5197891" cy="942100"/>
            <a:chOff x="7459670" y="9982200"/>
            <a:chExt cx="5198832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xmlns="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xmlns="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xmlns="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xmlns="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F30799BF-0B7E-48D1-900F-96544458B815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VECTO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57DF45F-79C0-44A5-B5C4-198155B6ADC1}"/>
              </a:ext>
            </a:extLst>
          </p:cNvPr>
          <p:cNvSpPr txBox="1"/>
          <p:nvPr/>
        </p:nvSpPr>
        <p:spPr>
          <a:xfrm>
            <a:off x="3367314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E3CA4E6-2394-4BCD-961E-5C0E7AB4D07C}"/>
              </a:ext>
            </a:extLst>
          </p:cNvPr>
          <p:cNvSpPr txBox="1"/>
          <p:nvPr/>
        </p:nvSpPr>
        <p:spPr>
          <a:xfrm>
            <a:off x="5250570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A10F6FB-D47C-477D-9C30-C28D322FEC85}"/>
              </a:ext>
            </a:extLst>
          </p:cNvPr>
          <p:cNvSpPr/>
          <p:nvPr/>
        </p:nvSpPr>
        <p:spPr>
          <a:xfrm>
            <a:off x="7975825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EBE03BA-4D54-4515-A2DF-ACAB3F703F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5958" y="2859104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2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5958" y="2859104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xmlns="" id="{18428E6B-630C-4A18-BAE6-B93D90AE5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2824" y="5000498"/>
                <a:ext cx="1225265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kumimoji="0" lang="en-US" altLang="en-US" sz="4800" b="1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</m:d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ó độ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ỏ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ấ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0" lang="en-US" altLang="en-US" sz="4800" b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18428E6B-630C-4A18-BAE6-B93D90AE5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2824" y="5000498"/>
                <a:ext cx="12252650" cy="830997"/>
              </a:xfrm>
              <a:prstGeom prst="rect">
                <a:avLst/>
              </a:prstGeom>
              <a:blipFill>
                <a:blip r:embed="rId6"/>
                <a:stretch>
                  <a:fillRect l="-2289" t="-15328" b="-386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1C41E8F0-287B-47F1-9F51-FBE524F6EF04}"/>
                  </a:ext>
                </a:extLst>
              </p:cNvPr>
              <p:cNvSpPr/>
              <p:nvPr/>
            </p:nvSpPr>
            <p:spPr>
              <a:xfrm>
                <a:off x="7121360" y="7054961"/>
                <a:ext cx="16053626" cy="1046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 b="1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𝟐𝐦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𝟐𝐦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C41E8F0-287B-47F1-9F51-FBE524F6E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360" y="7054961"/>
                <a:ext cx="16053626" cy="1046120"/>
              </a:xfrm>
              <a:prstGeom prst="rect">
                <a:avLst/>
              </a:prstGeom>
              <a:blipFill>
                <a:blip r:embed="rId7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77F7EA46-265F-420C-9A57-6B5F30F0C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660836"/>
              </p:ext>
            </p:extLst>
          </p:nvPr>
        </p:nvGraphicFramePr>
        <p:xfrm>
          <a:off x="8155699" y="8482458"/>
          <a:ext cx="70770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3" name="Equation" r:id="rId8" imgW="7076769" imgH="1866623" progId="Equation.DSMT4">
                  <p:embed/>
                </p:oleObj>
              </mc:Choice>
              <mc:Fallback>
                <p:oleObj name="Equation" r:id="rId8" imgW="7076769" imgH="18666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55699" y="8482458"/>
                        <a:ext cx="7077075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DE260878-D03C-4AC3-974C-B8764A23E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69638"/>
              </p:ext>
            </p:extLst>
          </p:nvPr>
        </p:nvGraphicFramePr>
        <p:xfrm>
          <a:off x="7222824" y="10692407"/>
          <a:ext cx="55149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4" name="Equation" r:id="rId10" imgW="5515112" imgH="1476340" progId="Equation.DSMT4">
                  <p:embed/>
                </p:oleObj>
              </mc:Choice>
              <mc:Fallback>
                <p:oleObj name="Equation" r:id="rId10" imgW="5515112" imgH="1476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22824" y="10692407"/>
                        <a:ext cx="551497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A40AB90-9B77-46A5-85F7-3F15E6547692}"/>
              </a:ext>
            </a:extLst>
          </p:cNvPr>
          <p:cNvGrpSpPr/>
          <p:nvPr/>
        </p:nvGrpSpPr>
        <p:grpSpPr>
          <a:xfrm>
            <a:off x="1401433" y="3115024"/>
            <a:ext cx="6075164" cy="873701"/>
            <a:chOff x="644526" y="2493183"/>
            <a:chExt cx="6075164" cy="87370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72667F29-3065-4A37-AA91-69267A46704C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6" name="Rounded Rectangle 7">
                <a:extLst>
                  <a:ext uri="{FF2B5EF4-FFF2-40B4-BE49-F238E27FC236}">
                    <a16:creationId xmlns:a16="http://schemas.microsoft.com/office/drawing/2014/main" xmlns="" id="{9267B2AF-1450-43BE-B0A8-99E16383AFE5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BBF5FB63-DC14-4250-B80D-C59CDF5D8A7B}"/>
                  </a:ext>
                </a:extLst>
              </p:cNvPr>
              <p:cNvSpPr txBox="1"/>
              <p:nvPr/>
            </p:nvSpPr>
            <p:spPr>
              <a:xfrm>
                <a:off x="1017835" y="2795826"/>
                <a:ext cx="4924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079DBE37-B02E-45A4-9E90-3E96F8D1C783}"/>
                </a:ext>
              </a:extLst>
            </p:cNvPr>
            <p:cNvSpPr/>
            <p:nvPr/>
          </p:nvSpPr>
          <p:spPr>
            <a:xfrm>
              <a:off x="1994357" y="2493183"/>
              <a:ext cx="4725333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Action Button: Go to Beginning 10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173A8B44-5FF1-4C88-B37B-2AABAB9DACE2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2954E91D-6EAC-4AB7-94D9-0D0D8C73A129}"/>
              </a:ext>
            </a:extLst>
          </p:cNvPr>
          <p:cNvGrpSpPr/>
          <p:nvPr/>
        </p:nvGrpSpPr>
        <p:grpSpPr>
          <a:xfrm>
            <a:off x="2038035" y="8308838"/>
            <a:ext cx="20497183" cy="4599250"/>
            <a:chOff x="2059571" y="7757394"/>
            <a:chExt cx="20935249" cy="4599250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xmlns="" id="{53528942-0830-4C41-A893-2E540116F0FF}"/>
                </a:ext>
              </a:extLst>
            </p:cNvPr>
            <p:cNvSpPr/>
            <p:nvPr/>
          </p:nvSpPr>
          <p:spPr>
            <a:xfrm>
              <a:off x="2059572" y="8335921"/>
              <a:ext cx="20935248" cy="402072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xmlns="" id="{7EEF2ADC-C102-473D-8E0E-66A66D20CD1A}"/>
                </a:ext>
              </a:extLst>
            </p:cNvPr>
            <p:cNvGrpSpPr/>
            <p:nvPr/>
          </p:nvGrpSpPr>
          <p:grpSpPr>
            <a:xfrm>
              <a:off x="2059571" y="7757394"/>
              <a:ext cx="4397332" cy="1045616"/>
              <a:chOff x="1311958" y="3405486"/>
              <a:chExt cx="4277839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xmlns="" id="{9625BFDD-F13C-45FE-9BBA-1B778D99BA3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3EC99042-11BB-4056-82F4-F61F43990F8D}"/>
                  </a:ext>
                </a:extLst>
              </p:cNvPr>
              <p:cNvSpPr txBox="1"/>
              <p:nvPr/>
            </p:nvSpPr>
            <p:spPr>
              <a:xfrm>
                <a:off x="2096531" y="3528327"/>
                <a:ext cx="3493266" cy="747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Chứng minh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xmlns="" id="{06A8B957-FFAD-468A-A66F-0A69A14C8A5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1E05CDDF-A053-48CD-813F-4121B1F5E0D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xmlns="" id="{D5C36FAD-01B6-455B-92F6-FD32BF02DA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xmlns="" id="{4737397C-8375-4A78-AB56-0A21353D26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xmlns="" id="{C8F4DBC5-457B-46FF-8608-02931B8F31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xmlns="" id="{CF848C61-A192-4D24-BA63-4A35365902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xmlns="" id="{8D988D6F-C05D-43E5-83EA-E012AA8E9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xmlns="" id="{AD6A0075-B458-4B2E-8A31-215836D97D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xmlns="" id="{B8D525E7-189D-4F52-9E4F-4EC182C724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xmlns="" id="{2D6DB297-FBA0-4208-BB40-6FDD380AC3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xmlns="" id="{3F19AEDE-2DDA-45E0-ACAC-9B1A38134A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xmlns="" id="{3CA2DEC1-EA0E-4B87-8B5F-488995D565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xmlns="" id="{39A69E96-4E0A-4889-A3E9-91762D445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xmlns="" id="{C1DF75CF-E615-4295-88C6-D22EA93A50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xmlns="" id="{DE8760DC-A81F-412F-9D03-335904421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xmlns="" id="{7F642566-2542-4E99-8EEE-BE72D61E2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xmlns="" id="{A29F28DE-2DF0-48B1-AB94-DCFA5922D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xmlns="" id="{50D3B35C-9895-456D-9052-249BA96CF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xmlns="" id="{712CE813-B2D7-48F5-80F6-9ADF58A7C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xmlns="" id="{91DDC27F-2AD0-4344-AF43-15954462F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xmlns="" id="{F1FFBBAB-61F2-4B7E-8243-14DDE63FB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xmlns="" id="{57EE288F-9620-4203-AE0D-CE7AD00E8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xmlns="" id="{51DE5377-7530-41A8-BD17-6D3FC0F1D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xmlns="" id="{477B445E-4886-450D-976B-F555457C0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xmlns="" id="{16EB3109-6093-432C-A5A6-431E59DD5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xmlns="" id="{92579C18-5239-4DDB-82AF-C2CDB6894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1"/>
            <a:ext cx="21780675" cy="830997"/>
            <a:chOff x="803985" y="1892299"/>
            <a:chExt cx="21782093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1833503" y="3607218"/>
            <a:ext cx="20584427" cy="4216000"/>
            <a:chOff x="1076414" y="3106247"/>
            <a:chExt cx="21952579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81296"/>
              <a:chOff x="166396" y="8712046"/>
              <a:chExt cx="4448211" cy="88129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3005726" cy="881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Công thức</a:t>
                </a:r>
                <a:endParaRPr lang="en-US" sz="46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762D306-8FB2-494A-BE49-2915F6EE0A2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AA11176-2187-4290-9B1E-B44CC76787FF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5B99A73-FC70-4D5C-832C-F783E3FF59DD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9A38262-CCB8-42F3-A8ED-E7F6D8224FBA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650E6EB-CAD8-4C20-A5F8-A49A9053FB6F}"/>
              </a:ext>
            </a:extLst>
          </p:cNvPr>
          <p:cNvGrpSpPr/>
          <p:nvPr/>
        </p:nvGrpSpPr>
        <p:grpSpPr>
          <a:xfrm>
            <a:off x="644526" y="2415322"/>
            <a:ext cx="6376132" cy="951288"/>
            <a:chOff x="644526" y="2415322"/>
            <a:chExt cx="6376132" cy="951288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B39B5B7-3DB5-4ACB-ABD6-761CF63F0177}"/>
                </a:ext>
              </a:extLst>
            </p:cNvPr>
            <p:cNvSpPr/>
            <p:nvPr/>
          </p:nvSpPr>
          <p:spPr>
            <a:xfrm>
              <a:off x="1755114" y="2415322"/>
              <a:ext cx="526554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28FCD31-CC12-4FC4-8D50-D7CF47FF64DA}"/>
                  </a:ext>
                </a:extLst>
              </p:cNvPr>
              <p:cNvSpPr/>
              <p:nvPr/>
            </p:nvSpPr>
            <p:spPr>
              <a:xfrm>
                <a:off x="6363580" y="5463485"/>
                <a:ext cx="10127196" cy="2414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FCD31-CC12-4FC4-8D50-D7CF47FF6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580" y="5463485"/>
                <a:ext cx="10127196" cy="24141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1CC58A2-C5D6-48A2-92A3-0F74C9ECA54E}"/>
                  </a:ext>
                </a:extLst>
              </p:cNvPr>
              <p:cNvSpPr/>
              <p:nvPr/>
            </p:nvSpPr>
            <p:spPr>
              <a:xfrm>
                <a:off x="3335811" y="9689033"/>
                <a:ext cx="17785976" cy="2605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|.|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CC58A2-C5D6-48A2-92A3-0F74C9ECA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811" y="9689033"/>
                <a:ext cx="17785976" cy="2605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5FFB821D-B33B-4EE3-8709-EEEB3956B9EA}"/>
                  </a:ext>
                </a:extLst>
              </p:cNvPr>
              <p:cNvSpPr/>
              <p:nvPr/>
            </p:nvSpPr>
            <p:spPr>
              <a:xfrm>
                <a:off x="4525372" y="4408387"/>
                <a:ext cx="16165446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𝐯𝐞𝐜𝐭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khác</a:t>
                </a: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𝐯𝐞𝐜𝐭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ta có: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FB821D-B33B-4EE3-8709-EEEB3956B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372" y="4408387"/>
                <a:ext cx="16165446" cy="940194"/>
              </a:xfrm>
              <a:prstGeom prst="rect">
                <a:avLst/>
              </a:prstGeom>
              <a:blipFill>
                <a:blip r:embed="rId4"/>
                <a:stretch>
                  <a:fillRect l="-1697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8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11352</TotalTime>
  <Words>2663</Words>
  <Application>Microsoft Office PowerPoint</Application>
  <PresentationFormat>Custom</PresentationFormat>
  <Paragraphs>255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MINH VU</cp:lastModifiedBy>
  <cp:revision>1129</cp:revision>
  <dcterms:created xsi:type="dcterms:W3CDTF">2013-08-07T06:38:09Z</dcterms:created>
  <dcterms:modified xsi:type="dcterms:W3CDTF">2020-03-04T06:30:25Z</dcterms:modified>
</cp:coreProperties>
</file>