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sldIdLst>
    <p:sldId id="271" r:id="rId2"/>
    <p:sldId id="323" r:id="rId3"/>
    <p:sldId id="324" r:id="rId4"/>
    <p:sldId id="316" r:id="rId5"/>
    <p:sldId id="356" r:id="rId6"/>
    <p:sldId id="311" r:id="rId7"/>
    <p:sldId id="355" r:id="rId8"/>
    <p:sldId id="310" r:id="rId9"/>
    <p:sldId id="325" r:id="rId10"/>
    <p:sldId id="31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3A"/>
    <a:srgbClr val="E36427"/>
    <a:srgbClr val="D98F91"/>
    <a:srgbClr val="CCCCFF"/>
    <a:srgbClr val="E0A4A5"/>
    <a:srgbClr val="FFFF99"/>
    <a:srgbClr val="000000"/>
    <a:srgbClr val="61953D"/>
    <a:srgbClr val="5E913B"/>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196" autoAdjust="0"/>
  </p:normalViewPr>
  <p:slideViewPr>
    <p:cSldViewPr snapToGrid="0" showGuides="1">
      <p:cViewPr varScale="1">
        <p:scale>
          <a:sx n="55" d="100"/>
          <a:sy n="55" d="100"/>
        </p:scale>
        <p:origin x="90" y="14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04/05/2023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04/05/2023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04/05/2023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04/05/2023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04/05/2023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533985" y="1807839"/>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Lesson 7 - Unit </a:t>
            </a:r>
            <a:r>
              <a:rPr lang="en-GB" dirty="0">
                <a:latin typeface="+mn-lt"/>
                <a:cs typeface="Arial" panose="020B0604020202020204" pitchFamily="34" charset="0"/>
              </a:rPr>
              <a:t>3</a:t>
            </a:r>
            <a:r>
              <a:rPr lang="en-GB" sz="2800" dirty="0">
                <a:latin typeface="+mn-lt"/>
                <a:cs typeface="Arial" panose="020B0604020202020204" pitchFamily="34" charset="0"/>
              </a:rPr>
              <a:t>.</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marL="0" marR="0" lvl="0" indent="0" algn="ctr" rtl="0">
              <a:spcBef>
                <a:spcPts val="0"/>
              </a:spcBef>
              <a:spcAft>
                <a:spcPts val="0"/>
              </a:spcAft>
              <a:buNone/>
            </a:pPr>
            <a:r>
              <a:rPr lang="en-US" sz="1600" b="1" dirty="0">
                <a:solidFill>
                  <a:srgbClr val="FFFFFF"/>
                </a:solidFill>
                <a:latin typeface="Calibri"/>
                <a:ea typeface="Calibri"/>
                <a:cs typeface="Calibri"/>
                <a:sym typeface="Calibri"/>
              </a:rPr>
              <a:t>Website: </a:t>
            </a:r>
            <a:r>
              <a:rPr lang="en-US" sz="1600" b="1" i="1" dirty="0" err="1">
                <a:solidFill>
                  <a:srgbClr val="FFFFFF"/>
                </a:solidFill>
                <a:latin typeface="Calibri"/>
                <a:ea typeface="Calibri"/>
                <a:cs typeface="Calibri"/>
                <a:sym typeface="Calibri"/>
              </a:rPr>
              <a:t>hoclieu.vn</a:t>
            </a:r>
            <a:endParaRPr lang="en-US"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dirty="0" err="1">
                <a:solidFill>
                  <a:srgbClr val="FFFFFF"/>
                </a:solidFill>
                <a:latin typeface="Calibri"/>
                <a:ea typeface="Calibri"/>
                <a:cs typeface="Calibri"/>
                <a:sym typeface="Calibri"/>
              </a:rPr>
              <a:t>Fanpage</a:t>
            </a:r>
            <a:r>
              <a:rPr lang="en-US" sz="1600" b="1" dirty="0">
                <a:solidFill>
                  <a:srgbClr val="FFFFFF"/>
                </a:solidFill>
                <a:latin typeface="Calibri"/>
                <a:ea typeface="Calibri"/>
                <a:cs typeface="Calibri"/>
                <a:sym typeface="Calibri"/>
              </a:rPr>
              <a:t>: </a:t>
            </a:r>
            <a:r>
              <a:rPr lang="en-US" sz="1600" b="1" i="1" dirty="0" err="1">
                <a:solidFill>
                  <a:srgbClr val="FFFFFF"/>
                </a:solidFill>
                <a:latin typeface="Calibri"/>
                <a:ea typeface="Calibri"/>
                <a:cs typeface="Calibri"/>
                <a:sym typeface="Calibri"/>
              </a:rPr>
              <a:t>facebook.com</a:t>
            </a:r>
            <a:r>
              <a:rPr lang="en-US" sz="1600" b="1" i="1" dirty="0">
                <a:solidFill>
                  <a:srgbClr val="FFFFFF"/>
                </a:solidFill>
                <a:latin typeface="Calibri"/>
                <a:ea typeface="Calibri"/>
                <a:cs typeface="Calibri"/>
                <a:sym typeface="Calibri"/>
              </a:rPr>
              <a:t>/</a:t>
            </a:r>
            <a:r>
              <a:rPr lang="en-US" sz="1600" b="1" i="1" dirty="0" err="1">
                <a:solidFill>
                  <a:srgbClr val="FFFFFF"/>
                </a:solidFill>
                <a:latin typeface="Calibri"/>
                <a:ea typeface="Calibri"/>
                <a:cs typeface="Calibri"/>
                <a:sym typeface="Calibri"/>
              </a:rPr>
              <a:t>www.tienganhglobalsuccess.vn</a:t>
            </a:r>
            <a:endParaRPr lang="en-US"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latin typeface="UTM Facebook K&amp;T" panose="02040603050506020204" pitchFamily="18" charset="0"/>
              </a:rPr>
              <a:t>WRITING</a:t>
            </a: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xmlns="" id="{308E0627-9B64-414D-94C5-F7ECBA1EE60F}"/>
              </a:ext>
            </a:extLst>
          </p:cNvPr>
          <p:cNvSpPr txBox="1"/>
          <p:nvPr/>
        </p:nvSpPr>
        <p:spPr>
          <a:xfrm>
            <a:off x="2231518" y="3763537"/>
            <a:ext cx="8491896" cy="1323439"/>
          </a:xfrm>
          <a:prstGeom prst="rect">
            <a:avLst/>
          </a:prstGeom>
          <a:noFill/>
        </p:spPr>
        <p:txBody>
          <a:bodyPr wrap="square" rtlCol="0">
            <a:spAutoFit/>
          </a:bodyPr>
          <a:lstStyle/>
          <a:p>
            <a:pPr algn="ctr"/>
            <a:r>
              <a:rPr lang="en-US" sz="4000" b="1" dirty="0">
                <a:solidFill>
                  <a:srgbClr val="0070C0"/>
                </a:solidFill>
              </a:rPr>
              <a:t>An article about advantages and disadvantages of living in a smart city</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6</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CITIES OF THE FUTURE</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232284"/>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PRE-WRITING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Story starters</a:t>
            </a:r>
          </a:p>
        </p:txBody>
      </p:sp>
      <p:sp>
        <p:nvSpPr>
          <p:cNvPr id="26" name="Rectangle 25"/>
          <p:cNvSpPr/>
          <p:nvPr/>
        </p:nvSpPr>
        <p:spPr>
          <a:xfrm>
            <a:off x="6007694" y="2177973"/>
            <a:ext cx="4879384"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Decide whether the ideas are pros or cons</a:t>
            </a:r>
            <a:endParaRPr lang="en-GB" dirty="0">
              <a:solidFill>
                <a:schemeClr val="tx1"/>
              </a:solidFill>
            </a:endParaRPr>
          </a:p>
        </p:txBody>
      </p:sp>
      <p:sp>
        <p:nvSpPr>
          <p:cNvPr id="27" name="Rectangle 26"/>
          <p:cNvSpPr/>
          <p:nvPr/>
        </p:nvSpPr>
        <p:spPr>
          <a:xfrm>
            <a:off x="6007694" y="3105226"/>
            <a:ext cx="4879385" cy="13687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2. Read the article and match its parts with the correct descriptions.</a:t>
            </a:r>
          </a:p>
          <a:p>
            <a:pPr marL="285750" indent="-285750">
              <a:buFont typeface="Arial" panose="020B0604020202020204" pitchFamily="34" charset="0"/>
              <a:buChar char="•"/>
            </a:pPr>
            <a:r>
              <a:rPr lang="en-GB" dirty="0">
                <a:solidFill>
                  <a:schemeClr val="tx1"/>
                </a:solidFill>
              </a:rPr>
              <a:t>Task 3. Write an article about advantages and disadvantages of living in a smart city.</a:t>
            </a:r>
            <a:endParaRPr lang="en-US" dirty="0">
              <a:solidFill>
                <a:schemeClr val="tx1"/>
              </a:solidFill>
            </a:endParaRPr>
          </a:p>
        </p:txBody>
      </p:sp>
      <p:cxnSp>
        <p:nvCxnSpPr>
          <p:cNvPr id="28" name="Curved Connector 27"/>
          <p:cNvCxnSpPr>
            <a:stCxn id="22" idx="3"/>
            <a:endCxn id="23" idx="0"/>
          </p:cNvCxnSpPr>
          <p:nvPr/>
        </p:nvCxnSpPr>
        <p:spPr>
          <a:xfrm>
            <a:off x="3331669" y="1484975"/>
            <a:ext cx="709998"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6" y="2559985"/>
            <a:ext cx="855934"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POST-WRITING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4" y="5764883"/>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WRITING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6</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60980" y="2387067"/>
            <a:ext cx="9976207" cy="3065172"/>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 One student starts with “I like living in a smart city.” or “I hate living in a smart city.”</a:t>
            </a:r>
          </a:p>
          <a:p>
            <a:r>
              <a:rPr lang="en-US" sz="2800" dirty="0"/>
              <a:t>- The next student continues by making a sentence about the reason why.</a:t>
            </a:r>
          </a:p>
          <a:p>
            <a:r>
              <a:rPr lang="en-US" sz="2800" dirty="0"/>
              <a:t>- Other students do the same, so that they make a paragraph about living in a smart city.</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616503" y="1470991"/>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STORY STARTERS</a:t>
            </a:r>
          </a:p>
        </p:txBody>
      </p:sp>
    </p:spTree>
    <p:extLst>
      <p:ext uri="{BB962C8B-B14F-4D97-AF65-F5344CB8AC3E}">
        <p14:creationId xmlns:p14="http://schemas.microsoft.com/office/powerpoint/2010/main" val="318691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10819" y="1019670"/>
            <a:ext cx="10635186" cy="830997"/>
          </a:xfrm>
          <a:prstGeom prst="rect">
            <a:avLst/>
          </a:prstGeom>
          <a:noFill/>
        </p:spPr>
        <p:txBody>
          <a:bodyPr wrap="square">
            <a:spAutoFit/>
          </a:bodyPr>
          <a:lstStyle/>
          <a:p>
            <a:r>
              <a:rPr lang="en-US" sz="2400" b="1" dirty="0">
                <a:cs typeface="Arial" panose="020B0604020202020204" pitchFamily="34" charset="0"/>
              </a:rPr>
              <a:t>Read the following ideas and decide whether they are advantages or disadvantages of living in a smart city</a:t>
            </a:r>
            <a:r>
              <a:rPr lang="en-US" sz="2400" b="1" dirty="0" smtClean="0">
                <a:cs typeface="Arial" panose="020B0604020202020204" pitchFamily="34" charset="0"/>
              </a:rPr>
              <a:t>.</a:t>
            </a:r>
            <a:endParaRPr lang="en-US" sz="24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2021112"/>
              </p:ext>
            </p:extLst>
          </p:nvPr>
        </p:nvGraphicFramePr>
        <p:xfrm>
          <a:off x="228600" y="1854417"/>
          <a:ext cx="11641015" cy="4908702"/>
        </p:xfrm>
        <a:graphic>
          <a:graphicData uri="http://schemas.openxmlformats.org/drawingml/2006/table">
            <a:tbl>
              <a:tblPr firstRow="1" bandRow="1">
                <a:tableStyleId>{BDBED569-4797-4DF1-A0F4-6AAB3CD982D8}</a:tableStyleId>
              </a:tblPr>
              <a:tblGrid>
                <a:gridCol w="8053754"/>
                <a:gridCol w="1582615"/>
                <a:gridCol w="2004646"/>
              </a:tblGrid>
              <a:tr h="498314">
                <a:tc>
                  <a:txBody>
                    <a:bodyPr/>
                    <a:lstStyle/>
                    <a:p>
                      <a:endParaRPr lang="en-US" dirty="0"/>
                    </a:p>
                  </a:txBody>
                  <a:tcPr/>
                </a:tc>
                <a:tc>
                  <a:txBody>
                    <a:bodyPr/>
                    <a:lstStyle/>
                    <a:p>
                      <a:r>
                        <a:rPr lang="en-US" sz="2200" dirty="0" smtClean="0"/>
                        <a:t>Advantages</a:t>
                      </a:r>
                      <a:endParaRPr lang="en-US" sz="2200" dirty="0">
                        <a:solidFill>
                          <a:schemeClr val="tx1"/>
                        </a:solidFill>
                      </a:endParaRPr>
                    </a:p>
                  </a:txBody>
                  <a:tcPr/>
                </a:tc>
                <a:tc>
                  <a:txBody>
                    <a:bodyPr/>
                    <a:lstStyle/>
                    <a:p>
                      <a:r>
                        <a:rPr lang="en-US" sz="2200" dirty="0" smtClean="0"/>
                        <a:t>Disadvantages</a:t>
                      </a:r>
                      <a:endParaRPr lang="en-US" sz="2200" dirty="0">
                        <a:solidFill>
                          <a:schemeClr val="tx1"/>
                        </a:solidFill>
                      </a:endParaRPr>
                    </a:p>
                  </a:txBody>
                  <a:tcPr/>
                </a:tc>
              </a:tr>
              <a:tr h="823505">
                <a:tc>
                  <a:txBody>
                    <a:bodyPr/>
                    <a:lstStyle/>
                    <a:p>
                      <a:r>
                        <a:rPr lang="en-US" sz="2500" dirty="0" smtClean="0">
                          <a:effectLst/>
                        </a:rPr>
                        <a:t>Smart </a:t>
                      </a:r>
                      <a:r>
                        <a:rPr lang="en-US" sz="2500" dirty="0">
                          <a:effectLst/>
                        </a:rPr>
                        <a:t>technologies make people’s lives </a:t>
                      </a:r>
                      <a:r>
                        <a:rPr lang="en-US" sz="2500" dirty="0" smtClean="0">
                          <a:effectLst/>
                        </a:rPr>
                        <a:t>easier</a:t>
                      </a:r>
                      <a:r>
                        <a:rPr lang="en-US" sz="2500" baseline="0" dirty="0" smtClean="0">
                          <a:effectLst/>
                        </a:rPr>
                        <a:t> </a:t>
                      </a:r>
                      <a:r>
                        <a:rPr lang="en-US" sz="2500" dirty="0" smtClean="0">
                          <a:effectLst/>
                        </a:rPr>
                        <a:t>by reducing</a:t>
                      </a:r>
                      <a:r>
                        <a:rPr lang="en-US" sz="2500" baseline="0" dirty="0" smtClean="0">
                          <a:effectLst/>
                        </a:rPr>
                        <a:t> </a:t>
                      </a:r>
                      <a:r>
                        <a:rPr lang="en-US" sz="2500" dirty="0" smtClean="0">
                          <a:effectLst/>
                        </a:rPr>
                        <a:t>household </a:t>
                      </a:r>
                      <a:r>
                        <a:rPr lang="en-US" sz="2500" dirty="0">
                          <a:effectLst/>
                        </a:rPr>
                        <a:t>chores.</a:t>
                      </a:r>
                      <a:endParaRPr lang="en-US" sz="2500" b="0" dirty="0">
                        <a:solidFill>
                          <a:schemeClr val="tx1"/>
                        </a:solidFill>
                        <a:effectLst/>
                        <a:latin typeface="+mn-lt"/>
                      </a:endParaRPr>
                    </a:p>
                  </a:txBody>
                  <a:tcPr anchor="ctr"/>
                </a:tc>
                <a:tc>
                  <a:txBody>
                    <a:bodyPr/>
                    <a:lstStyle/>
                    <a:p>
                      <a:pPr algn="ctr"/>
                      <a:endParaRPr lang="en-US" sz="4400" dirty="0">
                        <a:solidFill>
                          <a:srgbClr val="5C8E3A"/>
                        </a:solidFill>
                      </a:endParaRPr>
                    </a:p>
                  </a:txBody>
                  <a:tcPr/>
                </a:tc>
                <a:tc>
                  <a:txBody>
                    <a:bodyPr/>
                    <a:lstStyle/>
                    <a:p>
                      <a:endParaRPr lang="en-US" dirty="0"/>
                    </a:p>
                  </a:txBody>
                  <a:tcPr/>
                </a:tc>
              </a:tr>
              <a:tr h="823505">
                <a:tc>
                  <a:txBody>
                    <a:bodyPr/>
                    <a:lstStyle/>
                    <a:p>
                      <a:r>
                        <a:rPr lang="en-US" sz="2500" dirty="0" smtClean="0">
                          <a:effectLst/>
                        </a:rPr>
                        <a:t>Without </a:t>
                      </a:r>
                      <a:r>
                        <a:rPr lang="en-US" sz="2500" dirty="0">
                          <a:effectLst/>
                        </a:rPr>
                        <a:t>training, people will not know how to use </a:t>
                      </a:r>
                      <a:r>
                        <a:rPr lang="en-US" sz="2500" dirty="0" smtClean="0">
                          <a:effectLst/>
                        </a:rPr>
                        <a:t>the</a:t>
                      </a:r>
                      <a:r>
                        <a:rPr lang="en-US" sz="2500" baseline="0" dirty="0" smtClean="0">
                          <a:effectLst/>
                        </a:rPr>
                        <a:t> </a:t>
                      </a:r>
                      <a:r>
                        <a:rPr lang="en-US" sz="2500" dirty="0" smtClean="0">
                          <a:effectLst/>
                        </a:rPr>
                        <a:t>technologies </a:t>
                      </a:r>
                      <a:r>
                        <a:rPr lang="en-US" sz="2500" dirty="0">
                          <a:effectLst/>
                        </a:rPr>
                        <a:t>in the smart city.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tr>
              <a:tr h="823505">
                <a:tc>
                  <a:txBody>
                    <a:bodyPr/>
                    <a:lstStyle/>
                    <a:p>
                      <a:r>
                        <a:rPr lang="en-US" sz="2500" dirty="0" smtClean="0">
                          <a:effectLst/>
                        </a:rPr>
                        <a:t>People </a:t>
                      </a:r>
                      <a:r>
                        <a:rPr lang="en-US" sz="2500" dirty="0">
                          <a:effectLst/>
                        </a:rPr>
                        <a:t>have limited privacy due to the cameras </a:t>
                      </a:r>
                      <a:r>
                        <a:rPr lang="en-US" sz="2500" dirty="0" smtClean="0">
                          <a:effectLst/>
                        </a:rPr>
                        <a:t>installed</a:t>
                      </a:r>
                      <a:r>
                        <a:rPr lang="en-US" sz="2500" baseline="0" dirty="0" smtClean="0">
                          <a:effectLst/>
                        </a:rPr>
                        <a:t> </a:t>
                      </a:r>
                      <a:r>
                        <a:rPr lang="en-US" sz="2500" dirty="0" smtClean="0">
                          <a:effectLst/>
                        </a:rPr>
                        <a:t>everywhere </a:t>
                      </a:r>
                      <a:r>
                        <a:rPr lang="en-US" sz="2500" dirty="0">
                          <a:effectLst/>
                        </a:rPr>
                        <a:t>in the city.</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tr>
              <a:tr h="498314">
                <a:tc>
                  <a:txBody>
                    <a:bodyPr/>
                    <a:lstStyle/>
                    <a:p>
                      <a:r>
                        <a:rPr lang="en-US" sz="2500" dirty="0" smtClean="0">
                          <a:effectLst/>
                        </a:rPr>
                        <a:t>The </a:t>
                      </a:r>
                      <a:r>
                        <a:rPr lang="en-US" sz="2500" dirty="0">
                          <a:effectLst/>
                        </a:rPr>
                        <a:t>negative impact on the environment is less.</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tr>
              <a:tr h="498314">
                <a:tc>
                  <a:txBody>
                    <a:bodyPr/>
                    <a:lstStyle/>
                    <a:p>
                      <a:r>
                        <a:rPr lang="en-US" sz="2500" dirty="0" smtClean="0">
                          <a:effectLst/>
                        </a:rPr>
                        <a:t>Smart </a:t>
                      </a:r>
                      <a:r>
                        <a:rPr lang="en-US" sz="2500" dirty="0">
                          <a:effectLst/>
                        </a:rPr>
                        <a:t>technologies help the city operate more efficiently.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tr>
              <a:tr h="823505">
                <a:tc>
                  <a:txBody>
                    <a:bodyPr/>
                    <a:lstStyle/>
                    <a:p>
                      <a:r>
                        <a:rPr lang="en-US" sz="2500" dirty="0" smtClean="0">
                          <a:effectLst/>
                        </a:rPr>
                        <a:t>People </a:t>
                      </a:r>
                      <a:r>
                        <a:rPr lang="en-US" sz="2500" dirty="0">
                          <a:effectLst/>
                        </a:rPr>
                        <a:t>become worried because their personal </a:t>
                      </a:r>
                      <a:r>
                        <a:rPr lang="en-US" sz="2500" dirty="0" smtClean="0">
                          <a:effectLst/>
                        </a:rPr>
                        <a:t>information</a:t>
                      </a:r>
                      <a:r>
                        <a:rPr lang="en-US" sz="2500" baseline="0" dirty="0" smtClean="0">
                          <a:effectLst/>
                        </a:rPr>
                        <a:t> </a:t>
                      </a:r>
                      <a:r>
                        <a:rPr lang="en-US" sz="2500" dirty="0" smtClean="0">
                          <a:effectLst/>
                        </a:rPr>
                        <a:t>might </a:t>
                      </a:r>
                      <a:r>
                        <a:rPr lang="en-US" sz="2500" dirty="0">
                          <a:effectLst/>
                        </a:rPr>
                        <a:t>not be protected.</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dirty="0"/>
                    </a:p>
                  </a:txBody>
                  <a:tcPr/>
                </a:tc>
              </a:tr>
            </a:tbl>
          </a:graphicData>
        </a:graphic>
      </p:graphicFrame>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51563" y="2372978"/>
            <a:ext cx="691376" cy="792201"/>
          </a:xfrm>
          <a:prstGeom prst="rect">
            <a:avLst/>
          </a:prstGeom>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3165179"/>
            <a:ext cx="691376" cy="792201"/>
          </a:xfrm>
          <a:prstGeom prst="rect">
            <a:avLst/>
          </a:prstGeom>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4080475"/>
            <a:ext cx="691376" cy="792201"/>
          </a:xfrm>
          <a:prstGeom prst="rect">
            <a:avLst/>
          </a:prstGeom>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4654010"/>
            <a:ext cx="691376" cy="792201"/>
          </a:xfrm>
          <a:prstGeom prst="rect">
            <a:avLst/>
          </a:prstGeom>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5159581"/>
            <a:ext cx="691376" cy="792201"/>
          </a:xfrm>
          <a:prstGeom prst="rect">
            <a:avLst/>
          </a:prstGeom>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5951782"/>
            <a:ext cx="691376" cy="792201"/>
          </a:xfrm>
          <a:prstGeom prst="rect">
            <a:avLst/>
          </a:prstGeom>
        </p:spPr>
      </p:pic>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73934" y="992986"/>
            <a:ext cx="10171752" cy="954107"/>
          </a:xfrm>
          <a:prstGeom prst="rect">
            <a:avLst/>
          </a:prstGeom>
          <a:noFill/>
        </p:spPr>
        <p:txBody>
          <a:bodyPr wrap="square">
            <a:spAutoFit/>
          </a:bodyPr>
          <a:lstStyle/>
          <a:p>
            <a:r>
              <a:rPr lang="en-US" sz="2800" b="1" dirty="0">
                <a:cs typeface="Arial" panose="020B0604020202020204" pitchFamily="34" charset="0"/>
              </a:rPr>
              <a:t>Read the article below and match its parts with the correct descriptions.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TextBox 1">
            <a:extLst>
              <a:ext uri="{FF2B5EF4-FFF2-40B4-BE49-F238E27FC236}">
                <a16:creationId xmlns:a16="http://schemas.microsoft.com/office/drawing/2014/main" xmlns="" id="{8F949C53-CEFA-3446-981B-53BD7C13E638}"/>
              </a:ext>
            </a:extLst>
          </p:cNvPr>
          <p:cNvSpPr txBox="1"/>
          <p:nvPr/>
        </p:nvSpPr>
        <p:spPr>
          <a:xfrm>
            <a:off x="1285582" y="1876429"/>
            <a:ext cx="695893" cy="707886"/>
          </a:xfrm>
          <a:prstGeom prst="rect">
            <a:avLst/>
          </a:prstGeom>
          <a:noFill/>
        </p:spPr>
        <p:txBody>
          <a:bodyPr wrap="square" rtlCol="0">
            <a:spAutoFit/>
          </a:bodyPr>
          <a:lstStyle/>
          <a:p>
            <a:r>
              <a:rPr lang="x-none" sz="4000" b="1" dirty="0">
                <a:solidFill>
                  <a:srgbClr val="00B050"/>
                </a:solidFill>
              </a:rPr>
              <a:t>2</a:t>
            </a:r>
          </a:p>
        </p:txBody>
      </p:sp>
      <p:sp>
        <p:nvSpPr>
          <p:cNvPr id="4" name="TextBox 3">
            <a:extLst>
              <a:ext uri="{FF2B5EF4-FFF2-40B4-BE49-F238E27FC236}">
                <a16:creationId xmlns:a16="http://schemas.microsoft.com/office/drawing/2014/main" xmlns="" id="{095E537C-E289-BE4C-9B27-A7A97AB469DE}"/>
              </a:ext>
            </a:extLst>
          </p:cNvPr>
          <p:cNvSpPr txBox="1"/>
          <p:nvPr/>
        </p:nvSpPr>
        <p:spPr>
          <a:xfrm>
            <a:off x="1285582" y="2951763"/>
            <a:ext cx="472434" cy="707886"/>
          </a:xfrm>
          <a:prstGeom prst="rect">
            <a:avLst/>
          </a:prstGeom>
          <a:noFill/>
        </p:spPr>
        <p:txBody>
          <a:bodyPr wrap="square" rtlCol="0">
            <a:spAutoFit/>
          </a:bodyPr>
          <a:lstStyle/>
          <a:p>
            <a:r>
              <a:rPr lang="x-none" sz="4000" b="1" dirty="0">
                <a:solidFill>
                  <a:srgbClr val="00B050"/>
                </a:solidFill>
              </a:rPr>
              <a:t>1</a:t>
            </a:r>
          </a:p>
        </p:txBody>
      </p:sp>
      <p:sp>
        <p:nvSpPr>
          <p:cNvPr id="5" name="TextBox 4">
            <a:extLst>
              <a:ext uri="{FF2B5EF4-FFF2-40B4-BE49-F238E27FC236}">
                <a16:creationId xmlns:a16="http://schemas.microsoft.com/office/drawing/2014/main" xmlns="" id="{232D8B99-E7B0-834D-8268-1C32485E7C55}"/>
              </a:ext>
            </a:extLst>
          </p:cNvPr>
          <p:cNvSpPr txBox="1"/>
          <p:nvPr/>
        </p:nvSpPr>
        <p:spPr>
          <a:xfrm>
            <a:off x="1337717" y="5171733"/>
            <a:ext cx="472434" cy="707886"/>
          </a:xfrm>
          <a:prstGeom prst="rect">
            <a:avLst/>
          </a:prstGeom>
          <a:noFill/>
        </p:spPr>
        <p:txBody>
          <a:bodyPr wrap="square" rtlCol="0">
            <a:spAutoFit/>
          </a:bodyPr>
          <a:lstStyle/>
          <a:p>
            <a:r>
              <a:rPr lang="x-none" sz="4000" b="1" dirty="0">
                <a:solidFill>
                  <a:srgbClr val="00B050"/>
                </a:solidFill>
              </a:rPr>
              <a:t>5</a:t>
            </a:r>
          </a:p>
        </p:txBody>
      </p:sp>
      <p:sp>
        <p:nvSpPr>
          <p:cNvPr id="6" name="TextBox 5">
            <a:extLst>
              <a:ext uri="{FF2B5EF4-FFF2-40B4-BE49-F238E27FC236}">
                <a16:creationId xmlns:a16="http://schemas.microsoft.com/office/drawing/2014/main" xmlns="" id="{AD7A9F65-839F-F049-8192-1013AF457330}"/>
              </a:ext>
            </a:extLst>
          </p:cNvPr>
          <p:cNvSpPr txBox="1"/>
          <p:nvPr/>
        </p:nvSpPr>
        <p:spPr>
          <a:xfrm>
            <a:off x="1091232" y="3523002"/>
            <a:ext cx="861133" cy="707886"/>
          </a:xfrm>
          <a:prstGeom prst="rect">
            <a:avLst/>
          </a:prstGeom>
          <a:noFill/>
        </p:spPr>
        <p:txBody>
          <a:bodyPr wrap="none" rtlCol="0">
            <a:spAutoFit/>
          </a:bodyPr>
          <a:lstStyle/>
          <a:p>
            <a:r>
              <a:rPr lang="x-none" sz="4000" b="1" dirty="0">
                <a:solidFill>
                  <a:srgbClr val="00B050"/>
                </a:solidFill>
              </a:rPr>
              <a:t>3-4</a:t>
            </a:r>
          </a:p>
        </p:txBody>
      </p:sp>
      <p:sp>
        <p:nvSpPr>
          <p:cNvPr id="7" name="Rectangle 6"/>
          <p:cNvSpPr/>
          <p:nvPr/>
        </p:nvSpPr>
        <p:spPr>
          <a:xfrm>
            <a:off x="736311" y="1931673"/>
            <a:ext cx="10719377" cy="4524315"/>
          </a:xfrm>
          <a:prstGeom prst="rect">
            <a:avLst/>
          </a:prstGeom>
        </p:spPr>
        <p:txBody>
          <a:bodyPr wrap="square">
            <a:spAutoFit/>
          </a:bodyPr>
          <a:lstStyle/>
          <a:p>
            <a:r>
              <a:rPr lang="en-US" sz="3600" dirty="0" smtClean="0">
                <a:solidFill>
                  <a:srgbClr val="949599"/>
                </a:solidFill>
              </a:rPr>
              <a:t>______ </a:t>
            </a:r>
            <a:r>
              <a:rPr lang="en-US" sz="3600" dirty="0">
                <a:solidFill>
                  <a:srgbClr val="E36427"/>
                </a:solidFill>
              </a:rPr>
              <a:t>A. </a:t>
            </a:r>
            <a:r>
              <a:rPr lang="en-US" sz="3600" dirty="0">
                <a:solidFill>
                  <a:srgbClr val="242021"/>
                </a:solidFill>
              </a:rPr>
              <a:t>introduction – A short paragraph stating the issue and what the article will cover</a:t>
            </a:r>
            <a:br>
              <a:rPr lang="en-US" sz="3600" dirty="0">
                <a:solidFill>
                  <a:srgbClr val="242021"/>
                </a:solidFill>
              </a:rPr>
            </a:br>
            <a:r>
              <a:rPr lang="en-US" sz="3600" dirty="0" smtClean="0">
                <a:solidFill>
                  <a:srgbClr val="949599"/>
                </a:solidFill>
              </a:rPr>
              <a:t>______ </a:t>
            </a:r>
            <a:r>
              <a:rPr lang="en-US" sz="3600" dirty="0">
                <a:solidFill>
                  <a:srgbClr val="E36427"/>
                </a:solidFill>
              </a:rPr>
              <a:t>B. </a:t>
            </a:r>
            <a:r>
              <a:rPr lang="en-US" sz="3600" dirty="0">
                <a:solidFill>
                  <a:srgbClr val="242021"/>
                </a:solidFill>
              </a:rPr>
              <a:t>title – the topic of the article in a few words</a:t>
            </a:r>
            <a:br>
              <a:rPr lang="en-US" sz="3600" dirty="0">
                <a:solidFill>
                  <a:srgbClr val="242021"/>
                </a:solidFill>
              </a:rPr>
            </a:br>
            <a:r>
              <a:rPr lang="en-US" sz="3600" dirty="0" smtClean="0">
                <a:solidFill>
                  <a:srgbClr val="949599"/>
                </a:solidFill>
              </a:rPr>
              <a:t>______ </a:t>
            </a:r>
            <a:r>
              <a:rPr lang="en-US" sz="3600" dirty="0">
                <a:solidFill>
                  <a:srgbClr val="E36427"/>
                </a:solidFill>
              </a:rPr>
              <a:t>C. </a:t>
            </a:r>
            <a:r>
              <a:rPr lang="en-US" sz="3600" dirty="0">
                <a:solidFill>
                  <a:srgbClr val="242021"/>
                </a:solidFill>
              </a:rPr>
              <a:t>body paragraphs – each presenting a main </a:t>
            </a:r>
            <a:r>
              <a:rPr lang="en-US" sz="3600" dirty="0" smtClean="0">
                <a:solidFill>
                  <a:srgbClr val="242021"/>
                </a:solidFill>
              </a:rPr>
              <a:t>point for </a:t>
            </a:r>
            <a:r>
              <a:rPr lang="en-US" sz="3600" dirty="0">
                <a:solidFill>
                  <a:srgbClr val="242021"/>
                </a:solidFill>
              </a:rPr>
              <a:t>or against the issue, </a:t>
            </a:r>
            <a:r>
              <a:rPr lang="en-US" sz="3600" dirty="0" smtClean="0">
                <a:solidFill>
                  <a:srgbClr val="242021"/>
                </a:solidFill>
              </a:rPr>
              <a:t>supported by </a:t>
            </a:r>
            <a:r>
              <a:rPr lang="en-US" sz="3600" dirty="0">
                <a:solidFill>
                  <a:srgbClr val="242021"/>
                </a:solidFill>
              </a:rPr>
              <a:t>facts, examples, or explanations</a:t>
            </a:r>
            <a:br>
              <a:rPr lang="en-US" sz="3600" dirty="0">
                <a:solidFill>
                  <a:srgbClr val="242021"/>
                </a:solidFill>
              </a:rPr>
            </a:br>
            <a:r>
              <a:rPr lang="en-US" sz="3600" dirty="0" smtClean="0">
                <a:solidFill>
                  <a:srgbClr val="949599"/>
                </a:solidFill>
              </a:rPr>
              <a:t>______ </a:t>
            </a:r>
            <a:r>
              <a:rPr lang="en-US" sz="3600" dirty="0">
                <a:solidFill>
                  <a:srgbClr val="E36427"/>
                </a:solidFill>
              </a:rPr>
              <a:t>D. </a:t>
            </a:r>
            <a:r>
              <a:rPr lang="en-US" sz="3600" dirty="0">
                <a:solidFill>
                  <a:srgbClr val="242021"/>
                </a:solidFill>
              </a:rPr>
              <a:t>Conclusion – A summary of the main points and sometimes the writer’s opinion</a:t>
            </a:r>
            <a:r>
              <a:rPr lang="en-US" sz="3600" dirty="0"/>
              <a:t> </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410819" y="1074976"/>
            <a:ext cx="10614926" cy="830997"/>
          </a:xfrm>
          <a:prstGeom prst="rect">
            <a:avLst/>
          </a:prstGeom>
          <a:noFill/>
        </p:spPr>
        <p:txBody>
          <a:bodyPr wrap="square">
            <a:spAutoFit/>
          </a:bodyPr>
          <a:lstStyle/>
          <a:p>
            <a:r>
              <a:rPr lang="en-US" sz="2400" b="1" dirty="0">
                <a:cs typeface="Arial" panose="020B0604020202020204" pitchFamily="34" charset="0"/>
              </a:rPr>
              <a:t>Write an article (120-150 words) about other advantages and disadvantages of living in a smart city.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2" name="TextBox 21"/>
          <p:cNvSpPr txBox="1"/>
          <p:nvPr/>
        </p:nvSpPr>
        <p:spPr>
          <a:xfrm>
            <a:off x="2058997" y="1675140"/>
            <a:ext cx="7660029" cy="461665"/>
          </a:xfrm>
          <a:prstGeom prst="rect">
            <a:avLst/>
          </a:prstGeom>
          <a:noFill/>
        </p:spPr>
        <p:txBody>
          <a:bodyPr wrap="square" rtlCol="0">
            <a:spAutoFit/>
          </a:bodyPr>
          <a:lstStyle/>
          <a:p>
            <a:pPr algn="ctr"/>
            <a:r>
              <a:rPr lang="en-US" sz="2400" b="1" dirty="0">
                <a:solidFill>
                  <a:srgbClr val="FF0000"/>
                </a:solidFill>
              </a:rPr>
              <a:t>Suggested answer</a:t>
            </a:r>
          </a:p>
        </p:txBody>
      </p:sp>
      <p:sp>
        <p:nvSpPr>
          <p:cNvPr id="5" name="TextBox 4">
            <a:extLst>
              <a:ext uri="{FF2B5EF4-FFF2-40B4-BE49-F238E27FC236}">
                <a16:creationId xmlns:a16="http://schemas.microsoft.com/office/drawing/2014/main" xmlns="" id="{A56F7D8E-5FDA-23FE-7933-E0C766001BCA}"/>
              </a:ext>
            </a:extLst>
          </p:cNvPr>
          <p:cNvSpPr txBox="1"/>
          <p:nvPr/>
        </p:nvSpPr>
        <p:spPr>
          <a:xfrm>
            <a:off x="287450" y="2133572"/>
            <a:ext cx="11203124" cy="4764381"/>
          </a:xfrm>
          <a:prstGeom prst="rect">
            <a:avLst/>
          </a:prstGeom>
          <a:noFill/>
        </p:spPr>
        <p:txBody>
          <a:bodyPr wrap="square">
            <a:spAutoFit/>
          </a:bodyPr>
          <a:lstStyle/>
          <a:p>
            <a:pPr marL="0" marR="0" algn="just">
              <a:lnSpc>
                <a:spcPct val="120000"/>
              </a:lnSpc>
              <a:spcBef>
                <a:spcPts val="0"/>
              </a:spcBef>
              <a:spcAft>
                <a:spcPts val="0"/>
              </a:spcAft>
            </a:pPr>
            <a:r>
              <a:rPr lang="en-US" sz="2200" i="1" dirty="0">
                <a:effectLst/>
                <a:ea typeface="Times New Roman" panose="02020603050405020304" pitchFamily="18" charset="0"/>
              </a:rPr>
              <a:t>      Smart cities are built on new technologies to improve people’s life. The idea of living in one of them sounds very exciting. But is a life controlled by smart technologies good or bad for us? </a:t>
            </a:r>
          </a:p>
          <a:p>
            <a:pPr marL="0" marR="0" algn="just">
              <a:lnSpc>
                <a:spcPct val="120000"/>
              </a:lnSpc>
              <a:spcBef>
                <a:spcPts val="0"/>
              </a:spcBef>
              <a:spcAft>
                <a:spcPts val="0"/>
              </a:spcAft>
            </a:pPr>
            <a:r>
              <a:rPr lang="en-US" sz="2200" i="1" dirty="0">
                <a:effectLst/>
                <a:ea typeface="Times New Roman" panose="02020603050405020304" pitchFamily="18" charset="0"/>
              </a:rPr>
              <a:t>      Let’s start with the advantages.  Living in a smart city can reduce the negative impact on the environment. Future smart cities will be built in new urban areas with a lot of green space. City dwellers will also care more about the environment, so they will try to find ways to make their cities greener and more sustainable, for example, by growing vegetables in their roof gardens.</a:t>
            </a:r>
          </a:p>
          <a:p>
            <a:pPr marL="0" marR="0" algn="just">
              <a:lnSpc>
                <a:spcPct val="120000"/>
              </a:lnSpc>
              <a:spcBef>
                <a:spcPts val="0"/>
              </a:spcBef>
              <a:spcAft>
                <a:spcPts val="0"/>
              </a:spcAft>
            </a:pPr>
            <a:r>
              <a:rPr lang="en-US" sz="2200" i="1" dirty="0">
                <a:effectLst/>
                <a:ea typeface="Times New Roman" panose="02020603050405020304" pitchFamily="18" charset="0"/>
              </a:rPr>
              <a:t>      What about the disadvantages? Smart cities can also affect people’s private life. When cameras are installed for security purposes, city dwellers will lose their right to privacy. They may think that someone is watching them all the time, and feel uncomfortable. </a:t>
            </a:r>
          </a:p>
          <a:p>
            <a:pPr algn="just"/>
            <a:r>
              <a:rPr lang="en-US" sz="2200" i="1" dirty="0">
                <a:effectLst/>
                <a:ea typeface="Times New Roman" panose="02020603050405020304" pitchFamily="18" charset="0"/>
              </a:rPr>
              <a:t>      In conclusion, there are both advantages and disadvantages of living in a smart city. In my opinion, the benefits are greater, and people will find a way to adapt to the new lifestyle and overcome the challenges.</a:t>
            </a:r>
            <a:endParaRPr lang="en-US" sz="2200" i="1" dirty="0"/>
          </a:p>
        </p:txBody>
      </p:sp>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617647" y="1200593"/>
            <a:ext cx="10490529" cy="584775"/>
          </a:xfrm>
          <a:prstGeom prst="rect">
            <a:avLst/>
          </a:prstGeom>
          <a:noFill/>
        </p:spPr>
        <p:txBody>
          <a:bodyPr wrap="square">
            <a:spAutoFit/>
          </a:bodyPr>
          <a:lstStyle/>
          <a:p>
            <a:r>
              <a:rPr lang="en-GB" sz="3200" b="1" dirty="0">
                <a:cs typeface="Arial" panose="020B0604020202020204" pitchFamily="34" charset="0"/>
              </a:rPr>
              <a:t>Exchange your writing with your friend for peer review.</a:t>
            </a:r>
            <a:endParaRPr lang="en-US" sz="3200" b="1" dirty="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832986" y="2312559"/>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accent6">
                  <a:lumMod val="50000"/>
                </a:schemeClr>
              </a:solidFill>
            </a:endParaRPr>
          </a:p>
          <a:p>
            <a:pPr algn="ctr"/>
            <a:r>
              <a:rPr lang="en-US" sz="3200" b="1" dirty="0" smtClean="0">
                <a:solidFill>
                  <a:schemeClr val="accent6">
                    <a:lumMod val="50000"/>
                  </a:schemeClr>
                </a:solidFill>
              </a:rPr>
              <a:t>Writing rubric</a:t>
            </a:r>
            <a:endParaRPr lang="en-US" sz="3200" dirty="0">
              <a:solidFill>
                <a:schemeClr val="accent6">
                  <a:lumMod val="50000"/>
                </a:schemeClr>
              </a:solidFill>
            </a:endParaRPr>
          </a:p>
          <a:p>
            <a:pPr lvl="0"/>
            <a:r>
              <a:rPr lang="en-US" sz="3200" i="1" dirty="0">
                <a:solidFill>
                  <a:schemeClr val="tx1"/>
                </a:solidFill>
              </a:rPr>
              <a:t>Organization: …/10</a:t>
            </a:r>
            <a:endParaRPr lang="en-US" sz="3200" dirty="0">
              <a:solidFill>
                <a:schemeClr val="tx1"/>
              </a:solidFill>
            </a:endParaRPr>
          </a:p>
          <a:p>
            <a:pPr lvl="0"/>
            <a:r>
              <a:rPr lang="en-US" sz="3200" i="1" dirty="0">
                <a:solidFill>
                  <a:schemeClr val="tx1"/>
                </a:solidFill>
              </a:rPr>
              <a:t>Legibility: …/10</a:t>
            </a:r>
            <a:endParaRPr lang="en-US" sz="3200" dirty="0">
              <a:solidFill>
                <a:schemeClr val="tx1"/>
              </a:solidFill>
            </a:endParaRPr>
          </a:p>
          <a:p>
            <a:pPr lvl="0"/>
            <a:r>
              <a:rPr lang="en-US" sz="3200" i="1" dirty="0">
                <a:solidFill>
                  <a:schemeClr val="tx1"/>
                </a:solidFill>
              </a:rPr>
              <a:t>Ideas: …/10</a:t>
            </a:r>
            <a:endParaRPr lang="en-US" sz="3200" dirty="0">
              <a:solidFill>
                <a:schemeClr val="tx1"/>
              </a:solidFill>
            </a:endParaRPr>
          </a:p>
          <a:p>
            <a:pPr lvl="0"/>
            <a:r>
              <a:rPr lang="en-US" sz="3200" i="1" dirty="0">
                <a:solidFill>
                  <a:schemeClr val="tx1"/>
                </a:solidFill>
              </a:rPr>
              <a:t>Word choice: …/10</a:t>
            </a:r>
            <a:endParaRPr lang="en-US" sz="3200" dirty="0">
              <a:solidFill>
                <a:schemeClr val="tx1"/>
              </a:solidFill>
            </a:endParaRPr>
          </a:p>
          <a:p>
            <a:pPr lvl="0"/>
            <a:r>
              <a:rPr lang="en-US" sz="3200" i="1" dirty="0">
                <a:solidFill>
                  <a:schemeClr val="tx1"/>
                </a:solidFill>
              </a:rPr>
              <a:t>Grammar usage and mechanics: …/10</a:t>
            </a:r>
            <a:endParaRPr lang="en-US" sz="3200" dirty="0">
              <a:solidFill>
                <a:schemeClr val="tx1"/>
              </a:solidFill>
            </a:endParaRPr>
          </a:p>
          <a:p>
            <a:r>
              <a:rPr lang="en-US" sz="3200" i="1" dirty="0">
                <a:solidFill>
                  <a:schemeClr val="tx1"/>
                </a:solidFill>
              </a:rPr>
              <a:t>             TOTAL: …/50</a:t>
            </a:r>
            <a:endParaRPr lang="en-US"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xmlns="" id="{89FB7A97-2050-4E17-AB89-5199898D9829}"/>
              </a:ext>
            </a:extLst>
          </p:cNvPr>
          <p:cNvSpPr txBox="1"/>
          <p:nvPr/>
        </p:nvSpPr>
        <p:spPr>
          <a:xfrm>
            <a:off x="1092917" y="1969986"/>
            <a:ext cx="10124040" cy="1318181"/>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How to write and respond to an article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3019</TotalTime>
  <Words>585</Words>
  <Application>Microsoft Office PowerPoint</Application>
  <PresentationFormat>Widescreen</PresentationFormat>
  <Paragraphs>78</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Adobe Gothic Std B</vt:lpstr>
      <vt:lpstr>Arial</vt:lpstr>
      <vt:lpstr>Berlin Sans FB Demi</vt:lpstr>
      <vt:lpstr>Bookman Old Style</vt:lpstr>
      <vt:lpstr>Calibri</vt:lpstr>
      <vt:lpstr>Calibri Light</vt:lpstr>
      <vt:lpstr>Montserrat Medium</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184</cp:revision>
  <dcterms:created xsi:type="dcterms:W3CDTF">2020-12-09T02:04:09Z</dcterms:created>
  <dcterms:modified xsi:type="dcterms:W3CDTF">2023-05-04T07:30:28Z</dcterms:modified>
</cp:coreProperties>
</file>