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5"/>
  </p:notesMasterIdLst>
  <p:sldIdLst>
    <p:sldId id="301" r:id="rId3"/>
    <p:sldId id="304" r:id="rId4"/>
    <p:sldId id="313" r:id="rId5"/>
    <p:sldId id="258" r:id="rId6"/>
    <p:sldId id="308" r:id="rId7"/>
    <p:sldId id="309" r:id="rId8"/>
    <p:sldId id="310" r:id="rId9"/>
    <p:sldId id="314" r:id="rId10"/>
    <p:sldId id="312" r:id="rId11"/>
    <p:sldId id="367" r:id="rId12"/>
    <p:sldId id="368" r:id="rId13"/>
    <p:sldId id="375" r:id="rId14"/>
    <p:sldId id="290" r:id="rId15"/>
    <p:sldId id="370" r:id="rId16"/>
    <p:sldId id="306" r:id="rId17"/>
    <p:sldId id="371" r:id="rId18"/>
    <p:sldId id="260" r:id="rId19"/>
    <p:sldId id="372" r:id="rId20"/>
    <p:sldId id="373" r:id="rId21"/>
    <p:sldId id="311" r:id="rId22"/>
    <p:sldId id="374" r:id="rId23"/>
    <p:sldId id="277" r:id="rId24"/>
  </p:sldIdLst>
  <p:sldSz cx="24384000" cy="13716000"/>
  <p:notesSz cx="6858000" cy="9144000"/>
  <p:custDataLst>
    <p:tags r:id="rId2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135F82"/>
    <a:srgbClr val="FFA700"/>
    <a:srgbClr val="242452"/>
    <a:srgbClr val="270F6B"/>
    <a:srgbClr val="C0504D"/>
    <a:srgbClr val="FFF487"/>
    <a:srgbClr val="FFE67D"/>
    <a:srgbClr val="FFE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6556" autoAdjust="0"/>
  </p:normalViewPr>
  <p:slideViewPr>
    <p:cSldViewPr>
      <p:cViewPr varScale="1">
        <p:scale>
          <a:sx n="48" d="100"/>
          <a:sy n="48" d="100"/>
        </p:scale>
        <p:origin x="1122" y="11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17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905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153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27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46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39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4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7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Bắn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mũi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tên,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đánh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gôn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gieo con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súc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gieo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tiền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rút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quân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Khi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trên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ta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thử</a:t>
            </a:r>
            <a:r>
              <a:rPr lang="vi-VN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8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452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793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091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738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081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41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69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70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5.wmf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24.wmf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0.png"/><Relationship Id="rId4" Type="http://schemas.openxmlformats.org/officeDocument/2006/relationships/image" Target="../media/image5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280.png"/><Relationship Id="rId10" Type="http://schemas.openxmlformats.org/officeDocument/2006/relationships/image" Target="../media/image59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 w="5715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TỔ HỢP – XÁC SUẤT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6700" y="4446052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2986" y="4446051"/>
              <a:ext cx="12458799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 PHÉP THỬ VÀ BIẾN CỐ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4" y="5796146"/>
            <a:ext cx="10909496" cy="907184"/>
            <a:chOff x="7459670" y="7086600"/>
            <a:chExt cx="1091075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927797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 THỬ, KHÔNG GIAN MẪU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2" y="10766864"/>
            <a:ext cx="4266650" cy="929775"/>
            <a:chOff x="7459670" y="8524495"/>
            <a:chExt cx="426714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263436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BIẾN CỐ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47" y="12077661"/>
            <a:ext cx="11297422" cy="942109"/>
            <a:chOff x="7459670" y="9982200"/>
            <a:chExt cx="11298732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66594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 TOÁN TRÊN CÁC BIẾN CỐ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708435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thử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8311854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Không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gian</a:t>
              </a:r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mẫu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0373" y="9539358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Áp dụng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2615860" cy="830997"/>
            <a:chOff x="-288924" y="1892299"/>
            <a:chExt cx="1261586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023937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8262258"/>
            <a:ext cx="21819676" cy="4847474"/>
            <a:chOff x="1270511" y="5867400"/>
            <a:chExt cx="21819676" cy="5362911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6310054"/>
              <a:ext cx="21819676" cy="49202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5" cy="4731723"/>
            <a:chOff x="1268078" y="3405486"/>
            <a:chExt cx="21841825" cy="473172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0"/>
              <a:ext cx="21841824" cy="434625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aphicFrame>
        <p:nvGraphicFramePr>
          <p:cNvPr id="11" name="Đối tượng 10">
            <a:extLst>
              <a:ext uri="{FF2B5EF4-FFF2-40B4-BE49-F238E27FC236}">
                <a16:creationId xmlns:a16="http://schemas.microsoft.com/office/drawing/2014/main" id="{3B01B85E-8262-4CD4-935E-FF957EAEA5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9144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435285" imgH="677109" progId="Equation.DSMT4">
                  <p:embed/>
                </p:oleObj>
              </mc:Choice>
              <mc:Fallback>
                <p:oleObj name="Equation" r:id="rId4" imgW="435285" imgH="67710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914400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6B032441-4D0F-451C-AA98-E633AF5AB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572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vi-VN" altLang="vi-V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:” Lần đầu xuất hiện mặt sấp”;</a:t>
            </a:r>
            <a:endParaRPr kumimoji="0" lang="vi-VN" altLang="vi-V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:”Mặt sấp xẩy ra đúng một lần”</a:t>
            </a:r>
            <a:endParaRPr kumimoji="0" lang="vi-VN" altLang="vi-V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:” Mặt ngửa xẩy ra ít nhất một lần”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EC815CE5-F784-49A8-8BF6-0360EE21C5BC}"/>
                  </a:ext>
                </a:extLst>
              </p:cNvPr>
              <p:cNvSpPr/>
              <p:nvPr/>
            </p:nvSpPr>
            <p:spPr>
              <a:xfrm>
                <a:off x="4970997" y="3829131"/>
                <a:ext cx="16848449" cy="4484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xẩy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:”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xẩy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EC815CE5-F784-49A8-8BF6-0360EE21C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997" y="3829131"/>
                <a:ext cx="16848449" cy="4484433"/>
              </a:xfrm>
              <a:prstGeom prst="rect">
                <a:avLst/>
              </a:prstGeom>
              <a:blipFill>
                <a:blip r:embed="rId6"/>
                <a:stretch>
                  <a:fillRect l="-1483" t="-3125" b="-52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51BD313C-BAE7-45BD-9F61-FF05183D2452}"/>
                  </a:ext>
                </a:extLst>
              </p:cNvPr>
              <p:cNvSpPr/>
              <p:nvPr/>
            </p:nvSpPr>
            <p:spPr>
              <a:xfrm>
                <a:off x="5922070" y="8878143"/>
                <a:ext cx="128144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𝑺𝑺𝑺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𝑺𝑺𝑵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𝑵𝑵𝑺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𝑵𝑵𝑵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Hình chữ nhật 13">
                <a:extLst>
                  <a:ext uri="{FF2B5EF4-FFF2-40B4-BE49-F238E27FC236}">
                    <a16:creationId xmlns:a16="http://schemas.microsoft.com/office/drawing/2014/main" id="{51BD313C-BAE7-45BD-9F61-FF05183D24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070" y="8878143"/>
                <a:ext cx="12814470" cy="769441"/>
              </a:xfrm>
              <a:prstGeom prst="rect">
                <a:avLst/>
              </a:prstGeom>
              <a:blipFill>
                <a:blip r:embed="rId7"/>
                <a:stretch>
                  <a:fillRect l="-1902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434F6604-B557-40AD-8C1B-E49FEB094762}"/>
                  </a:ext>
                </a:extLst>
              </p:cNvPr>
              <p:cNvSpPr/>
              <p:nvPr/>
            </p:nvSpPr>
            <p:spPr>
              <a:xfrm>
                <a:off x="5497461" y="9795041"/>
                <a:ext cx="8039573" cy="7593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𝑺𝑺𝑺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𝑺𝑺𝑵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𝑺𝑵𝑵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Hình chữ nhật 14">
                <a:extLst>
                  <a:ext uri="{FF2B5EF4-FFF2-40B4-BE49-F238E27FC236}">
                    <a16:creationId xmlns:a16="http://schemas.microsoft.com/office/drawing/2014/main" id="{434F6604-B557-40AD-8C1B-E49FEB094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461" y="9795041"/>
                <a:ext cx="8039573" cy="759375"/>
              </a:xfrm>
              <a:prstGeom prst="rect">
                <a:avLst/>
              </a:prstGeom>
              <a:blipFill>
                <a:blip r:embed="rId8"/>
                <a:stretch>
                  <a:fillRect t="-19355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C8E760AB-2EE8-470A-8CD5-586100E4E3D6}"/>
                  </a:ext>
                </a:extLst>
              </p:cNvPr>
              <p:cNvSpPr/>
              <p:nvPr/>
            </p:nvSpPr>
            <p:spPr>
              <a:xfrm>
                <a:off x="6482934" y="10638682"/>
                <a:ext cx="604434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𝑵𝑵𝑺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Hình chữ nhật 15">
                <a:extLst>
                  <a:ext uri="{FF2B5EF4-FFF2-40B4-BE49-F238E27FC236}">
                    <a16:creationId xmlns:a16="http://schemas.microsoft.com/office/drawing/2014/main" id="{C8E760AB-2EE8-470A-8CD5-586100E4E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934" y="10638682"/>
                <a:ext cx="604434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7987B84A-AFCC-4DFE-B92E-B7D7FB6D9C50}"/>
                  </a:ext>
                </a:extLst>
              </p:cNvPr>
              <p:cNvSpPr/>
              <p:nvPr/>
            </p:nvSpPr>
            <p:spPr>
              <a:xfrm>
                <a:off x="6416041" y="11503460"/>
                <a:ext cx="1131938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𝑺𝑺𝑵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𝑵𝑵𝑺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𝑺𝑵𝑵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𝑵𝑵𝑵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7987B84A-AFCC-4DFE-B92E-B7D7FB6D9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041" y="11503460"/>
                <a:ext cx="11319381" cy="769441"/>
              </a:xfrm>
              <a:prstGeom prst="rect">
                <a:avLst/>
              </a:prstGeom>
              <a:blipFill>
                <a:blip r:embed="rId10"/>
                <a:stretch>
                  <a:fillRect l="-2209" t="-16667" r="-1239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66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TOÁN TRÊN CÁC BIẾN CỐ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11765" y="2780968"/>
            <a:ext cx="22360469" cy="10358855"/>
            <a:chOff x="1076414" y="4334859"/>
            <a:chExt cx="22360469" cy="10358855"/>
          </a:xfrm>
        </p:grpSpPr>
        <p:sp>
          <p:nvSpPr>
            <p:cNvPr id="39" name="Rounded Rectangle 38"/>
            <p:cNvSpPr/>
            <p:nvPr/>
          </p:nvSpPr>
          <p:spPr>
            <a:xfrm>
              <a:off x="1533268" y="4671091"/>
              <a:ext cx="21903615" cy="10022623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36346C6F-D8C1-4FBD-8C62-C354BFE61E99}"/>
                  </a:ext>
                </a:extLst>
              </p:cNvPr>
              <p:cNvSpPr/>
              <p:nvPr/>
            </p:nvSpPr>
            <p:spPr>
              <a:xfrm>
                <a:off x="2172450" y="3589148"/>
                <a:ext cx="17487150" cy="2454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thử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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\ A đ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ợc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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\ A .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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Hình chữ nhật 16">
                <a:extLst>
                  <a:ext uri="{FF2B5EF4-FFF2-40B4-BE49-F238E27FC236}">
                    <a16:creationId xmlns:a16="http://schemas.microsoft.com/office/drawing/2014/main" id="{36346C6F-D8C1-4FBD-8C62-C354BFE61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450" y="3589148"/>
                <a:ext cx="17487150" cy="2454390"/>
              </a:xfrm>
              <a:prstGeom prst="rect">
                <a:avLst/>
              </a:prstGeom>
              <a:blipFill>
                <a:blip r:embed="rId3"/>
                <a:stretch>
                  <a:fillRect l="-1394" t="-4229" b="-109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9F9D4E4C-61FD-4798-8547-45EB2B8B2776}"/>
              </a:ext>
            </a:extLst>
          </p:cNvPr>
          <p:cNvSpPr/>
          <p:nvPr/>
        </p:nvSpPr>
        <p:spPr>
          <a:xfrm>
            <a:off x="2172451" y="6078147"/>
            <a:ext cx="17791949" cy="779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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đ</a:t>
            </a:r>
            <a:r>
              <a:rPr lang="vi-VN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01A0931C-F583-49DE-A1F8-A6744AAE98EF}"/>
              </a:ext>
            </a:extLst>
          </p:cNvPr>
          <p:cNvSpPr/>
          <p:nvPr/>
        </p:nvSpPr>
        <p:spPr>
          <a:xfrm>
            <a:off x="1886475" y="6838410"/>
            <a:ext cx="14717290" cy="2925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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đ</a:t>
            </a:r>
            <a:r>
              <a:rPr lang="vi-VN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giao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B. (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A.B)</a:t>
            </a: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4835A015-26D3-459A-A306-641A622463E2}"/>
              </a:ext>
            </a:extLst>
          </p:cNvPr>
          <p:cNvSpPr/>
          <p:nvPr/>
        </p:nvSpPr>
        <p:spPr>
          <a:xfrm>
            <a:off x="1777487" y="8267483"/>
            <a:ext cx="16662913" cy="756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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=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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khắc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EB121335-1287-4B5C-A99C-0BD079A87806}"/>
              </a:ext>
            </a:extLst>
          </p:cNvPr>
          <p:cNvSpPr/>
          <p:nvPr/>
        </p:nvSpPr>
        <p:spPr>
          <a:xfrm>
            <a:off x="2052001" y="9002669"/>
            <a:ext cx="16916400" cy="756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khắc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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" name="Picture 34">
            <a:extLst>
              <a:ext uri="{FF2B5EF4-FFF2-40B4-BE49-F238E27FC236}">
                <a16:creationId xmlns:a16="http://schemas.microsoft.com/office/drawing/2014/main" id="{342B9D53-3802-4EAB-B4CF-36B15158D16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995246" y="4529205"/>
            <a:ext cx="6174974" cy="2535391"/>
          </a:xfrm>
          <a:prstGeom prst="rect">
            <a:avLst/>
          </a:prstGeom>
        </p:spPr>
      </p:pic>
      <p:pic>
        <p:nvPicPr>
          <p:cNvPr id="51" name="Picture 35">
            <a:extLst>
              <a:ext uri="{FF2B5EF4-FFF2-40B4-BE49-F238E27FC236}">
                <a16:creationId xmlns:a16="http://schemas.microsoft.com/office/drawing/2014/main" id="{74142DAD-52C0-4DE5-A8E2-563F1545E4F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876800" y="10251841"/>
            <a:ext cx="6172199" cy="2535391"/>
          </a:xfrm>
          <a:prstGeom prst="rect">
            <a:avLst/>
          </a:prstGeom>
        </p:spPr>
      </p:pic>
      <p:pic>
        <p:nvPicPr>
          <p:cNvPr id="52" name="Picture 37">
            <a:extLst>
              <a:ext uri="{FF2B5EF4-FFF2-40B4-BE49-F238E27FC236}">
                <a16:creationId xmlns:a16="http://schemas.microsoft.com/office/drawing/2014/main" id="{A5B1A79B-4F70-4BF8-8DF8-268D931724B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6266000" y="8490729"/>
            <a:ext cx="6482399" cy="446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1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TOÁN TRÊN CÁC BIẾN CỐ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5" name="Group 10">
            <a:extLst>
              <a:ext uri="{FF2B5EF4-FFF2-40B4-BE49-F238E27FC236}">
                <a16:creationId xmlns:a16="http://schemas.microsoft.com/office/drawing/2014/main" id="{0643E504-4DEF-4EAE-816C-2DA24AE2F3D6}"/>
              </a:ext>
            </a:extLst>
          </p:cNvPr>
          <p:cNvGrpSpPr/>
          <p:nvPr/>
        </p:nvGrpSpPr>
        <p:grpSpPr>
          <a:xfrm>
            <a:off x="1271089" y="9220200"/>
            <a:ext cx="21841822" cy="3886200"/>
            <a:chOff x="1270511" y="5867400"/>
            <a:chExt cx="21841822" cy="4299423"/>
          </a:xfrm>
        </p:grpSpPr>
        <p:sp>
          <p:nvSpPr>
            <p:cNvPr id="86" name="Rounded Rectangle 52">
              <a:extLst>
                <a:ext uri="{FF2B5EF4-FFF2-40B4-BE49-F238E27FC236}">
                  <a16:creationId xmlns:a16="http://schemas.microsoft.com/office/drawing/2014/main" id="{30DF9164-E3AC-4758-83AC-435599746A30}"/>
                </a:ext>
              </a:extLst>
            </p:cNvPr>
            <p:cNvSpPr/>
            <p:nvPr/>
          </p:nvSpPr>
          <p:spPr>
            <a:xfrm>
              <a:off x="1270511" y="6310054"/>
              <a:ext cx="21841822" cy="385676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7" name="Group 60">
              <a:extLst>
                <a:ext uri="{FF2B5EF4-FFF2-40B4-BE49-F238E27FC236}">
                  <a16:creationId xmlns:a16="http://schemas.microsoft.com/office/drawing/2014/main" id="{A1128D1D-F585-4EA1-9909-7ED0D1CDB568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88" name="Freeform 20">
                <a:extLst>
                  <a:ext uri="{FF2B5EF4-FFF2-40B4-BE49-F238E27FC236}">
                    <a16:creationId xmlns:a16="http://schemas.microsoft.com/office/drawing/2014/main" id="{6075D64A-5A19-4F24-9DB7-600099FC658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35FC09B-DD69-4E8B-912C-B0AEF2E78E3A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Round Diagonal Corner Rectangle 58">
                <a:extLst>
                  <a:ext uri="{FF2B5EF4-FFF2-40B4-BE49-F238E27FC236}">
                    <a16:creationId xmlns:a16="http://schemas.microsoft.com/office/drawing/2014/main" id="{AC5830BB-DE33-4240-A187-1F6A1435804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 15">
                <a:extLst>
                  <a:ext uri="{FF2B5EF4-FFF2-40B4-BE49-F238E27FC236}">
                    <a16:creationId xmlns:a16="http://schemas.microsoft.com/office/drawing/2014/main" id="{222F830F-E5C8-4BF6-910B-FA1FF469BA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2" name="Group 54">
            <a:extLst>
              <a:ext uri="{FF2B5EF4-FFF2-40B4-BE49-F238E27FC236}">
                <a16:creationId xmlns:a16="http://schemas.microsoft.com/office/drawing/2014/main" id="{187CDC16-217D-4C4D-960B-83ECE4D690B3}"/>
              </a:ext>
            </a:extLst>
          </p:cNvPr>
          <p:cNvGrpSpPr/>
          <p:nvPr/>
        </p:nvGrpSpPr>
        <p:grpSpPr>
          <a:xfrm>
            <a:off x="1211502" y="2963199"/>
            <a:ext cx="21865979" cy="5985841"/>
            <a:chOff x="1268078" y="3405486"/>
            <a:chExt cx="21865979" cy="5985841"/>
          </a:xfrm>
        </p:grpSpPr>
        <p:sp>
          <p:nvSpPr>
            <p:cNvPr id="93" name="Rounded Rectangle 61">
              <a:extLst>
                <a:ext uri="{FF2B5EF4-FFF2-40B4-BE49-F238E27FC236}">
                  <a16:creationId xmlns:a16="http://schemas.microsoft.com/office/drawing/2014/main" id="{70591B10-1B03-4E3E-9C57-ACDD2BBD6BF5}"/>
                </a:ext>
              </a:extLst>
            </p:cNvPr>
            <p:cNvSpPr/>
            <p:nvPr/>
          </p:nvSpPr>
          <p:spPr>
            <a:xfrm>
              <a:off x="1268079" y="3790950"/>
              <a:ext cx="21865978" cy="56003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4" name="Group 67">
              <a:extLst>
                <a:ext uri="{FF2B5EF4-FFF2-40B4-BE49-F238E27FC236}">
                  <a16:creationId xmlns:a16="http://schemas.microsoft.com/office/drawing/2014/main" id="{E9D75F69-C2CE-4D6B-859C-C1E27404746F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95" name="Freeform 20">
                <a:extLst>
                  <a:ext uri="{FF2B5EF4-FFF2-40B4-BE49-F238E27FC236}">
                    <a16:creationId xmlns:a16="http://schemas.microsoft.com/office/drawing/2014/main" id="{4B5EFF8D-FA33-42F7-A923-94E1BF5E2D6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6FA1D35-4449-40ED-8C44-48CBF04D466C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7" name="Group 70">
                <a:extLst>
                  <a:ext uri="{FF2B5EF4-FFF2-40B4-BE49-F238E27FC236}">
                    <a16:creationId xmlns:a16="http://schemas.microsoft.com/office/drawing/2014/main" id="{8CEAF0E3-1DE0-4799-BB5E-92949083B1F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E4083AEE-54F2-44ED-8FA0-534383518701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Freeform 13">
                  <a:extLst>
                    <a:ext uri="{FF2B5EF4-FFF2-40B4-BE49-F238E27FC236}">
                      <a16:creationId xmlns:a16="http://schemas.microsoft.com/office/drawing/2014/main" id="{785EF583-693C-4667-861E-9C662EF648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 14">
                  <a:extLst>
                    <a:ext uri="{FF2B5EF4-FFF2-40B4-BE49-F238E27FC236}">
                      <a16:creationId xmlns:a16="http://schemas.microsoft.com/office/drawing/2014/main" id="{74D5B13E-6E7F-4FDB-B5A4-E608A715D5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 15">
                  <a:extLst>
                    <a:ext uri="{FF2B5EF4-FFF2-40B4-BE49-F238E27FC236}">
                      <a16:creationId xmlns:a16="http://schemas.microsoft.com/office/drawing/2014/main" id="{BDF625D7-9517-41BF-89B6-573208E7D3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 16">
                  <a:extLst>
                    <a:ext uri="{FF2B5EF4-FFF2-40B4-BE49-F238E27FC236}">
                      <a16:creationId xmlns:a16="http://schemas.microsoft.com/office/drawing/2014/main" id="{54E8E590-8A8E-4B9B-A1E8-CCAE169D37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 17">
                  <a:extLst>
                    <a:ext uri="{FF2B5EF4-FFF2-40B4-BE49-F238E27FC236}">
                      <a16:creationId xmlns:a16="http://schemas.microsoft.com/office/drawing/2014/main" id="{86E65544-0AB5-47EF-8B51-A915E481F0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 18">
                  <a:extLst>
                    <a:ext uri="{FF2B5EF4-FFF2-40B4-BE49-F238E27FC236}">
                      <a16:creationId xmlns:a16="http://schemas.microsoft.com/office/drawing/2014/main" id="{01A7C117-B58B-4385-9426-27445703A3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 19">
                  <a:extLst>
                    <a:ext uri="{FF2B5EF4-FFF2-40B4-BE49-F238E27FC236}">
                      <a16:creationId xmlns:a16="http://schemas.microsoft.com/office/drawing/2014/main" id="{FF9A9FD5-0A22-4B5A-8A44-0B1BA88FFF8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20">
                  <a:extLst>
                    <a:ext uri="{FF2B5EF4-FFF2-40B4-BE49-F238E27FC236}">
                      <a16:creationId xmlns:a16="http://schemas.microsoft.com/office/drawing/2014/main" id="{0265C79C-8B65-4548-A964-085A6EADD44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21">
                  <a:extLst>
                    <a:ext uri="{FF2B5EF4-FFF2-40B4-BE49-F238E27FC236}">
                      <a16:creationId xmlns:a16="http://schemas.microsoft.com/office/drawing/2014/main" id="{495B8F59-9231-4FC5-B79A-5D7C1A1E2D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22">
                  <a:extLst>
                    <a:ext uri="{FF2B5EF4-FFF2-40B4-BE49-F238E27FC236}">
                      <a16:creationId xmlns:a16="http://schemas.microsoft.com/office/drawing/2014/main" id="{6580AA3E-5AE1-4935-B215-15CA227948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23">
                  <a:extLst>
                    <a:ext uri="{FF2B5EF4-FFF2-40B4-BE49-F238E27FC236}">
                      <a16:creationId xmlns:a16="http://schemas.microsoft.com/office/drawing/2014/main" id="{21563478-C823-4538-AB79-554CC21BFD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 24">
                  <a:extLst>
                    <a:ext uri="{FF2B5EF4-FFF2-40B4-BE49-F238E27FC236}">
                      <a16:creationId xmlns:a16="http://schemas.microsoft.com/office/drawing/2014/main" id="{B88D3312-F3D0-44A3-B4C5-7C4CC27105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 25">
                  <a:extLst>
                    <a:ext uri="{FF2B5EF4-FFF2-40B4-BE49-F238E27FC236}">
                      <a16:creationId xmlns:a16="http://schemas.microsoft.com/office/drawing/2014/main" id="{C2E66CEF-71E2-46FF-A729-BBBCE9F731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 26">
                  <a:extLst>
                    <a:ext uri="{FF2B5EF4-FFF2-40B4-BE49-F238E27FC236}">
                      <a16:creationId xmlns:a16="http://schemas.microsoft.com/office/drawing/2014/main" id="{8F88489C-5B30-4AB0-888E-2722066F01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 27">
                  <a:extLst>
                    <a:ext uri="{FF2B5EF4-FFF2-40B4-BE49-F238E27FC236}">
                      <a16:creationId xmlns:a16="http://schemas.microsoft.com/office/drawing/2014/main" id="{F782C514-E546-4425-AAA5-56D674A88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Freeform 28">
                  <a:extLst>
                    <a:ext uri="{FF2B5EF4-FFF2-40B4-BE49-F238E27FC236}">
                      <a16:creationId xmlns:a16="http://schemas.microsoft.com/office/drawing/2014/main" id="{5056F08C-000A-49F2-AF56-216292A3B7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 29">
                  <a:extLst>
                    <a:ext uri="{FF2B5EF4-FFF2-40B4-BE49-F238E27FC236}">
                      <a16:creationId xmlns:a16="http://schemas.microsoft.com/office/drawing/2014/main" id="{F3944223-A668-4D9D-A779-714DD2890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30">
                  <a:extLst>
                    <a:ext uri="{FF2B5EF4-FFF2-40B4-BE49-F238E27FC236}">
                      <a16:creationId xmlns:a16="http://schemas.microsoft.com/office/drawing/2014/main" id="{46ADC058-BC43-4756-BC26-ADAEF7AC77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31">
                  <a:extLst>
                    <a:ext uri="{FF2B5EF4-FFF2-40B4-BE49-F238E27FC236}">
                      <a16:creationId xmlns:a16="http://schemas.microsoft.com/office/drawing/2014/main" id="{3F37FA11-BFFE-440A-BBE3-0A3857C618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 32">
                  <a:extLst>
                    <a:ext uri="{FF2B5EF4-FFF2-40B4-BE49-F238E27FC236}">
                      <a16:creationId xmlns:a16="http://schemas.microsoft.com/office/drawing/2014/main" id="{DBB15615-5233-4019-83A8-F5D8044163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 33">
                  <a:extLst>
                    <a:ext uri="{FF2B5EF4-FFF2-40B4-BE49-F238E27FC236}">
                      <a16:creationId xmlns:a16="http://schemas.microsoft.com/office/drawing/2014/main" id="{398D242B-5ACF-4850-B885-98923B0D46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 34">
                  <a:extLst>
                    <a:ext uri="{FF2B5EF4-FFF2-40B4-BE49-F238E27FC236}">
                      <a16:creationId xmlns:a16="http://schemas.microsoft.com/office/drawing/2014/main" id="{A32556ED-3C58-431F-9FFE-A55E18953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 35">
                  <a:extLst>
                    <a:ext uri="{FF2B5EF4-FFF2-40B4-BE49-F238E27FC236}">
                      <a16:creationId xmlns:a16="http://schemas.microsoft.com/office/drawing/2014/main" id="{826A81F6-A4D8-45B8-966E-70F506DCF2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Freeform 36">
                  <a:extLst>
                    <a:ext uri="{FF2B5EF4-FFF2-40B4-BE49-F238E27FC236}">
                      <a16:creationId xmlns:a16="http://schemas.microsoft.com/office/drawing/2014/main" id="{F4B7B0CF-6768-4538-AFA7-AE88920A8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Hình chữ nhật 9">
                <a:extLst>
                  <a:ext uri="{FF2B5EF4-FFF2-40B4-BE49-F238E27FC236}">
                    <a16:creationId xmlns:a16="http://schemas.microsoft.com/office/drawing/2014/main" id="{DB4AE526-FDA3-49A2-B1BA-708DB21F17A6}"/>
                  </a:ext>
                </a:extLst>
              </p:cNvPr>
              <p:cNvSpPr/>
              <p:nvPr/>
            </p:nvSpPr>
            <p:spPr>
              <a:xfrm>
                <a:off x="3891796" y="3555843"/>
                <a:ext cx="19844369" cy="5796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phép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thử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gieo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gieo như nhau”;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mới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:”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”;</a:t>
                </a: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vi-VN" sz="4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3" name="Hình chữ nhật 9">
                <a:extLst>
                  <a:ext uri="{FF2B5EF4-FFF2-40B4-BE49-F238E27FC236}">
                    <a16:creationId xmlns:a16="http://schemas.microsoft.com/office/drawing/2014/main" id="{DB4AE526-FDA3-49A2-B1BA-708DB21F17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796" y="3555843"/>
                <a:ext cx="19844369" cy="5796651"/>
              </a:xfrm>
              <a:prstGeom prst="rect">
                <a:avLst/>
              </a:prstGeom>
              <a:blipFill>
                <a:blip r:embed="rId3"/>
                <a:stretch>
                  <a:fillRect t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Hình chữ nhật 17">
                <a:extLst>
                  <a:ext uri="{FF2B5EF4-FFF2-40B4-BE49-F238E27FC236}">
                    <a16:creationId xmlns:a16="http://schemas.microsoft.com/office/drawing/2014/main" id="{F8AE207B-ED34-4806-A536-ED6F446C7DBE}"/>
                  </a:ext>
                </a:extLst>
              </p:cNvPr>
              <p:cNvSpPr/>
              <p:nvPr/>
            </p:nvSpPr>
            <p:spPr>
              <a:xfrm>
                <a:off x="5223352" y="10100692"/>
                <a:ext cx="13937295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𝑺𝑺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𝑵𝑵</m:t>
                          </m:r>
                        </m:e>
                      </m:d>
                      <m:r>
                        <a:rPr lang="vi-VN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𝑺𝑵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𝑵𝑺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𝑺𝑺</m:t>
                          </m:r>
                        </m:e>
                      </m:d>
                      <m:r>
                        <a:rPr lang="vi-VN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𝑵𝑺</m:t>
                          </m:r>
                        </m:e>
                      </m:d>
                      <m:r>
                        <a:rPr lang="vi-VN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𝑺𝑺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𝑺𝑵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4" name="Hình chữ nhật 17">
                <a:extLst>
                  <a:ext uri="{FF2B5EF4-FFF2-40B4-BE49-F238E27FC236}">
                    <a16:creationId xmlns:a16="http://schemas.microsoft.com/office/drawing/2014/main" id="{F8AE207B-ED34-4806-A536-ED6F446C7D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352" y="10100692"/>
                <a:ext cx="13937295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Hình chữ nhật 18">
                <a:extLst>
                  <a:ext uri="{FF2B5EF4-FFF2-40B4-BE49-F238E27FC236}">
                    <a16:creationId xmlns:a16="http://schemas.microsoft.com/office/drawing/2014/main" id="{B593FA18-BA23-477E-BA04-706FCBCA89E4}"/>
                  </a:ext>
                </a:extLst>
              </p:cNvPr>
              <p:cNvSpPr/>
              <p:nvPr/>
            </p:nvSpPr>
            <p:spPr>
              <a:xfrm>
                <a:off x="4715643" y="10898123"/>
                <a:ext cx="16557961" cy="1668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bar>
                    <m:r>
                      <a:rPr lang="en-US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𝑺𝑵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𝑵𝑺</m:t>
                        </m:r>
                      </m:e>
                    </m:d>
                  </m:oMath>
                </a14:m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𝑺𝑺</m:t>
                        </m:r>
                        <m:r>
                          <a:rPr lang="vi-VN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𝑺𝑵</m:t>
                        </m:r>
                        <m:r>
                          <a:rPr lang="vi-VN" sz="44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𝑵𝑺</m:t>
                        </m:r>
                      </m:e>
                    </m:d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marR="0" indent="1143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  <m:r>
                      <a:rPr lang="vi-VN" sz="44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𝑺𝑺</m:t>
                        </m:r>
                      </m:e>
                    </m:d>
                  </m:oMath>
                </a14:m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cố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hai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i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sấp</a:t>
                </a:r>
                <a:r>
                  <a:rPr lang="vi-VN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i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5" name="Hình chữ nhật 18">
                <a:extLst>
                  <a:ext uri="{FF2B5EF4-FFF2-40B4-BE49-F238E27FC236}">
                    <a16:creationId xmlns:a16="http://schemas.microsoft.com/office/drawing/2014/main" id="{B593FA18-BA23-477E-BA04-706FCBCA8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643" y="10898123"/>
                <a:ext cx="16557961" cy="1668983"/>
              </a:xfrm>
              <a:prstGeom prst="rect">
                <a:avLst/>
              </a:prstGeom>
              <a:blipFill>
                <a:blip r:embed="rId5"/>
                <a:stretch>
                  <a:fillRect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30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539984" y="3124200"/>
            <a:ext cx="10792068" cy="10276974"/>
            <a:chOff x="1175570" y="3048677"/>
            <a:chExt cx="10793317" cy="10278162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231222"/>
              <a:ext cx="10793317" cy="10095617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22306" y="2020360"/>
                <a:ext cx="3982641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2/63 SGK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grpSp>
        <p:nvGrpSpPr>
          <p:cNvPr id="2" name="Group 1"/>
          <p:cNvGrpSpPr/>
          <p:nvPr/>
        </p:nvGrpSpPr>
        <p:grpSpPr>
          <a:xfrm>
            <a:off x="0" y="1447800"/>
            <a:ext cx="10752008" cy="817375"/>
            <a:chOff x="166060" y="1892299"/>
            <a:chExt cx="10753953" cy="817373"/>
          </a:xfrm>
        </p:grpSpPr>
        <p:sp>
          <p:nvSpPr>
            <p:cNvPr id="3" name="Rounded Rectangle 2"/>
            <p:cNvSpPr/>
            <p:nvPr/>
          </p:nvSpPr>
          <p:spPr>
            <a:xfrm>
              <a:off x="166060" y="1905000"/>
              <a:ext cx="190721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571093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80041C1-7D0B-4FE3-804E-3AC9B7052B3C}"/>
              </a:ext>
            </a:extLst>
          </p:cNvPr>
          <p:cNvSpPr txBox="1"/>
          <p:nvPr/>
        </p:nvSpPr>
        <p:spPr>
          <a:xfrm>
            <a:off x="916449" y="4179897"/>
            <a:ext cx="9599151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một con súc sắc hai lần.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5FFCAB-D736-41EB-9372-619573739B0F}"/>
              </a:ext>
            </a:extLst>
          </p:cNvPr>
          <p:cNvSpPr txBox="1"/>
          <p:nvPr/>
        </p:nvSpPr>
        <p:spPr>
          <a:xfrm>
            <a:off x="539984" y="4980893"/>
            <a:ext cx="8845296" cy="768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Mô tả không gian mẫu.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50A6A8-7EBE-4D6B-AB00-1151D7F2C573}"/>
              </a:ext>
            </a:extLst>
          </p:cNvPr>
          <p:cNvSpPr txBox="1"/>
          <p:nvPr/>
        </p:nvSpPr>
        <p:spPr>
          <a:xfrm>
            <a:off x="573654" y="5735272"/>
            <a:ext cx="10748235" cy="1476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4400" b="1" i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Phát biểu biến cố sau dưới dạng mệnh đề: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A71ED55-8B24-4C32-A17B-19A8D8F06FEE}"/>
                  </a:ext>
                </a:extLst>
              </p:cNvPr>
              <p:cNvSpPr txBox="1"/>
              <p:nvPr/>
            </p:nvSpPr>
            <p:spPr>
              <a:xfrm>
                <a:off x="-215462" y="7241168"/>
                <a:ext cx="1240746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,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A71ED55-8B24-4C32-A17B-19A8D8F06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5462" y="7241168"/>
                <a:ext cx="12407462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433CC8-AE1F-4B81-93E9-35A74556C083}"/>
                  </a:ext>
                </a:extLst>
              </p:cNvPr>
              <p:cNvSpPr txBox="1"/>
              <p:nvPr/>
            </p:nvSpPr>
            <p:spPr>
              <a:xfrm>
                <a:off x="-101514" y="8161926"/>
                <a:ext cx="1069244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,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1433CC8-AE1F-4B81-93E9-35A74556C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514" y="8161926"/>
                <a:ext cx="10692442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AFD9E89-7B98-4990-A57D-AFD94407E43B}"/>
                  </a:ext>
                </a:extLst>
              </p:cNvPr>
              <p:cNvSpPr txBox="1"/>
              <p:nvPr/>
            </p:nvSpPr>
            <p:spPr>
              <a:xfrm>
                <a:off x="465024" y="9163157"/>
                <a:ext cx="11042416" cy="1460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={(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),(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)};</m:t>
                    </m:r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AFD9E89-7B98-4990-A57D-AFD94407E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24" y="9163157"/>
                <a:ext cx="11042416" cy="14603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AF8EE550-8A92-4C4F-981C-E0C82B7D533D}"/>
              </a:ext>
            </a:extLst>
          </p:cNvPr>
          <p:cNvGrpSpPr/>
          <p:nvPr/>
        </p:nvGrpSpPr>
        <p:grpSpPr>
          <a:xfrm>
            <a:off x="642940" y="2237933"/>
            <a:ext cx="10253661" cy="861774"/>
            <a:chOff x="644526" y="2766774"/>
            <a:chExt cx="10253661" cy="86177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4E8806D-76CB-4464-B9DE-CA8221FB6D8F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SGK</a:t>
              </a:r>
            </a:p>
          </p:txBody>
        </p:sp>
        <p:sp>
          <p:nvSpPr>
            <p:cNvPr id="46" name="Rounded Rectangle 7">
              <a:extLst>
                <a:ext uri="{FF2B5EF4-FFF2-40B4-BE49-F238E27FC236}">
                  <a16:creationId xmlns:a16="http://schemas.microsoft.com/office/drawing/2014/main" id="{03C3D3E7-DA7C-4474-923A-A4F4615F84B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142A7C7-21BB-4F0E-91B9-B64926D8AFA7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46A905-5728-46C8-AAEE-8867E0C21BAB}"/>
              </a:ext>
            </a:extLst>
          </p:cNvPr>
          <p:cNvGrpSpPr/>
          <p:nvPr/>
        </p:nvGrpSpPr>
        <p:grpSpPr>
          <a:xfrm>
            <a:off x="11524091" y="3057039"/>
            <a:ext cx="12735510" cy="10392181"/>
            <a:chOff x="1270511" y="5867400"/>
            <a:chExt cx="12103987" cy="9480470"/>
          </a:xfrm>
        </p:grpSpPr>
        <p:sp>
          <p:nvSpPr>
            <p:cNvPr id="32" name="Rounded Rectangle 18">
              <a:extLst>
                <a:ext uri="{FF2B5EF4-FFF2-40B4-BE49-F238E27FC236}">
                  <a16:creationId xmlns:a16="http://schemas.microsoft.com/office/drawing/2014/main" id="{C0318257-6A58-4F78-9CC7-040D84596EC5}"/>
                </a:ext>
              </a:extLst>
            </p:cNvPr>
            <p:cNvSpPr/>
            <p:nvPr/>
          </p:nvSpPr>
          <p:spPr>
            <a:xfrm>
              <a:off x="1272210" y="6139011"/>
              <a:ext cx="12102288" cy="92088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60">
              <a:extLst>
                <a:ext uri="{FF2B5EF4-FFF2-40B4-BE49-F238E27FC236}">
                  <a16:creationId xmlns:a16="http://schemas.microsoft.com/office/drawing/2014/main" id="{43907152-2C52-4D5E-B2BC-F8B5092FE4E3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40DEB82C-F6B9-4918-A584-5F2B9D80A04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CC6E3BE-ED92-4F32-89BA-FD5BA420DBB3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Round Diagonal Corner Rectangle 22">
                <a:extLst>
                  <a:ext uri="{FF2B5EF4-FFF2-40B4-BE49-F238E27FC236}">
                    <a16:creationId xmlns:a16="http://schemas.microsoft.com/office/drawing/2014/main" id="{C6A9F354-7C30-41B7-8BE6-E31D82FC307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59DADFFF-C22A-41B0-BF28-6305FD7494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BECA435-34C7-43E7-A8F9-3AC9BB5FF4F3}"/>
                  </a:ext>
                </a:extLst>
              </p:cNvPr>
              <p:cNvSpPr txBox="1"/>
              <p:nvPr/>
            </p:nvSpPr>
            <p:spPr>
              <a:xfrm>
                <a:off x="11474994" y="3712312"/>
                <a:ext cx="12784609" cy="1231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gian mẫu :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{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)|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}.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BECA435-34C7-43E7-A8F9-3AC9BB5FF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4994" y="3712312"/>
                <a:ext cx="12784609" cy="1231619"/>
              </a:xfrm>
              <a:prstGeom prst="rect">
                <a:avLst/>
              </a:prstGeom>
              <a:blipFill>
                <a:blip r:embed="rId5"/>
                <a:stretch>
                  <a:fillRect l="-1907" r="-620" b="-22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04BFBBF-E4F6-477C-A945-8F201344C33C}"/>
                  </a:ext>
                </a:extLst>
              </p:cNvPr>
              <p:cNvSpPr txBox="1"/>
              <p:nvPr/>
            </p:nvSpPr>
            <p:spPr>
              <a:xfrm>
                <a:off x="11701267" y="8161926"/>
                <a:ext cx="12443982" cy="1549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cố: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“Tổng số chấm trong hai lần gieo bằng 8”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04BFBBF-E4F6-477C-A945-8F201344C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1267" y="8161926"/>
                <a:ext cx="12443982" cy="1549142"/>
              </a:xfrm>
              <a:prstGeom prst="rect">
                <a:avLst/>
              </a:prstGeom>
              <a:blipFill>
                <a:blip r:embed="rId6"/>
                <a:stretch>
                  <a:fillRect l="-1959" t="-8661" b="-18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1A49B75-5261-41F9-BC5C-D8C7DD22AC22}"/>
                  </a:ext>
                </a:extLst>
              </p:cNvPr>
              <p:cNvSpPr txBox="1"/>
              <p:nvPr/>
            </p:nvSpPr>
            <p:spPr>
              <a:xfrm>
                <a:off x="11627734" y="4616993"/>
                <a:ext cx="1240746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,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1A49B75-5261-41F9-BC5C-D8C7DD22A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7734" y="4616993"/>
                <a:ext cx="12407462" cy="1446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A351EA9-6635-4A59-8205-3EAD0F869E7E}"/>
                  </a:ext>
                </a:extLst>
              </p:cNvPr>
              <p:cNvSpPr txBox="1"/>
              <p:nvPr/>
            </p:nvSpPr>
            <p:spPr>
              <a:xfrm>
                <a:off x="11665281" y="5827183"/>
                <a:ext cx="12404034" cy="1549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cố: 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“Lần đầu tiên xuất hiện mặt 6 chấm”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A351EA9-6635-4A59-8205-3EAD0F869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281" y="5827183"/>
                <a:ext cx="12404034" cy="1549142"/>
              </a:xfrm>
              <a:prstGeom prst="rect">
                <a:avLst/>
              </a:prstGeom>
              <a:blipFill>
                <a:blip r:embed="rId8"/>
                <a:stretch>
                  <a:fillRect l="-2016" t="-8661" b="-18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CC659E94-45FC-448C-A20C-C6D3CFE42094}"/>
              </a:ext>
            </a:extLst>
          </p:cNvPr>
          <p:cNvSpPr txBox="1"/>
          <p:nvPr/>
        </p:nvSpPr>
        <p:spPr>
          <a:xfrm>
            <a:off x="11627733" y="5133619"/>
            <a:ext cx="9980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4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vi-VN" sz="4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CBC3BC3-312D-484C-8503-CFB89566658D}"/>
                  </a:ext>
                </a:extLst>
              </p:cNvPr>
              <p:cNvSpPr txBox="1"/>
              <p:nvPr/>
            </p:nvSpPr>
            <p:spPr>
              <a:xfrm>
                <a:off x="10905461" y="7374688"/>
                <a:ext cx="1112952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sepChr m:val=",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</m:d>
                      <m:r>
                        <a:rPr lang="en-US" sz="4400" b="1" i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CBC3BC3-312D-484C-8503-CFB895666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5461" y="7374688"/>
                <a:ext cx="1112952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101CD03-4C34-4DA7-8B7D-65FD9156A854}"/>
                  </a:ext>
                </a:extLst>
              </p:cNvPr>
              <p:cNvSpPr txBox="1"/>
              <p:nvPr/>
            </p:nvSpPr>
            <p:spPr>
              <a:xfrm>
                <a:off x="11610012" y="10985924"/>
                <a:ext cx="12954192" cy="1985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“Kết quả hai lần gieo là như nhau”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101CD03-4C34-4DA7-8B7D-65FD9156A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0012" y="10985924"/>
                <a:ext cx="12954192" cy="1985608"/>
              </a:xfrm>
              <a:prstGeom prst="rect">
                <a:avLst/>
              </a:prstGeom>
              <a:blipFill>
                <a:blip r:embed="rId10"/>
                <a:stretch>
                  <a:fillRect l="-659" b="-1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C57D99E-023A-4EC5-9DAF-45261CD602CE}"/>
                  </a:ext>
                </a:extLst>
              </p:cNvPr>
              <p:cNvSpPr txBox="1"/>
              <p:nvPr/>
            </p:nvSpPr>
            <p:spPr>
              <a:xfrm>
                <a:off x="10905461" y="9782054"/>
                <a:ext cx="1240403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={(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),(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vi-VN" sz="4400" b="1" i="1" u="none" strike="noStrike" spc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)};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C57D99E-023A-4EC5-9DAF-45261CD60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5461" y="9782054"/>
                <a:ext cx="12404034" cy="14465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29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4" grpId="0"/>
      <p:bldP spid="37" grpId="0"/>
      <p:bldP spid="40" grpId="0"/>
      <p:bldP spid="43" grpId="0"/>
      <p:bldP spid="41" grpId="0"/>
      <p:bldP spid="42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343786" y="1447800"/>
            <a:ext cx="23696428" cy="5646346"/>
            <a:chOff x="1175570" y="3048677"/>
            <a:chExt cx="23699170" cy="5282649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9"/>
              <a:ext cx="23699170" cy="4797897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22306" y="2020360"/>
                <a:ext cx="3982641" cy="617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4/64 SGK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7096D31-3594-4D42-BECB-7A538175FE47}"/>
                  </a:ext>
                </a:extLst>
              </p:cNvPr>
              <p:cNvSpPr txBox="1"/>
              <p:nvPr/>
            </p:nvSpPr>
            <p:spPr>
              <a:xfrm>
                <a:off x="514676" y="2098448"/>
                <a:ext cx="23386277" cy="14925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 xạ thủ cùng bắn vào bia. Kí hiệu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 : “Người thứ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bắn trúng”,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7096D31-3594-4D42-BECB-7A538175F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76" y="2098448"/>
                <a:ext cx="23386277" cy="1492524"/>
              </a:xfrm>
              <a:prstGeom prst="rect">
                <a:avLst/>
              </a:prstGeom>
              <a:blipFill>
                <a:blip r:embed="rId3"/>
                <a:stretch>
                  <a:fillRect l="-1042" t="-9388" b="-17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8A57A4-4156-4082-AC65-D9F9175994E5}"/>
                  </a:ext>
                </a:extLst>
              </p:cNvPr>
              <p:cNvSpPr txBox="1"/>
              <p:nvPr/>
            </p:nvSpPr>
            <p:spPr>
              <a:xfrm>
                <a:off x="343786" y="3574513"/>
                <a:ext cx="15879416" cy="768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Hãy biểu diễn các biến cố sau qua các biến cố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A8A57A4-4156-4082-AC65-D9F917599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86" y="3574513"/>
                <a:ext cx="15879416" cy="768031"/>
              </a:xfrm>
              <a:prstGeom prst="rect">
                <a:avLst/>
              </a:prstGeom>
              <a:blipFill>
                <a:blip r:embed="rId4"/>
                <a:stretch>
                  <a:fillRect l="-1536" t="-18254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F4A36D-2452-4D39-9D9E-96E293BFD6B7}"/>
                  </a:ext>
                </a:extLst>
              </p:cNvPr>
              <p:cNvSpPr txBox="1"/>
              <p:nvPr/>
            </p:nvSpPr>
            <p:spPr>
              <a:xfrm>
                <a:off x="2321559" y="4494818"/>
                <a:ext cx="21579393" cy="1586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“Không ai bắn trúng”;</a:t>
                </a:r>
                <a:r>
                  <a:rPr lang="en-US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	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“Cả hai đều bắn trúng”;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“Có đúng một người bắn trúng”;</a:t>
                </a:r>
                <a:r>
                  <a:rPr lang="en-US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“Có ít nhất một người bắn trúng”.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DF4A36D-2452-4D39-9D9E-96E293BFD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559" y="4494818"/>
                <a:ext cx="21579393" cy="1586460"/>
              </a:xfrm>
              <a:prstGeom prst="rect">
                <a:avLst/>
              </a:prstGeom>
              <a:blipFill>
                <a:blip r:embed="rId5"/>
                <a:stretch>
                  <a:fillRect t="-8812" b="-16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FD7D59-2647-4B84-B94C-51AD7810474D}"/>
                  </a:ext>
                </a:extLst>
              </p:cNvPr>
              <p:cNvSpPr txBox="1"/>
              <p:nvPr/>
            </p:nvSpPr>
            <p:spPr>
              <a:xfrm>
                <a:off x="381000" y="6225100"/>
                <a:ext cx="12404034" cy="827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Chứng tỏ rằng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ba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xung khắc.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DFD7D59-2647-4B84-B94C-51AD78104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225100"/>
                <a:ext cx="12404034" cy="827150"/>
              </a:xfrm>
              <a:prstGeom prst="rect">
                <a:avLst/>
              </a:prstGeom>
              <a:blipFill>
                <a:blip r:embed="rId6"/>
                <a:stretch>
                  <a:fillRect l="-2016" t="-9559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88957914-2564-4A29-B57C-2C428DF08D83}"/>
              </a:ext>
            </a:extLst>
          </p:cNvPr>
          <p:cNvGrpSpPr/>
          <p:nvPr/>
        </p:nvGrpSpPr>
        <p:grpSpPr>
          <a:xfrm>
            <a:off x="343328" y="7086600"/>
            <a:ext cx="23696885" cy="6400801"/>
            <a:chOff x="1270511" y="5867400"/>
            <a:chExt cx="23699628" cy="6227596"/>
          </a:xfrm>
        </p:grpSpPr>
        <p:sp>
          <p:nvSpPr>
            <p:cNvPr id="30" name="Rounded Rectangle 18">
              <a:extLst>
                <a:ext uri="{FF2B5EF4-FFF2-40B4-BE49-F238E27FC236}">
                  <a16:creationId xmlns:a16="http://schemas.microsoft.com/office/drawing/2014/main" id="{48837F94-604B-4000-B707-FCFBC4E6894E}"/>
                </a:ext>
              </a:extLst>
            </p:cNvPr>
            <p:cNvSpPr/>
            <p:nvPr/>
          </p:nvSpPr>
          <p:spPr>
            <a:xfrm>
              <a:off x="1272210" y="6015677"/>
              <a:ext cx="23697929" cy="60793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60">
              <a:extLst>
                <a:ext uri="{FF2B5EF4-FFF2-40B4-BE49-F238E27FC236}">
                  <a16:creationId xmlns:a16="http://schemas.microsoft.com/office/drawing/2014/main" id="{50790670-A5E9-4595-AB6A-FABE64C978CE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33" name="Freeform 20">
                <a:extLst>
                  <a:ext uri="{FF2B5EF4-FFF2-40B4-BE49-F238E27FC236}">
                    <a16:creationId xmlns:a16="http://schemas.microsoft.com/office/drawing/2014/main" id="{C0284BCE-2167-49A6-B961-7DA8F9EC6DD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ADD8199-26BA-4168-95AA-F996044ABCF8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ound Diagonal Corner Rectangle 22">
                <a:extLst>
                  <a:ext uri="{FF2B5EF4-FFF2-40B4-BE49-F238E27FC236}">
                    <a16:creationId xmlns:a16="http://schemas.microsoft.com/office/drawing/2014/main" id="{EADE6D25-B73A-4445-B50E-AA220A5A0E2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314EDE38-19C5-4880-9764-E8E379042C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5117E37-5CE0-45CA-B465-40A123631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83907" y="10152713"/>
                <a:ext cx="5426441" cy="7694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400" b="1" i="1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5117E37-5CE0-45CA-B465-40A123631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83907" y="10152713"/>
                <a:ext cx="5426441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3F667DF1-EBFC-4679-AE2E-5704F7341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928867"/>
              </p:ext>
            </p:extLst>
          </p:nvPr>
        </p:nvGraphicFramePr>
        <p:xfrm>
          <a:off x="1484279" y="7836279"/>
          <a:ext cx="66675" cy="6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8" imgW="63362" imgH="63362" progId="Equation.DSMT4">
                  <p:embed/>
                </p:oleObj>
              </mc:Choice>
              <mc:Fallback>
                <p:oleObj name="Equation" r:id="rId8" imgW="63362" imgH="63362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CE58B98-7F35-483C-A527-C6D911056E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279" y="7836279"/>
                        <a:ext cx="66675" cy="6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3">
                <a:extLst>
                  <a:ext uri="{FF2B5EF4-FFF2-40B4-BE49-F238E27FC236}">
                    <a16:creationId xmlns:a16="http://schemas.microsoft.com/office/drawing/2014/main" id="{762B91F7-2C71-45BB-A883-11490D47F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200" y="11845170"/>
                <a:ext cx="14458552" cy="14912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alt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 vậy,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ba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bar>
                    <m:r>
                      <a:rPr lang="en-US" b="1" i="1">
                        <a:latin typeface="Cambria Math" panose="02040503050406030204" pitchFamily="18" charset="0"/>
                      </a:rPr>
                      <m:t>∩</m:t>
                    </m:r>
                    <m:bar>
                      <m:barPr>
                        <m:pos m:val="top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ba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altLang="en-US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kumimoji="0" lang="vi-VN" altLang="en-US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Hiển nhiên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∩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kumimoji="0" lang="vi-VN" altLang="en-US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nên B và C xung khắc .</a:t>
                </a:r>
              </a:p>
            </p:txBody>
          </p:sp>
        </mc:Choice>
        <mc:Fallback xmlns="">
          <p:sp>
            <p:nvSpPr>
              <p:cNvPr id="45" name="Rectangle 3">
                <a:extLst>
                  <a:ext uri="{FF2B5EF4-FFF2-40B4-BE49-F238E27FC236}">
                    <a16:creationId xmlns:a16="http://schemas.microsoft.com/office/drawing/2014/main" id="{762B91F7-2C71-45BB-A883-11490D47F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11845170"/>
                <a:ext cx="14458552" cy="1491242"/>
              </a:xfrm>
              <a:prstGeom prst="rect">
                <a:avLst/>
              </a:prstGeom>
              <a:blipFill>
                <a:blip r:embed="rId10"/>
                <a:stretch>
                  <a:fillRect t="-3265" b="-183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row: Right 45">
            <a:extLst>
              <a:ext uri="{FF2B5EF4-FFF2-40B4-BE49-F238E27FC236}">
                <a16:creationId xmlns:a16="http://schemas.microsoft.com/office/drawing/2014/main" id="{CBEAB908-16C5-4337-821C-6101D479C1A4}"/>
              </a:ext>
            </a:extLst>
          </p:cNvPr>
          <p:cNvSpPr/>
          <p:nvPr/>
        </p:nvSpPr>
        <p:spPr>
          <a:xfrm>
            <a:off x="11297961" y="7602234"/>
            <a:ext cx="1143000" cy="241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D699994-0CE4-4A8A-BE2D-A824B73BEC55}"/>
                  </a:ext>
                </a:extLst>
              </p:cNvPr>
              <p:cNvSpPr txBox="1"/>
              <p:nvPr/>
            </p:nvSpPr>
            <p:spPr>
              <a:xfrm>
                <a:off x="12954047" y="7239000"/>
                <a:ext cx="3352799" cy="778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1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4000" b="1" smtClean="0">
                        <a:latin typeface="Cambria Math" panose="02040503050406030204" pitchFamily="18" charset="0"/>
                      </a:rPr>
                      <m:t> =</m:t>
                    </m:r>
                    <m:bar>
                      <m:barPr>
                        <m:pos m:val="top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bar>
                    <m:r>
                      <a:rPr lang="en-US" sz="4000" b="1" i="1">
                        <a:latin typeface="Cambria Math" panose="02040503050406030204" pitchFamily="18" charset="0"/>
                      </a:rPr>
                      <m:t>∩</m:t>
                    </m:r>
                    <m:bar>
                      <m:barPr>
                        <m:pos m:val="top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</a:t>
                </a:r>
                <a:endParaRPr lang="en-US" alt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D699994-0CE4-4A8A-BE2D-A824B73BE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47" y="7239000"/>
                <a:ext cx="3352799" cy="778162"/>
              </a:xfrm>
              <a:prstGeom prst="rect">
                <a:avLst/>
              </a:prstGeom>
              <a:blipFill>
                <a:blip r:embed="rId11"/>
                <a:stretch>
                  <a:fillRect t="-6299" r="-545" b="-3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1D3F22E-DF01-47D7-AEA8-8822FA15C8CD}"/>
                  </a:ext>
                </a:extLst>
              </p:cNvPr>
              <p:cNvSpPr txBox="1"/>
              <p:nvPr/>
            </p:nvSpPr>
            <p:spPr>
              <a:xfrm>
                <a:off x="4079288" y="7402032"/>
                <a:ext cx="752288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vi-VN" altLang="en-US" sz="4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vi-VN" sz="4000" b="1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“Không ai bắn trúng”</a:t>
                </a:r>
                <a:r>
                  <a:rPr kumimoji="0" lang="en-US" altLang="en-US" sz="4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1D3F22E-DF01-47D7-AEA8-8822FA15C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288" y="7402032"/>
                <a:ext cx="7522887" cy="707886"/>
              </a:xfrm>
              <a:prstGeom prst="rect">
                <a:avLst/>
              </a:prstGeom>
              <a:blipFill>
                <a:blip r:embed="rId12"/>
                <a:stretch>
                  <a:fillRect l="-2836"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FB59401-74F1-469E-8DE1-15DC007811C4}"/>
                  </a:ext>
                </a:extLst>
              </p:cNvPr>
              <p:cNvSpPr txBox="1"/>
              <p:nvPr/>
            </p:nvSpPr>
            <p:spPr>
              <a:xfrm>
                <a:off x="12954046" y="8340726"/>
                <a:ext cx="335279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vi-VN" sz="4000" b="1" i="1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vi-VN" sz="4000" b="1" i="1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FB59401-74F1-469E-8DE1-15DC00781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46" y="8340726"/>
                <a:ext cx="3352799" cy="707886"/>
              </a:xfrm>
              <a:prstGeom prst="rect">
                <a:avLst/>
              </a:prstGeom>
              <a:blipFill>
                <a:blip r:embed="rId13"/>
                <a:stretch>
                  <a:fillRect t="-18966" r="-3091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row: Right 49">
            <a:extLst>
              <a:ext uri="{FF2B5EF4-FFF2-40B4-BE49-F238E27FC236}">
                <a16:creationId xmlns:a16="http://schemas.microsoft.com/office/drawing/2014/main" id="{B44F7B84-212A-477E-B689-385429BACA79}"/>
              </a:ext>
            </a:extLst>
          </p:cNvPr>
          <p:cNvSpPr/>
          <p:nvPr/>
        </p:nvSpPr>
        <p:spPr>
          <a:xfrm>
            <a:off x="11390279" y="8667952"/>
            <a:ext cx="1143000" cy="241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DA065C-BDF3-4948-A9D1-58A1F4D1B489}"/>
                  </a:ext>
                </a:extLst>
              </p:cNvPr>
              <p:cNvSpPr txBox="1"/>
              <p:nvPr/>
            </p:nvSpPr>
            <p:spPr>
              <a:xfrm>
                <a:off x="4570590" y="8283875"/>
                <a:ext cx="672737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0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“Cả hai đều bắn trúng”</a:t>
                </a:r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7DA065C-BDF3-4948-A9D1-58A1F4D1B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590" y="8283875"/>
                <a:ext cx="6727371" cy="707886"/>
              </a:xfrm>
              <a:prstGeom prst="rect">
                <a:avLst/>
              </a:prstGeom>
              <a:blipFill>
                <a:blip r:embed="rId14"/>
                <a:stretch>
                  <a:fillRect t="-18966" r="-2720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DF5388-B2F7-46A1-B152-1001367CD3B9}"/>
                  </a:ext>
                </a:extLst>
              </p:cNvPr>
              <p:cNvSpPr txBox="1"/>
              <p:nvPr/>
            </p:nvSpPr>
            <p:spPr>
              <a:xfrm>
                <a:off x="15428060" y="9129705"/>
                <a:ext cx="6836228" cy="827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∩</m:t>
                          </m:r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ba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ba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4000" b="1" i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DDF5388-B2F7-46A1-B152-1001367CD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8060" y="9129705"/>
                <a:ext cx="6836228" cy="82753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row: Right 52">
            <a:extLst>
              <a:ext uri="{FF2B5EF4-FFF2-40B4-BE49-F238E27FC236}">
                <a16:creationId xmlns:a16="http://schemas.microsoft.com/office/drawing/2014/main" id="{AC51EC84-E68F-4458-8C4F-81ABA5809361}"/>
              </a:ext>
            </a:extLst>
          </p:cNvPr>
          <p:cNvSpPr/>
          <p:nvPr/>
        </p:nvSpPr>
        <p:spPr>
          <a:xfrm>
            <a:off x="14321018" y="9459915"/>
            <a:ext cx="1143000" cy="241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C6611F3-D533-4156-B07D-00C059656C88}"/>
                  </a:ext>
                </a:extLst>
              </p:cNvPr>
              <p:cNvSpPr txBox="1"/>
              <p:nvPr/>
            </p:nvSpPr>
            <p:spPr>
              <a:xfrm>
                <a:off x="4570590" y="9278226"/>
                <a:ext cx="95032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0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“Có đúng một người bắn trúng”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C6611F3-D533-4156-B07D-00C059656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590" y="9278226"/>
                <a:ext cx="9503228" cy="707886"/>
              </a:xfrm>
              <a:prstGeom prst="rect">
                <a:avLst/>
              </a:prstGeom>
              <a:blipFill>
                <a:blip r:embed="rId16"/>
                <a:stretch>
                  <a:fillRect t="-18103" b="-33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row: Right 54">
            <a:extLst>
              <a:ext uri="{FF2B5EF4-FFF2-40B4-BE49-F238E27FC236}">
                <a16:creationId xmlns:a16="http://schemas.microsoft.com/office/drawing/2014/main" id="{23A59073-B5AA-4FFD-BCF0-9724D9E4881D}"/>
              </a:ext>
            </a:extLst>
          </p:cNvPr>
          <p:cNvSpPr/>
          <p:nvPr/>
        </p:nvSpPr>
        <p:spPr>
          <a:xfrm>
            <a:off x="14353675" y="10458774"/>
            <a:ext cx="1143000" cy="241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69EC1D-FD46-40A6-9972-45EDBB1CB6EB}"/>
                  </a:ext>
                </a:extLst>
              </p:cNvPr>
              <p:cNvSpPr txBox="1"/>
              <p:nvPr/>
            </p:nvSpPr>
            <p:spPr>
              <a:xfrm>
                <a:off x="4496472" y="10319913"/>
                <a:ext cx="9714759" cy="698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0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𝑫</m:t>
                    </m:r>
                  </m:oMath>
                </a14:m>
                <a:r>
                  <a:rPr lang="vi-VN" sz="40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“Có ít nhất một người bắn trúng”.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69EC1D-FD46-40A6-9972-45EDBB1CB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472" y="10319913"/>
                <a:ext cx="9714759" cy="698653"/>
              </a:xfrm>
              <a:prstGeom prst="rect">
                <a:avLst/>
              </a:prstGeom>
              <a:blipFill>
                <a:blip r:embed="rId17"/>
                <a:stretch>
                  <a:fillRect t="-1826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B88980C-75BD-4918-9B19-F681CC7C6849}"/>
                  </a:ext>
                </a:extLst>
              </p:cNvPr>
              <p:cNvSpPr txBox="1"/>
              <p:nvPr/>
            </p:nvSpPr>
            <p:spPr>
              <a:xfrm>
                <a:off x="483046" y="10923084"/>
                <a:ext cx="12404034" cy="827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Chứng tỏ rằng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ba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 u="none" strike="noStrike" spc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xung khắc.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B88980C-75BD-4918-9B19-F681CC7C6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46" y="10923084"/>
                <a:ext cx="12404034" cy="827150"/>
              </a:xfrm>
              <a:prstGeom prst="rect">
                <a:avLst/>
              </a:prstGeom>
              <a:blipFill>
                <a:blip r:embed="rId18"/>
                <a:stretch>
                  <a:fillRect l="-1966" t="-10294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4E788681-7102-4632-97B9-0D8B93E8F26B}"/>
              </a:ext>
            </a:extLst>
          </p:cNvPr>
          <p:cNvSpPr txBox="1"/>
          <p:nvPr/>
        </p:nvSpPr>
        <p:spPr>
          <a:xfrm>
            <a:off x="12343083" y="11067008"/>
            <a:ext cx="12195544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4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kumimoji="0" lang="vi-VN" alt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biến cố: “Cả hai người đều bắn trượt”.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40" grpId="0"/>
      <p:bldP spid="46" grpId="0" animBg="1"/>
      <p:bldP spid="47" grpId="0"/>
      <p:bldP spid="48" grpId="0"/>
      <p:bldP spid="49" grpId="0"/>
      <p:bldP spid="50" grpId="0" animBg="1"/>
      <p:bldP spid="51" grpId="0"/>
      <p:bldP spid="52" grpId="0"/>
      <p:bldP spid="53" grpId="0" animBg="1"/>
      <p:bldP spid="54" grpId="0"/>
      <p:bldP spid="55" grpId="0" animBg="1"/>
      <p:bldP spid="56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9"/>
          <p:cNvGrpSpPr/>
          <p:nvPr/>
        </p:nvGrpSpPr>
        <p:grpSpPr>
          <a:xfrm>
            <a:off x="228600" y="1524000"/>
            <a:ext cx="23926800" cy="5547734"/>
            <a:chOff x="1175570" y="3048677"/>
            <a:chExt cx="23929569" cy="5548376"/>
          </a:xfrm>
        </p:grpSpPr>
        <p:sp>
          <p:nvSpPr>
            <p:cNvPr id="64" name="Rounded Rectangle 63"/>
            <p:cNvSpPr/>
            <p:nvPr/>
          </p:nvSpPr>
          <p:spPr>
            <a:xfrm>
              <a:off x="1175570" y="3533429"/>
              <a:ext cx="23929569" cy="5063624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5" name="Group 2"/>
            <p:cNvGrpSpPr/>
            <p:nvPr/>
          </p:nvGrpSpPr>
          <p:grpSpPr>
            <a:xfrm>
              <a:off x="1175570" y="3048677"/>
              <a:ext cx="5484970" cy="969507"/>
              <a:chOff x="1175570" y="1834705"/>
              <a:chExt cx="5484970" cy="969507"/>
            </a:xfrm>
          </p:grpSpPr>
          <p:sp>
            <p:nvSpPr>
              <p:cNvPr id="66" name="Freeform 20"/>
              <p:cNvSpPr>
                <a:spLocks/>
              </p:cNvSpPr>
              <p:nvPr/>
            </p:nvSpPr>
            <p:spPr bwMode="auto">
              <a:xfrm rot="16200000" flipV="1">
                <a:off x="3730349" y="-127999"/>
                <a:ext cx="826615" cy="503376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2322306" y="2020360"/>
                <a:ext cx="3982641" cy="769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6/64 SGK</a:t>
                </a:r>
              </a:p>
            </p:txBody>
          </p:sp>
          <p:sp>
            <p:nvSpPr>
              <p:cNvPr id="68" name="Round Diagonal Corner Rectangle 67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9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3A9324-4547-437C-A691-21C8A7EECEA1}"/>
                  </a:ext>
                </a:extLst>
              </p:cNvPr>
              <p:cNvSpPr txBox="1"/>
              <p:nvPr/>
            </p:nvSpPr>
            <p:spPr>
              <a:xfrm>
                <a:off x="775632" y="3088207"/>
                <a:ext cx="23227368" cy="39835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một đồng tiền liên tiếp cho đến khi lần đầu tiên xuất hiện mặt sấp hoặc cả bốn lần ngửa thì dừng lại.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Mô tả không gian mẫu.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Xác định các biến cố: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“Số lần gieo không vượt quá ba”.</a:t>
                </a:r>
                <a:r>
                  <a:rPr lang="en-US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en-US" sz="4400" b="1" u="none" strike="noStrike" spc="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vi-VN" sz="4400" b="1" i="1" u="none" strike="noStrike" spc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4400" b="1" i="0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 Số lần gieo là bốn”.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3A9324-4547-437C-A691-21C8A7EEC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32" y="3088207"/>
                <a:ext cx="23227368" cy="3983526"/>
              </a:xfrm>
              <a:prstGeom prst="rect">
                <a:avLst/>
              </a:prstGeom>
              <a:blipFill>
                <a:blip r:embed="rId2"/>
                <a:stretch>
                  <a:fillRect l="-1050" t="-3675" b="-5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4C198C3-B5E4-4E03-A527-40ECC0D7B4E7}"/>
              </a:ext>
            </a:extLst>
          </p:cNvPr>
          <p:cNvGrpSpPr/>
          <p:nvPr/>
        </p:nvGrpSpPr>
        <p:grpSpPr>
          <a:xfrm>
            <a:off x="381000" y="7327460"/>
            <a:ext cx="23622000" cy="6083739"/>
            <a:chOff x="1270511" y="5867400"/>
            <a:chExt cx="23624734" cy="5395398"/>
          </a:xfrm>
        </p:grpSpPr>
        <p:sp>
          <p:nvSpPr>
            <p:cNvPr id="26" name="Rounded Rectangle 18">
              <a:extLst>
                <a:ext uri="{FF2B5EF4-FFF2-40B4-BE49-F238E27FC236}">
                  <a16:creationId xmlns:a16="http://schemas.microsoft.com/office/drawing/2014/main" id="{21DD8E6A-C8A3-4BD6-A88F-BC88F0C0F948}"/>
                </a:ext>
              </a:extLst>
            </p:cNvPr>
            <p:cNvSpPr/>
            <p:nvPr/>
          </p:nvSpPr>
          <p:spPr>
            <a:xfrm>
              <a:off x="1270511" y="6215212"/>
              <a:ext cx="23624734" cy="504758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60">
              <a:extLst>
                <a:ext uri="{FF2B5EF4-FFF2-40B4-BE49-F238E27FC236}">
                  <a16:creationId xmlns:a16="http://schemas.microsoft.com/office/drawing/2014/main" id="{92A73160-E45A-4D73-AAA3-9446E0D2179D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476269B9-D0DA-4739-9D5F-A8877CDA146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2E11B56-A5A8-4331-8BBA-F143F2D3E34D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Round Diagonal Corner Rectangle 22">
                <a:extLst>
                  <a:ext uri="{FF2B5EF4-FFF2-40B4-BE49-F238E27FC236}">
                    <a16:creationId xmlns:a16="http://schemas.microsoft.com/office/drawing/2014/main" id="{97E4E263-A9AD-446F-A523-844765491C0E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74AED5E8-2612-4DA2-8301-7E1FE0E226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3E14A6E-ABF6-4CC1-A0D4-25FAF9170E54}"/>
                  </a:ext>
                </a:extLst>
              </p:cNvPr>
              <p:cNvSpPr txBox="1"/>
              <p:nvPr/>
            </p:nvSpPr>
            <p:spPr>
              <a:xfrm>
                <a:off x="5313969" y="7956905"/>
                <a:ext cx="12404034" cy="51985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gian mẫu 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{S, NS, NNS, NNNS, NNNN}.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“Số lần gieo không vượt quá ba”.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 = {S, NS, NNS}.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 Số lần gieo là bốn”.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B = {NNNS, NNNN}.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3E14A6E-ABF6-4CC1-A0D4-25FAF9170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969" y="7956905"/>
                <a:ext cx="12404034" cy="5198539"/>
              </a:xfrm>
              <a:prstGeom prst="rect">
                <a:avLst/>
              </a:prstGeom>
              <a:blipFill>
                <a:blip r:embed="rId3"/>
                <a:stretch>
                  <a:fillRect l="-2016" t="-1876" b="-4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7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F79B41B4-7FBD-4AF2-827D-9F9CB445BF3A}"/>
              </a:ext>
            </a:extLst>
          </p:cNvPr>
          <p:cNvSpPr txBox="1"/>
          <p:nvPr/>
        </p:nvSpPr>
        <p:spPr>
          <a:xfrm>
            <a:off x="1482283" y="3733674"/>
            <a:ext cx="21746586" cy="509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thí nghiệm sau, thí nghiệm nào không phải là phép thử ngẫu nhiên?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Gieo đồng tiền xem nó mặt ngửa hay mặt sấp.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Gieo con súc sắc xem xuất hiện mặt mấy chấm.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Chọn bất kì 1 HS trong lớp và xem là nam hay nữ.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en-US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Quan sát vận động viên chạy bộ xem được bao nhiêu km/h.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C9264C6-E9D9-44EB-9239-05B468512884}"/>
              </a:ext>
            </a:extLst>
          </p:cNvPr>
          <p:cNvSpPr/>
          <p:nvPr/>
        </p:nvSpPr>
        <p:spPr>
          <a:xfrm flipH="1">
            <a:off x="1284696" y="7822452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6AA07E3-DC97-4C19-AAD1-6AB5B377D675}"/>
              </a:ext>
            </a:extLst>
          </p:cNvPr>
          <p:cNvSpPr txBox="1"/>
          <p:nvPr/>
        </p:nvSpPr>
        <p:spPr>
          <a:xfrm>
            <a:off x="1823300" y="10587104"/>
            <a:ext cx="21332920" cy="1570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800"/>
              </a:spcAft>
              <a:tabLst>
                <a:tab pos="1714500" algn="l"/>
                <a:tab pos="3429000" algn="l"/>
                <a:tab pos="5029200" algn="l"/>
              </a:tabLs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 D không phải là phép thử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 ta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biết chắc chắn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kết quả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26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3239" y="7873871"/>
            <a:ext cx="21819676" cy="4927729"/>
            <a:chOff x="1270511" y="5867400"/>
            <a:chExt cx="21819676" cy="545170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51800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4162579"/>
            <a:chOff x="1268078" y="3405486"/>
            <a:chExt cx="21841827" cy="4162579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377711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5D53113C-43B1-433F-A7DE-D6242B4C9F6D}"/>
              </a:ext>
            </a:extLst>
          </p:cNvPr>
          <p:cNvSpPr txBox="1"/>
          <p:nvPr/>
        </p:nvSpPr>
        <p:spPr>
          <a:xfrm>
            <a:off x="1578685" y="5047345"/>
            <a:ext cx="21342581" cy="1673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một đồng tiền và một con súc sắc. Số phần tử của không gian mẫu là: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24 .			</a:t>
            </a: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12. 			</a:t>
            </a: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6 .			</a:t>
            </a: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8. 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964F4B3-BE08-4704-8838-E8F02260BA5F}"/>
              </a:ext>
            </a:extLst>
          </p:cNvPr>
          <p:cNvSpPr/>
          <p:nvPr/>
        </p:nvSpPr>
        <p:spPr>
          <a:xfrm flipH="1">
            <a:off x="7696200" y="5804438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9E82409-07FC-4B9C-8440-FD09D3C315B8}"/>
                  </a:ext>
                </a:extLst>
              </p:cNvPr>
              <p:cNvSpPr txBox="1"/>
              <p:nvPr/>
            </p:nvSpPr>
            <p:spPr>
              <a:xfrm>
                <a:off x="1614411" y="8665884"/>
                <a:ext cx="21498504" cy="2571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2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S,N.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con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súc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sắc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xảy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6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1, 2, 3, 4, 5, 6.</a:t>
                </a: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9E82409-07FC-4B9C-8440-FD09D3C31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411" y="8665884"/>
                <a:ext cx="21498504" cy="2571153"/>
              </a:xfrm>
              <a:prstGeom prst="rect">
                <a:avLst/>
              </a:prstGeom>
              <a:blipFill>
                <a:blip r:embed="rId3"/>
                <a:stretch>
                  <a:fillRect l="-1163" t="-4038" b="-9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34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363805" y="9150527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C79135AA-0D1F-462A-8B35-9B7D99D4BB4A}"/>
              </a:ext>
            </a:extLst>
          </p:cNvPr>
          <p:cNvSpPr txBox="1"/>
          <p:nvPr/>
        </p:nvSpPr>
        <p:spPr>
          <a:xfrm>
            <a:off x="1447447" y="3834394"/>
            <a:ext cx="21654089" cy="5100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con súc sắc 2 lần. Biến cố A là biến cố để sau 2 lần gieo có ít nhất một mặt 6 chấm :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(1;6),(2;6), (3,6), (4; 6), (5, 6)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(1;6),(2;6), (3,6), (4; 6), (5, 6), (6;6)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(1;6),(2;6), (3,6), (4; 6), (5, 6), (6; 6), (6;1),(6;2),(6;3), (6;4),(6;5)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(6;1),(6;2), (6;3), (6;4),(6;5)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endParaRPr lang="en-US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964F4B3-BE08-4704-8838-E8F02260BA5F}"/>
              </a:ext>
            </a:extLst>
          </p:cNvPr>
          <p:cNvSpPr/>
          <p:nvPr/>
        </p:nvSpPr>
        <p:spPr>
          <a:xfrm flipH="1">
            <a:off x="998117" y="7188364"/>
            <a:ext cx="1269205" cy="102616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93EBA3E-AEB3-4FCC-96A5-39625081FD27}"/>
              </a:ext>
            </a:extLst>
          </p:cNvPr>
          <p:cNvSpPr txBox="1"/>
          <p:nvPr/>
        </p:nvSpPr>
        <p:spPr>
          <a:xfrm>
            <a:off x="1684977" y="10786486"/>
            <a:ext cx="21416559" cy="1678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= 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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(1;6),(2;6), (3,6), (4; 6), (5, 6), (6; 6), (6;1),(6;2),(6;3), (6;4),(6;5)</a:t>
            </a:r>
            <a:r>
              <a:rPr lang="vi-VN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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8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5400" y="9189635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EA68090-809A-462A-ADE7-C641A83B18D9}"/>
                  </a:ext>
                </a:extLst>
              </p:cNvPr>
              <p:cNvSpPr txBox="1"/>
              <p:nvPr/>
            </p:nvSpPr>
            <p:spPr>
              <a:xfrm>
                <a:off x="1578686" y="3892603"/>
                <a:ext cx="21342581" cy="3338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phép thử có không gian mẫu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Các cặp biến cố không đối nhau là: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A=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 =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2, 3, 4, 5, 6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C=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1, 4, 5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D =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2, 3, 6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E=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1, 5, 6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F =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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2, 4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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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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EA68090-809A-462A-ADE7-C641A83B1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686" y="3892603"/>
                <a:ext cx="21342581" cy="3338030"/>
              </a:xfrm>
              <a:prstGeom prst="rect">
                <a:avLst/>
              </a:prstGeom>
              <a:blipFill>
                <a:blip r:embed="rId3"/>
                <a:stretch>
                  <a:fillRect l="-1171" t="-3108" r="-1143" b="-8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:a16="http://schemas.microsoft.com/office/drawing/2014/main" id="{A964F4B3-BE08-4704-8838-E8F02260BA5F}"/>
              </a:ext>
            </a:extLst>
          </p:cNvPr>
          <p:cNvSpPr/>
          <p:nvPr/>
        </p:nvSpPr>
        <p:spPr>
          <a:xfrm flipH="1">
            <a:off x="1027827" y="6329963"/>
            <a:ext cx="1269205" cy="108158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85CE0B5-B6BF-4856-89CD-1E6146FBCB16}"/>
                  </a:ext>
                </a:extLst>
              </p:cNvPr>
              <p:cNvSpPr txBox="1"/>
              <p:nvPr/>
            </p:nvSpPr>
            <p:spPr>
              <a:xfrm>
                <a:off x="2221261" y="10556639"/>
                <a:ext cx="20700006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 biến cố không đối nhau là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∪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𝜴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85CE0B5-B6BF-4856-89CD-1E6146FBC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261" y="10556639"/>
                <a:ext cx="20700006" cy="799963"/>
              </a:xfrm>
              <a:prstGeom prst="rect">
                <a:avLst/>
              </a:prstGeom>
              <a:blipFill>
                <a:blip r:embed="rId4"/>
                <a:stretch>
                  <a:fillRect l="-1178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4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1C4AE3-99C8-4BCE-B3BE-9E79F166BC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4" t="30286" r="38330" b="25333"/>
          <a:stretch>
            <a:fillRect/>
          </a:stretch>
        </p:blipFill>
        <p:spPr bwMode="auto">
          <a:xfrm>
            <a:off x="4191000" y="2286000"/>
            <a:ext cx="16002000" cy="1036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436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5400" y="9189635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AF8C99A-C2A8-42F5-B059-41938996B78D}"/>
                  </a:ext>
                </a:extLst>
              </p:cNvPr>
              <p:cNvSpPr txBox="1"/>
              <p:nvPr/>
            </p:nvSpPr>
            <p:spPr>
              <a:xfrm>
                <a:off x="1408782" y="4604757"/>
                <a:ext cx="21386925" cy="2452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Gieo đồng tiền hai lần. Số phần tử của biến cố để mặt ngửa xuất hiện đúng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AF8C99A-C2A8-42F5-B059-41938996B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782" y="4604757"/>
                <a:ext cx="21386925" cy="2452146"/>
              </a:xfrm>
              <a:prstGeom prst="rect">
                <a:avLst/>
              </a:prstGeom>
              <a:blipFill>
                <a:blip r:embed="rId3"/>
                <a:stretch>
                  <a:fillRect l="-1140" t="-3970" r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2971135-FAED-4E71-9084-2E5559CB100F}"/>
                  </a:ext>
                </a:extLst>
              </p:cNvPr>
              <p:cNvSpPr txBox="1"/>
              <p:nvPr/>
            </p:nvSpPr>
            <p:spPr>
              <a:xfrm>
                <a:off x="2368888" y="6600831"/>
                <a:ext cx="18210107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F2971135-FAED-4E71-9084-2E5559CB1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888" y="6600831"/>
                <a:ext cx="18210107" cy="808619"/>
              </a:xfrm>
              <a:prstGeom prst="rect">
                <a:avLst/>
              </a:prstGeom>
              <a:blipFill>
                <a:blip r:embed="rId4"/>
                <a:stretch>
                  <a:fillRect l="-1373"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:a16="http://schemas.microsoft.com/office/drawing/2014/main" id="{A964F4B3-BE08-4704-8838-E8F02260BA5F}"/>
              </a:ext>
            </a:extLst>
          </p:cNvPr>
          <p:cNvSpPr/>
          <p:nvPr/>
        </p:nvSpPr>
        <p:spPr>
          <a:xfrm flipH="1">
            <a:off x="1845146" y="6524851"/>
            <a:ext cx="1269205" cy="10641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25652AA-A435-493E-A689-3FE0A012D529}"/>
                  </a:ext>
                </a:extLst>
              </p:cNvPr>
              <p:cNvSpPr txBox="1"/>
              <p:nvPr/>
            </p:nvSpPr>
            <p:spPr>
              <a:xfrm>
                <a:off x="3553571" y="11150180"/>
                <a:ext cx="12427526" cy="80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 kê ta có: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𝑵𝑺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𝑺𝑵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25652AA-A435-493E-A689-3FE0A012D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571" y="11150180"/>
                <a:ext cx="12427526" cy="808619"/>
              </a:xfrm>
              <a:prstGeom prst="rect">
                <a:avLst/>
              </a:prstGeom>
              <a:blipFill>
                <a:blip r:embed="rId5"/>
                <a:stretch>
                  <a:fillRect l="-2011" t="-12030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13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95400" y="9189635"/>
            <a:ext cx="21819676" cy="4007070"/>
            <a:chOff x="1270511" y="5867400"/>
            <a:chExt cx="21819676" cy="443314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7" cy="41615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5390642"/>
            <a:chOff x="1268078" y="3405486"/>
            <a:chExt cx="21841827" cy="539064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500517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582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F14787A-6028-4804-86B5-EDD81947D6C2}"/>
              </a:ext>
            </a:extLst>
          </p:cNvPr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51" name="Rounded Rectangle 25">
              <a:extLst>
                <a:ext uri="{FF2B5EF4-FFF2-40B4-BE49-F238E27FC236}">
                  <a16:creationId xmlns:a16="http://schemas.microsoft.com/office/drawing/2014/main" id="{73B2F09C-C6A0-4F3E-9073-546B83D6585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CC35221-EB0E-4486-96B2-9FDC8DCCE12B}"/>
                </a:ext>
              </a:extLst>
            </p:cNvPr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1F8894-2C5B-4A72-A49E-C390CA75E738}"/>
                </a:ext>
              </a:extLst>
            </p:cNvPr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63DDAF0-0835-469C-9594-463A115DEF40}"/>
              </a:ext>
            </a:extLst>
          </p:cNvPr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E8E2EB0-F8AA-469F-800B-18D55200D843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nghiệm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7">
              <a:extLst>
                <a:ext uri="{FF2B5EF4-FFF2-40B4-BE49-F238E27FC236}">
                  <a16:creationId xmlns:a16="http://schemas.microsoft.com/office/drawing/2014/main" id="{E765F10C-3FCA-4EF0-AF1E-1B5FF6A8814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8D0C14D-D4C6-48D4-AFF9-53467BECBE81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F3E61A9-5C8E-4353-8735-767546E36B2B}"/>
                  </a:ext>
                </a:extLst>
              </p:cNvPr>
              <p:cNvSpPr txBox="1"/>
              <p:nvPr/>
            </p:nvSpPr>
            <p:spPr>
              <a:xfrm>
                <a:off x="1534341" y="4591304"/>
                <a:ext cx="21237899" cy="3238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hộp đựng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thẻ, đánh số từ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Chọn ngẫu nhiên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thẻ. Gọi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biến cố để tổng số của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thẻ được chọn không vượt quá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Số phần tử của biến cố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F3E61A9-5C8E-4353-8735-767546E36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341" y="4591304"/>
                <a:ext cx="21237899" cy="3238579"/>
              </a:xfrm>
              <a:prstGeom prst="rect">
                <a:avLst/>
              </a:prstGeom>
              <a:blipFill>
                <a:blip r:embed="rId3"/>
                <a:stretch>
                  <a:fillRect l="-1177" t="-3013" r="-1148" b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val 96">
            <a:extLst>
              <a:ext uri="{FF2B5EF4-FFF2-40B4-BE49-F238E27FC236}">
                <a16:creationId xmlns:a16="http://schemas.microsoft.com/office/drawing/2014/main" id="{A964F4B3-BE08-4704-8838-E8F02260BA5F}"/>
              </a:ext>
            </a:extLst>
          </p:cNvPr>
          <p:cNvSpPr/>
          <p:nvPr/>
        </p:nvSpPr>
        <p:spPr>
          <a:xfrm flipH="1">
            <a:off x="5131596" y="6942053"/>
            <a:ext cx="1269205" cy="106410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9BDA3CF-5B6C-4A2B-982E-19AD4E66EC1A}"/>
                  </a:ext>
                </a:extLst>
              </p:cNvPr>
              <p:cNvSpPr txBox="1"/>
              <p:nvPr/>
            </p:nvSpPr>
            <p:spPr>
              <a:xfrm>
                <a:off x="4522620" y="10746230"/>
                <a:ext cx="18249619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Liệt kê ta có: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𝟑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𝟒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𝟓</m:t>
                            </m:r>
                          </m:e>
                        </m: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/>
                          </a:rPr>
                          <m:t>;</m:t>
                        </m:r>
                        <m:d>
                          <m:d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;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/>
                              </a:rPr>
                              <m:t>𝟒</m:t>
                            </m:r>
                          </m:e>
                        </m:d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9BDA3CF-5B6C-4A2B-982E-19AD4E66EC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620" y="10746230"/>
                <a:ext cx="18249619" cy="799963"/>
              </a:xfrm>
              <a:prstGeom prst="rect">
                <a:avLst/>
              </a:prstGeom>
              <a:blipFill>
                <a:blip r:embed="rId4"/>
                <a:stretch>
                  <a:fillRect l="-468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07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91C2D6D1-AE0E-45AA-BE95-17827AB40BAF}"/>
              </a:ext>
            </a:extLst>
          </p:cNvPr>
          <p:cNvGrpSpPr/>
          <p:nvPr/>
        </p:nvGrpSpPr>
        <p:grpSpPr>
          <a:xfrm>
            <a:off x="11557939" y="7410851"/>
            <a:ext cx="6534739" cy="3468228"/>
            <a:chOff x="4042064" y="2990272"/>
            <a:chExt cx="2722808" cy="144509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44E3E24-D872-47A3-BE91-0CAAFA7E4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2064" y="2990272"/>
              <a:ext cx="2722808" cy="144509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A92124D-0BD9-4B37-A7FB-A26AB423996E}"/>
                    </a:ext>
                  </a:extLst>
                </p:cNvPr>
                <p:cNvSpPr txBox="1"/>
                <p:nvPr/>
              </p:nvSpPr>
              <p:spPr>
                <a:xfrm>
                  <a:off x="5943600" y="3086100"/>
                  <a:ext cx="335695" cy="2898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219456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80" b="1">
                            <a:solidFill>
                              <a:prstClr val="black"/>
                            </a:solidFill>
                            <a:latin typeface="Cambria Math"/>
                          </a:rPr>
                          <m:t>:</m:t>
                        </m:r>
                        <m:acc>
                          <m:accPr>
                            <m:chr m:val="̅"/>
                            <m:ctrlPr>
                              <a:rPr lang="en-US" sz="3840" b="1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840" b="1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n-US" sz="384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3086100"/>
                  <a:ext cx="335695" cy="28987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4" name="Picture 4" descr="Cover">
            <a:extLst>
              <a:ext uri="{FF2B5EF4-FFF2-40B4-BE49-F238E27FC236}">
                <a16:creationId xmlns:a16="http://schemas.microsoft.com/office/drawing/2014/main" id="{F672C2FF-1568-4199-8AF1-B0558E31D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5" t="31515" r="26818" b="56161"/>
          <a:stretch/>
        </p:blipFill>
        <p:spPr bwMode="auto">
          <a:xfrm>
            <a:off x="10929878" y="5166545"/>
            <a:ext cx="6291253" cy="169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over">
            <a:extLst>
              <a:ext uri="{FF2B5EF4-FFF2-40B4-BE49-F238E27FC236}">
                <a16:creationId xmlns:a16="http://schemas.microsoft.com/office/drawing/2014/main" id="{CE00AB3F-C9FC-473F-BEA2-8D7FCF5C9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8" t="16162" r="21023" b="67677"/>
          <a:stretch/>
        </p:blipFill>
        <p:spPr bwMode="auto">
          <a:xfrm>
            <a:off x="11400935" y="3484750"/>
            <a:ext cx="7606145" cy="22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491B05-FFAB-43C1-90F7-76F12495BC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53" y="4375110"/>
            <a:ext cx="6870468" cy="3792139"/>
          </a:xfrm>
          <a:prstGeom prst="rect">
            <a:avLst/>
          </a:prstGeom>
        </p:spPr>
      </p:pic>
      <p:pic>
        <p:nvPicPr>
          <p:cNvPr id="37" name="Picture 36" descr="Cover">
            <a:extLst>
              <a:ext uri="{FF2B5EF4-FFF2-40B4-BE49-F238E27FC236}">
                <a16:creationId xmlns:a16="http://schemas.microsoft.com/office/drawing/2014/main" id="{6A5379E1-380C-4A12-B65E-E1AA09086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4" r="77500" b="42222"/>
          <a:stretch/>
        </p:blipFill>
        <p:spPr bwMode="auto">
          <a:xfrm>
            <a:off x="865457" y="4815719"/>
            <a:ext cx="6071541" cy="334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over">
            <a:extLst>
              <a:ext uri="{FF2B5EF4-FFF2-40B4-BE49-F238E27FC236}">
                <a16:creationId xmlns:a16="http://schemas.microsoft.com/office/drawing/2014/main" id="{2A8DB23F-344E-42C6-B70B-E594B7336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481" y="2450925"/>
            <a:ext cx="5349240" cy="334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over">
            <a:extLst>
              <a:ext uri="{FF2B5EF4-FFF2-40B4-BE49-F238E27FC236}">
                <a16:creationId xmlns:a16="http://schemas.microsoft.com/office/drawing/2014/main" id="{E25B6EDB-148F-40BA-BA9E-252EA6F13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3" t="79596" r="27273" b="1414"/>
          <a:stretch/>
        </p:blipFill>
        <p:spPr bwMode="auto">
          <a:xfrm>
            <a:off x="11657690" y="11056355"/>
            <a:ext cx="6134794" cy="26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ECAEE70-E915-4E92-8EBB-81C12C10A8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601" y="9965705"/>
            <a:ext cx="6586104" cy="13729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B6502F7-A8C6-49D3-A1DC-C224276E6C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39" y="7410852"/>
            <a:ext cx="4817263" cy="4781578"/>
          </a:xfrm>
          <a:prstGeom prst="rect">
            <a:avLst/>
          </a:prstGeom>
        </p:spPr>
      </p:pic>
      <p:pic>
        <p:nvPicPr>
          <p:cNvPr id="42" name="Picture 4" descr="Cover">
            <a:extLst>
              <a:ext uri="{FF2B5EF4-FFF2-40B4-BE49-F238E27FC236}">
                <a16:creationId xmlns:a16="http://schemas.microsoft.com/office/drawing/2014/main" id="{1B26D019-9994-44D9-91DA-3742F2824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7" t="88687" b="1414"/>
          <a:stretch/>
        </p:blipFill>
        <p:spPr bwMode="auto">
          <a:xfrm>
            <a:off x="17726918" y="12273797"/>
            <a:ext cx="5985163" cy="13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831FED61-450C-474B-825A-3B3D37EED43A}"/>
              </a:ext>
            </a:extLst>
          </p:cNvPr>
          <p:cNvGrpSpPr/>
          <p:nvPr/>
        </p:nvGrpSpPr>
        <p:grpSpPr>
          <a:xfrm>
            <a:off x="3576001" y="1760792"/>
            <a:ext cx="12917978" cy="2286000"/>
            <a:chOff x="1257300" y="0"/>
            <a:chExt cx="5382491" cy="952500"/>
          </a:xfrm>
        </p:grpSpPr>
        <p:pic>
          <p:nvPicPr>
            <p:cNvPr id="44" name="Picture 4" descr="Cover">
              <a:extLst>
                <a:ext uri="{FF2B5EF4-FFF2-40B4-BE49-F238E27FC236}">
                  <a16:creationId xmlns:a16="http://schemas.microsoft.com/office/drawing/2014/main" id="{C79386D6-EE00-4D40-852B-C41BF9C688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8" t="303" r="29432" b="83030"/>
            <a:stretch/>
          </p:blipFill>
          <p:spPr bwMode="auto">
            <a:xfrm>
              <a:off x="1257300" y="0"/>
              <a:ext cx="53721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4DACCFA-E58A-471D-A1D8-820249BB8CD9}"/>
                </a:ext>
              </a:extLst>
            </p:cNvPr>
            <p:cNvSpPr txBox="1"/>
            <p:nvPr/>
          </p:nvSpPr>
          <p:spPr>
            <a:xfrm>
              <a:off x="5470316" y="78069"/>
              <a:ext cx="1169475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94560"/>
              <a:r>
                <a:rPr lang="en-US" sz="288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l-GR" sz="288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Ω</a:t>
              </a:r>
              <a:endParaRPr lang="en-US" sz="288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8600" y="1502345"/>
            <a:ext cx="6251198" cy="862284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319553" y="7949083"/>
            <a:ext cx="22011549" cy="5519914"/>
            <a:chOff x="1270511" y="5867400"/>
            <a:chExt cx="22011549" cy="6106853"/>
          </a:xfrm>
        </p:grpSpPr>
        <p:sp>
          <p:nvSpPr>
            <p:cNvPr id="53" name="Rounded Rectangle 52"/>
            <p:cNvSpPr/>
            <p:nvPr/>
          </p:nvSpPr>
          <p:spPr>
            <a:xfrm>
              <a:off x="1438636" y="6139009"/>
              <a:ext cx="21843424" cy="58352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12733"/>
              <a:chOff x="1224541" y="6305967"/>
              <a:chExt cx="3568119" cy="91273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912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450287" y="1752600"/>
            <a:ext cx="21880815" cy="5949189"/>
            <a:chOff x="1268078" y="3405486"/>
            <a:chExt cx="21880815" cy="5949189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80815" cy="556372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5179113" cy="940513"/>
              <a:chOff x="1311958" y="3405486"/>
              <a:chExt cx="5179113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3500766" y="2084881"/>
                <a:ext cx="800217" cy="365639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42404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VD m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ở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0" name="Rectangle 2">
            <a:extLst>
              <a:ext uri="{FF2B5EF4-FFF2-40B4-BE49-F238E27FC236}">
                <a16:creationId xmlns:a16="http://schemas.microsoft.com/office/drawing/2014/main" id="{9C20389D-0707-4C5A-8A20-2AA224F02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070" y="3287202"/>
            <a:ext cx="18222476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 một đồng tiền kim loại một lần. </a:t>
            </a:r>
            <a:endParaRPr kumimoji="0" lang="vi-VN" altLang="zh-CN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+ Ta có đoán trước được nó xuất hiện mặt sấp hay mặt ngửa hay không?</a:t>
            </a:r>
            <a:endParaRPr kumimoji="0" lang="vi-VN" altLang="zh-CN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zh-CN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+ Ta có thể biết trước được tất cả các kết quả có thể xảy ra không?</a:t>
            </a:r>
            <a:endParaRPr kumimoji="0" lang="vi-VN" altLang="zh-CN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Hình chữ nhật 50">
            <a:extLst>
              <a:ext uri="{FF2B5EF4-FFF2-40B4-BE49-F238E27FC236}">
                <a16:creationId xmlns:a16="http://schemas.microsoft.com/office/drawing/2014/main" id="{E0CD462C-A56C-403B-A02D-A9FA0FEA7CB4}"/>
              </a:ext>
            </a:extLst>
          </p:cNvPr>
          <p:cNvSpPr/>
          <p:nvPr/>
        </p:nvSpPr>
        <p:spPr>
          <a:xfrm>
            <a:off x="1640322" y="8709497"/>
            <a:ext cx="14177300" cy="401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sâp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(S) hay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ngửa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Picture 8">
            <a:extLst>
              <a:ext uri="{FF2B5EF4-FFF2-40B4-BE49-F238E27FC236}">
                <a16:creationId xmlns:a16="http://schemas.microsoft.com/office/drawing/2014/main" id="{B119A93D-D6C8-49A9-B6F0-D37298A26E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37506" r="79550" b="38857"/>
          <a:stretch>
            <a:fillRect/>
          </a:stretch>
        </p:blipFill>
        <p:spPr bwMode="auto">
          <a:xfrm>
            <a:off x="15915794" y="8361587"/>
            <a:ext cx="7148653" cy="48636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D086A6-2228-422D-B02F-4E202CC9F1F9}"/>
              </a:ext>
            </a:extLst>
          </p:cNvPr>
          <p:cNvSpPr txBox="1"/>
          <p:nvPr/>
        </p:nvSpPr>
        <p:spPr>
          <a:xfrm>
            <a:off x="7239000" y="6858000"/>
            <a:ext cx="6629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LỖI TRÌNH CHIẾU ĐÃ SỬA</a:t>
            </a:r>
          </a:p>
        </p:txBody>
      </p:sp>
    </p:spTree>
    <p:extLst>
      <p:ext uri="{BB962C8B-B14F-4D97-AF65-F5344CB8AC3E}">
        <p14:creationId xmlns:p14="http://schemas.microsoft.com/office/powerpoint/2010/main" val="48748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031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88521" y="7794171"/>
            <a:ext cx="21948825" cy="39624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02170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 </a:t>
              </a:r>
            </a:p>
          </p:txBody>
        </p:sp>
      </p:grp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6B1AC2A2-9288-4D7E-9870-0B627BEB8B31}"/>
              </a:ext>
            </a:extLst>
          </p:cNvPr>
          <p:cNvSpPr/>
          <p:nvPr/>
        </p:nvSpPr>
        <p:spPr>
          <a:xfrm>
            <a:off x="2343830" y="4856136"/>
            <a:ext cx="20523727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177520E7-BE1B-453F-9FB1-6A0402A4D6D6}"/>
              </a:ext>
            </a:extLst>
          </p:cNvPr>
          <p:cNvSpPr/>
          <p:nvPr/>
        </p:nvSpPr>
        <p:spPr>
          <a:xfrm>
            <a:off x="2895600" y="8957059"/>
            <a:ext cx="187452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 đơn giản, từ nay phép thử ngẫu nhiên được gọi tắt là phép thử.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2615860" cy="830997"/>
            <a:chOff x="-288924" y="1892299"/>
            <a:chExt cx="1261586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023937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5670332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E732B484-6D32-4AC7-8A3C-D5459BD7A026}"/>
              </a:ext>
            </a:extLst>
          </p:cNvPr>
          <p:cNvSpPr/>
          <p:nvPr/>
        </p:nvSpPr>
        <p:spPr>
          <a:xfrm>
            <a:off x="4441503" y="4114965"/>
            <a:ext cx="177326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/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Picture 6">
            <a:extLst>
              <a:ext uri="{FF2B5EF4-FFF2-40B4-BE49-F238E27FC236}">
                <a16:creationId xmlns:a16="http://schemas.microsoft.com/office/drawing/2014/main" id="{FAFEF7D3-71F3-4FFF-B6AD-F5718437D2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4" t="47714" r="54254" b="24571"/>
          <a:stretch>
            <a:fillRect/>
          </a:stretch>
        </p:blipFill>
        <p:spPr bwMode="auto">
          <a:xfrm>
            <a:off x="5920371" y="6257924"/>
            <a:ext cx="11453229" cy="6391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92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2615860" cy="830997"/>
            <a:chOff x="-288924" y="1892299"/>
            <a:chExt cx="1261586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023937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5670332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E732B484-6D32-4AC7-8A3C-D5459BD7A026}"/>
              </a:ext>
            </a:extLst>
          </p:cNvPr>
          <p:cNvSpPr/>
          <p:nvPr/>
        </p:nvSpPr>
        <p:spPr>
          <a:xfrm>
            <a:off x="4441503" y="4114965"/>
            <a:ext cx="177326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Picture 5">
            <a:extLst>
              <a:ext uri="{FF2B5EF4-FFF2-40B4-BE49-F238E27FC236}">
                <a16:creationId xmlns:a16="http://schemas.microsoft.com/office/drawing/2014/main" id="{19ECF067-2247-4A75-BBF4-E577F858BF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36858" r="28732" b="8000"/>
          <a:stretch>
            <a:fillRect/>
          </a:stretch>
        </p:blipFill>
        <p:spPr bwMode="auto">
          <a:xfrm>
            <a:off x="6553200" y="6365659"/>
            <a:ext cx="9548228" cy="6283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91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031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1FFEB96B-6D0C-483C-A1BD-6936588B68CC}"/>
              </a:ext>
            </a:extLst>
          </p:cNvPr>
          <p:cNvSpPr/>
          <p:nvPr/>
        </p:nvSpPr>
        <p:spPr>
          <a:xfrm>
            <a:off x="2262565" y="4917860"/>
            <a:ext cx="20589752" cy="199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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2615860" cy="830997"/>
            <a:chOff x="-288924" y="1892299"/>
            <a:chExt cx="12615860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023937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PHÉP THỬ KHÔNG GIAN MẪU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Không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gian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mẫu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2162" y="8262258"/>
            <a:ext cx="21819676" cy="4847474"/>
            <a:chOff x="1270511" y="5867400"/>
            <a:chExt cx="21819676" cy="5362911"/>
          </a:xfrm>
        </p:grpSpPr>
        <p:sp>
          <p:nvSpPr>
            <p:cNvPr id="53" name="Rounded Rectangle 52"/>
            <p:cNvSpPr/>
            <p:nvPr/>
          </p:nvSpPr>
          <p:spPr>
            <a:xfrm>
              <a:off x="1270511" y="6310054"/>
              <a:ext cx="21819676" cy="49202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5" cy="4731723"/>
            <a:chOff x="1268078" y="3405486"/>
            <a:chExt cx="21841825" cy="473172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9" y="3790950"/>
              <a:ext cx="21841824" cy="434625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7" name="Hình chữ nhật 56">
            <a:extLst>
              <a:ext uri="{FF2B5EF4-FFF2-40B4-BE49-F238E27FC236}">
                <a16:creationId xmlns:a16="http://schemas.microsoft.com/office/drawing/2014/main" id="{9D72F441-A850-4871-B514-F97D20566472}"/>
              </a:ext>
            </a:extLst>
          </p:cNvPr>
          <p:cNvSpPr/>
          <p:nvPr/>
        </p:nvSpPr>
        <p:spPr>
          <a:xfrm>
            <a:off x="4441502" y="4407215"/>
            <a:ext cx="15377147" cy="3418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súc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Hình chữ nhật 91">
                <a:extLst>
                  <a:ext uri="{FF2B5EF4-FFF2-40B4-BE49-F238E27FC236}">
                    <a16:creationId xmlns:a16="http://schemas.microsoft.com/office/drawing/2014/main" id="{BFF0D7E3-FA7E-4174-8BC5-5DECBC76BE2A}"/>
                  </a:ext>
                </a:extLst>
              </p:cNvPr>
              <p:cNvSpPr/>
              <p:nvPr/>
            </p:nvSpPr>
            <p:spPr>
              <a:xfrm>
                <a:off x="1494949" y="9301507"/>
                <a:ext cx="21327424" cy="3384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𝐍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𝐒𝐒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𝐒𝐍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𝐍𝐒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𝐍𝐍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 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𝛀</m:t>
                    </m:r>
                    <m:r>
                      <a:rPr lang="en-US" sz="4400" b="1" i="0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4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</m:ctrlPr>
                          </m:d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𝐢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,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  <a:ea typeface="SimSun" panose="02010600030101010101" pitchFamily="2" charset="-122"/>
                              </a:rPr>
                              <m:t>𝐣</m:t>
                            </m:r>
                          </m:e>
                        </m:d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|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𝐢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𝐣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=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𝟏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𝟐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𝟑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𝟓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𝐢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,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𝐣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j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chấm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Hình chữ nhật 91">
                <a:extLst>
                  <a:ext uri="{FF2B5EF4-FFF2-40B4-BE49-F238E27FC236}">
                    <a16:creationId xmlns:a16="http://schemas.microsoft.com/office/drawing/2014/main" id="{BFF0D7E3-FA7E-4174-8BC5-5DECBC76BE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949" y="9301507"/>
                <a:ext cx="21327424" cy="3384709"/>
              </a:xfrm>
              <a:prstGeom prst="rect">
                <a:avLst/>
              </a:prstGeom>
              <a:blipFill>
                <a:blip r:embed="rId3"/>
                <a:stretch>
                  <a:fillRect t="-3063" r="-1143" b="-7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0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 CỐ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90601" y="2533888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035167" y="2710007"/>
            <a:ext cx="22204380" cy="2982331"/>
            <a:chOff x="1076414" y="4334859"/>
            <a:chExt cx="22204380" cy="2982331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747525" cy="2646099"/>
              <a:chOff x="637542" y="1083939"/>
              <a:chExt cx="8563946" cy="104178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563946" cy="104178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2177278" rtl="0" eaLnBrk="1" fontAlgn="auto" latinLnBrk="0" hangingPunct="1">
                  <a:lnSpc>
                    <a:spcPts val="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vi-VN" sz="4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569677" y="5800805"/>
            <a:ext cx="21747524" cy="7610394"/>
            <a:chOff x="1390108" y="4038600"/>
            <a:chExt cx="21747524" cy="7610394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8" y="4076041"/>
              <a:ext cx="21747524" cy="7572953"/>
              <a:chOff x="1232453" y="2495616"/>
              <a:chExt cx="21747524" cy="757295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3" y="2858284"/>
                <a:ext cx="21747524" cy="7210285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02170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ý </a:t>
              </a:r>
            </a:p>
          </p:txBody>
        </p:sp>
      </p:grp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6B1AC2A2-9288-4D7E-9870-0B627BEB8B31}"/>
              </a:ext>
            </a:extLst>
          </p:cNvPr>
          <p:cNvSpPr/>
          <p:nvPr/>
        </p:nvSpPr>
        <p:spPr>
          <a:xfrm>
            <a:off x="5047971" y="3333619"/>
            <a:ext cx="14648769" cy="75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1143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E1EA099A-CB35-450A-A3F2-691C6D2E0B31}"/>
              </a:ext>
            </a:extLst>
          </p:cNvPr>
          <p:cNvSpPr/>
          <p:nvPr/>
        </p:nvSpPr>
        <p:spPr>
          <a:xfrm>
            <a:off x="2471751" y="7207957"/>
            <a:ext cx="20459240" cy="5496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B, C,...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"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A, B, C"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thêm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1143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bởi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mẫu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marR="0" indent="1143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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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chắc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chắn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" name="Picture 30">
            <a:extLst>
              <a:ext uri="{FF2B5EF4-FFF2-40B4-BE49-F238E27FC236}">
                <a16:creationId xmlns:a16="http://schemas.microsoft.com/office/drawing/2014/main" id="{A5C9583B-D3C9-410D-84D8-7099BE9E8B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83201" y="3220833"/>
            <a:ext cx="4893538" cy="247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0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17018378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1367</TotalTime>
  <Words>2358</Words>
  <PresentationFormat>Custom</PresentationFormat>
  <Paragraphs>280</Paragraphs>
  <Slides>22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2021-10-08T15:56:28Z</dcterms:modified>
</cp:coreProperties>
</file>