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73" r:id="rId3"/>
    <p:sldId id="256" r:id="rId4"/>
    <p:sldId id="274" r:id="rId5"/>
    <p:sldId id="275" r:id="rId6"/>
    <p:sldId id="276" r:id="rId7"/>
    <p:sldId id="277" r:id="rId8"/>
    <p:sldId id="278" r:id="rId9"/>
    <p:sldId id="279" r:id="rId10"/>
    <p:sldId id="280"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08"/>
    <a:srgbClr val="FF6D2F"/>
    <a:srgbClr val="01A690"/>
    <a:srgbClr val="F48812"/>
    <a:srgbClr val="FF33CC"/>
    <a:srgbClr val="F56D22"/>
    <a:srgbClr val="FC694A"/>
    <a:srgbClr val="59CAF6"/>
    <a:srgbClr val="55C8FF"/>
    <a:srgbClr val="D9E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5" autoAdjust="0"/>
    <p:restoredTop sz="94660"/>
  </p:normalViewPr>
  <p:slideViewPr>
    <p:cSldViewPr snapToGrid="0">
      <p:cViewPr varScale="1">
        <p:scale>
          <a:sx n="82" d="100"/>
          <a:sy n="82" d="100"/>
        </p:scale>
        <p:origin x="77"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875472" y="1945317"/>
            <a:ext cx="8441056" cy="400110"/>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Trình bày các cấu trúc điều khiển trong ngôn ngữ lập trình trực quan. </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0A50E529-33AF-B7D6-0585-D1ED2E69134C}"/>
              </a:ext>
            </a:extLst>
          </p:cNvPr>
          <p:cNvGrpSpPr/>
          <p:nvPr/>
        </p:nvGrpSpPr>
        <p:grpSpPr>
          <a:xfrm>
            <a:off x="323398" y="407966"/>
            <a:ext cx="2607681" cy="1203362"/>
            <a:chOff x="323398" y="817758"/>
            <a:chExt cx="2607681" cy="1203362"/>
          </a:xfrm>
        </p:grpSpPr>
        <p:sp>
          <p:nvSpPr>
            <p:cNvPr id="4" name="Rectangle 3">
              <a:extLst>
                <a:ext uri="{FF2B5EF4-FFF2-40B4-BE49-F238E27FC236}">
                  <a16:creationId xmlns:a16="http://schemas.microsoft.com/office/drawing/2014/main" id="{00A7CC1E-A992-2D72-C6A4-A3E8458E6B44}"/>
                </a:ext>
              </a:extLst>
            </p:cNvPr>
            <p:cNvSpPr/>
            <p:nvPr/>
          </p:nvSpPr>
          <p:spPr>
            <a:xfrm>
              <a:off x="481780" y="817758"/>
              <a:ext cx="2290916"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23398" y="823531"/>
              <a:ext cx="2607681" cy="1191816"/>
            </a:xfrm>
            <a:prstGeom prst="roundRect">
              <a:avLst/>
            </a:prstGeom>
            <a:noFill/>
          </p:spPr>
          <p:txBody>
            <a:bodyPr wrap="square" rtlCol="0">
              <a:sp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extBox 1">
            <a:extLst>
              <a:ext uri="{FF2B5EF4-FFF2-40B4-BE49-F238E27FC236}">
                <a16:creationId xmlns:a16="http://schemas.microsoft.com/office/drawing/2014/main" id="{C4C10618-FDD7-0950-B02D-32CBCED3BE7D}"/>
              </a:ext>
            </a:extLst>
          </p:cNvPr>
          <p:cNvSpPr txBox="1"/>
          <p:nvPr/>
        </p:nvSpPr>
        <p:spPr>
          <a:xfrm>
            <a:off x="1875472" y="2679416"/>
            <a:ext cx="8441056" cy="163121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 Cấu trúc tuần tự được thể hiện bằng cách lắp ghép các khối lệnh theo trình tự của các hoạt động, từ trên xuống dưới.</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Cấu trúc rẽ nhánh có 2 dạng, dạng khuyết và dạng đầy đủ.</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Cấu trúc lặp có ba dạng: lặp với số lần định trước, lặp vô hạn và lặp có điều kiện kết thúc.</a:t>
            </a:r>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635263"/>
            <a:ext cx="8441056" cy="1015663"/>
          </a:xfrm>
          <a:prstGeom prst="rect">
            <a:avLst/>
          </a:prstGeom>
          <a:noFill/>
          <a:effectLst/>
        </p:spPr>
        <p:txBody>
          <a:bodyPr wrap="square" rtlCol="0">
            <a:spAutoFit/>
          </a:bodyPr>
          <a:lstStyle/>
          <a:p>
            <a:pPr lvl="0">
              <a:defRPr/>
            </a:pPr>
            <a:r>
              <a:rPr lang="en-US" sz="2000" b="1">
                <a:latin typeface="Open Sans" panose="020B0606030504020204" pitchFamily="34" charset="0"/>
                <a:ea typeface="Open Sans" panose="020B0606030504020204" pitchFamily="34" charset="0"/>
                <a:cs typeface="Open Sans" panose="020B0606030504020204" pitchFamily="34" charset="0"/>
              </a:rPr>
              <a:t>V</a:t>
            </a:r>
            <a:r>
              <a:rPr lang="vi-VN" sz="2000" b="1">
                <a:latin typeface="Open Sans" panose="020B0606030504020204" pitchFamily="34" charset="0"/>
                <a:ea typeface="Open Sans" panose="020B0606030504020204" pitchFamily="34" charset="0"/>
                <a:cs typeface="Open Sans" panose="020B0606030504020204" pitchFamily="34" charset="0"/>
              </a:rPr>
              <a:t>ề nhà: </a:t>
            </a:r>
            <a:r>
              <a:rPr lang="vi-VN" sz="2000">
                <a:latin typeface="Open Sans" panose="020B0606030504020204" pitchFamily="34" charset="0"/>
                <a:ea typeface="Open Sans" panose="020B0606030504020204" pitchFamily="34" charset="0"/>
                <a:cs typeface="Open Sans" panose="020B0606030504020204" pitchFamily="34" charset="0"/>
              </a:rPr>
              <a:t>Đọc bài tập 2 phần Vận dụng trang 85 SGK. Thực hiện ghép các khối lệnh Scratch trong hình 14.10 thành chương trình tính ước chung lớn nhất của hai số nguyên không âm. Lưu tệp chương trình.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4523631" y="317177"/>
            <a:ext cx="3144739" cy="1203362"/>
            <a:chOff x="8214890" y="317177"/>
            <a:chExt cx="3144739" cy="1203362"/>
          </a:xfrm>
        </p:grpSpPr>
        <p:sp>
          <p:nvSpPr>
            <p:cNvPr id="4" name="Rectangle 3">
              <a:extLst>
                <a:ext uri="{FF2B5EF4-FFF2-40B4-BE49-F238E27FC236}">
                  <a16:creationId xmlns:a16="http://schemas.microsoft.com/office/drawing/2014/main" id="{00A7CC1E-A992-2D72-C6A4-A3E8458E6B44}"/>
                </a:ext>
              </a:extLst>
            </p:cNvPr>
            <p:cNvSpPr/>
            <p:nvPr/>
          </p:nvSpPr>
          <p:spPr>
            <a:xfrm>
              <a:off x="8405892" y="317177"/>
              <a:ext cx="2762735"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8214890" y="629417"/>
              <a:ext cx="3144739" cy="578882"/>
            </a:xfrm>
            <a:prstGeom prst="round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VẬN DỤNG</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0288603D-2D9D-6D9D-FCA5-D971163C6E9E}"/>
              </a:ext>
            </a:extLst>
          </p:cNvPr>
          <p:cNvPicPr>
            <a:picLocks noChangeAspect="1"/>
          </p:cNvPicPr>
          <p:nvPr/>
        </p:nvPicPr>
        <p:blipFill>
          <a:blip r:embed="rId3"/>
          <a:stretch>
            <a:fillRect/>
          </a:stretch>
        </p:blipFill>
        <p:spPr>
          <a:xfrm>
            <a:off x="2513399" y="2899675"/>
            <a:ext cx="7165203" cy="3958325"/>
          </a:xfrm>
          <a:prstGeom prst="rect">
            <a:avLst/>
          </a:prstGeom>
        </p:spPr>
      </p:pic>
    </p:spTree>
    <p:extLst>
      <p:ext uri="{BB962C8B-B14F-4D97-AF65-F5344CB8AC3E}">
        <p14:creationId xmlns:p14="http://schemas.microsoft.com/office/powerpoint/2010/main" val="41006373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371573" y="1581571"/>
            <a:ext cx="11448855" cy="2293093"/>
          </a:xfrm>
        </p:spPr>
        <p:txBody>
          <a:bodyPr vert="horz" lIns="91440" tIns="45720" rIns="91440" bIns="45720" rtlCol="0" anchor="t">
            <a:noAutofit/>
          </a:bodyPr>
          <a:lstStyle/>
          <a:p>
            <a:pPr algn="ctr"/>
            <a:r>
              <a:rPr lang="en-US" sz="6600"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TIẾT 30. </a:t>
            </a:r>
            <a:r>
              <a:rPr lang="vi-VN" sz="6600"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BÀI 14: </a:t>
            </a:r>
            <a:br>
              <a:rPr lang="en-US" sz="6600"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br>
            <a:r>
              <a:rPr lang="vi-VN" sz="6600"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CẤU TRÚC ĐIỀU KHIỂN</a:t>
            </a:r>
            <a:br>
              <a:rPr lang="en-US" sz="6600"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br>
            <a:r>
              <a:rPr lang="en-US" sz="6600"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3898376" y="5025136"/>
            <a:ext cx="4395248" cy="445664"/>
          </a:xfrm>
        </p:spPr>
        <p:txBody>
          <a:bodyPr vert="horz" lIns="91440" tIns="45720" rIns="91440" bIns="45720" rtlCol="0" anchor="t">
            <a:normAutofit/>
          </a:bodyPr>
          <a:lstStyle/>
          <a:p>
            <a:r>
              <a:rPr lang="en-US"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Người dạy: Thầy Giáo Tin</a:t>
            </a:r>
          </a:p>
        </p:txBody>
      </p:sp>
    </p:spTree>
    <p:extLst>
      <p:ext uri="{BB962C8B-B14F-4D97-AF65-F5344CB8AC3E}">
        <p14:creationId xmlns:p14="http://schemas.microsoft.com/office/powerpoint/2010/main" val="26332471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3929272"/>
            <a:ext cx="8441056" cy="1015663"/>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Chương trình trò chơi Đoán số sẽ bao gồm cả ba cấu trúc: Tuần tự, rẽ nhánh và lặp. Các em hãy dựa vào SGK trang 83, 84 để tự lập trình cho mình Trò chơi Đoán số đó.</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grpSp>
        <p:nvGrpSpPr>
          <p:cNvPr id="10" name="Group 9">
            <a:extLst>
              <a:ext uri="{FF2B5EF4-FFF2-40B4-BE49-F238E27FC236}">
                <a16:creationId xmlns:a16="http://schemas.microsoft.com/office/drawing/2014/main" id="{94C53344-3E09-5A24-C61A-94A7F05D77E6}"/>
              </a:ext>
            </a:extLst>
          </p:cNvPr>
          <p:cNvGrpSpPr/>
          <p:nvPr/>
        </p:nvGrpSpPr>
        <p:grpSpPr>
          <a:xfrm>
            <a:off x="1266113" y="1720844"/>
            <a:ext cx="9659775" cy="1986983"/>
            <a:chOff x="1266113" y="1720844"/>
            <a:chExt cx="9659775" cy="1986983"/>
          </a:xfrm>
        </p:grpSpPr>
        <p:pic>
          <p:nvPicPr>
            <p:cNvPr id="8" name="Picture 7">
              <a:extLst>
                <a:ext uri="{FF2B5EF4-FFF2-40B4-BE49-F238E27FC236}">
                  <a16:creationId xmlns:a16="http://schemas.microsoft.com/office/drawing/2014/main" id="{74693C67-7E55-107E-C698-7B3FCC740295}"/>
                </a:ext>
              </a:extLst>
            </p:cNvPr>
            <p:cNvPicPr>
              <a:picLocks noChangeAspect="1"/>
            </p:cNvPicPr>
            <p:nvPr/>
          </p:nvPicPr>
          <p:blipFill>
            <a:blip r:embed="rId3"/>
            <a:stretch>
              <a:fillRect/>
            </a:stretch>
          </p:blipFill>
          <p:spPr>
            <a:xfrm>
              <a:off x="1266113" y="2154264"/>
              <a:ext cx="9659775" cy="1553563"/>
            </a:xfrm>
            <a:prstGeom prst="rect">
              <a:avLst/>
            </a:prstGeom>
          </p:spPr>
        </p:pic>
        <p:sp>
          <p:nvSpPr>
            <p:cNvPr id="9" name="TextBox 8">
              <a:extLst>
                <a:ext uri="{FF2B5EF4-FFF2-40B4-BE49-F238E27FC236}">
                  <a16:creationId xmlns:a16="http://schemas.microsoft.com/office/drawing/2014/main" id="{7CF68C3E-B6CC-B5E3-178D-659B2AF9F032}"/>
                </a:ext>
              </a:extLst>
            </p:cNvPr>
            <p:cNvSpPr txBox="1"/>
            <p:nvPr/>
          </p:nvSpPr>
          <p:spPr>
            <a:xfrm>
              <a:off x="1342417" y="1720844"/>
              <a:ext cx="2432269" cy="369332"/>
            </a:xfrm>
            <a:prstGeom prst="rect">
              <a:avLst/>
            </a:prstGeom>
            <a:noFill/>
          </p:spPr>
          <p:txBody>
            <a:bodyPr wrap="non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TRÒ CHƠI ĐOÁN SỐ</a:t>
              </a:r>
            </a:p>
          </p:txBody>
        </p:sp>
      </p:grpSp>
    </p:spTree>
    <p:extLst>
      <p:ext uri="{BB962C8B-B14F-4D97-AF65-F5344CB8AC3E}">
        <p14:creationId xmlns:p14="http://schemas.microsoft.com/office/powerpoint/2010/main" val="25986292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730821"/>
            <a:ext cx="8441056" cy="132343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 </a:t>
            </a:r>
            <a:r>
              <a:rPr lang="en-US" sz="2000">
                <a:latin typeface="Open Sans" panose="020B0606030504020204" pitchFamily="34" charset="0"/>
                <a:ea typeface="Open Sans" panose="020B0606030504020204" pitchFamily="34" charset="0"/>
                <a:cs typeface="Open Sans" panose="020B0606030504020204" pitchFamily="34" charset="0"/>
              </a:rPr>
              <a:t>1</a:t>
            </a:r>
            <a:r>
              <a:rPr lang="vi-VN" sz="2000">
                <a:latin typeface="Open Sans" panose="020B0606030504020204" pitchFamily="34" charset="0"/>
                <a:ea typeface="Open Sans" panose="020B0606030504020204" pitchFamily="34" charset="0"/>
                <a:cs typeface="Open Sans" panose="020B0606030504020204" pitchFamily="34" charset="0"/>
              </a:rPr>
              <a:t>. Tạo các biến 
</a:t>
            </a:r>
            <a:r>
              <a:rPr lang="en-US" sz="2000">
                <a:latin typeface="Open Sans" panose="020B0606030504020204" pitchFamily="34" charset="0"/>
                <a:ea typeface="Open Sans" panose="020B0606030504020204" pitchFamily="34" charset="0"/>
                <a:cs typeface="Open Sans" panose="020B0606030504020204" pitchFamily="34" charset="0"/>
              </a:rPr>
              <a:t>- T</a:t>
            </a:r>
            <a:r>
              <a:rPr lang="vi-VN" sz="2000">
                <a:latin typeface="Open Sans" panose="020B0606030504020204" pitchFamily="34" charset="0"/>
                <a:ea typeface="Open Sans" panose="020B0606030504020204" pitchFamily="34" charset="0"/>
                <a:cs typeface="Open Sans" panose="020B0606030504020204" pitchFamily="34" charset="0"/>
              </a:rPr>
              <a:t>ạo biến </a:t>
            </a:r>
            <a:r>
              <a:rPr lang="vi-VN" sz="2000" i="1">
                <a:latin typeface="Open Sans" panose="020B0606030504020204" pitchFamily="34" charset="0"/>
                <a:ea typeface="Open Sans" panose="020B0606030504020204" pitchFamily="34" charset="0"/>
                <a:cs typeface="Open Sans" panose="020B0606030504020204" pitchFamily="34" charset="0"/>
              </a:rPr>
              <a:t>số bí mật</a:t>
            </a:r>
            <a:r>
              <a:rPr lang="vi-VN" sz="2000">
                <a:latin typeface="Open Sans" panose="020B0606030504020204" pitchFamily="34" charset="0"/>
                <a:ea typeface="Open Sans" panose="020B0606030504020204" pitchFamily="34" charset="0"/>
                <a:cs typeface="Open Sans" panose="020B0606030504020204" pitchFamily="34" charset="0"/>
              </a:rPr>
              <a:t>. Em có thể tạo biến mới hoặc đổi tên biến có s</a:t>
            </a:r>
            <a:r>
              <a:rPr lang="en-US" sz="2000">
                <a:latin typeface="Open Sans" panose="020B0606030504020204" pitchFamily="34" charset="0"/>
                <a:ea typeface="Open Sans" panose="020B0606030504020204" pitchFamily="34" charset="0"/>
                <a:cs typeface="Open Sans" panose="020B0606030504020204" pitchFamily="34" charset="0"/>
              </a:rPr>
              <a:t>ẵ</a:t>
            </a:r>
            <a:r>
              <a:rPr lang="vi-VN" sz="2000">
                <a:latin typeface="Open Sans" panose="020B0606030504020204" pitchFamily="34" charset="0"/>
                <a:ea typeface="Open Sans" panose="020B0606030504020204" pitchFamily="34" charset="0"/>
                <a:cs typeface="Open Sans" panose="020B0606030504020204" pitchFamily="34" charset="0"/>
              </a:rPr>
              <a:t>n </a:t>
            </a:r>
            <a:r>
              <a:rPr lang="en-US" sz="2000">
                <a:latin typeface="Open Sans" panose="020B0606030504020204" pitchFamily="34" charset="0"/>
                <a:ea typeface="Open Sans" panose="020B0606030504020204" pitchFamily="34" charset="0"/>
                <a:cs typeface="Open Sans" panose="020B0606030504020204" pitchFamily="34" charset="0"/>
              </a:rPr>
              <a:t>“my variable” </a:t>
            </a:r>
            <a:r>
              <a:rPr lang="vi-VN" sz="2000">
                <a:latin typeface="Open Sans" panose="020B0606030504020204" pitchFamily="34" charset="0"/>
                <a:ea typeface="Open Sans" panose="020B0606030504020204" pitchFamily="34" charset="0"/>
                <a:cs typeface="Open Sans" panose="020B0606030504020204" pitchFamily="34" charset="0"/>
              </a:rPr>
              <a:t>thành </a:t>
            </a:r>
            <a:r>
              <a:rPr lang="vi-VN" sz="2000" i="1">
                <a:latin typeface="Open Sans" panose="020B0606030504020204" pitchFamily="34" charset="0"/>
                <a:ea typeface="Open Sans" panose="020B0606030504020204" pitchFamily="34" charset="0"/>
                <a:cs typeface="Open Sans" panose="020B0606030504020204" pitchFamily="34" charset="0"/>
              </a:rPr>
              <a:t>số bí mật</a:t>
            </a:r>
            <a:r>
              <a:rPr lang="vi-VN" sz="200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Biến trả lời đã có s</a:t>
            </a:r>
            <a:r>
              <a:rPr lang="en-US" sz="2000">
                <a:latin typeface="Open Sans" panose="020B0606030504020204" pitchFamily="34" charset="0"/>
                <a:ea typeface="Open Sans" panose="020B0606030504020204" pitchFamily="34" charset="0"/>
                <a:cs typeface="Open Sans" panose="020B0606030504020204" pitchFamily="34" charset="0"/>
              </a:rPr>
              <a:t>ẵ</a:t>
            </a:r>
            <a:r>
              <a:rPr lang="vi-VN" sz="2000">
                <a:latin typeface="Open Sans" panose="020B0606030504020204" pitchFamily="34" charset="0"/>
                <a:ea typeface="Open Sans" panose="020B0606030504020204" pitchFamily="34" charset="0"/>
                <a:cs typeface="Open Sans" panose="020B0606030504020204" pitchFamily="34" charset="0"/>
              </a:rPr>
              <a:t>n trong nhóm lệnh </a:t>
            </a:r>
            <a:r>
              <a:rPr lang="en-US" sz="2000">
                <a:latin typeface="Open Sans" panose="020B0606030504020204" pitchFamily="34" charset="0"/>
                <a:ea typeface="Open Sans" panose="020B0606030504020204" pitchFamily="34" charset="0"/>
                <a:cs typeface="Open Sans" panose="020B0606030504020204" pitchFamily="34" charset="0"/>
              </a:rPr>
              <a:t>“C</a:t>
            </a:r>
            <a:r>
              <a:rPr lang="vi-VN" sz="2000">
                <a:latin typeface="Open Sans" panose="020B0606030504020204" pitchFamily="34" charset="0"/>
                <a:ea typeface="Open Sans" panose="020B0606030504020204" pitchFamily="34" charset="0"/>
                <a:cs typeface="Open Sans" panose="020B0606030504020204" pitchFamily="34" charset="0"/>
              </a:rPr>
              <a:t>ảm biến</a:t>
            </a:r>
            <a:r>
              <a:rPr lang="en-US" sz="2000">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5" name="Picture 4">
            <a:extLst>
              <a:ext uri="{FF2B5EF4-FFF2-40B4-BE49-F238E27FC236}">
                <a16:creationId xmlns:a16="http://schemas.microsoft.com/office/drawing/2014/main" id="{FD492533-5EF2-3578-37D9-1F82BC780184}"/>
              </a:ext>
            </a:extLst>
          </p:cNvPr>
          <p:cNvPicPr>
            <a:picLocks noChangeAspect="1"/>
          </p:cNvPicPr>
          <p:nvPr/>
        </p:nvPicPr>
        <p:blipFill>
          <a:blip r:embed="rId3"/>
          <a:stretch>
            <a:fillRect/>
          </a:stretch>
        </p:blipFill>
        <p:spPr>
          <a:xfrm>
            <a:off x="3476572" y="3491165"/>
            <a:ext cx="5238857" cy="2245224"/>
          </a:xfrm>
          <a:prstGeom prst="rect">
            <a:avLst/>
          </a:prstGeom>
        </p:spPr>
      </p:pic>
    </p:spTree>
    <p:extLst>
      <p:ext uri="{BB962C8B-B14F-4D97-AF65-F5344CB8AC3E}">
        <p14:creationId xmlns:p14="http://schemas.microsoft.com/office/powerpoint/2010/main" val="35781256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730821"/>
            <a:ext cx="8441056" cy="132343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 </a:t>
            </a:r>
            <a:r>
              <a:rPr lang="en-US" sz="2000">
                <a:latin typeface="Open Sans" panose="020B0606030504020204" pitchFamily="34" charset="0"/>
                <a:ea typeface="Open Sans" panose="020B0606030504020204" pitchFamily="34" charset="0"/>
                <a:cs typeface="Open Sans" panose="020B0606030504020204" pitchFamily="34" charset="0"/>
              </a:rPr>
              <a:t>2</a:t>
            </a:r>
            <a:r>
              <a:rPr lang="vi-VN" sz="2000">
                <a:latin typeface="Open Sans" panose="020B0606030504020204" pitchFamily="34" charset="0"/>
                <a:ea typeface="Open Sans" panose="020B0606030504020204" pitchFamily="34" charset="0"/>
                <a:cs typeface="Open Sans" panose="020B0606030504020204" pitchFamily="34" charset="0"/>
              </a:rPr>
              <a:t>. Tạo </a:t>
            </a:r>
            <a:r>
              <a:rPr lang="en-US" sz="2000">
                <a:latin typeface="Open Sans" panose="020B0606030504020204" pitchFamily="34" charset="0"/>
                <a:ea typeface="Open Sans" panose="020B0606030504020204" pitchFamily="34" charset="0"/>
                <a:cs typeface="Open Sans" panose="020B0606030504020204" pitchFamily="34" charset="0"/>
              </a:rPr>
              <a:t>khung chương trình</a:t>
            </a:r>
          </a:p>
          <a:p>
            <a:pPr lvl="0">
              <a:defRPr/>
            </a:pP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Tạo khung chương trình gồm 6 khối lệnh lắp ghép với nhau theo cấu trúc tuần tự, từ trên xuống dưới. Mỗi khối lệnh được kéo từ các nhóm tương ứng như được chỉ dẫn trong hình 14. 5, th</a:t>
            </a:r>
            <a:r>
              <a:rPr lang="en-US" sz="2000">
                <a:latin typeface="Open Sans" panose="020B0606030504020204" pitchFamily="34" charset="0"/>
                <a:ea typeface="Open Sans" panose="020B0606030504020204" pitchFamily="34" charset="0"/>
                <a:cs typeface="Open Sans" panose="020B0606030504020204" pitchFamily="34" charset="0"/>
              </a:rPr>
              <a:t>ả</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vào vùng kịch bản</a:t>
            </a: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7" name="Picture 6">
            <a:extLst>
              <a:ext uri="{FF2B5EF4-FFF2-40B4-BE49-F238E27FC236}">
                <a16:creationId xmlns:a16="http://schemas.microsoft.com/office/drawing/2014/main" id="{440417CD-233B-1059-E87B-5D9F68273248}"/>
              </a:ext>
            </a:extLst>
          </p:cNvPr>
          <p:cNvPicPr>
            <a:picLocks noChangeAspect="1"/>
          </p:cNvPicPr>
          <p:nvPr/>
        </p:nvPicPr>
        <p:blipFill>
          <a:blip r:embed="rId3"/>
          <a:stretch>
            <a:fillRect/>
          </a:stretch>
        </p:blipFill>
        <p:spPr>
          <a:xfrm>
            <a:off x="4554811" y="3231542"/>
            <a:ext cx="3082379" cy="3131936"/>
          </a:xfrm>
          <a:prstGeom prst="rect">
            <a:avLst/>
          </a:prstGeom>
        </p:spPr>
      </p:pic>
    </p:spTree>
    <p:extLst>
      <p:ext uri="{BB962C8B-B14F-4D97-AF65-F5344CB8AC3E}">
        <p14:creationId xmlns:p14="http://schemas.microsoft.com/office/powerpoint/2010/main" val="19215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498864"/>
            <a:ext cx="8441056" cy="224676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 </a:t>
            </a:r>
            <a:r>
              <a:rPr lang="en-US" sz="2000">
                <a:latin typeface="Open Sans" panose="020B0606030504020204" pitchFamily="34" charset="0"/>
                <a:ea typeface="Open Sans" panose="020B0606030504020204" pitchFamily="34" charset="0"/>
                <a:cs typeface="Open Sans" panose="020B0606030504020204" pitchFamily="34" charset="0"/>
              </a:rPr>
              <a:t>3</a:t>
            </a:r>
            <a:r>
              <a:rPr lang="vi-VN" sz="2000">
                <a:latin typeface="Open Sans" panose="020B0606030504020204" pitchFamily="34" charset="0"/>
                <a:ea typeface="Open Sans" panose="020B0606030504020204" pitchFamily="34" charset="0"/>
                <a:cs typeface="Open Sans" panose="020B0606030504020204" pitchFamily="34" charset="0"/>
              </a:rPr>
              <a:t>. Tạo </a:t>
            </a:r>
            <a:r>
              <a:rPr lang="en-US" sz="2000">
                <a:latin typeface="Open Sans" panose="020B0606030504020204" pitchFamily="34" charset="0"/>
                <a:ea typeface="Open Sans" panose="020B0606030504020204" pitchFamily="34" charset="0"/>
                <a:cs typeface="Open Sans" panose="020B0606030504020204" pitchFamily="34" charset="0"/>
              </a:rPr>
              <a:t>các biểu thức</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Chọn phép toán và điền các giá trị tương ứng để có biểu thức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lấy ngẫu nhiên từ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đến 100</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Chọn phép so sánh</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và lắp các biến vào chỗ trống để có biểu thức l</a:t>
            </a:r>
            <a:r>
              <a:rPr lang="en-US" sz="2000">
                <a:latin typeface="Open Sans" panose="020B0606030504020204" pitchFamily="34" charset="0"/>
                <a:ea typeface="Open Sans" panose="020B0606030504020204" pitchFamily="34" charset="0"/>
                <a:cs typeface="Open Sans" panose="020B0606030504020204" pitchFamily="34" charset="0"/>
              </a:rPr>
              <a:t>ô</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gic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trả lời</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số bí mật</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L</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ắp ghép các biểu thức trên vào vị trí phù hợp trong khung chương trình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ình 14.6a</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5" name="Picture 4">
            <a:extLst>
              <a:ext uri="{FF2B5EF4-FFF2-40B4-BE49-F238E27FC236}">
                <a16:creationId xmlns:a16="http://schemas.microsoft.com/office/drawing/2014/main" id="{82EDDBAE-9188-9703-7AAF-784E91D9B7C6}"/>
              </a:ext>
            </a:extLst>
          </p:cNvPr>
          <p:cNvPicPr>
            <a:picLocks noChangeAspect="1"/>
          </p:cNvPicPr>
          <p:nvPr/>
        </p:nvPicPr>
        <p:blipFill rotWithShape="1">
          <a:blip r:embed="rId3"/>
          <a:srcRect r="47384" b="11252"/>
          <a:stretch/>
        </p:blipFill>
        <p:spPr>
          <a:xfrm>
            <a:off x="4250443" y="3623822"/>
            <a:ext cx="3691115" cy="2870284"/>
          </a:xfrm>
          <a:prstGeom prst="rect">
            <a:avLst/>
          </a:prstGeom>
        </p:spPr>
      </p:pic>
    </p:spTree>
    <p:extLst>
      <p:ext uri="{BB962C8B-B14F-4D97-AF65-F5344CB8AC3E}">
        <p14:creationId xmlns:p14="http://schemas.microsoft.com/office/powerpoint/2010/main" val="40759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498864"/>
            <a:ext cx="8441056" cy="163121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a:t>
            </a:r>
            <a:r>
              <a:rPr lang="en-US" sz="2000">
                <a:latin typeface="Open Sans" panose="020B0606030504020204" pitchFamily="34" charset="0"/>
                <a:ea typeface="Open Sans" panose="020B0606030504020204" pitchFamily="34" charset="0"/>
                <a:cs typeface="Open Sans" panose="020B0606030504020204" pitchFamily="34" charset="0"/>
              </a:rPr>
              <a:t> 4</a:t>
            </a:r>
            <a:r>
              <a:rPr lang="vi-VN" sz="2000">
                <a:latin typeface="Open Sans" panose="020B0606030504020204" pitchFamily="34" charset="0"/>
                <a:ea typeface="Open Sans" panose="020B0606030504020204" pitchFamily="34" charset="0"/>
                <a:cs typeface="Open Sans" panose="020B0606030504020204" pitchFamily="34" charset="0"/>
              </a:rPr>
              <a:t>. Tạo khối lệnh rẽ nhánh
</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Tương tự như bước 2 và bước 3 để tạo khối lệnh rẽ nhánh với điều kiện </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trả lời </a:t>
            </a:r>
            <a:r>
              <a:rPr lang="en-US" sz="2000">
                <a:latin typeface="Open Sans" panose="020B0606030504020204" pitchFamily="34" charset="0"/>
                <a:ea typeface="Open Sans" panose="020B0606030504020204" pitchFamily="34" charset="0"/>
                <a:cs typeface="Open Sans" panose="020B0606030504020204" pitchFamily="34" charset="0"/>
              </a:rPr>
              <a:t>&lt;</a:t>
            </a:r>
            <a:r>
              <a:rPr lang="vi-VN" sz="2000">
                <a:latin typeface="Open Sans" panose="020B0606030504020204" pitchFamily="34" charset="0"/>
                <a:ea typeface="Open Sans" panose="020B0606030504020204" pitchFamily="34" charset="0"/>
                <a:cs typeface="Open Sans" panose="020B0606030504020204" pitchFamily="34" charset="0"/>
              </a:rPr>
              <a:t> số bí mật</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Chọn từ nhóm </a:t>
            </a:r>
            <a:r>
              <a:rPr lang="en-US" sz="2000">
                <a:latin typeface="Open Sans" panose="020B0606030504020204" pitchFamily="34" charset="0"/>
                <a:ea typeface="Open Sans" panose="020B0606030504020204" pitchFamily="34" charset="0"/>
                <a:cs typeface="Open Sans" panose="020B0606030504020204" pitchFamily="34" charset="0"/>
              </a:rPr>
              <a:t>“C</a:t>
            </a:r>
            <a:r>
              <a:rPr lang="vi-VN" sz="2000">
                <a:latin typeface="Open Sans" panose="020B0606030504020204" pitchFamily="34" charset="0"/>
                <a:ea typeface="Open Sans" panose="020B0606030504020204" pitchFamily="34" charset="0"/>
                <a:cs typeface="Open Sans" panose="020B0606030504020204" pitchFamily="34" charset="0"/>
              </a:rPr>
              <a:t>ảm biến</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 các khối lệnh </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hỏi</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 và lắp vào vị trí phù hợp như hình 14.6b</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5" name="Picture 4">
            <a:extLst>
              <a:ext uri="{FF2B5EF4-FFF2-40B4-BE49-F238E27FC236}">
                <a16:creationId xmlns:a16="http://schemas.microsoft.com/office/drawing/2014/main" id="{82EDDBAE-9188-9703-7AAF-784E91D9B7C6}"/>
              </a:ext>
            </a:extLst>
          </p:cNvPr>
          <p:cNvPicPr>
            <a:picLocks noChangeAspect="1"/>
          </p:cNvPicPr>
          <p:nvPr/>
        </p:nvPicPr>
        <p:blipFill rotWithShape="1">
          <a:blip r:embed="rId3"/>
          <a:srcRect l="50000" b="13536"/>
          <a:stretch/>
        </p:blipFill>
        <p:spPr>
          <a:xfrm>
            <a:off x="4342194" y="3277834"/>
            <a:ext cx="3507613" cy="2796395"/>
          </a:xfrm>
          <a:prstGeom prst="rect">
            <a:avLst/>
          </a:prstGeom>
        </p:spPr>
      </p:pic>
    </p:spTree>
    <p:extLst>
      <p:ext uri="{BB962C8B-B14F-4D97-AF65-F5344CB8AC3E}">
        <p14:creationId xmlns:p14="http://schemas.microsoft.com/office/powerpoint/2010/main" val="16886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550506" y="1498864"/>
            <a:ext cx="11541967" cy="1015663"/>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a:t>
            </a:r>
            <a:r>
              <a:rPr lang="en-US" sz="2000">
                <a:latin typeface="Open Sans" panose="020B0606030504020204" pitchFamily="34" charset="0"/>
                <a:ea typeface="Open Sans" panose="020B0606030504020204" pitchFamily="34" charset="0"/>
                <a:cs typeface="Open Sans" panose="020B0606030504020204" pitchFamily="34" charset="0"/>
              </a:rPr>
              <a:t> 5</a:t>
            </a:r>
            <a:r>
              <a:rPr lang="vi-VN" sz="2000">
                <a:latin typeface="Open Sans" panose="020B0606030504020204" pitchFamily="34" charset="0"/>
                <a:ea typeface="Open Sans" panose="020B0606030504020204" pitchFamily="34" charset="0"/>
                <a:cs typeface="Open Sans" panose="020B0606030504020204" pitchFamily="34" charset="0"/>
              </a:rPr>
              <a:t>. Hoàn thành chương trình
</a:t>
            </a:r>
            <a:r>
              <a:rPr lang="en-US" sz="2000">
                <a:latin typeface="Open Sans" panose="020B0606030504020204" pitchFamily="34" charset="0"/>
                <a:ea typeface="Open Sans" panose="020B0606030504020204" pitchFamily="34" charset="0"/>
                <a:cs typeface="Open Sans" panose="020B0606030504020204" pitchFamily="34" charset="0"/>
              </a:rPr>
              <a:t>- L</a:t>
            </a:r>
            <a:r>
              <a:rPr lang="vi-VN" sz="2000">
                <a:latin typeface="Open Sans" panose="020B0606030504020204" pitchFamily="34" charset="0"/>
                <a:ea typeface="Open Sans" panose="020B0606030504020204" pitchFamily="34" charset="0"/>
                <a:cs typeface="Open Sans" panose="020B0606030504020204" pitchFamily="34" charset="0"/>
              </a:rPr>
              <a:t>ắp khối lệnh rẽ nhánh vào khung chương trình để được chương trình hoàn chỉnh
</a:t>
            </a:r>
            <a:r>
              <a:rPr lang="en-US" sz="2000">
                <a:latin typeface="Open Sans" panose="020B0606030504020204" pitchFamily="34" charset="0"/>
                <a:ea typeface="Open Sans" panose="020B0606030504020204" pitchFamily="34" charset="0"/>
                <a:cs typeface="Open Sans" panose="020B0606030504020204" pitchFamily="34" charset="0"/>
              </a:rPr>
              <a:t>- Đ</a:t>
            </a:r>
            <a:r>
              <a:rPr lang="vi-VN" sz="2000">
                <a:latin typeface="Open Sans" panose="020B0606030504020204" pitchFamily="34" charset="0"/>
                <a:ea typeface="Open Sans" panose="020B0606030504020204" pitchFamily="34" charset="0"/>
                <a:cs typeface="Open Sans" panose="020B0606030504020204" pitchFamily="34" charset="0"/>
              </a:rPr>
              <a:t>ối sánh thuật toán được mô tả dưới dạng sơ đồ với chương trình hoàn chỉnh ở hình 14</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7</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7" name="Picture 6">
            <a:extLst>
              <a:ext uri="{FF2B5EF4-FFF2-40B4-BE49-F238E27FC236}">
                <a16:creationId xmlns:a16="http://schemas.microsoft.com/office/drawing/2014/main" id="{0638CD4E-803E-FBCB-B293-0387BB9BB8F6}"/>
              </a:ext>
            </a:extLst>
          </p:cNvPr>
          <p:cNvPicPr>
            <a:picLocks noChangeAspect="1"/>
          </p:cNvPicPr>
          <p:nvPr/>
        </p:nvPicPr>
        <p:blipFill>
          <a:blip r:embed="rId3"/>
          <a:stretch>
            <a:fillRect/>
          </a:stretch>
        </p:blipFill>
        <p:spPr>
          <a:xfrm>
            <a:off x="2871899" y="2438445"/>
            <a:ext cx="6448203" cy="4419555"/>
          </a:xfrm>
          <a:prstGeom prst="rect">
            <a:avLst/>
          </a:prstGeom>
        </p:spPr>
      </p:pic>
    </p:spTree>
    <p:extLst>
      <p:ext uri="{BB962C8B-B14F-4D97-AF65-F5344CB8AC3E}">
        <p14:creationId xmlns:p14="http://schemas.microsoft.com/office/powerpoint/2010/main" val="1609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635263"/>
            <a:ext cx="8441056"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G</a:t>
            </a:r>
            <a:r>
              <a:rPr lang="vi-VN" sz="2000">
                <a:latin typeface="Open Sans" panose="020B0606030504020204" pitchFamily="34" charset="0"/>
                <a:ea typeface="Open Sans" panose="020B0606030504020204" pitchFamily="34" charset="0"/>
                <a:cs typeface="Open Sans" panose="020B0606030504020204" pitchFamily="34" charset="0"/>
              </a:rPr>
              <a:t>hép các khối lệnh a, b, c, d vào các vị trí tương ứng 1, 2, 3, 4 ở hình 14.8 để được thuật toán giải phương trình ax + b = 0 trong ngôn ngữ lập trình Scratch với các giá trị a, b nhập từ bàn phím.</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4523631" y="317177"/>
            <a:ext cx="3144739" cy="1203362"/>
            <a:chOff x="8214890" y="317177"/>
            <a:chExt cx="3144739" cy="1203362"/>
          </a:xfrm>
        </p:grpSpPr>
        <p:sp>
          <p:nvSpPr>
            <p:cNvPr id="4" name="Rectangle 3">
              <a:extLst>
                <a:ext uri="{FF2B5EF4-FFF2-40B4-BE49-F238E27FC236}">
                  <a16:creationId xmlns:a16="http://schemas.microsoft.com/office/drawing/2014/main" id="{00A7CC1E-A992-2D72-C6A4-A3E8458E6B44}"/>
                </a:ext>
              </a:extLst>
            </p:cNvPr>
            <p:cNvSpPr/>
            <p:nvPr/>
          </p:nvSpPr>
          <p:spPr>
            <a:xfrm>
              <a:off x="8405892" y="317177"/>
              <a:ext cx="2762735"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8214890" y="629417"/>
              <a:ext cx="3144739" cy="578882"/>
            </a:xfrm>
            <a:prstGeom prst="round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VẬN DỤNG</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7" name="Picture 6">
            <a:extLst>
              <a:ext uri="{FF2B5EF4-FFF2-40B4-BE49-F238E27FC236}">
                <a16:creationId xmlns:a16="http://schemas.microsoft.com/office/drawing/2014/main" id="{D5738F0A-83DE-37DA-11DD-DAC2AD50C005}"/>
              </a:ext>
            </a:extLst>
          </p:cNvPr>
          <p:cNvPicPr>
            <a:picLocks noChangeAspect="1"/>
          </p:cNvPicPr>
          <p:nvPr/>
        </p:nvPicPr>
        <p:blipFill>
          <a:blip r:embed="rId3"/>
          <a:stretch>
            <a:fillRect/>
          </a:stretch>
        </p:blipFill>
        <p:spPr>
          <a:xfrm>
            <a:off x="2709565" y="2650926"/>
            <a:ext cx="6772871" cy="4207074"/>
          </a:xfrm>
          <a:prstGeom prst="rect">
            <a:avLst/>
          </a:prstGeom>
        </p:spPr>
      </p:pic>
      <p:sp>
        <p:nvSpPr>
          <p:cNvPr id="11" name="TextBox 10">
            <a:extLst>
              <a:ext uri="{FF2B5EF4-FFF2-40B4-BE49-F238E27FC236}">
                <a16:creationId xmlns:a16="http://schemas.microsoft.com/office/drawing/2014/main" id="{8CFC2A3E-23FF-851D-E709-549C03A9F3E3}"/>
              </a:ext>
            </a:extLst>
          </p:cNvPr>
          <p:cNvSpPr txBox="1"/>
          <p:nvPr/>
        </p:nvSpPr>
        <p:spPr>
          <a:xfrm>
            <a:off x="1266113" y="3230968"/>
            <a:ext cx="1218719" cy="1631216"/>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Đáp án: 1 – b;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2 – d;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3 – a;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4 – c; </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77696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659</Words>
  <PresentationFormat>Widescreen</PresentationFormat>
  <Paragraphs>30</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Grandview Display</vt:lpstr>
      <vt:lpstr>Open Sans</vt:lpstr>
      <vt:lpstr>DashVTI</vt:lpstr>
      <vt:lpstr>Office Theme</vt:lpstr>
      <vt:lpstr>PowerPoint Presentation</vt:lpstr>
      <vt:lpstr>TIẾT 30. BÀI 14:  CẤU TRÚC ĐIỀU KHIỂN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2023-07-01T10:32:51Z</dcterms:modified>
</cp:coreProperties>
</file>