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79" r:id="rId2"/>
    <p:sldId id="380" r:id="rId3"/>
    <p:sldId id="381" r:id="rId4"/>
    <p:sldId id="382" r:id="rId5"/>
    <p:sldId id="383" r:id="rId6"/>
    <p:sldId id="384" r:id="rId7"/>
    <p:sldId id="376" r:id="rId8"/>
  </p:sldIdLst>
  <p:sldSz cx="12188825" cy="6858000"/>
  <p:notesSz cx="6858000" cy="9144000"/>
  <p:defaultTextStyle>
    <a:defPPr>
      <a:defRPr lang="en-US"/>
    </a:defPPr>
    <a:lvl1pPr marL="0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4426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8850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43276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57702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72128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86553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00979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915404" algn="l" defTabSz="12288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603B"/>
    <a:srgbClr val="B757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64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AA6634-C256-4E54-B045-0FC968CE322C}" type="datetimeFigureOut">
              <a:rPr lang="vi-VN" smtClean="0"/>
              <a:pPr/>
              <a:t>30/09/2021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9D81D-7D9F-44D6-A978-01A67BB375E2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859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61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23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85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48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09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71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33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96" algn="l" defTabSz="91432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30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4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3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7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72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86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00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15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7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3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40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40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39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86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6" y="4406904"/>
            <a:ext cx="10360501" cy="1362075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6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44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885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84327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577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7212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865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009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91540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0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4"/>
            <a:ext cx="5383398" cy="452596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4"/>
            <a:ext cx="5383398" cy="4525963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8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6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426" indent="0">
              <a:buNone/>
              <a:defRPr sz="2700" b="1"/>
            </a:lvl2pPr>
            <a:lvl3pPr marL="1228850" indent="0">
              <a:buNone/>
              <a:defRPr sz="2400" b="1"/>
            </a:lvl3pPr>
            <a:lvl4pPr marL="1843276" indent="0">
              <a:buNone/>
              <a:defRPr sz="2300" b="1"/>
            </a:lvl4pPr>
            <a:lvl5pPr marL="2457702" indent="0">
              <a:buNone/>
              <a:defRPr sz="2300" b="1"/>
            </a:lvl5pPr>
            <a:lvl6pPr marL="3072128" indent="0">
              <a:buNone/>
              <a:defRPr sz="2300" b="1"/>
            </a:lvl6pPr>
            <a:lvl7pPr marL="3686553" indent="0">
              <a:buNone/>
              <a:defRPr sz="2300" b="1"/>
            </a:lvl7pPr>
            <a:lvl8pPr marL="4300979" indent="0">
              <a:buNone/>
              <a:defRPr sz="2300" b="1"/>
            </a:lvl8pPr>
            <a:lvl9pPr marL="4915404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7" y="1535116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4426" indent="0">
              <a:buNone/>
              <a:defRPr sz="2700" b="1"/>
            </a:lvl2pPr>
            <a:lvl3pPr marL="1228850" indent="0">
              <a:buNone/>
              <a:defRPr sz="2400" b="1"/>
            </a:lvl3pPr>
            <a:lvl4pPr marL="1843276" indent="0">
              <a:buNone/>
              <a:defRPr sz="2300" b="1"/>
            </a:lvl4pPr>
            <a:lvl5pPr marL="2457702" indent="0">
              <a:buNone/>
              <a:defRPr sz="2300" b="1"/>
            </a:lvl5pPr>
            <a:lvl6pPr marL="3072128" indent="0">
              <a:buNone/>
              <a:defRPr sz="2300" b="1"/>
            </a:lvl6pPr>
            <a:lvl7pPr marL="3686553" indent="0">
              <a:buNone/>
              <a:defRPr sz="2300" b="1"/>
            </a:lvl7pPr>
            <a:lvl8pPr marL="4300979" indent="0">
              <a:buNone/>
              <a:defRPr sz="2300" b="1"/>
            </a:lvl8pPr>
            <a:lvl9pPr marL="4915404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7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9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1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6" y="273050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6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9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6" y="1435104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14426" indent="0">
              <a:buNone/>
              <a:defRPr sz="1600"/>
            </a:lvl2pPr>
            <a:lvl3pPr marL="1228850" indent="0">
              <a:buNone/>
              <a:defRPr sz="1300"/>
            </a:lvl3pPr>
            <a:lvl4pPr marL="1843276" indent="0">
              <a:buNone/>
              <a:defRPr sz="1200"/>
            </a:lvl4pPr>
            <a:lvl5pPr marL="2457702" indent="0">
              <a:buNone/>
              <a:defRPr sz="1200"/>
            </a:lvl5pPr>
            <a:lvl6pPr marL="3072128" indent="0">
              <a:buNone/>
              <a:defRPr sz="1200"/>
            </a:lvl6pPr>
            <a:lvl7pPr marL="3686553" indent="0">
              <a:buNone/>
              <a:defRPr sz="1200"/>
            </a:lvl7pPr>
            <a:lvl8pPr marL="4300979" indent="0">
              <a:buNone/>
              <a:defRPr sz="1200"/>
            </a:lvl8pPr>
            <a:lvl9pPr marL="4915404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8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1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14426" indent="0">
              <a:buNone/>
              <a:defRPr sz="3900"/>
            </a:lvl2pPr>
            <a:lvl3pPr marL="1228850" indent="0">
              <a:buNone/>
              <a:defRPr sz="3200"/>
            </a:lvl3pPr>
            <a:lvl4pPr marL="1843276" indent="0">
              <a:buNone/>
              <a:defRPr sz="2700"/>
            </a:lvl4pPr>
            <a:lvl5pPr marL="2457702" indent="0">
              <a:buNone/>
              <a:defRPr sz="2700"/>
            </a:lvl5pPr>
            <a:lvl6pPr marL="3072128" indent="0">
              <a:buNone/>
              <a:defRPr sz="2700"/>
            </a:lvl6pPr>
            <a:lvl7pPr marL="3686553" indent="0">
              <a:buNone/>
              <a:defRPr sz="2700"/>
            </a:lvl7pPr>
            <a:lvl8pPr marL="4300979" indent="0">
              <a:buNone/>
              <a:defRPr sz="2700"/>
            </a:lvl8pPr>
            <a:lvl9pPr marL="4915404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42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14426" indent="0">
              <a:buNone/>
              <a:defRPr sz="1600"/>
            </a:lvl2pPr>
            <a:lvl3pPr marL="1228850" indent="0">
              <a:buNone/>
              <a:defRPr sz="1300"/>
            </a:lvl3pPr>
            <a:lvl4pPr marL="1843276" indent="0">
              <a:buNone/>
              <a:defRPr sz="1200"/>
            </a:lvl4pPr>
            <a:lvl5pPr marL="2457702" indent="0">
              <a:buNone/>
              <a:defRPr sz="1200"/>
            </a:lvl5pPr>
            <a:lvl6pPr marL="3072128" indent="0">
              <a:buNone/>
              <a:defRPr sz="1200"/>
            </a:lvl6pPr>
            <a:lvl7pPr marL="3686553" indent="0">
              <a:buNone/>
              <a:defRPr sz="1200"/>
            </a:lvl7pPr>
            <a:lvl8pPr marL="4300979" indent="0">
              <a:buNone/>
              <a:defRPr sz="1200"/>
            </a:lvl8pPr>
            <a:lvl9pPr marL="4915404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6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60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1143000"/>
          </a:xfrm>
          <a:prstGeom prst="rect">
            <a:avLst/>
          </a:prstGeom>
        </p:spPr>
        <p:txBody>
          <a:bodyPr vert="horz" lIns="122885" tIns="61443" rIns="122885" bIns="6144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4"/>
            <a:ext cx="10969943" cy="4525963"/>
          </a:xfrm>
          <a:prstGeom prst="rect">
            <a:avLst/>
          </a:prstGeom>
        </p:spPr>
        <p:txBody>
          <a:bodyPr vert="horz" lIns="122885" tIns="61443" rIns="122885" bIns="614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2"/>
            <a:ext cx="2844059" cy="365125"/>
          </a:xfrm>
          <a:prstGeom prst="rect">
            <a:avLst/>
          </a:prstGeom>
        </p:spPr>
        <p:txBody>
          <a:bodyPr vert="horz" lIns="122885" tIns="61443" rIns="122885" bIns="61443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AF971-25D1-411E-8B62-14DAB1AB2062}" type="datetimeFigureOut">
              <a:rPr lang="en-US" smtClean="0"/>
              <a:pPr/>
              <a:t>30-Sep-21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2"/>
            <a:ext cx="3859795" cy="365125"/>
          </a:xfrm>
          <a:prstGeom prst="rect">
            <a:avLst/>
          </a:prstGeom>
        </p:spPr>
        <p:txBody>
          <a:bodyPr vert="horz" lIns="122885" tIns="61443" rIns="122885" bIns="61443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6" y="6356352"/>
            <a:ext cx="2844059" cy="365125"/>
          </a:xfrm>
          <a:prstGeom prst="rect">
            <a:avLst/>
          </a:prstGeom>
        </p:spPr>
        <p:txBody>
          <a:bodyPr vert="horz" lIns="122885" tIns="61443" rIns="122885" bIns="61443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29D7C-6DFF-4048-936F-9650D8E642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58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885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0819" indent="-460819" algn="l" defTabSz="1228850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8443" indent="-384015" algn="l" defTabSz="122885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36064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50490" indent="-307212" algn="l" defTabSz="1228850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64916" indent="-307212" algn="l" defTabSz="1228850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79339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93766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608192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222618" indent="-307212" algn="l" defTabSz="122885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4426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8850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43276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702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2128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86553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00979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915404" algn="l" defTabSz="12288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qkkich@gmail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image" Target="../media/image6.png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6.wmf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.bin"/><Relationship Id="rId20" Type="http://schemas.openxmlformats.org/officeDocument/2006/relationships/image" Target="../media/image11.wmf"/><Relationship Id="rId1" Type="http://schemas.openxmlformats.org/officeDocument/2006/relationships/tags" Target="../tags/tag3.x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image" Target="../media/image17.wmf"/><Relationship Id="rId10" Type="http://schemas.openxmlformats.org/officeDocument/2006/relationships/image" Target="../media/image15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3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19.wmf"/><Relationship Id="rId11" Type="http://schemas.openxmlformats.org/officeDocument/2006/relationships/image" Target="../media/image22.gi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2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SONY\Desktop\tải xuố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9493" y="523119"/>
            <a:ext cx="3580467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C:\Users\SONY\Desktop\tải xuống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633" y="4450909"/>
            <a:ext cx="5038470" cy="211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DE88CACC-310A-4AFF-B6A8-613014C81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70357"/>
            <a:ext cx="875683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457200" marR="0" lvl="0" indent="-457200" algn="ctr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VẬT LÍ 12</a:t>
            </a:r>
          </a:p>
          <a:p>
            <a:pPr marL="457200" marR="0" lvl="0" indent="-457200" algn="ctr" defTabSz="122885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</a:t>
            </a:r>
            <a:r>
              <a:rPr lang="en-US" sz="3200" b="1">
                <a:solidFill>
                  <a:srgbClr val="FFFF00"/>
                </a:solidFill>
              </a:rPr>
              <a:t>0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5:  TỔNG HỢP DAO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ĐIỀU HÒA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694E5637-CFCD-4F43-8F78-1D2982520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" y="3429000"/>
            <a:ext cx="77703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 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Thầy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giáo</a:t>
            </a: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Đoàn văn Doanh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Trường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THPT Nam Trực –  Nam Định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696A46EC-B898-4A4E-8BB8-4D61A6CE9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3812" y="249404"/>
            <a:ext cx="644067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CLB VẬT LÝ TRƯỜNG </a:t>
            </a:r>
          </a:p>
          <a:p>
            <a:pPr marL="0" marR="0" lvl="0" indent="0" algn="ctr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THPT NAM TRỰC - NAM ĐỊNH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Times New Roman" pitchFamily="18" charset="0"/>
            </a:endParaRPr>
          </a:p>
        </p:txBody>
      </p:sp>
      <p:sp>
        <p:nvSpPr>
          <p:cNvPr id="12" name="Rectangle 8">
            <a:extLst>
              <a:ext uri="{FF2B5EF4-FFF2-40B4-BE49-F238E27FC236}">
                <a16:creationId xmlns:a16="http://schemas.microsoft.com/office/drawing/2014/main" id="{6086CBD1-001B-433A-8C1D-066D82D44E95}"/>
              </a:ext>
            </a:extLst>
          </p:cNvPr>
          <p:cNvSpPr/>
          <p:nvPr/>
        </p:nvSpPr>
        <p:spPr>
          <a:xfrm>
            <a:off x="2666686" y="4663198"/>
            <a:ext cx="33881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Email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qkkich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gmail.com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2288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Phone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0981.120681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Text Box 13"/>
          <p:cNvSpPr txBox="1">
            <a:spLocks noChangeArrowheads="1"/>
          </p:cNvSpPr>
          <p:nvPr/>
        </p:nvSpPr>
        <p:spPr bwMode="auto">
          <a:xfrm>
            <a:off x="167377" y="857547"/>
            <a:ext cx="528182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308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019164"/>
              </p:ext>
            </p:extLst>
          </p:nvPr>
        </p:nvGraphicFramePr>
        <p:xfrm>
          <a:off x="750887" y="1543558"/>
          <a:ext cx="38195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06360" imgH="203040" progId="Equation.DSMT4">
                  <p:embed/>
                </p:oleObj>
              </mc:Choice>
              <mc:Fallback>
                <p:oleObj name="Equation" r:id="rId3" imgW="1206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7" y="1543558"/>
                        <a:ext cx="38195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8" name="Rectangle 18"/>
          <p:cNvSpPr>
            <a:spLocks noChangeArrowheads="1"/>
          </p:cNvSpPr>
          <p:nvPr/>
        </p:nvSpPr>
        <p:spPr bwMode="auto">
          <a:xfrm>
            <a:off x="76360" y="3450600"/>
            <a:ext cx="414991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A. </a:t>
            </a:r>
          </a:p>
        </p:txBody>
      </p:sp>
      <p:sp>
        <p:nvSpPr>
          <p:cNvPr id="3089" name="Rectangle 19"/>
          <p:cNvSpPr>
            <a:spLocks noChangeArrowheads="1"/>
          </p:cNvSpPr>
          <p:nvPr/>
        </p:nvSpPr>
        <p:spPr bwMode="auto">
          <a:xfrm>
            <a:off x="26045" y="4145010"/>
            <a:ext cx="52297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ban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ox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>
                <a:solidFill>
                  <a:schemeClr val="bg1"/>
                </a:solidFill>
                <a:latin typeface="Calibri"/>
                <a:cs typeface="Calibri"/>
              </a:rPr>
              <a:t>ϕ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91" name="Rectangle 21"/>
          <p:cNvSpPr>
            <a:spLocks noChangeArrowheads="1"/>
          </p:cNvSpPr>
          <p:nvPr/>
        </p:nvSpPr>
        <p:spPr bwMode="auto">
          <a:xfrm>
            <a:off x="32409" y="4753343"/>
            <a:ext cx="66276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quay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dirty="0">
                <a:solidFill>
                  <a:schemeClr val="bg1"/>
                </a:solidFill>
                <a:latin typeface="Calibri"/>
                <a:cs typeface="Calibri"/>
              </a:rPr>
              <a:t>ω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F884F8C-D2AB-4772-B112-01705F6164B5}"/>
              </a:ext>
            </a:extLst>
          </p:cNvPr>
          <p:cNvGrpSpPr/>
          <p:nvPr/>
        </p:nvGrpSpPr>
        <p:grpSpPr>
          <a:xfrm>
            <a:off x="6551612" y="3081050"/>
            <a:ext cx="5078677" cy="2195513"/>
            <a:chOff x="609441" y="1066801"/>
            <a:chExt cx="5078677" cy="2195513"/>
          </a:xfrm>
        </p:grpSpPr>
        <p:sp>
          <p:nvSpPr>
            <p:cNvPr id="3075" name="Line 4"/>
            <p:cNvSpPr>
              <a:spLocks noChangeShapeType="1"/>
            </p:cNvSpPr>
            <p:nvPr/>
          </p:nvSpPr>
          <p:spPr bwMode="auto">
            <a:xfrm>
              <a:off x="609441" y="2728913"/>
              <a:ext cx="487553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76" name="Line 5"/>
            <p:cNvSpPr>
              <a:spLocks noChangeShapeType="1"/>
            </p:cNvSpPr>
            <p:nvPr/>
          </p:nvSpPr>
          <p:spPr bwMode="auto">
            <a:xfrm flipV="1">
              <a:off x="1422030" y="1905000"/>
              <a:ext cx="1929897" cy="838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 type="oval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77" name="Text Box 6"/>
            <p:cNvSpPr txBox="1">
              <a:spLocks noChangeArrowheads="1"/>
            </p:cNvSpPr>
            <p:nvPr/>
          </p:nvSpPr>
          <p:spPr bwMode="auto">
            <a:xfrm>
              <a:off x="1015735" y="2743201"/>
              <a:ext cx="507868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O</a:t>
              </a:r>
            </a:p>
          </p:txBody>
        </p:sp>
        <p:sp>
          <p:nvSpPr>
            <p:cNvPr id="3078" name="Text Box 7"/>
            <p:cNvSpPr txBox="1">
              <a:spLocks noChangeArrowheads="1"/>
            </p:cNvSpPr>
            <p:nvPr/>
          </p:nvSpPr>
          <p:spPr bwMode="auto">
            <a:xfrm>
              <a:off x="3047206" y="1409701"/>
              <a:ext cx="507868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M</a:t>
              </a:r>
            </a:p>
          </p:txBody>
        </p:sp>
        <p:sp>
          <p:nvSpPr>
            <p:cNvPr id="3079" name="Text Box 8"/>
            <p:cNvSpPr txBox="1">
              <a:spLocks noChangeArrowheads="1"/>
            </p:cNvSpPr>
            <p:nvPr/>
          </p:nvSpPr>
          <p:spPr bwMode="auto">
            <a:xfrm>
              <a:off x="5180250" y="2667001"/>
              <a:ext cx="507868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x</a:t>
              </a:r>
            </a:p>
          </p:txBody>
        </p:sp>
        <p:sp>
          <p:nvSpPr>
            <p:cNvPr id="3080" name="Arc 9"/>
            <p:cNvSpPr>
              <a:spLocks/>
            </p:cNvSpPr>
            <p:nvPr/>
          </p:nvSpPr>
          <p:spPr bwMode="auto">
            <a:xfrm>
              <a:off x="2234618" y="2363788"/>
              <a:ext cx="203147" cy="3810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" name="Text Box 10"/>
            <p:cNvSpPr txBox="1">
              <a:spLocks noChangeArrowheads="1"/>
            </p:cNvSpPr>
            <p:nvPr/>
          </p:nvSpPr>
          <p:spPr bwMode="auto">
            <a:xfrm>
              <a:off x="2513945" y="2209800"/>
              <a:ext cx="507868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sz="2400">
                  <a:solidFill>
                    <a:schemeClr val="bg1"/>
                  </a:solidFill>
                  <a:latin typeface="Arial" charset="0"/>
                  <a:cs typeface="Arial" charset="0"/>
                </a:rPr>
                <a:t>φ</a:t>
              </a:r>
            </a:p>
          </p:txBody>
        </p:sp>
        <p:sp>
          <p:nvSpPr>
            <p:cNvPr id="3082" name="Arc 11"/>
            <p:cNvSpPr>
              <a:spLocks/>
            </p:cNvSpPr>
            <p:nvPr/>
          </p:nvSpPr>
          <p:spPr bwMode="auto">
            <a:xfrm>
              <a:off x="3354044" y="1376363"/>
              <a:ext cx="909930" cy="609600"/>
            </a:xfrm>
            <a:custGeom>
              <a:avLst/>
              <a:gdLst>
                <a:gd name="T0" fmla="*/ 0 w 27692"/>
                <a:gd name="T1" fmla="*/ 2147483647 h 21600"/>
                <a:gd name="T2" fmla="*/ 2147483647 w 27692"/>
                <a:gd name="T3" fmla="*/ 2147483647 h 21600"/>
                <a:gd name="T4" fmla="*/ 2147483647 w 27692"/>
                <a:gd name="T5" fmla="*/ 214748364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692" h="21600" fill="none" extrusionOk="0">
                  <a:moveTo>
                    <a:pt x="0" y="890"/>
                  </a:moveTo>
                  <a:cubicBezTo>
                    <a:pt x="1992" y="299"/>
                    <a:pt x="4059" y="-1"/>
                    <a:pt x="6137" y="0"/>
                  </a:cubicBezTo>
                  <a:cubicBezTo>
                    <a:pt x="17526" y="0"/>
                    <a:pt x="26958" y="8843"/>
                    <a:pt x="27692" y="20208"/>
                  </a:cubicBezTo>
                </a:path>
                <a:path w="27692" h="21600" stroke="0" extrusionOk="0">
                  <a:moveTo>
                    <a:pt x="0" y="890"/>
                  </a:moveTo>
                  <a:cubicBezTo>
                    <a:pt x="1992" y="299"/>
                    <a:pt x="4059" y="-1"/>
                    <a:pt x="6137" y="0"/>
                  </a:cubicBezTo>
                  <a:cubicBezTo>
                    <a:pt x="17526" y="0"/>
                    <a:pt x="26958" y="8843"/>
                    <a:pt x="27692" y="20208"/>
                  </a:cubicBezTo>
                  <a:lnTo>
                    <a:pt x="6137" y="21600"/>
                  </a:lnTo>
                  <a:lnTo>
                    <a:pt x="0" y="890"/>
                  </a:lnTo>
                  <a:close/>
                </a:path>
              </a:pathLst>
            </a:custGeom>
            <a:noFill/>
            <a:ln w="57150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round/>
              <a:headEnd type="triangle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3083" name="Text Box 12"/>
            <p:cNvSpPr txBox="1">
              <a:spLocks noChangeArrowheads="1"/>
            </p:cNvSpPr>
            <p:nvPr/>
          </p:nvSpPr>
          <p:spPr bwMode="auto">
            <a:xfrm>
              <a:off x="2844059" y="1066801"/>
              <a:ext cx="507868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3093" name="Text Box 24"/>
            <p:cNvSpPr txBox="1">
              <a:spLocks noChangeArrowheads="1"/>
            </p:cNvSpPr>
            <p:nvPr/>
          </p:nvSpPr>
          <p:spPr bwMode="auto">
            <a:xfrm>
              <a:off x="2056864" y="1752601"/>
              <a:ext cx="507868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chemeClr val="bg1"/>
                  </a:solidFill>
                </a:rPr>
                <a:t>A</a:t>
              </a:r>
            </a:p>
          </p:txBody>
        </p:sp>
      </p:grpSp>
      <p:sp>
        <p:nvSpPr>
          <p:cNvPr id="3096" name="TextBox 3"/>
          <p:cNvSpPr txBox="1">
            <a:spLocks noChangeArrowheads="1"/>
          </p:cNvSpPr>
          <p:nvPr/>
        </p:nvSpPr>
        <p:spPr bwMode="auto">
          <a:xfrm>
            <a:off x="812588" y="304801"/>
            <a:ext cx="7389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véc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tơ</a:t>
            </a: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quay</a:t>
            </a:r>
            <a:endParaRPr lang="vi-VN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1D23942-79F3-44C6-B04A-4BC45CD27574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859" y="189549"/>
            <a:ext cx="3638609" cy="2799427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 Box 13">
                <a:extLst>
                  <a:ext uri="{FF2B5EF4-FFF2-40B4-BE49-F238E27FC236}">
                    <a16:creationId xmlns:a16="http://schemas.microsoft.com/office/drawing/2014/main" id="{824E2000-2062-4FF0-B6FA-32E62F9386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7377" y="2343528"/>
                <a:ext cx="5229736" cy="5088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NI-Times" pitchFamily="2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NI-Times" pitchFamily="2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NI-Times" pitchFamily="2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NI-Times" pitchFamily="2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NI-Times" pitchFamily="2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NI-Times" pitchFamily="2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NI-Times" pitchFamily="2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NI-Times" pitchFamily="2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NI-Times" pitchFamily="2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Được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diễn</a:t>
                </a:r>
                <a:r>
                  <a:rPr lang="en-US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véc</a:t>
                </a:r>
                <a:r>
                  <a:rPr lang="en-US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tơ</a:t>
                </a:r>
                <a:r>
                  <a:rPr lang="en-US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𝑂𝑀</m:t>
                        </m:r>
                      </m:e>
                    </m:acc>
                  </m:oMath>
                </a14:m>
                <a:r>
                  <a:rPr lang="en-US" sz="2400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có:</a:t>
                </a:r>
              </a:p>
            </p:txBody>
          </p:sp>
        </mc:Choice>
        <mc:Fallback xmlns="">
          <p:sp>
            <p:nvSpPr>
              <p:cNvPr id="32" name="Text Box 13">
                <a:extLst>
                  <a:ext uri="{FF2B5EF4-FFF2-40B4-BE49-F238E27FC236}">
                    <a16:creationId xmlns:a16="http://schemas.microsoft.com/office/drawing/2014/main" id="{824E2000-2062-4FF0-B6FA-32E62F9386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7377" y="2343528"/>
                <a:ext cx="5229736" cy="508857"/>
              </a:xfrm>
              <a:prstGeom prst="rect">
                <a:avLst/>
              </a:prstGeom>
              <a:blipFill>
                <a:blip r:embed="rId8"/>
                <a:stretch>
                  <a:fillRect l="-1748" b="-2619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4" grpId="0"/>
      <p:bldP spid="3088" grpId="0"/>
      <p:bldP spid="3089" grpId="0"/>
      <p:bldP spid="309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1" t="33420" r="21013" b="36768"/>
          <a:stretch>
            <a:fillRect/>
          </a:stretch>
        </p:blipFill>
        <p:spPr bwMode="auto">
          <a:xfrm>
            <a:off x="7105193" y="524814"/>
            <a:ext cx="4587738" cy="3208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6" descr="Tổng hợp hai dao động điều hòa cùng phương cùng tần số - Phương pháp giản đồ Fre-nen - Lý thuyết Vật Lý 12 đầy đủ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56" y="4445894"/>
            <a:ext cx="6021656" cy="80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8" descr="Tổng hợp hai dao động điều hòa cùng phương cùng tần số - Phương pháp giản đồ Fre-nen - Lý thuyết Vật Lý 12 đầy đủ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76" y="5627633"/>
            <a:ext cx="5296636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10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710386"/>
              </p:ext>
            </p:extLst>
          </p:nvPr>
        </p:nvGraphicFramePr>
        <p:xfrm>
          <a:off x="979763" y="1600201"/>
          <a:ext cx="410103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80800" imgH="228600" progId="Equation.DSMT4">
                  <p:embed/>
                </p:oleObj>
              </mc:Choice>
              <mc:Fallback>
                <p:oleObj name="Equation" r:id="rId6" imgW="1180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763" y="1600201"/>
                        <a:ext cx="4101032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628683"/>
              </p:ext>
            </p:extLst>
          </p:nvPr>
        </p:nvGraphicFramePr>
        <p:xfrm>
          <a:off x="980608" y="2195514"/>
          <a:ext cx="4276669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31560" imgH="228600" progId="Equation.DSMT4">
                  <p:embed/>
                </p:oleObj>
              </mc:Choice>
              <mc:Fallback>
                <p:oleObj name="Equation" r:id="rId8" imgW="1231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608" y="2195514"/>
                        <a:ext cx="4276669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>
            <a:extLst>
              <a:ext uri="{FF2B5EF4-FFF2-40B4-BE49-F238E27FC236}">
                <a16:creationId xmlns:a16="http://schemas.microsoft.com/office/drawing/2014/main" id="{4D5BE6C6-96A1-4003-B89B-3C616895B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683" y="3065474"/>
            <a:ext cx="55187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2764AE0A-6C95-466B-A9A0-39FE6C514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868" y="3546747"/>
            <a:ext cx="42766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x</a:t>
            </a:r>
            <a:r>
              <a:rPr lang="en-US" sz="2800" i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</a:t>
            </a:r>
            <a:r>
              <a:rPr lang="en-US" sz="2800" i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en-US" sz="2800" i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Acos</a:t>
            </a:r>
            <a:r>
              <a:rPr lang="en-US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+ </a:t>
            </a:r>
            <a:r>
              <a:rPr lang="en-US" sz="2800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)</a:t>
            </a:r>
            <a:r>
              <a:rPr lang="en-US" sz="2800" i="1" baseline="-25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28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BB6E12BB-2E08-4BC7-88A0-60362F146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57" y="107185"/>
            <a:ext cx="56013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vi-VN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Phương pháp giản đồ Fre-nen.</a:t>
            </a:r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32646C85-E367-4A55-9CF0-C19CD1B5E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91" y="588332"/>
            <a:ext cx="671992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vật thực hiện đồng thời 2 dao động </a:t>
            </a:r>
          </a:p>
          <a:p>
            <a:r>
              <a:rPr lang="vi-VN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điều hòa cùng phương, cùng tần số: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ChangeArrowheads="1"/>
          </p:cNvSpPr>
          <p:nvPr/>
        </p:nvSpPr>
        <p:spPr bwMode="auto">
          <a:xfrm>
            <a:off x="106648" y="54718"/>
            <a:ext cx="5980291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en-US" sz="3200" b="1" dirty="0">
                <a:solidFill>
                  <a:srgbClr val="FFFF00"/>
                </a:solidFill>
              </a:rPr>
              <a:t>3. </a:t>
            </a:r>
            <a:r>
              <a:rPr lang="en-US" sz="3200" b="1" dirty="0" err="1">
                <a:solidFill>
                  <a:srgbClr val="FFFF00"/>
                </a:solidFill>
              </a:rPr>
              <a:t>Ảnh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hưởng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của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độ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lệch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pha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tới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</a:p>
          <a:p>
            <a:pPr algn="just"/>
            <a:r>
              <a:rPr lang="en-US" sz="3200" b="1" dirty="0" err="1">
                <a:solidFill>
                  <a:srgbClr val="FFFF00"/>
                </a:solidFill>
              </a:rPr>
              <a:t>biên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độ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dao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động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tổng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hợp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5123" name="Rectangle 10"/>
          <p:cNvSpPr>
            <a:spLocks noChangeArrowheads="1"/>
          </p:cNvSpPr>
          <p:nvPr/>
        </p:nvSpPr>
        <p:spPr bwMode="auto">
          <a:xfrm>
            <a:off x="531812" y="1097757"/>
            <a:ext cx="25058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3200" b="1" dirty="0" err="1">
                <a:solidFill>
                  <a:srgbClr val="CC00CC"/>
                </a:solidFill>
              </a:rPr>
              <a:t>a.</a:t>
            </a:r>
            <a:r>
              <a:rPr lang="en-US" sz="3200" b="1" err="1">
                <a:solidFill>
                  <a:srgbClr val="CC00CC"/>
                </a:solidFill>
              </a:rPr>
              <a:t>Độ</a:t>
            </a:r>
            <a:r>
              <a:rPr lang="en-US" sz="3200" b="1">
                <a:solidFill>
                  <a:srgbClr val="CC00CC"/>
                </a:solidFill>
              </a:rPr>
              <a:t> lệch </a:t>
            </a:r>
            <a:r>
              <a:rPr lang="en-US" sz="3200" b="1" dirty="0" err="1">
                <a:solidFill>
                  <a:srgbClr val="CC00CC"/>
                </a:solidFill>
              </a:rPr>
              <a:t>pha</a:t>
            </a:r>
            <a:endParaRPr lang="en-US" sz="3200" b="1" dirty="0">
              <a:solidFill>
                <a:srgbClr val="CC00CC"/>
              </a:solidFill>
            </a:endParaRPr>
          </a:p>
        </p:txBody>
      </p:sp>
      <p:graphicFrame>
        <p:nvGraphicFramePr>
          <p:cNvPr id="512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884367"/>
              </p:ext>
            </p:extLst>
          </p:nvPr>
        </p:nvGraphicFramePr>
        <p:xfrm>
          <a:off x="531812" y="1777787"/>
          <a:ext cx="3646068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52200" imgH="241200" progId="Equation.DSMT4">
                  <p:embed/>
                </p:oleObj>
              </mc:Choice>
              <mc:Fallback>
                <p:oleObj name="Equation" r:id="rId3" imgW="9522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2" y="1777787"/>
                        <a:ext cx="3646068" cy="6937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CC00CC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731742"/>
              </p:ext>
            </p:extLst>
          </p:nvPr>
        </p:nvGraphicFramePr>
        <p:xfrm>
          <a:off x="334963" y="3511550"/>
          <a:ext cx="25082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36560" imgH="203040" progId="Equation.DSMT4">
                  <p:embed/>
                </p:oleObj>
              </mc:Choice>
              <mc:Fallback>
                <p:oleObj name="Equation" r:id="rId5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3511550"/>
                        <a:ext cx="250825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22"/>
          <p:cNvSpPr>
            <a:spLocks noChangeArrowheads="1"/>
          </p:cNvSpPr>
          <p:nvPr/>
        </p:nvSpPr>
        <p:spPr bwMode="auto">
          <a:xfrm>
            <a:off x="2878469" y="3559963"/>
            <a:ext cx="36022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512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118519"/>
              </p:ext>
            </p:extLst>
          </p:nvPr>
        </p:nvGraphicFramePr>
        <p:xfrm>
          <a:off x="1589331" y="4224674"/>
          <a:ext cx="3810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857320" imgH="342720" progId="Equation.DSMT4">
                  <p:embed/>
                </p:oleObj>
              </mc:Choice>
              <mc:Fallback>
                <p:oleObj name="Equation" r:id="rId7" imgW="28573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331" y="4224674"/>
                        <a:ext cx="3810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1210646"/>
              </p:ext>
            </p:extLst>
          </p:nvPr>
        </p:nvGraphicFramePr>
        <p:xfrm>
          <a:off x="268288" y="4668838"/>
          <a:ext cx="33115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041120" imgH="203040" progId="Equation.DSMT4">
                  <p:embed/>
                </p:oleObj>
              </mc:Choice>
              <mc:Fallback>
                <p:oleObj name="Equation" r:id="rId9" imgW="1041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288" y="4668838"/>
                        <a:ext cx="3311525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Rectangle 33"/>
          <p:cNvSpPr>
            <a:spLocks noChangeArrowheads="1"/>
          </p:cNvSpPr>
          <p:nvPr/>
        </p:nvSpPr>
        <p:spPr bwMode="auto">
          <a:xfrm>
            <a:off x="3579587" y="4547550"/>
            <a:ext cx="37160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32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652791"/>
              </p:ext>
            </p:extLst>
          </p:nvPr>
        </p:nvGraphicFramePr>
        <p:xfrm>
          <a:off x="268062" y="5410601"/>
          <a:ext cx="3435350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79280" imgH="419040" progId="Equation.DSMT4">
                  <p:embed/>
                </p:oleObj>
              </mc:Choice>
              <mc:Fallback>
                <p:oleObj name="Equation" r:id="rId11" imgW="1079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062" y="5410601"/>
                        <a:ext cx="3435350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3" name="Rectangle 37"/>
          <p:cNvSpPr>
            <a:spLocks noChangeArrowheads="1"/>
          </p:cNvSpPr>
          <p:nvPr/>
        </p:nvSpPr>
        <p:spPr bwMode="auto">
          <a:xfrm>
            <a:off x="3725375" y="5590709"/>
            <a:ext cx="37128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35" name="Picture 1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1" t="33420" r="21013" b="36768"/>
          <a:stretch>
            <a:fillRect/>
          </a:stretch>
        </p:blipFill>
        <p:spPr bwMode="auto">
          <a:xfrm>
            <a:off x="7684300" y="1752636"/>
            <a:ext cx="4236463" cy="320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6" name="TextBox 1"/>
          <p:cNvSpPr txBox="1">
            <a:spLocks noChangeArrowheads="1"/>
          </p:cNvSpPr>
          <p:nvPr/>
        </p:nvSpPr>
        <p:spPr bwMode="auto">
          <a:xfrm>
            <a:off x="372757" y="2651887"/>
            <a:ext cx="7550163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/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600" dirty="0">
                <a:solidFill>
                  <a:schemeClr val="bg1"/>
                </a:solidFill>
                <a:latin typeface="Calibri"/>
                <a:cs typeface="Calibri"/>
              </a:rPr>
              <a:t>ϕ</a:t>
            </a:r>
            <a:r>
              <a:rPr lang="en-US" sz="2600" baseline="-25000" dirty="0">
                <a:solidFill>
                  <a:schemeClr val="bg1"/>
                </a:solidFill>
                <a:latin typeface="Calibri"/>
                <a:cs typeface="Calibri"/>
              </a:rPr>
              <a:t>1 </a:t>
            </a:r>
            <a:r>
              <a:rPr lang="en-US" sz="2600" dirty="0">
                <a:solidFill>
                  <a:schemeClr val="bg1"/>
                </a:solidFill>
                <a:latin typeface="Calibri"/>
                <a:cs typeface="Calibri"/>
              </a:rPr>
              <a:t>&gt; </a:t>
            </a:r>
            <a:r>
              <a:rPr lang="el-GR" sz="2600" dirty="0">
                <a:solidFill>
                  <a:schemeClr val="bg1"/>
                </a:solidFill>
                <a:latin typeface="Calibri"/>
                <a:cs typeface="Calibri"/>
              </a:rPr>
              <a:t>ϕ</a:t>
            </a:r>
            <a:r>
              <a:rPr lang="en-US" sz="2600" baseline="-25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</a:p>
          <a:p>
            <a:pPr eaLnBrk="1" hangingPunct="1"/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hay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trễ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499201"/>
              </p:ext>
            </p:extLst>
          </p:nvPr>
        </p:nvGraphicFramePr>
        <p:xfrm>
          <a:off x="1446212" y="5116480"/>
          <a:ext cx="3810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857320" imgH="342720" progId="Equation.DSMT4">
                  <p:embed/>
                </p:oleObj>
              </mc:Choice>
              <mc:Fallback>
                <p:oleObj name="Equation" r:id="rId14" imgW="2857320" imgH="34272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2" y="5116480"/>
                        <a:ext cx="3810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895962"/>
              </p:ext>
            </p:extLst>
          </p:nvPr>
        </p:nvGraphicFramePr>
        <p:xfrm>
          <a:off x="1589331" y="6496525"/>
          <a:ext cx="38100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857320" imgH="342720" progId="Equation.DSMT4">
                  <p:embed/>
                </p:oleObj>
              </mc:Choice>
              <mc:Fallback>
                <p:oleObj name="Equation" r:id="rId16" imgW="2857320" imgH="342720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331" y="6496525"/>
                        <a:ext cx="38100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>
            <a:extLst>
              <a:ext uri="{FF2B5EF4-FFF2-40B4-BE49-F238E27FC236}">
                <a16:creationId xmlns:a16="http://schemas.microsoft.com/office/drawing/2014/main" id="{09099154-6EC0-4CD5-AB47-4832FD47D3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3916368"/>
              </p:ext>
            </p:extLst>
          </p:nvPr>
        </p:nvGraphicFramePr>
        <p:xfrm>
          <a:off x="7499053" y="307960"/>
          <a:ext cx="410103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80800" imgH="228600" progId="Equation.DSMT4">
                  <p:embed/>
                </p:oleObj>
              </mc:Choice>
              <mc:Fallback>
                <p:oleObj name="Equation" r:id="rId17" imgW="1180800" imgH="228600" progId="Equation.DSMT4">
                  <p:embed/>
                  <p:pic>
                    <p:nvPicPr>
                      <p:cNvPr id="410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9053" y="307960"/>
                        <a:ext cx="4101032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>
            <a:extLst>
              <a:ext uri="{FF2B5EF4-FFF2-40B4-BE49-F238E27FC236}">
                <a16:creationId xmlns:a16="http://schemas.microsoft.com/office/drawing/2014/main" id="{0F5CC553-5340-4C13-956A-CCDCA10823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40862"/>
              </p:ext>
            </p:extLst>
          </p:nvPr>
        </p:nvGraphicFramePr>
        <p:xfrm>
          <a:off x="7438251" y="1019849"/>
          <a:ext cx="4276669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31560" imgH="228600" progId="Equation.DSMT4">
                  <p:embed/>
                </p:oleObj>
              </mc:Choice>
              <mc:Fallback>
                <p:oleObj name="Equation" r:id="rId19" imgW="1231560" imgH="228600" progId="Equation.DSMT4">
                  <p:embed/>
                  <p:pic>
                    <p:nvPicPr>
                      <p:cNvPr id="410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8251" y="1019849"/>
                        <a:ext cx="4276669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6" grpId="0"/>
      <p:bldP spid="5130" grpId="0"/>
      <p:bldP spid="5133" grpId="0"/>
      <p:bldP spid="51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ChangeArrowheads="1"/>
          </p:cNvSpPr>
          <p:nvPr/>
        </p:nvSpPr>
        <p:spPr bwMode="auto">
          <a:xfrm>
            <a:off x="431990" y="253424"/>
            <a:ext cx="11376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lệch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biên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endParaRPr lang="en-US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4"/>
          <p:cNvSpPr>
            <a:spLocks noChangeArrowheads="1"/>
          </p:cNvSpPr>
          <p:nvPr/>
        </p:nvSpPr>
        <p:spPr bwMode="auto">
          <a:xfrm>
            <a:off x="507868" y="3320584"/>
            <a:ext cx="36022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6148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9544944"/>
              </p:ext>
            </p:extLst>
          </p:nvPr>
        </p:nvGraphicFramePr>
        <p:xfrm>
          <a:off x="4310512" y="3371274"/>
          <a:ext cx="282713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20900" imgH="457200" progId="Equation.DSMT4">
                  <p:embed/>
                </p:oleObj>
              </mc:Choice>
              <mc:Fallback>
                <p:oleObj name="Equation" r:id="rId3" imgW="21209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512" y="3371274"/>
                        <a:ext cx="2827130" cy="4572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36"/>
          <p:cNvSpPr>
            <a:spLocks noChangeArrowheads="1"/>
          </p:cNvSpPr>
          <p:nvPr/>
        </p:nvSpPr>
        <p:spPr bwMode="auto">
          <a:xfrm>
            <a:off x="507868" y="4265148"/>
            <a:ext cx="37160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ngược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50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314744"/>
              </p:ext>
            </p:extLst>
          </p:nvPr>
        </p:nvGraphicFramePr>
        <p:xfrm>
          <a:off x="4412604" y="4218958"/>
          <a:ext cx="294563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209800" imgH="520700" progId="Equation.DSMT4">
                  <p:embed/>
                </p:oleObj>
              </mc:Choice>
              <mc:Fallback>
                <p:oleObj name="Equation" r:id="rId5" imgW="2209800" imgH="520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604" y="4218958"/>
                        <a:ext cx="2945633" cy="5207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38"/>
          <p:cNvSpPr>
            <a:spLocks noChangeArrowheads="1"/>
          </p:cNvSpPr>
          <p:nvPr/>
        </p:nvSpPr>
        <p:spPr bwMode="auto">
          <a:xfrm>
            <a:off x="507868" y="5117634"/>
            <a:ext cx="38026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52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021320"/>
              </p:ext>
            </p:extLst>
          </p:nvPr>
        </p:nvGraphicFramePr>
        <p:xfrm>
          <a:off x="4378227" y="5082079"/>
          <a:ext cx="2691699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019300" imgH="533400" progId="Equation.DSMT4">
                  <p:embed/>
                </p:oleObj>
              </mc:Choice>
              <mc:Fallback>
                <p:oleObj name="Equation" r:id="rId7" imgW="2019300" imgH="533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227" y="5082079"/>
                        <a:ext cx="2691699" cy="5334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Rectangle 41"/>
          <p:cNvSpPr>
            <a:spLocks noChangeArrowheads="1"/>
          </p:cNvSpPr>
          <p:nvPr/>
        </p:nvSpPr>
        <p:spPr bwMode="auto">
          <a:xfrm>
            <a:off x="507868" y="5879634"/>
            <a:ext cx="30139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dao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54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815524"/>
              </p:ext>
            </p:extLst>
          </p:nvPr>
        </p:nvGraphicFramePr>
        <p:xfrm>
          <a:off x="3557174" y="5893319"/>
          <a:ext cx="4333804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251200" imgH="444500" progId="Equation.DSMT4">
                  <p:embed/>
                </p:oleObj>
              </mc:Choice>
              <mc:Fallback>
                <p:oleObj name="Equation" r:id="rId9" imgW="3251200" imgH="444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7174" y="5893319"/>
                        <a:ext cx="4333804" cy="444500"/>
                      </a:xfrm>
                      <a:prstGeom prst="rect">
                        <a:avLst/>
                      </a:prstGeom>
                      <a:solidFill>
                        <a:srgbClr val="FF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Text Box 52"/>
          <p:cNvSpPr txBox="1">
            <a:spLocks noChangeArrowheads="1"/>
          </p:cNvSpPr>
          <p:nvPr/>
        </p:nvSpPr>
        <p:spPr bwMode="auto">
          <a:xfrm>
            <a:off x="9621978" y="1616075"/>
            <a:ext cx="71101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A</a:t>
            </a:r>
          </a:p>
        </p:txBody>
      </p:sp>
      <p:grpSp>
        <p:nvGrpSpPr>
          <p:cNvPr id="6156" name="Group 1"/>
          <p:cNvGrpSpPr>
            <a:grpSpLocks/>
          </p:cNvGrpSpPr>
          <p:nvPr/>
        </p:nvGrpSpPr>
        <p:grpSpPr bwMode="auto">
          <a:xfrm>
            <a:off x="711015" y="1524001"/>
            <a:ext cx="10328760" cy="1666792"/>
            <a:chOff x="381000" y="1195500"/>
            <a:chExt cx="7696200" cy="2035209"/>
          </a:xfrm>
          <a:noFill/>
        </p:grpSpPr>
        <p:sp>
          <p:nvSpPr>
            <p:cNvPr id="6161" name="Line 9"/>
            <p:cNvSpPr>
              <a:spLocks noChangeShapeType="1"/>
            </p:cNvSpPr>
            <p:nvPr/>
          </p:nvSpPr>
          <p:spPr bwMode="auto">
            <a:xfrm>
              <a:off x="381000" y="2790825"/>
              <a:ext cx="1752600" cy="0"/>
            </a:xfrm>
            <a:prstGeom prst="line">
              <a:avLst/>
            </a:prstGeom>
            <a:grpFill/>
            <a:ln>
              <a:solidFill>
                <a:schemeClr val="bg1"/>
              </a:solidFill>
              <a:headEnd/>
              <a:tailEnd type="triangl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62" name="Line 10"/>
            <p:cNvSpPr>
              <a:spLocks noChangeShapeType="1"/>
            </p:cNvSpPr>
            <p:nvPr/>
          </p:nvSpPr>
          <p:spPr bwMode="auto">
            <a:xfrm flipV="1">
              <a:off x="381000" y="2393950"/>
              <a:ext cx="609600" cy="38100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63" name="Line 11"/>
            <p:cNvSpPr>
              <a:spLocks noChangeShapeType="1"/>
            </p:cNvSpPr>
            <p:nvPr/>
          </p:nvSpPr>
          <p:spPr bwMode="auto">
            <a:xfrm flipV="1">
              <a:off x="552450" y="2174875"/>
              <a:ext cx="990600" cy="60960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64" name="Line 14"/>
            <p:cNvSpPr>
              <a:spLocks noChangeShapeType="1"/>
            </p:cNvSpPr>
            <p:nvPr/>
          </p:nvSpPr>
          <p:spPr bwMode="auto">
            <a:xfrm flipV="1">
              <a:off x="762000" y="1800225"/>
              <a:ext cx="1600200" cy="99060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65" name="Line 20"/>
            <p:cNvSpPr>
              <a:spLocks noChangeShapeType="1"/>
            </p:cNvSpPr>
            <p:nvPr/>
          </p:nvSpPr>
          <p:spPr bwMode="auto">
            <a:xfrm>
              <a:off x="3352800" y="2790825"/>
              <a:ext cx="2133600" cy="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66" name="Line 22"/>
            <p:cNvSpPr>
              <a:spLocks noChangeShapeType="1"/>
            </p:cNvSpPr>
            <p:nvPr/>
          </p:nvSpPr>
          <p:spPr bwMode="auto">
            <a:xfrm>
              <a:off x="3352800" y="2695575"/>
              <a:ext cx="1371600" cy="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round/>
              <a:headEnd type="oval" w="med" len="med"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67" name="Line 23"/>
            <p:cNvSpPr>
              <a:spLocks noChangeShapeType="1"/>
            </p:cNvSpPr>
            <p:nvPr/>
          </p:nvSpPr>
          <p:spPr bwMode="auto">
            <a:xfrm>
              <a:off x="4724400" y="2714625"/>
              <a:ext cx="762000" cy="0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prstDash val="dashDot"/>
              <a:round/>
              <a:headEnd type="arrow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68" name="Line 29"/>
            <p:cNvSpPr>
              <a:spLocks noChangeShapeType="1"/>
            </p:cNvSpPr>
            <p:nvPr/>
          </p:nvSpPr>
          <p:spPr bwMode="auto">
            <a:xfrm>
              <a:off x="5867400" y="2105025"/>
              <a:ext cx="381000" cy="76200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round/>
              <a:headEnd type="triangle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69" name="Line 30"/>
            <p:cNvSpPr>
              <a:spLocks noChangeShapeType="1"/>
            </p:cNvSpPr>
            <p:nvPr/>
          </p:nvSpPr>
          <p:spPr bwMode="auto">
            <a:xfrm flipV="1">
              <a:off x="6248400" y="2257425"/>
              <a:ext cx="990600" cy="60960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70" name="Line 31"/>
            <p:cNvSpPr>
              <a:spLocks noChangeShapeType="1"/>
            </p:cNvSpPr>
            <p:nvPr/>
          </p:nvSpPr>
          <p:spPr bwMode="auto">
            <a:xfrm flipV="1">
              <a:off x="5867400" y="1495425"/>
              <a:ext cx="990600" cy="609600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71" name="Line 32"/>
            <p:cNvSpPr>
              <a:spLocks noChangeShapeType="1"/>
            </p:cNvSpPr>
            <p:nvPr/>
          </p:nvSpPr>
          <p:spPr bwMode="auto">
            <a:xfrm>
              <a:off x="6858000" y="1479550"/>
              <a:ext cx="381000" cy="762000"/>
            </a:xfrm>
            <a:prstGeom prst="line">
              <a:avLst/>
            </a:prstGeom>
            <a:grpFill/>
            <a:ln w="9525">
              <a:solidFill>
                <a:schemeClr val="bg1"/>
              </a:solidFill>
              <a:prstDash val="dash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72" name="Line 33"/>
            <p:cNvSpPr>
              <a:spLocks noChangeShapeType="1"/>
            </p:cNvSpPr>
            <p:nvPr/>
          </p:nvSpPr>
          <p:spPr bwMode="auto">
            <a:xfrm flipV="1">
              <a:off x="6248400" y="1495425"/>
              <a:ext cx="609600" cy="137160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73" name="Line 43"/>
            <p:cNvSpPr>
              <a:spLocks noChangeShapeType="1"/>
            </p:cNvSpPr>
            <p:nvPr/>
          </p:nvSpPr>
          <p:spPr bwMode="auto">
            <a:xfrm>
              <a:off x="6248400" y="2867025"/>
              <a:ext cx="1828800" cy="0"/>
            </a:xfrm>
            <a:prstGeom prst="line">
              <a:avLst/>
            </a:prstGeom>
            <a:grpFill/>
            <a:ln>
              <a:solidFill>
                <a:schemeClr val="bg1"/>
              </a:solidFill>
              <a:headEnd/>
              <a:tailEnd type="triangl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/>
            <a:lstStyle/>
            <a:p>
              <a:endParaRPr lang="vi-VN" dirty="0">
                <a:solidFill>
                  <a:schemeClr val="bg1"/>
                </a:solidFill>
              </a:endParaRPr>
            </a:p>
          </p:txBody>
        </p:sp>
        <p:sp>
          <p:nvSpPr>
            <p:cNvPr id="6174" name="Text Box 44"/>
            <p:cNvSpPr txBox="1">
              <a:spLocks noChangeArrowheads="1"/>
            </p:cNvSpPr>
            <p:nvPr/>
          </p:nvSpPr>
          <p:spPr bwMode="auto">
            <a:xfrm>
              <a:off x="1247775" y="1708150"/>
              <a:ext cx="533400" cy="56370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</a:rPr>
                <a:t>A</a:t>
              </a:r>
              <a:r>
                <a:rPr lang="en-US" sz="2400" baseline="-25000" dirty="0">
                  <a:solidFill>
                    <a:schemeClr val="bg1"/>
                  </a:solidFill>
                </a:rPr>
                <a:t>1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6175" name="Text Box 45"/>
            <p:cNvSpPr txBox="1">
              <a:spLocks noChangeArrowheads="1"/>
            </p:cNvSpPr>
            <p:nvPr/>
          </p:nvSpPr>
          <p:spPr bwMode="auto">
            <a:xfrm>
              <a:off x="628650" y="1936749"/>
              <a:ext cx="533400" cy="56370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</a:rPr>
                <a:t>A</a:t>
              </a:r>
              <a:r>
                <a:rPr lang="en-US" sz="2400" baseline="-25000" dirty="0">
                  <a:solidFill>
                    <a:schemeClr val="bg1"/>
                  </a:solidFill>
                </a:rPr>
                <a:t>2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6176" name="Text Box 46"/>
            <p:cNvSpPr txBox="1">
              <a:spLocks noChangeArrowheads="1"/>
            </p:cNvSpPr>
            <p:nvPr/>
          </p:nvSpPr>
          <p:spPr bwMode="auto">
            <a:xfrm>
              <a:off x="2133600" y="1195500"/>
              <a:ext cx="533401" cy="56370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6177" name="Text Box 47"/>
            <p:cNvSpPr txBox="1">
              <a:spLocks noChangeArrowheads="1"/>
            </p:cNvSpPr>
            <p:nvPr/>
          </p:nvSpPr>
          <p:spPr bwMode="auto">
            <a:xfrm>
              <a:off x="4800600" y="2667000"/>
              <a:ext cx="533400" cy="56370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</a:rPr>
                <a:t>A</a:t>
              </a:r>
              <a:r>
                <a:rPr lang="en-US" sz="2400" baseline="-25000">
                  <a:solidFill>
                    <a:schemeClr val="bg1"/>
                  </a:solidFill>
                </a:rPr>
                <a:t>1</a:t>
              </a:r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6178" name="Text Box 48"/>
            <p:cNvSpPr txBox="1">
              <a:spLocks noChangeArrowheads="1"/>
            </p:cNvSpPr>
            <p:nvPr/>
          </p:nvSpPr>
          <p:spPr bwMode="auto">
            <a:xfrm>
              <a:off x="5429250" y="1803400"/>
              <a:ext cx="533400" cy="56370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>
                  <a:solidFill>
                    <a:schemeClr val="bg1"/>
                  </a:solidFill>
                </a:rPr>
                <a:t>A</a:t>
              </a:r>
              <a:r>
                <a:rPr lang="en-US" sz="2400" baseline="-25000" dirty="0">
                  <a:solidFill>
                    <a:schemeClr val="bg1"/>
                  </a:solidFill>
                </a:rPr>
                <a:t>1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6179" name="Text Box 50"/>
            <p:cNvSpPr txBox="1">
              <a:spLocks noChangeArrowheads="1"/>
            </p:cNvSpPr>
            <p:nvPr/>
          </p:nvSpPr>
          <p:spPr bwMode="auto">
            <a:xfrm>
              <a:off x="7191375" y="1936750"/>
              <a:ext cx="533400" cy="56370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</a:rPr>
                <a:t>A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>
                <a:solidFill>
                  <a:schemeClr val="bg1"/>
                </a:solidFill>
              </a:endParaRPr>
            </a:p>
          </p:txBody>
        </p:sp>
        <p:sp>
          <p:nvSpPr>
            <p:cNvPr id="6180" name="Text Box 51"/>
            <p:cNvSpPr txBox="1">
              <a:spLocks noChangeArrowheads="1"/>
            </p:cNvSpPr>
            <p:nvPr/>
          </p:nvSpPr>
          <p:spPr bwMode="auto">
            <a:xfrm>
              <a:off x="4152899" y="2028824"/>
              <a:ext cx="533401" cy="56370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6181" name="Line 55"/>
            <p:cNvSpPr>
              <a:spLocks noChangeShapeType="1"/>
            </p:cNvSpPr>
            <p:nvPr/>
          </p:nvSpPr>
          <p:spPr bwMode="auto">
            <a:xfrm>
              <a:off x="2667000" y="2790825"/>
              <a:ext cx="685800" cy="0"/>
            </a:xfrm>
            <a:prstGeom prst="line">
              <a:avLst/>
            </a:prstGeom>
            <a:grpFill/>
            <a:ln w="57150">
              <a:solidFill>
                <a:schemeClr val="bg1"/>
              </a:solidFill>
              <a:round/>
              <a:headEnd type="arrow" w="med" len="med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>
                <a:solidFill>
                  <a:schemeClr val="bg1"/>
                </a:solidFill>
              </a:endParaRPr>
            </a:p>
          </p:txBody>
        </p:sp>
        <p:sp>
          <p:nvSpPr>
            <p:cNvPr id="6182" name="Text Box 56"/>
            <p:cNvSpPr txBox="1">
              <a:spLocks noChangeArrowheads="1"/>
            </p:cNvSpPr>
            <p:nvPr/>
          </p:nvSpPr>
          <p:spPr bwMode="auto">
            <a:xfrm>
              <a:off x="2362200" y="2333625"/>
              <a:ext cx="533400" cy="56370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NI-Times" pitchFamily="2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NI-Times" pitchFamily="2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</a:rPr>
                <a:t>A</a:t>
              </a:r>
              <a:r>
                <a:rPr lang="en-US" sz="2400" baseline="-25000">
                  <a:solidFill>
                    <a:schemeClr val="bg1"/>
                  </a:solidFill>
                </a:rPr>
                <a:t>2</a:t>
              </a:r>
              <a:endParaRPr lang="en-US" sz="2400">
                <a:solidFill>
                  <a:schemeClr val="bg1"/>
                </a:solidFill>
              </a:endParaRPr>
            </a:p>
          </p:txBody>
        </p:sp>
      </p:grpSp>
      <p:pic>
        <p:nvPicPr>
          <p:cNvPr id="6157" name="Picture 62" descr="AG00218_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0" y="1"/>
            <a:ext cx="914162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5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637192"/>
              </p:ext>
            </p:extLst>
          </p:nvPr>
        </p:nvGraphicFramePr>
        <p:xfrm>
          <a:off x="2703230" y="838199"/>
          <a:ext cx="6976833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828800" imgH="291960" progId="Equation.DSMT4">
                  <p:embed/>
                </p:oleObj>
              </mc:Choice>
              <mc:Fallback>
                <p:oleObj name="Equation" r:id="rId12" imgW="18288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3230" y="838199"/>
                        <a:ext cx="6976833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9" grpId="0"/>
      <p:bldP spid="6151" grpId="0"/>
      <p:bldP spid="61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 descr="https://img.toanhoc247.com/picture/2015/0808/h86.jpg"/>
          <p:cNvSpPr>
            <a:spLocks noChangeAspect="1" noChangeArrowheads="1"/>
          </p:cNvSpPr>
          <p:nvPr/>
        </p:nvSpPr>
        <p:spPr bwMode="auto">
          <a:xfrm>
            <a:off x="198915" y="-144463"/>
            <a:ext cx="406294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1" name="AutoShape 4" descr="https://img.toanhoc247.com/picture/2015/0808/h86.jpg"/>
          <p:cNvSpPr>
            <a:spLocks noChangeAspect="1" noChangeArrowheads="1"/>
          </p:cNvSpPr>
          <p:nvPr/>
        </p:nvSpPr>
        <p:spPr bwMode="auto">
          <a:xfrm>
            <a:off x="402062" y="7938"/>
            <a:ext cx="406294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2" name="AutoShape 6" descr="https://img.toanhoc247.com/picture/2015/0808/h86.jpg"/>
          <p:cNvSpPr>
            <a:spLocks noChangeAspect="1" noChangeArrowheads="1"/>
          </p:cNvSpPr>
          <p:nvPr/>
        </p:nvSpPr>
        <p:spPr bwMode="auto">
          <a:xfrm>
            <a:off x="605209" y="160338"/>
            <a:ext cx="406294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73" name="AutoShape 8" descr="https://img.toanhoc247.com/picture/2015/0808/h86.jpg"/>
          <p:cNvSpPr>
            <a:spLocks noChangeAspect="1" noChangeArrowheads="1"/>
          </p:cNvSpPr>
          <p:nvPr/>
        </p:nvSpPr>
        <p:spPr bwMode="auto">
          <a:xfrm>
            <a:off x="808356" y="312738"/>
            <a:ext cx="406294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pic>
        <p:nvPicPr>
          <p:cNvPr id="7174" name="Picture 9" descr="C:\Users\SONY\Desktop\h8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61" y="361830"/>
            <a:ext cx="9109878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8" descr="Kết quả hình ảnh cho TỔNG HOP DAO ĐỘNG VĂNG MÁY TÍN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16" y="2721077"/>
            <a:ext cx="9143123" cy="3835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00787" y="716504"/>
            <a:ext cx="55778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CỦNG CỐ. DẶN DÒ</a:t>
            </a:r>
            <a:endParaRPr lang="vi-VN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97776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33.1|43.2|11.1|7.9|1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8|44.5|114.1|48.6|79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3|2|25.9|28.3|15.6|80.2|43.9|27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25.5|1.9|2.7|76.7|19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56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blipFill rotWithShape="1">
          <a:blip xmlns:r="http://schemas.openxmlformats.org/officeDocument/2006/relationships" r:embed="rId1"/>
          <a:stretch>
            <a:fillRect l="-754" t="-587" r="-754"/>
          </a:stretch>
        </a:blipFill>
      </a:spPr>
      <a:bodyPr/>
      <a:lstStyle>
        <a:defPPr>
          <a:defRPr dirty="0">
            <a:noFill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3718</TotalTime>
  <Words>259</Words>
  <PresentationFormat>Tùy chỉnh</PresentationFormat>
  <Paragraphs>48</Paragraphs>
  <Slides>7</Slides>
  <Notes>0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2</vt:i4>
      </vt:variant>
      <vt:variant>
        <vt:lpstr>Tiêu đề Bản chiếu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VNI-Times</vt:lpstr>
      <vt:lpstr>Office Theme</vt:lpstr>
      <vt:lpstr>Equation</vt:lpstr>
      <vt:lpstr>MathType 7.0 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2021-02-17T02:18:53Z</dcterms:created>
  <dcterms:modified xsi:type="dcterms:W3CDTF">2021-09-30T03:31:10Z</dcterms:modified>
</cp:coreProperties>
</file>