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28"/>
  </p:notesMasterIdLst>
  <p:sldIdLst>
    <p:sldId id="286" r:id="rId3"/>
    <p:sldId id="293" r:id="rId4"/>
    <p:sldId id="287" r:id="rId5"/>
    <p:sldId id="288" r:id="rId6"/>
    <p:sldId id="289" r:id="rId7"/>
    <p:sldId id="260" r:id="rId8"/>
    <p:sldId id="285" r:id="rId9"/>
    <p:sldId id="290" r:id="rId10"/>
    <p:sldId id="259" r:id="rId11"/>
    <p:sldId id="262" r:id="rId12"/>
    <p:sldId id="291" r:id="rId13"/>
    <p:sldId id="295" r:id="rId14"/>
    <p:sldId id="265" r:id="rId15"/>
    <p:sldId id="292" r:id="rId16"/>
    <p:sldId id="281" r:id="rId17"/>
    <p:sldId id="266" r:id="rId18"/>
    <p:sldId id="271" r:id="rId19"/>
    <p:sldId id="272" r:id="rId20"/>
    <p:sldId id="276" r:id="rId21"/>
    <p:sldId id="274" r:id="rId22"/>
    <p:sldId id="283" r:id="rId23"/>
    <p:sldId id="284" r:id="rId24"/>
    <p:sldId id="282" r:id="rId25"/>
    <p:sldId id="29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5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91" d="100"/>
          <a:sy n="91" d="100"/>
        </p:scale>
        <p:origin x="70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0239-73C0-4BBD-B634-12D60A9BBF1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30D-DD90-4A5E-9A3F-0155BFB6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 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30D-DD90-4A5E-9A3F-0155BFB6D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 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30D-DD90-4A5E-9A3F-0155BFB6DF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 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30D-DD90-4A5E-9A3F-0155BFB6DF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 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C230D-DD90-4A5E-9A3F-0155BFB6DF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3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00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y-Cao-Tieng-Hat-Uoc-Mo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272;&#7891;ng%20h&#7891;%20&#273;&#7871;m%20ng&#432;&#7907;c%201%20ph&#250;t%20c&#243;%20&#226;m%20thanh%20sinh%20&#273;&#7897;ng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gi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228600" y="10668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HÌNH BÌNH HÀNH ( 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4955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26943" y="776273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0062" y="1945733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0" y="4415327"/>
            <a:ext cx="5845533" cy="1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351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291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6" grpId="0"/>
      <p:bldP spid="105" grpId="0"/>
      <p:bldP spid="6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81800" y="1229134"/>
          <a:ext cx="3962400" cy="200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543795" imgH="2029108" progId="Paint.Picture">
                  <p:embed/>
                </p:oleObj>
              </mc:Choice>
              <mc:Fallback>
                <p:oleObj name="Bitmap Image" r:id="rId2" imgW="3543795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29134"/>
                        <a:ext cx="3962400" cy="2003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490" y="238780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VI VÀ DIỆN TÍCH HÌNH BÌNH HÀNH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713" y="1441833"/>
            <a:ext cx="532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Chu vi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77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76713" y="4572000"/>
            <a:ext cx="687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</a:p>
        </p:txBody>
      </p:sp>
    </p:spTree>
    <p:extLst>
      <p:ext uri="{BB962C8B-B14F-4D97-AF65-F5344CB8AC3E}">
        <p14:creationId xmlns:p14="http://schemas.microsoft.com/office/powerpoint/2010/main" val="1087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65757" y="89975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660722" y="2541657"/>
            <a:ext cx="459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3" y="0"/>
            <a:ext cx="2082307" cy="2082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563" y="0"/>
            <a:ext cx="2369935" cy="237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4" y="3754867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081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tx2"/>
                </a:solidFill>
              </a:rPr>
              <a:t>Áp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</a:rPr>
              <a:t>dụng</a:t>
            </a:r>
            <a:r>
              <a:rPr lang="en-US" sz="3200" b="1" u="sng" dirty="0">
                <a:solidFill>
                  <a:schemeClr val="tx2"/>
                </a:solidFill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147059"/>
            <a:ext cx="5867400" cy="12151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7030A0"/>
                </a:solidFill>
              </a:rPr>
              <a:t>Ví</a:t>
            </a:r>
            <a:r>
              <a:rPr lang="en-US" sz="2400" b="1" u="sng" dirty="0">
                <a:solidFill>
                  <a:srgbClr val="7030A0"/>
                </a:solidFill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</a:rPr>
              <a:t>dụ</a:t>
            </a:r>
            <a:r>
              <a:rPr lang="en-US" sz="2400" b="1" u="sng" dirty="0">
                <a:solidFill>
                  <a:srgbClr val="7030A0"/>
                </a:solidFill>
              </a:rPr>
              <a:t> 1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Hãy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diện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hành</a:t>
            </a:r>
            <a:r>
              <a:rPr lang="en-US" sz="2400" b="1" dirty="0">
                <a:solidFill>
                  <a:srgbClr val="002060"/>
                </a:solidFill>
              </a:rPr>
              <a:t> MNPQ ở </a:t>
            </a:r>
            <a:r>
              <a:rPr lang="en-US" sz="2400" b="1" dirty="0" err="1">
                <a:solidFill>
                  <a:srgbClr val="002060"/>
                </a:solidFill>
              </a:rPr>
              <a:t>hình</a:t>
            </a:r>
            <a:r>
              <a:rPr lang="en-US" sz="2400" b="1" dirty="0">
                <a:solidFill>
                  <a:srgbClr val="002060"/>
                </a:solidFill>
              </a:rPr>
              <a:t> 27.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độ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cạnh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mỗi</a:t>
            </a:r>
            <a:r>
              <a:rPr lang="en-US" sz="2400" b="1" dirty="0">
                <a:solidFill>
                  <a:srgbClr val="002060"/>
                </a:solidFill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</a:rPr>
              <a:t>vuông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 1 cm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10" y="1009996"/>
            <a:ext cx="3666938" cy="2449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962"/>
            <a:ext cx="1743262" cy="174326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Box 6"/>
          <p:cNvSpPr txBox="1"/>
          <p:nvPr/>
        </p:nvSpPr>
        <p:spPr>
          <a:xfrm>
            <a:off x="1484051" y="293599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dài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cạnh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đáy</a:t>
                </a:r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MQ = 6cm,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cao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 NL = 3cm.</a:t>
                </a:r>
              </a:p>
              <a:p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bình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MNPQ </a:t>
                </a:r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=6 .3=18 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186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2901948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158" y="1371601"/>
            <a:ext cx="949884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cs typeface="Times New Roman" pitchFamily="18" charset="0"/>
              </a:rPr>
              <a:t>Ví</a:t>
            </a:r>
            <a:r>
              <a:rPr lang="en-US" sz="2800" b="1" u="sng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cs typeface="Times New Roman" pitchFamily="18" charset="0"/>
              </a:rPr>
              <a:t>dụ</a:t>
            </a:r>
            <a:r>
              <a:rPr lang="en-US" sz="2800" b="1" u="sng" dirty="0">
                <a:solidFill>
                  <a:srgbClr val="7030A0"/>
                </a:solidFill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20 cm,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AB = 4cm.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979" y="34119"/>
            <a:ext cx="1737511" cy="174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3948" y="3505200"/>
            <a:ext cx="5895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AB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      20 : 2 = 10 (cm)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       10 – 4 = 6 (cm)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63530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61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tx2"/>
                </a:solidFill>
              </a:rPr>
              <a:t>Áp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</a:rPr>
              <a:t>dụng</a:t>
            </a:r>
            <a:r>
              <a:rPr lang="en-US" sz="3200" b="1" u="sng" dirty="0">
                <a:solidFill>
                  <a:schemeClr val="tx2"/>
                </a:solidFill>
              </a:rPr>
              <a:t>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11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khung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bình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PQRS. </a:t>
            </a:r>
            <a:r>
              <a:rPr lang="en-US" sz="2400" b="1" dirty="0" err="1"/>
              <a:t>Với</a:t>
            </a:r>
            <a:r>
              <a:rPr lang="en-US" sz="2400" b="1" dirty="0"/>
              <a:t> PQ = 18 cm, PS = 13 cm.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 </a:t>
            </a:r>
            <a:r>
              <a:rPr lang="en-US" sz="2400" b="1" dirty="0" err="1"/>
              <a:t>viền</a:t>
            </a:r>
            <a:r>
              <a:rPr lang="en-US" sz="2400" b="1" dirty="0"/>
              <a:t> </a:t>
            </a:r>
            <a:r>
              <a:rPr lang="en-US" sz="2400" b="1" dirty="0" err="1"/>
              <a:t>khung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bạn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010400" y="1981200"/>
            <a:ext cx="3657600" cy="2062102"/>
            <a:chOff x="6324600" y="2666763"/>
            <a:chExt cx="3657600" cy="206210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10400" y="2666763"/>
              <a:ext cx="2555081" cy="1700286"/>
              <a:chOff x="336" y="1506"/>
              <a:chExt cx="1392" cy="1182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876" y="1506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</a:rPr>
                  <a:t>18cm</a:t>
                </a: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324600" y="3335254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13cm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1615" y="2777879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262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1600" y="4267200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7615" y="2738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7030A0"/>
                    </a:solidFill>
                  </a:rPr>
                  <a:t>Độ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viền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khung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ảnh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bằng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chu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PQRS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Chu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PQRS 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: 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( cm)</a:t>
                </a:r>
              </a:p>
              <a:p>
                <a:r>
                  <a:rPr lang="en-US" sz="2400" b="1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852" t="-2204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13" y="-103813"/>
            <a:ext cx="2078916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3" y="2304091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381001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trắc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nghiệm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nhanh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057400" y="266492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02433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02432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83380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93771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4328" y="518032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74719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83380" y="519801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83377" y="517413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53934" y="517103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83377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53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. b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. 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. h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392671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7383" y="2355260"/>
            <a:ext cx="4513812" cy="2712805"/>
            <a:chOff x="5577383" y="2355260"/>
            <a:chExt cx="4513812" cy="2712805"/>
          </a:xfrm>
        </p:grpSpPr>
        <p:grpSp>
          <p:nvGrpSpPr>
            <p:cNvPr id="20" name="Group 19"/>
            <p:cNvGrpSpPr/>
            <p:nvPr/>
          </p:nvGrpSpPr>
          <p:grpSpPr>
            <a:xfrm>
              <a:off x="5577383" y="2355260"/>
              <a:ext cx="4513812" cy="2344474"/>
              <a:chOff x="0" y="-139831"/>
              <a:chExt cx="5135880" cy="2547752"/>
            </a:xfrm>
          </p:grpSpPr>
          <p:sp>
            <p:nvSpPr>
              <p:cNvPr id="21" name="Text Box 12"/>
              <p:cNvSpPr txBox="1"/>
              <p:nvPr/>
            </p:nvSpPr>
            <p:spPr>
              <a:xfrm>
                <a:off x="1600200" y="195072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H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0" y="-139831"/>
                <a:ext cx="5135880" cy="2380669"/>
                <a:chOff x="0" y="-139831"/>
                <a:chExt cx="5135880" cy="2380669"/>
              </a:xfrm>
            </p:grpSpPr>
            <p:sp>
              <p:nvSpPr>
                <p:cNvPr id="23" name="Text Box 5"/>
                <p:cNvSpPr txBox="1"/>
                <p:nvPr/>
              </p:nvSpPr>
              <p:spPr>
                <a:xfrm>
                  <a:off x="1432560" y="-139831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B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6"/>
                <p:cNvSpPr txBox="1"/>
                <p:nvPr/>
              </p:nvSpPr>
              <p:spPr>
                <a:xfrm>
                  <a:off x="4648200" y="0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 Box 8"/>
                <p:cNvSpPr txBox="1"/>
                <p:nvPr/>
              </p:nvSpPr>
              <p:spPr>
                <a:xfrm>
                  <a:off x="3645566" y="1783637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0" y="381000"/>
                  <a:ext cx="4770120" cy="1859838"/>
                  <a:chOff x="0" y="0"/>
                  <a:chExt cx="4770120" cy="1859838"/>
                </a:xfrm>
              </p:grpSpPr>
              <p:sp>
                <p:nvSpPr>
                  <p:cNvPr id="27" name="Text Box 9"/>
                  <p:cNvSpPr txBox="1"/>
                  <p:nvPr/>
                </p:nvSpPr>
                <p:spPr>
                  <a:xfrm>
                    <a:off x="0" y="1402638"/>
                    <a:ext cx="48768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200" b="1" dirty="0">
                        <a:latin typeface="Times New Roman"/>
                        <a:ea typeface="Calibri"/>
                        <a:cs typeface="Times New Roman"/>
                      </a:rPr>
                      <a:t>A</a:t>
                    </a:r>
                    <a:endParaRPr lang="en-US" sz="1400" dirty="0"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02920" y="0"/>
                    <a:ext cx="4267200" cy="1615440"/>
                    <a:chOff x="15240" y="0"/>
                    <a:chExt cx="4267200" cy="161544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5240" y="1615440"/>
                      <a:ext cx="30327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219200" y="15240"/>
                      <a:ext cx="3048000" cy="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3048000" y="0"/>
                      <a:ext cx="1234440" cy="161544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219200" y="15240"/>
                      <a:ext cx="0" cy="156972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219200" y="1417320"/>
                      <a:ext cx="213360" cy="19812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4" name="Straight Connector 33"/>
            <p:cNvCxnSpPr>
              <a:endCxn id="27" idx="3"/>
            </p:cNvCxnSpPr>
            <p:nvPr/>
          </p:nvCxnSpPr>
          <p:spPr bwMode="auto">
            <a:xfrm flipH="1">
              <a:off x="6005994" y="2835047"/>
              <a:ext cx="1071528" cy="15005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081880" y="3393201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6868" y="4667955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33035" y="4376151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84815" y="4335552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12691" y="4714200"/>
              <a:ext cx="26788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35039" y="3109775"/>
              <a:ext cx="574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771" y="507781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00400" y="3169347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" y="20782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57641" y="50353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50170" y="500251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57640" y="502756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72902" y="50286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38800" y="502920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61540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65975" y="504198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2902" y="50245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54069" y="50162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46434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0" y="1868537"/>
            <a:ext cx="3617905" cy="1953806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535" y="1215736"/>
            <a:ext cx="716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3m,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5dm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150dm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27283" y="2849255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ARTEQ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2827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Bay-Cao-Tieng-Hat-Uoc-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3361151" y="76200"/>
            <a:ext cx="60198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282996" y="2351240"/>
            <a:ext cx="10596281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HÌNH HỌC TRỰC QUAN</a:t>
            </a:r>
          </a:p>
          <a:p>
            <a:pPr algn="ctr">
              <a:buFontTx/>
              <a:buNone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71331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</p:childTnLst>
        </p:cTn>
      </p:par>
    </p:tnLst>
    <p:bldLst>
      <p:bldP spid="4123" grpId="0" animBg="1"/>
      <p:bldP spid="4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5. </a:t>
            </a:r>
            <a:r>
              <a:rPr lang="en-US" sz="2800" b="1" dirty="0" err="1">
                <a:solidFill>
                  <a:srgbClr val="000000"/>
                </a:solidFill>
              </a:rPr>
              <a:t>Trong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sau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57401" y="1750219"/>
            <a:ext cx="6975475" cy="2701926"/>
            <a:chOff x="336" y="1824"/>
            <a:chExt cx="4394" cy="170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740833" y="1364943"/>
            <a:ext cx="1838325" cy="2339975"/>
            <a:chOff x="4368" y="1213"/>
            <a:chExt cx="1158" cy="1474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79"/>
              <a:ext cx="1008" cy="1208"/>
              <a:chOff x="336" y="1818"/>
              <a:chExt cx="1152" cy="870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3" y="1818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>
            <a:off x="2930526" y="400396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343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. 5 = 35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715001" y="3695700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4013353"/>
            <a:ext cx="3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8 . 5 = 40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229022" y="458708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4031" y="5035898"/>
            <a:ext cx="278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. 9 = 63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4686155" y="1661245"/>
            <a:ext cx="2514600" cy="1447800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724342" y="3865418"/>
            <a:ext cx="12573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063552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034470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021834" y="537932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028761" y="538040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035688" y="538026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035688" y="536200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028761" y="53710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042615" y="537023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026451" y="53683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042489" y="534327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4" y="1711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tập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bổ</a:t>
            </a:r>
            <a:r>
              <a:rPr lang="en-US" sz="2800" b="1" u="sng" dirty="0">
                <a:solidFill>
                  <a:schemeClr val="tx2"/>
                </a:solidFill>
              </a:rPr>
              <a:t> sung 1: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4848" y="43244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giải</a:t>
            </a:r>
            <a:r>
              <a:rPr lang="en-US" sz="2800" b="1" u="sng" dirty="0">
                <a:solidFill>
                  <a:schemeClr val="tx2"/>
                </a:solidFill>
              </a:rPr>
              <a:t>: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577383" y="2355260"/>
            <a:ext cx="4513812" cy="2344474"/>
            <a:chOff x="0" y="-139831"/>
            <a:chExt cx="5135880" cy="2547752"/>
          </a:xfrm>
        </p:grpSpPr>
        <p:sp>
          <p:nvSpPr>
            <p:cNvPr id="32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3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38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Connector 44"/>
          <p:cNvCxnSpPr>
            <a:endCxn id="38" idx="3"/>
          </p:cNvCxnSpPr>
          <p:nvPr/>
        </p:nvCxnSpPr>
        <p:spPr bwMode="auto">
          <a:xfrm flipH="1">
            <a:off x="6005994" y="2835047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1880" y="339320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6868" y="466795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3035" y="437615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84815" y="433555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12691" y="47142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35039" y="3109775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67" y="815580"/>
            <a:ext cx="8817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2: Cho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CD = 8 cm,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AD = 6 cm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5cm.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vi,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ABCD?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14955" y="4981125"/>
            <a:ext cx="825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Chu vi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 2(8 + 6) = 28 (cm)</a:t>
            </a:r>
          </a:p>
          <a:p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 5.8 = 40 (cm</a:t>
            </a:r>
            <a:r>
              <a:rPr lang="en-US" sz="2800" baseline="30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) </a:t>
            </a:r>
          </a:p>
        </p:txBody>
      </p:sp>
      <p:sp>
        <p:nvSpPr>
          <p:cNvPr id="30" name="TextBox 29">
            <a:hlinkClick r:id="rId2" action="ppaction://hlinkfile"/>
          </p:cNvPr>
          <p:cNvSpPr txBox="1"/>
          <p:nvPr/>
        </p:nvSpPr>
        <p:spPr>
          <a:xfrm>
            <a:off x="6147549" y="49509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95" y="24998"/>
            <a:ext cx="20789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Hướng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dẫn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về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nhà</a:t>
            </a:r>
            <a:r>
              <a:rPr lang="en-US" sz="2800" b="1" u="sng" dirty="0">
                <a:solidFill>
                  <a:schemeClr val="tx2"/>
                </a:solidFill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5" y="152400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791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VẬN DỤNG, TÌM TÒI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Gợi</a:t>
            </a:r>
            <a:r>
              <a:rPr lang="en-US" sz="2800" b="1" u="sng" dirty="0"/>
              <a:t> ý</a:t>
            </a:r>
            <a:r>
              <a:rPr lang="en-US" sz="2800" b="1" dirty="0"/>
              <a:t>: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thang, tam </a:t>
            </a:r>
            <a:r>
              <a:rPr lang="en-US" sz="2800" b="1" dirty="0" err="1"/>
              <a:t>giác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,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1591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Gợi</a:t>
            </a:r>
            <a:r>
              <a:rPr lang="en-US" sz="2800" b="1" u="sng" dirty="0"/>
              <a:t> ý</a:t>
            </a:r>
            <a:r>
              <a:rPr lang="en-US" sz="2800" b="1" dirty="0"/>
              <a:t>: </a:t>
            </a:r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thang, tam </a:t>
            </a:r>
            <a:r>
              <a:rPr lang="en-US" sz="2800" b="1" dirty="0" err="1"/>
              <a:t>giác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,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bình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05800" y="2057400"/>
            <a:ext cx="19050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64881"/>
            <a:ext cx="5974598" cy="7733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961291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58C9C3-14F3-48BA-8493-FC8D94DD661A}"/>
              </a:ext>
            </a:extLst>
          </p:cNvPr>
          <p:cNvSpPr txBox="1"/>
          <p:nvPr/>
        </p:nvSpPr>
        <p:spPr>
          <a:xfrm>
            <a:off x="3581400" y="2590800"/>
            <a:ext cx="5367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Ươm mầm tri thức</a:t>
            </a:r>
          </a:p>
        </p:txBody>
      </p:sp>
    </p:spTree>
    <p:extLst>
      <p:ext uri="{BB962C8B-B14F-4D97-AF65-F5344CB8AC3E}">
        <p14:creationId xmlns:p14="http://schemas.microsoft.com/office/powerpoint/2010/main" val="153204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1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75" y="456325"/>
            <a:ext cx="7924800" cy="27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80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sung).</a:t>
            </a:r>
            <a:endParaRPr lang="en-US" alt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3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77794">
            <a:off x="-510579" y="1287926"/>
            <a:ext cx="3886636" cy="795764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3163629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541009" y="3902819"/>
            <a:ext cx="8451607" cy="311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267" dirty="0">
                <a:latin typeface="Times New Roman" pitchFamily="18" charset="0"/>
                <a:cs typeface="Times New Roman" pitchFamily="18" charset="0"/>
              </a:rPr>
              <a:t> 6 tam giác đều bằng nhau</a:t>
            </a:r>
            <a:r>
              <a:rPr lang="vi-VN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989554" y="2710688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42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501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84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7" y="2841385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8" y="184862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3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5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550597"/>
            <a:ext cx="779463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920107" y="2504209"/>
            <a:ext cx="7064131" cy="2294139"/>
            <a:chOff x="3524814" y="2667446"/>
            <a:chExt cx="6096784" cy="22941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023279" y="2667446"/>
              <a:ext cx="4598319" cy="162047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 : 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846856" y="1124745"/>
            <a:ext cx="6457872" cy="2470727"/>
            <a:chOff x="2368169" y="743375"/>
            <a:chExt cx="6457872" cy="24707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3974685" cy="134227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558083" y="3354984"/>
            <a:ext cx="6994784" cy="2739379"/>
            <a:chOff x="2930158" y="3772875"/>
            <a:chExt cx="6994783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2" y="4587615"/>
              <a:ext cx="4692489" cy="1594488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3: 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4" y="2467017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7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KHỞI ĐỘNG</a:t>
            </a: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90346"/>
              </p:ext>
            </p:extLst>
          </p:nvPr>
        </p:nvGraphicFramePr>
        <p:xfrm>
          <a:off x="2639292" y="1897186"/>
          <a:ext cx="7038109" cy="397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81520" imgH="2695680" progId="Paint.Picture">
                  <p:embed/>
                </p:oleObj>
              </mc:Choice>
              <mc:Fallback>
                <p:oleObj name="Bitmap Image" r:id="rId2" imgW="4781520" imgH="269568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92" y="1897186"/>
                        <a:ext cx="7038109" cy="3970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33528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23564" y="3505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410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2388" y="887104"/>
            <a:ext cx="7905750" cy="1828800"/>
            <a:chOff x="912" y="1056"/>
            <a:chExt cx="3744" cy="1152"/>
          </a:xfrm>
        </p:grpSpPr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440" y="1344"/>
              <a:ext cx="2592" cy="6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cắt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ghép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bình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kumimoji="0" lang="en-US" altLang="en-US" sz="2400" b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BCIH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04278" y="228783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</a:rPr>
              <a:t>THỰC HÀNH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32054"/>
              </p:ext>
            </p:extLst>
          </p:nvPr>
        </p:nvGraphicFramePr>
        <p:xfrm>
          <a:off x="1981200" y="2921218"/>
          <a:ext cx="413713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514286" imgH="3914286" progId="Paint.Picture">
                  <p:embed/>
                </p:oleObj>
              </mc:Choice>
              <mc:Fallback>
                <p:oleObj name="Bitmap Image" r:id="rId3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21218"/>
                        <a:ext cx="4137135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113" y="2910982"/>
            <a:ext cx="4426080" cy="3456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0"/>
            <a:ext cx="2078916" cy="208501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899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073" y="754925"/>
            <a:ext cx="528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9187" y="226637"/>
            <a:ext cx="38100" cy="57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35244"/>
              </p:ext>
            </p:extLst>
          </p:nvPr>
        </p:nvGraphicFramePr>
        <p:xfrm>
          <a:off x="7020155" y="447063"/>
          <a:ext cx="3192463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14286" imgH="3914286" progId="Paint.Picture">
                  <p:embed/>
                </p:oleObj>
              </mc:Choice>
              <mc:Fallback>
                <p:oleObj name="Bitmap Image" r:id="rId2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155" y="447063"/>
                        <a:ext cx="3192463" cy="261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7148" y="1230356"/>
            <a:ext cx="60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579" y="2367960"/>
            <a:ext cx="595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555" y="1744565"/>
            <a:ext cx="60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BH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082" y="3752955"/>
            <a:ext cx="59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44" y="4707062"/>
            <a:ext cx="592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80746"/>
              </p:ext>
            </p:extLst>
          </p:nvPr>
        </p:nvGraphicFramePr>
        <p:xfrm>
          <a:off x="7061989" y="3092689"/>
          <a:ext cx="3200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944165" imgH="3858164" progId="Paint.Picture">
                  <p:embed/>
                </p:oleObj>
              </mc:Choice>
              <mc:Fallback>
                <p:oleObj name="Bitmap Image" r:id="rId4" imgW="4944165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989" y="3092689"/>
                        <a:ext cx="320040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231" y="131802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00" y="-27620"/>
            <a:ext cx="1676400" cy="1681317"/>
          </a:xfrm>
          <a:prstGeom prst="rect">
            <a:avLst/>
          </a:prstGeom>
        </p:spPr>
      </p:pic>
      <p:pic>
        <p:nvPicPr>
          <p:cNvPr id="22" name="Picture 10" descr="Digit 1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9" y="-224911"/>
            <a:ext cx="1995202" cy="10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1" y="1828801"/>
            <a:ext cx="4562475" cy="26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657600" y="2286000"/>
            <a:ext cx="0" cy="17264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643953" y="3747448"/>
            <a:ext cx="228600" cy="2286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650" y="401326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04482" y="4382594"/>
            <a:ext cx="24723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28432" y="2846662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endParaRPr lang="en-US" sz="2400" b="1" dirty="0"/>
          </a:p>
        </p:txBody>
      </p:sp>
      <p:sp>
        <p:nvSpPr>
          <p:cNvPr id="19" name="Text Box 9"/>
          <p:cNvSpPr txBox="1"/>
          <p:nvPr/>
        </p:nvSpPr>
        <p:spPr>
          <a:xfrm>
            <a:off x="4929769" y="4012442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D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6204061" y="18652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C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1933589" y="40750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A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3184007" y="1861037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B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971801" y="1745160"/>
            <a:ext cx="8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>
                <a:solidFill>
                  <a:schemeClr val="tx2"/>
                </a:solidFill>
                <a:latin typeface=".VnCommercial Script" pitchFamily="34" charset="0"/>
                <a:sym typeface="Wingdings" pitchFamily="2" charset="2"/>
              </a:rPr>
              <a:t></a:t>
            </a:r>
            <a:r>
              <a:rPr lang="en-US" sz="3600" i="1" dirty="0">
                <a:solidFill>
                  <a:schemeClr val="tx2"/>
                </a:solidFill>
                <a:latin typeface=".VnCommercial Script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23481" y="2057400"/>
            <a:ext cx="1047750" cy="1905000"/>
            <a:chOff x="5638800" y="3575566"/>
            <a:chExt cx="1047750" cy="1905000"/>
          </a:xfrm>
        </p:grpSpPr>
        <p:sp>
          <p:nvSpPr>
            <p:cNvPr id="25" name="Right Triangle 24"/>
            <p:cNvSpPr/>
            <p:nvPr/>
          </p:nvSpPr>
          <p:spPr bwMode="auto">
            <a:xfrm rot="16200000">
              <a:off x="5210175" y="4004191"/>
              <a:ext cx="1905000" cy="1047750"/>
            </a:xfrm>
            <a:prstGeom prst="rtTriangl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16200000">
              <a:off x="5864483" y="4669526"/>
              <a:ext cx="767836" cy="45719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9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5 L 0.0472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1116</TotalTime>
  <Words>1187</Words>
  <Application>Microsoft Office PowerPoint</Application>
  <PresentationFormat>Widescreen</PresentationFormat>
  <Paragraphs>213</Paragraphs>
  <Slides>25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.VnCommercial Script</vt:lpstr>
      <vt:lpstr>.VnTimeH</vt:lpstr>
      <vt:lpstr>Arial</vt:lpstr>
      <vt:lpstr>Calibri</vt:lpstr>
      <vt:lpstr>Cambria Math</vt:lpstr>
      <vt:lpstr>Comic Sans MS</vt:lpstr>
      <vt:lpstr>Times New Roman</vt:lpstr>
      <vt:lpstr>Trebuchet MS</vt:lpstr>
      <vt:lpstr>Wingdings 3</vt:lpstr>
      <vt:lpstr>Theme1</vt:lpstr>
      <vt:lpstr>Facet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109</cp:revision>
  <dcterms:created xsi:type="dcterms:W3CDTF">2018-11-02T14:25:53Z</dcterms:created>
  <dcterms:modified xsi:type="dcterms:W3CDTF">2021-08-24T15:47:25Z</dcterms:modified>
</cp:coreProperties>
</file>