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66" r:id="rId3"/>
    <p:sldId id="256" r:id="rId4"/>
    <p:sldId id="258" r:id="rId5"/>
    <p:sldId id="259" r:id="rId6"/>
    <p:sldId id="257" r:id="rId7"/>
    <p:sldId id="260" r:id="rId8"/>
    <p:sldId id="261" r:id="rId9"/>
    <p:sldId id="262" r:id="rId10"/>
    <p:sldId id="272" r:id="rId11"/>
    <p:sldId id="263" r:id="rId12"/>
    <p:sldId id="273" r:id="rId13"/>
    <p:sldId id="265" r:id="rId14"/>
  </p:sldIdLst>
  <p:sldSz cx="18288000" cy="10287000"/>
  <p:notesSz cx="6858000" cy="9144000"/>
  <p:embeddedFontLst>
    <p:embeddedFont>
      <p:font typeface="Inter Bold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6" d="100"/>
          <a:sy n="26" d="100"/>
        </p:scale>
        <p:origin x="-1896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svg"/><Relationship Id="rId26" Type="http://schemas.openxmlformats.org/officeDocument/2006/relationships/image" Target="../media/image18.png"/><Relationship Id="rId18" Type="http://schemas.openxmlformats.org/officeDocument/2006/relationships/image" Target="../media/image17.svg"/><Relationship Id="rId25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3.svg"/><Relationship Id="rId11" Type="http://schemas.openxmlformats.org/officeDocument/2006/relationships/image" Target="../media/image33.svg"/><Relationship Id="rId23" Type="http://schemas.openxmlformats.org/officeDocument/2006/relationships/image" Target="../media/image16.png"/><Relationship Id="rId5" Type="http://schemas.openxmlformats.org/officeDocument/2006/relationships/image" Target="../media/image27.svg"/><Relationship Id="rId28" Type="http://schemas.openxmlformats.org/officeDocument/2006/relationships/image" Target="../media/image12.png"/><Relationship Id="rId22" Type="http://schemas.openxmlformats.org/officeDocument/2006/relationships/image" Target="../media/image24.svg"/><Relationship Id="rId27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0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5.png"/><Relationship Id="rId4" Type="http://schemas.openxmlformats.org/officeDocument/2006/relationships/image" Target="../media/image15.png"/><Relationship Id="rId22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1" Type="http://schemas.openxmlformats.org/officeDocument/2006/relationships/image" Target="../media/image4.png"/><Relationship Id="rId17" Type="http://schemas.openxmlformats.org/officeDocument/2006/relationships/image" Target="../media/image6.png"/><Relationship Id="rId25" Type="http://schemas.openxmlformats.org/officeDocument/2006/relationships/image" Target="../media/image10.jpg"/><Relationship Id="rId2" Type="http://schemas.openxmlformats.org/officeDocument/2006/relationships/image" Target="../media/image5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9.png"/><Relationship Id="rId23" Type="http://schemas.openxmlformats.org/officeDocument/2006/relationships/image" Target="../media/image8.png"/><Relationship Id="rId10" Type="http://schemas.openxmlformats.org/officeDocument/2006/relationships/image" Target="../media/image12.svg"/><Relationship Id="rId22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0291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732692"/>
            <a:ext cx="2078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Trường….</a:t>
            </a:r>
            <a:endParaRPr lang="vi-VN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MaiTruongMenYeu-PhamThanhThao-227884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968163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1455" y="2440017"/>
            <a:ext cx="8741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 mừng thầy cô </a:t>
            </a:r>
          </a:p>
          <a:p>
            <a:pPr algn="ctr">
              <a:lnSpc>
                <a:spcPct val="150000"/>
              </a:lnSpc>
            </a:pPr>
            <a:r>
              <a:rPr lang="en-US" sz="4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 các em đến với tiết học </a:t>
            </a:r>
            <a:endParaRPr lang="vi-VN" sz="4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/>
          </a:p>
        </p:txBody>
      </p:sp>
      <p:sp>
        <p:nvSpPr>
          <p:cNvPr id="5" name="Rectangle 4"/>
          <p:cNvSpPr/>
          <p:nvPr/>
        </p:nvSpPr>
        <p:spPr>
          <a:xfrm>
            <a:off x="1066800" y="4370413"/>
            <a:ext cx="4953000" cy="34163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/>
              <a:t>Những việc em cần làm để chăm sóc bản thân phù hợp với môi trường học tập mới là</a:t>
            </a:r>
            <a:r>
              <a:rPr lang="vi-VN" sz="3600" smtClean="0"/>
              <a:t>:</a:t>
            </a:r>
            <a:endParaRPr lang="vi-VN" sz="3600"/>
          </a:p>
        </p:txBody>
      </p:sp>
      <p:sp>
        <p:nvSpPr>
          <p:cNvPr id="7" name="Rectangle 6"/>
          <p:cNvSpPr/>
          <p:nvPr/>
        </p:nvSpPr>
        <p:spPr>
          <a:xfrm>
            <a:off x="9372599" y="1234737"/>
            <a:ext cx="8098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smtClean="0">
                <a:solidFill>
                  <a:srgbClr val="FF0000"/>
                </a:solidFill>
              </a:rPr>
              <a:t>Chế </a:t>
            </a:r>
            <a:r>
              <a:rPr lang="vi-VN" sz="3200">
                <a:solidFill>
                  <a:srgbClr val="FF0000"/>
                </a:solidFill>
              </a:rPr>
              <a:t>độ dinh dưỡng</a:t>
            </a:r>
            <a:r>
              <a:rPr lang="vi-VN" sz="3200" smtClean="0">
                <a:solidFill>
                  <a:srgbClr val="FF0000"/>
                </a:solidFill>
              </a:rPr>
              <a:t>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Ăn uống đầy đủ bổ sung nhiều chất để có đủ sức khoẻ học tập</a:t>
            </a:r>
            <a:r>
              <a:rPr lang="vi-VN" sz="320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vi-VN" sz="3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94370" y="2871609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smtClean="0">
                <a:solidFill>
                  <a:srgbClr val="FF0000"/>
                </a:solidFill>
              </a:rPr>
              <a:t>Vệ </a:t>
            </a:r>
            <a:r>
              <a:rPr lang="vi-VN" sz="3200">
                <a:solidFill>
                  <a:srgbClr val="FF0000"/>
                </a:solidFill>
              </a:rPr>
              <a:t>sinh cá nhân: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Vệ sinh cá nhân sạch sẽ và có ý thức hơn.</a:t>
            </a:r>
          </a:p>
        </p:txBody>
      </p:sp>
      <p:sp>
        <p:nvSpPr>
          <p:cNvPr id="9" name="Rectangle 8"/>
          <p:cNvSpPr/>
          <p:nvPr/>
        </p:nvSpPr>
        <p:spPr>
          <a:xfrm>
            <a:off x="9394370" y="4543335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smtClean="0">
                <a:solidFill>
                  <a:srgbClr val="FF0000"/>
                </a:solidFill>
              </a:rPr>
              <a:t>Thể </a:t>
            </a:r>
            <a:r>
              <a:rPr lang="vi-VN" sz="3200">
                <a:solidFill>
                  <a:srgbClr val="FF0000"/>
                </a:solidFill>
              </a:rPr>
              <a:t>dục -  thể thao: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Tham gia các môn thể dục thể thao yêu thích.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94370" y="614933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200" smtClean="0">
                <a:solidFill>
                  <a:srgbClr val="FF0000"/>
                </a:solidFill>
              </a:rPr>
              <a:t>Các </a:t>
            </a:r>
            <a:r>
              <a:rPr lang="vi-VN" sz="3200">
                <a:solidFill>
                  <a:srgbClr val="FF0000"/>
                </a:solidFill>
              </a:rPr>
              <a:t>vui chơi, giải trí: 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Tham gia tích cực các của nhà trường.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7912" y="7810500"/>
            <a:ext cx="8033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smtClean="0">
                <a:solidFill>
                  <a:srgbClr val="FF0000"/>
                </a:solidFill>
              </a:rPr>
              <a:t>Phương </a:t>
            </a:r>
            <a:r>
              <a:rPr lang="vi-VN" sz="3200">
                <a:solidFill>
                  <a:srgbClr val="FF0000"/>
                </a:solidFill>
              </a:rPr>
              <a:t>pháp học tập</a:t>
            </a:r>
            <a:r>
              <a:rPr lang="vi-VN" sz="3200">
                <a:solidFill>
                  <a:schemeClr val="tx2">
                    <a:lumMod val="75000"/>
                  </a:schemeClr>
                </a:solidFill>
              </a:rPr>
              <a:t>: Chăm chú nghe giảng trên lớp, về nhà ôn lại kiến thức đã học. </a:t>
            </a:r>
          </a:p>
        </p:txBody>
      </p:sp>
      <p:pic>
        <p:nvPicPr>
          <p:cNvPr id="12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7620000" y="1245155"/>
            <a:ext cx="1066800" cy="106680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7630886" y="2927452"/>
            <a:ext cx="1091293" cy="877003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03092" y="4543335"/>
            <a:ext cx="1308201" cy="1001368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66932" y="6234956"/>
            <a:ext cx="1119868" cy="991592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03042" y="8056651"/>
            <a:ext cx="891268" cy="10773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460171" y="1056258"/>
            <a:ext cx="1828800" cy="27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061191" y="2371725"/>
            <a:ext cx="1072982" cy="5543550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107447" y="2107447"/>
            <a:ext cx="6524019" cy="6072106"/>
            <a:chOff x="0" y="0"/>
            <a:chExt cx="20454128" cy="1903728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54128" cy="19037288"/>
            </a:xfrm>
            <a:custGeom>
              <a:avLst/>
              <a:gdLst/>
              <a:ahLst/>
              <a:cxnLst/>
              <a:rect l="l" t="t" r="r" b="b"/>
              <a:pathLst>
                <a:path w="20454128" h="19037288">
                  <a:moveTo>
                    <a:pt x="201493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8732488"/>
                  </a:lnTo>
                  <a:cubicBezTo>
                    <a:pt x="0" y="18901397"/>
                    <a:pt x="135890" y="19037288"/>
                    <a:pt x="304800" y="19037288"/>
                  </a:cubicBezTo>
                  <a:lnTo>
                    <a:pt x="20149328" y="19037288"/>
                  </a:lnTo>
                  <a:cubicBezTo>
                    <a:pt x="20318239" y="19037288"/>
                    <a:pt x="20454128" y="18901397"/>
                    <a:pt x="20454128" y="18732488"/>
                  </a:cubicBezTo>
                  <a:lnTo>
                    <a:pt x="20454128" y="304800"/>
                  </a:lnTo>
                  <a:cubicBezTo>
                    <a:pt x="20454128" y="135890"/>
                    <a:pt x="20318239" y="0"/>
                    <a:pt x="20149328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5885466" y="2371725"/>
            <a:ext cx="1072982" cy="5543550"/>
            <a:chOff x="0" y="0"/>
            <a:chExt cx="1430643" cy="7391400"/>
          </a:xfrm>
        </p:grpSpPr>
        <p:sp>
          <p:nvSpPr>
            <p:cNvPr id="9" name="AutoShape 9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0" name="AutoShape 10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56533" y="2107447"/>
            <a:ext cx="6549043" cy="6072106"/>
            <a:chOff x="0" y="0"/>
            <a:chExt cx="20532582" cy="190372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532582" cy="19037288"/>
            </a:xfrm>
            <a:custGeom>
              <a:avLst/>
              <a:gdLst/>
              <a:ahLst/>
              <a:cxnLst/>
              <a:rect l="l" t="t" r="r" b="b"/>
              <a:pathLst>
                <a:path w="20532582" h="19037288">
                  <a:moveTo>
                    <a:pt x="2022778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8732488"/>
                  </a:lnTo>
                  <a:cubicBezTo>
                    <a:pt x="0" y="18901397"/>
                    <a:pt x="135890" y="19037288"/>
                    <a:pt x="304800" y="19037288"/>
                  </a:cubicBezTo>
                  <a:lnTo>
                    <a:pt x="20227782" y="19037288"/>
                  </a:lnTo>
                  <a:cubicBezTo>
                    <a:pt x="20396693" y="19037288"/>
                    <a:pt x="20532582" y="18901397"/>
                    <a:pt x="20532582" y="18732488"/>
                  </a:cubicBezTo>
                  <a:lnTo>
                    <a:pt x="20532582" y="304800"/>
                  </a:lnTo>
                  <a:cubicBezTo>
                    <a:pt x="20532582" y="135890"/>
                    <a:pt x="20396693" y="0"/>
                    <a:pt x="20227782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98656" cy="17648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761352" y="3875440"/>
            <a:ext cx="5216211" cy="430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20"/>
              </a:lnSpc>
              <a:spcBef>
                <a:spcPct val="0"/>
              </a:spcBef>
            </a:pPr>
            <a:r>
              <a:rPr lang="en-US" sz="36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Biết cách tự chăm sóc bản thân khỏe mạnh cả về thể chất và tinh thần thể hiện tính tự lực, tự lập, có ý thức, trách nhiệm với chính mình.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03933" y="4229100"/>
            <a:ext cx="5254241" cy="326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22"/>
              </a:lnSpc>
              <a:spcBef>
                <a:spcPct val="0"/>
              </a:spcBef>
            </a:pPr>
            <a:r>
              <a:rPr lang="en-US" sz="36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 Xây dựng kế hoạch rèn luyện và tự điều chỉnh bản thân sẽ giúp em dần dần hoàn thiện và trưởng thành hơn</a:t>
            </a:r>
          </a:p>
        </p:txBody>
      </p:sp>
      <p:pic>
        <p:nvPicPr>
          <p:cNvPr id="17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4604981" y="2195079"/>
            <a:ext cx="1528949" cy="1528949"/>
          </a:xfrm>
          <a:prstGeom prst="rect">
            <a:avLst/>
          </a:prstGeom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2130954" y="2281974"/>
            <a:ext cx="1600200" cy="14899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85295" y="866809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vi-VN" sz="3600" b="1" u="sng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/>
          <p:nvPr/>
        </p:nvSpPr>
        <p:spPr>
          <a:xfrm>
            <a:off x="0" y="6057900"/>
            <a:ext cx="18288000" cy="4229100"/>
          </a:xfrm>
          <a:custGeom>
            <a:avLst/>
            <a:gdLst/>
            <a:ahLst/>
            <a:cxnLst/>
            <a:rect l="l" t="t" r="r" b="b"/>
            <a:pathLst>
              <a:path w="20532582" h="19037288">
                <a:moveTo>
                  <a:pt x="20227782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8732488"/>
                </a:lnTo>
                <a:cubicBezTo>
                  <a:pt x="0" y="18901397"/>
                  <a:pt x="135890" y="19037288"/>
                  <a:pt x="304800" y="19037288"/>
                </a:cubicBezTo>
                <a:lnTo>
                  <a:pt x="20227782" y="19037288"/>
                </a:lnTo>
                <a:cubicBezTo>
                  <a:pt x="20396693" y="19037288"/>
                  <a:pt x="20532582" y="18901397"/>
                  <a:pt x="20532582" y="18732488"/>
                </a:cubicBezTo>
                <a:lnTo>
                  <a:pt x="20532582" y="304800"/>
                </a:lnTo>
                <a:cubicBezTo>
                  <a:pt x="20532582" y="135890"/>
                  <a:pt x="20396693" y="0"/>
                  <a:pt x="20227782" y="0"/>
                </a:cubicBezTo>
                <a:close/>
              </a:path>
            </a:pathLst>
          </a:custGeom>
          <a:solidFill>
            <a:srgbClr val="F2EDED"/>
          </a:solidFill>
        </p:spPr>
      </p:sp>
      <p:sp>
        <p:nvSpPr>
          <p:cNvPr id="4" name="TextBox 13"/>
          <p:cNvSpPr txBox="1"/>
          <p:nvPr/>
        </p:nvSpPr>
        <p:spPr>
          <a:xfrm>
            <a:off x="4665516" y="3246222"/>
            <a:ext cx="8956967" cy="126816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7200" spc="-2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Hướng dẫn về nhà</a:t>
            </a:r>
            <a:endParaRPr lang="en-US" sz="7200" spc="-20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1650" y="6057900"/>
            <a:ext cx="15176669" cy="281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Chuẩn bị tiết: </a:t>
            </a:r>
            <a:r>
              <a:rPr lang="en-US" sz="48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Sinh </a:t>
            </a: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hoạt lớp</a:t>
            </a:r>
          </a:p>
          <a:p>
            <a:pPr>
              <a:lnSpc>
                <a:spcPct val="200000"/>
              </a:lnSpc>
            </a:pPr>
            <a:r>
              <a:rPr lang="en-US" sz="4800" b="1">
                <a:latin typeface="Arial" pitchFamily="34" charset="0"/>
                <a:cs typeface="Arial" pitchFamily="34" charset="0"/>
              </a:rPr>
              <a:t>Trải nghiệm khi tham gia các hoạt động của trường</a:t>
            </a:r>
            <a:endParaRPr lang="vi-VN" sz="4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"/>
          <p:cNvGrpSpPr/>
          <p:nvPr/>
        </p:nvGrpSpPr>
        <p:grpSpPr>
          <a:xfrm rot="-5400000">
            <a:off x="-7940759" y="8969459"/>
            <a:ext cx="19011900" cy="1072982"/>
            <a:chOff x="0" y="0"/>
            <a:chExt cx="25349200" cy="1430643"/>
          </a:xfrm>
        </p:grpSpPr>
        <p:sp>
          <p:nvSpPr>
            <p:cNvPr id="8" name="AutoShape 5"/>
            <p:cNvSpPr/>
            <p:nvPr/>
          </p:nvSpPr>
          <p:spPr>
            <a:xfrm rot="-5400000">
              <a:off x="12636500" y="-11282057"/>
              <a:ext cx="279400" cy="251460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9" name="AutoShape 6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10" name="AutoShape 7"/>
            <p:cNvSpPr/>
            <p:nvPr/>
          </p:nvSpPr>
          <p:spPr>
            <a:xfrm rot="-5400000">
              <a:off x="12787318" y="-12279318"/>
              <a:ext cx="282563" cy="248412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pic>
        <p:nvPicPr>
          <p:cNvPr id="12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7772400" y="647700"/>
            <a:ext cx="2074798" cy="19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18451286" cy="10287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33800" y="952500"/>
            <a:ext cx="1112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Cảm ơn thầy cô 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 các em đã chú ý lắng nghe</a:t>
            </a:r>
            <a:endParaRPr lang="vi-VN" sz="6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741002" y="3380662"/>
            <a:ext cx="45720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mtClean="0">
                <a:solidFill>
                  <a:srgbClr val="403F3D"/>
                </a:solidFill>
                <a:latin typeface="Inter Bold"/>
              </a:rPr>
              <a:t>KHỞI ĐỘNG!</a:t>
            </a:r>
            <a:endParaRPr lang="en-US" sz="5600">
              <a:solidFill>
                <a:srgbClr val="403F3D"/>
              </a:solidFill>
              <a:latin typeface="Inter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24000" y="1828800"/>
            <a:ext cx="8439810" cy="5939713"/>
          </a:xfrm>
          <a:custGeom>
            <a:avLst/>
            <a:gdLst/>
            <a:ahLst/>
            <a:cxnLst/>
            <a:rect l="l" t="t" r="r" b="b"/>
            <a:pathLst>
              <a:path w="12941300" h="9107742">
                <a:moveTo>
                  <a:pt x="12815112" y="9107742"/>
                </a:moveTo>
                <a:lnTo>
                  <a:pt x="126187" y="9107742"/>
                </a:lnTo>
                <a:cubicBezTo>
                  <a:pt x="56502" y="9107742"/>
                  <a:pt x="0" y="9051252"/>
                  <a:pt x="0" y="8981555"/>
                </a:cubicBezTo>
                <a:lnTo>
                  <a:pt x="0" y="0"/>
                </a:lnTo>
                <a:lnTo>
                  <a:pt x="12941300" y="0"/>
                </a:lnTo>
                <a:lnTo>
                  <a:pt x="12941300" y="8981554"/>
                </a:lnTo>
                <a:cubicBezTo>
                  <a:pt x="12941300" y="9051239"/>
                  <a:pt x="12884810" y="9107742"/>
                  <a:pt x="12815112" y="9107742"/>
                </a:cubicBezTo>
                <a:close/>
              </a:path>
            </a:pathLst>
          </a:custGeom>
          <a:blipFill>
            <a:blip r:embed="rId2"/>
            <a:stretch>
              <a:fillRect l="2870" t="6054" r="-20657" b="441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-361950" y="8721809"/>
            <a:ext cx="19011900" cy="1072982"/>
            <a:chOff x="0" y="0"/>
            <a:chExt cx="25349200" cy="1430643"/>
          </a:xfrm>
        </p:grpSpPr>
        <p:sp>
          <p:nvSpPr>
            <p:cNvPr id="9" name="AutoShape 9"/>
            <p:cNvSpPr/>
            <p:nvPr/>
          </p:nvSpPr>
          <p:spPr>
            <a:xfrm rot="-5400000">
              <a:off x="12534900" y="-11282057"/>
              <a:ext cx="279400" cy="251460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1" name="AutoShape 11"/>
            <p:cNvSpPr/>
            <p:nvPr/>
          </p:nvSpPr>
          <p:spPr>
            <a:xfrm rot="-5400000">
              <a:off x="12533318" y="-12279318"/>
              <a:ext cx="282563" cy="248412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10498508" y="4838700"/>
            <a:ext cx="7349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/>
              <a:t>Chia sẻ những kinh nghiệm thích nghi với môi trường mới của em.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400" y="1957768"/>
            <a:ext cx="93909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u="sng" smtClean="0">
                <a:solidFill>
                  <a:srgbClr val="FF0000"/>
                </a:solidFill>
              </a:rPr>
              <a:t>Ví dụ:</a:t>
            </a:r>
          </a:p>
          <a:p>
            <a:pPr>
              <a:lnSpc>
                <a:spcPct val="200000"/>
              </a:lnSpc>
            </a:pPr>
            <a:r>
              <a:rPr lang="vi-VN" sz="3200" smtClean="0">
                <a:solidFill>
                  <a:srgbClr val="0070C0"/>
                </a:solidFill>
              </a:rPr>
              <a:t>+ </a:t>
            </a:r>
            <a:r>
              <a:rPr lang="vi-VN" sz="3200">
                <a:solidFill>
                  <a:srgbClr val="0070C0"/>
                </a:solidFill>
              </a:rPr>
              <a:t>Chuẩn bị bài thật tốt trước khi đến trường lớp. </a:t>
            </a:r>
          </a:p>
          <a:p>
            <a:pPr>
              <a:lnSpc>
                <a:spcPct val="200000"/>
              </a:lnSpc>
            </a:pPr>
            <a:r>
              <a:rPr lang="vi-VN" sz="3200">
                <a:solidFill>
                  <a:srgbClr val="0070C0"/>
                </a:solidFill>
              </a:rPr>
              <a:t>+ Luôn vui vẻ cởi mở, sẵn sàng giao tiếp với các bạn trong lớp. </a:t>
            </a:r>
          </a:p>
          <a:p>
            <a:pPr>
              <a:lnSpc>
                <a:spcPct val="200000"/>
              </a:lnSpc>
            </a:pPr>
            <a:r>
              <a:rPr lang="vi-VN" sz="3200">
                <a:solidFill>
                  <a:srgbClr val="0070C0"/>
                </a:solidFill>
              </a:rPr>
              <a:t>+ Sẵn sàng tuân thủ các nội quy mới. </a:t>
            </a:r>
          </a:p>
          <a:p>
            <a:pPr>
              <a:lnSpc>
                <a:spcPct val="200000"/>
              </a:lnSpc>
            </a:pPr>
            <a:r>
              <a:rPr lang="vi-VN" sz="3200">
                <a:solidFill>
                  <a:srgbClr val="0070C0"/>
                </a:solidFill>
              </a:rPr>
              <a:t>+ Lập một thời gian biểu phù hợp với bản thân.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284052" y="1738312"/>
            <a:ext cx="1485900" cy="1458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1"/>
          <p:cNvGrpSpPr/>
          <p:nvPr/>
        </p:nvGrpSpPr>
        <p:grpSpPr>
          <a:xfrm>
            <a:off x="6366800" y="5298358"/>
            <a:ext cx="10244800" cy="1388420"/>
            <a:chOff x="336037" y="-4633619"/>
            <a:chExt cx="16732373" cy="3643263"/>
          </a:xfrm>
        </p:grpSpPr>
        <p:sp>
          <p:nvSpPr>
            <p:cNvPr id="21" name="Freeform 12"/>
            <p:cNvSpPr/>
            <p:nvPr/>
          </p:nvSpPr>
          <p:spPr>
            <a:xfrm>
              <a:off x="336037" y="-4633619"/>
              <a:ext cx="16732373" cy="3643263"/>
            </a:xfrm>
            <a:custGeom>
              <a:avLst/>
              <a:gdLst/>
              <a:ahLst/>
              <a:cxnLst/>
              <a:rect l="l" t="t" r="r" b="b"/>
              <a:pathLst>
                <a:path w="16732372" h="3643263">
                  <a:moveTo>
                    <a:pt x="1642757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338463"/>
                  </a:lnTo>
                  <a:cubicBezTo>
                    <a:pt x="0" y="3507373"/>
                    <a:pt x="135890" y="3643263"/>
                    <a:pt x="304800" y="3643263"/>
                  </a:cubicBezTo>
                  <a:lnTo>
                    <a:pt x="16427572" y="3643263"/>
                  </a:lnTo>
                  <a:cubicBezTo>
                    <a:pt x="16596483" y="3643263"/>
                    <a:pt x="16732372" y="3507373"/>
                    <a:pt x="16732372" y="3338463"/>
                  </a:cubicBezTo>
                  <a:lnTo>
                    <a:pt x="16732372" y="304800"/>
                  </a:lnTo>
                  <a:cubicBezTo>
                    <a:pt x="16732372" y="135890"/>
                    <a:pt x="16596483" y="0"/>
                    <a:pt x="16427572" y="0"/>
                  </a:cubicBezTo>
                  <a:close/>
                </a:path>
              </a:pathLst>
            </a:custGeom>
            <a:solidFill>
              <a:srgbClr val="62DBC8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6756326" y="2686830"/>
            <a:ext cx="13385726" cy="3228090"/>
            <a:chOff x="0" y="0"/>
            <a:chExt cx="16140046" cy="4304120"/>
          </a:xfrm>
        </p:grpSpPr>
        <p:sp>
          <p:nvSpPr>
            <p:cNvPr id="3" name="AutoShape 3"/>
            <p:cNvSpPr/>
            <p:nvPr/>
          </p:nvSpPr>
          <p:spPr>
            <a:xfrm rot="5400000">
              <a:off x="7404907" y="-6796956"/>
              <a:ext cx="333828" cy="15143641"/>
            </a:xfrm>
            <a:prstGeom prst="rect">
              <a:avLst/>
            </a:prstGeom>
            <a:solidFill>
              <a:srgbClr val="62DBC8">
                <a:alpha val="19608"/>
              </a:srgbClr>
            </a:solidFill>
          </p:spPr>
        </p:sp>
        <p:sp>
          <p:nvSpPr>
            <p:cNvPr id="4" name="AutoShape 4"/>
            <p:cNvSpPr/>
            <p:nvPr/>
          </p:nvSpPr>
          <p:spPr>
            <a:xfrm rot="5400000">
              <a:off x="7404907" y="-6111092"/>
              <a:ext cx="333828" cy="15143641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5400000">
              <a:off x="7404907" y="-5425228"/>
              <a:ext cx="333828" cy="15143641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6" name="AutoShape 6"/>
            <p:cNvSpPr/>
            <p:nvPr/>
          </p:nvSpPr>
          <p:spPr>
            <a:xfrm rot="5400000">
              <a:off x="7404907" y="-4739363"/>
              <a:ext cx="333828" cy="15143641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7" name="AutoShape 7"/>
            <p:cNvSpPr/>
            <p:nvPr/>
          </p:nvSpPr>
          <p:spPr>
            <a:xfrm rot="5400000">
              <a:off x="7404907" y="-4053499"/>
              <a:ext cx="333828" cy="15143641"/>
            </a:xfrm>
            <a:prstGeom prst="rect">
              <a:avLst/>
            </a:prstGeom>
            <a:solidFill>
              <a:srgbClr val="62DBC8">
                <a:alpha val="19608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 rot="575529">
              <a:off x="14024669" y="120685"/>
              <a:ext cx="1789390" cy="4062749"/>
            </a:xfrm>
            <a:prstGeom prst="rect">
              <a:avLst/>
            </a:prstGeom>
            <a:solidFill>
              <a:srgbClr val="F8F4F4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305801" y="7362218"/>
            <a:ext cx="9982200" cy="1388420"/>
            <a:chOff x="0" y="0"/>
            <a:chExt cx="16732373" cy="36432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732372" cy="3643263"/>
            </a:xfrm>
            <a:custGeom>
              <a:avLst/>
              <a:gdLst/>
              <a:ahLst/>
              <a:cxnLst/>
              <a:rect l="l" t="t" r="r" b="b"/>
              <a:pathLst>
                <a:path w="16732372" h="3643263">
                  <a:moveTo>
                    <a:pt x="1642757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338463"/>
                  </a:lnTo>
                  <a:cubicBezTo>
                    <a:pt x="0" y="3507373"/>
                    <a:pt x="135890" y="3643263"/>
                    <a:pt x="304800" y="3643263"/>
                  </a:cubicBezTo>
                  <a:lnTo>
                    <a:pt x="16427572" y="3643263"/>
                  </a:lnTo>
                  <a:cubicBezTo>
                    <a:pt x="16596483" y="3643263"/>
                    <a:pt x="16732372" y="3507373"/>
                    <a:pt x="16732372" y="3338463"/>
                  </a:cubicBezTo>
                  <a:lnTo>
                    <a:pt x="16732372" y="304800"/>
                  </a:lnTo>
                  <a:cubicBezTo>
                    <a:pt x="16732372" y="135890"/>
                    <a:pt x="16596483" y="0"/>
                    <a:pt x="16427572" y="0"/>
                  </a:cubicBezTo>
                  <a:close/>
                </a:path>
              </a:pathLst>
            </a:custGeom>
            <a:solidFill>
              <a:srgbClr val="62DBC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6602541" y="5826284"/>
            <a:ext cx="9677398" cy="384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935"/>
              </a:lnSpc>
              <a:spcBef>
                <a:spcPct val="0"/>
              </a:spcBef>
            </a:pPr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nl-NL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Khắc </a:t>
            </a:r>
            <a:r>
              <a:rPr lang="nl-NL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phục khó khăn ở trường học mới</a:t>
            </a:r>
            <a:r>
              <a:rPr lang="nl-NL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2090225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>
                <a:latin typeface="Arial" pitchFamily="34" charset="0"/>
                <a:cs typeface="Arial" pitchFamily="34" charset="0"/>
              </a:rPr>
              <a:t>TUẦN 3 – TIẾT 2</a:t>
            </a:r>
            <a:r>
              <a:rPr lang="nl-NL" sz="3600" b="1" i="1" smtClean="0">
                <a:latin typeface="Arial" pitchFamily="34" charset="0"/>
                <a:cs typeface="Arial" pitchFamily="34" charset="0"/>
              </a:rPr>
              <a:t>:</a:t>
            </a:r>
            <a:endParaRPr lang="vi-VN" sz="36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72" y="3195526"/>
            <a:ext cx="12035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THÍCH NGHI VỚI MÔI TRƯỜNG MỚI</a:t>
            </a:r>
            <a:endParaRPr lang="vi-VN" sz="5400" b="1"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67800" y="7734300"/>
            <a:ext cx="842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nl-NL" sz="36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Chăm </a:t>
            </a:r>
            <a:r>
              <a:rPr lang="nl-NL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sóc và điều chỉnh bản thân</a:t>
            </a:r>
            <a:endParaRPr lang="vi-VN" sz="3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73682" y="876300"/>
            <a:ext cx="12649202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smtClean="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1. KHẮC PHỤC KHÓ KHĂN Ở TRƯỜNG HỌC MỚI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-7940759" y="8969459"/>
            <a:ext cx="19011900" cy="1072982"/>
            <a:chOff x="0" y="0"/>
            <a:chExt cx="25349200" cy="1430643"/>
          </a:xfrm>
        </p:grpSpPr>
        <p:sp>
          <p:nvSpPr>
            <p:cNvPr id="5" name="AutoShape 5"/>
            <p:cNvSpPr/>
            <p:nvPr/>
          </p:nvSpPr>
          <p:spPr>
            <a:xfrm rot="-5400000">
              <a:off x="12636500" y="-11282057"/>
              <a:ext cx="279400" cy="251460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7" name="AutoShape 7"/>
            <p:cNvSpPr/>
            <p:nvPr/>
          </p:nvSpPr>
          <p:spPr>
            <a:xfrm rot="-5400000">
              <a:off x="12787318" y="-12279318"/>
              <a:ext cx="282563" cy="248412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sp>
        <p:nvSpPr>
          <p:cNvPr id="8" name="Rectangle 7"/>
          <p:cNvSpPr/>
          <p:nvPr/>
        </p:nvSpPr>
        <p:spPr>
          <a:xfrm>
            <a:off x="2874269" y="4062384"/>
            <a:ext cx="14630400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Chia sẻ những khó khăn của em ở trường trung học cơ sở ở các lĩnh vực sau: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+ Trong học tập.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+ Trong giao tiếp với thầy cô, bạn bè.</a:t>
            </a:r>
          </a:p>
          <a:p>
            <a:pPr>
              <a:lnSpc>
                <a:spcPct val="150000"/>
              </a:lnSpc>
            </a:pPr>
            <a:r>
              <a:rPr lang="vi-VN" sz="4000" smtClean="0">
                <a:solidFill>
                  <a:schemeClr val="bg1"/>
                </a:solidFill>
              </a:rPr>
              <a:t>+ </a:t>
            </a:r>
            <a:r>
              <a:rPr lang="vi-VN" sz="4000">
                <a:solidFill>
                  <a:schemeClr val="bg1"/>
                </a:solidFill>
              </a:rPr>
              <a:t>Trong việc thực hiện các nội quy của nhà trường.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chemeClr val="bg1"/>
                </a:solidFill>
              </a:rPr>
              <a:t>- Trao đổi cách khắc phục những khó khăn theo gợi ý bên.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5638800" y="6661653"/>
            <a:ext cx="10335381" cy="1074537"/>
            <a:chOff x="0" y="0"/>
            <a:chExt cx="13780508" cy="1432716"/>
          </a:xfrm>
        </p:grpSpPr>
        <p:sp>
          <p:nvSpPr>
            <p:cNvPr id="13" name="AutoShape 13"/>
            <p:cNvSpPr/>
            <p:nvPr/>
          </p:nvSpPr>
          <p:spPr>
            <a:xfrm rot="5400000">
              <a:off x="6952706" y="-5971372"/>
              <a:ext cx="280809" cy="13374795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4" name="AutoShape 14"/>
            <p:cNvSpPr/>
            <p:nvPr/>
          </p:nvSpPr>
          <p:spPr>
            <a:xfrm rot="5400000">
              <a:off x="6953410" y="-6547698"/>
              <a:ext cx="279400" cy="13374795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 rot="5400000">
              <a:off x="6749518" y="-5598275"/>
              <a:ext cx="281473" cy="13780508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388720" y="6047674"/>
            <a:ext cx="7648011" cy="2291419"/>
            <a:chOff x="0" y="0"/>
            <a:chExt cx="23978071" cy="649060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978071" cy="6490608"/>
            </a:xfrm>
            <a:custGeom>
              <a:avLst/>
              <a:gdLst/>
              <a:ahLst/>
              <a:cxnLst/>
              <a:rect l="l" t="t" r="r" b="b"/>
              <a:pathLst>
                <a:path w="23978071" h="6490608">
                  <a:moveTo>
                    <a:pt x="236732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185808"/>
                  </a:lnTo>
                  <a:cubicBezTo>
                    <a:pt x="0" y="6354718"/>
                    <a:pt x="135890" y="6490608"/>
                    <a:pt x="304800" y="6490608"/>
                  </a:cubicBezTo>
                  <a:lnTo>
                    <a:pt x="23673271" y="6490608"/>
                  </a:lnTo>
                  <a:cubicBezTo>
                    <a:pt x="23842180" y="6490608"/>
                    <a:pt x="23978071" y="6354718"/>
                    <a:pt x="23978071" y="6185808"/>
                  </a:cubicBezTo>
                  <a:lnTo>
                    <a:pt x="23978071" y="304800"/>
                  </a:lnTo>
                  <a:cubicBezTo>
                    <a:pt x="23978071" y="135890"/>
                    <a:pt x="23842180" y="0"/>
                    <a:pt x="23673271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7" name="Freeform 25"/>
          <p:cNvSpPr/>
          <p:nvPr/>
        </p:nvSpPr>
        <p:spPr>
          <a:xfrm>
            <a:off x="9875018" y="6020934"/>
            <a:ext cx="7648011" cy="2291419"/>
          </a:xfrm>
          <a:custGeom>
            <a:avLst/>
            <a:gdLst/>
            <a:ahLst/>
            <a:cxnLst/>
            <a:rect l="l" t="t" r="r" b="b"/>
            <a:pathLst>
              <a:path w="23978071" h="6490608">
                <a:moveTo>
                  <a:pt x="2367327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6185808"/>
                </a:lnTo>
                <a:cubicBezTo>
                  <a:pt x="0" y="6354718"/>
                  <a:pt x="135890" y="6490608"/>
                  <a:pt x="304800" y="6490608"/>
                </a:cubicBezTo>
                <a:lnTo>
                  <a:pt x="23673271" y="6490608"/>
                </a:lnTo>
                <a:cubicBezTo>
                  <a:pt x="23842180" y="6490608"/>
                  <a:pt x="23978071" y="6354718"/>
                  <a:pt x="23978071" y="6185808"/>
                </a:cubicBezTo>
                <a:lnTo>
                  <a:pt x="23978071" y="304800"/>
                </a:lnTo>
                <a:cubicBezTo>
                  <a:pt x="23978071" y="135890"/>
                  <a:pt x="23842180" y="0"/>
                  <a:pt x="23673271" y="0"/>
                </a:cubicBezTo>
                <a:close/>
              </a:path>
            </a:pathLst>
          </a:custGeom>
          <a:solidFill>
            <a:srgbClr val="F2EDED"/>
          </a:solidFill>
        </p:spPr>
      </p:sp>
      <p:grpSp>
        <p:nvGrpSpPr>
          <p:cNvPr id="2" name="Group 2"/>
          <p:cNvGrpSpPr/>
          <p:nvPr/>
        </p:nvGrpSpPr>
        <p:grpSpPr>
          <a:xfrm rot="-5400000">
            <a:off x="662412" y="1157930"/>
            <a:ext cx="1072982" cy="5543550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819400" y="154190"/>
            <a:ext cx="11925300" cy="1865110"/>
            <a:chOff x="0" y="0"/>
            <a:chExt cx="50886234" cy="43628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886233" cy="4362889"/>
            </a:xfrm>
            <a:custGeom>
              <a:avLst/>
              <a:gdLst/>
              <a:ahLst/>
              <a:cxnLst/>
              <a:rect l="l" t="t" r="r" b="b"/>
              <a:pathLst>
                <a:path w="50886233" h="4362889">
                  <a:moveTo>
                    <a:pt x="5058143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058089"/>
                  </a:lnTo>
                  <a:cubicBezTo>
                    <a:pt x="0" y="4226999"/>
                    <a:pt x="135890" y="4362889"/>
                    <a:pt x="304800" y="4362889"/>
                  </a:cubicBezTo>
                  <a:lnTo>
                    <a:pt x="50581433" y="4362889"/>
                  </a:lnTo>
                  <a:cubicBezTo>
                    <a:pt x="50750344" y="4362889"/>
                    <a:pt x="50886233" y="4226999"/>
                    <a:pt x="50886233" y="4058089"/>
                  </a:cubicBezTo>
                  <a:lnTo>
                    <a:pt x="50886233" y="304800"/>
                  </a:lnTo>
                  <a:cubicBezTo>
                    <a:pt x="50886233" y="135890"/>
                    <a:pt x="50750344" y="0"/>
                    <a:pt x="50581433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80857" y="2912663"/>
            <a:ext cx="7648011" cy="2144411"/>
            <a:chOff x="0" y="0"/>
            <a:chExt cx="23978071" cy="67231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978071" cy="6723166"/>
            </a:xfrm>
            <a:custGeom>
              <a:avLst/>
              <a:gdLst/>
              <a:ahLst/>
              <a:cxnLst/>
              <a:rect l="l" t="t" r="r" b="b"/>
              <a:pathLst>
                <a:path w="23978071" h="6723166">
                  <a:moveTo>
                    <a:pt x="236732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418366"/>
                  </a:lnTo>
                  <a:cubicBezTo>
                    <a:pt x="0" y="6587276"/>
                    <a:pt x="135890" y="6723166"/>
                    <a:pt x="304800" y="6723166"/>
                  </a:cubicBezTo>
                  <a:lnTo>
                    <a:pt x="23673271" y="6723166"/>
                  </a:lnTo>
                  <a:cubicBezTo>
                    <a:pt x="23842180" y="6723166"/>
                    <a:pt x="23978071" y="6587276"/>
                    <a:pt x="23978071" y="6418366"/>
                  </a:cubicBezTo>
                  <a:lnTo>
                    <a:pt x="23978071" y="304800"/>
                  </a:lnTo>
                  <a:cubicBezTo>
                    <a:pt x="23978071" y="135890"/>
                    <a:pt x="23842180" y="0"/>
                    <a:pt x="23673271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3692729" y="3663761"/>
            <a:ext cx="4363709" cy="428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Trong hoạt động học tập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875018" y="2857500"/>
            <a:ext cx="7648011" cy="2144411"/>
            <a:chOff x="0" y="0"/>
            <a:chExt cx="23978071" cy="672316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978071" cy="6723166"/>
            </a:xfrm>
            <a:custGeom>
              <a:avLst/>
              <a:gdLst/>
              <a:ahLst/>
              <a:cxnLst/>
              <a:rect l="l" t="t" r="r" b="b"/>
              <a:pathLst>
                <a:path w="23978071" h="6723166">
                  <a:moveTo>
                    <a:pt x="2367327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418366"/>
                  </a:lnTo>
                  <a:cubicBezTo>
                    <a:pt x="0" y="6587276"/>
                    <a:pt x="135890" y="6723166"/>
                    <a:pt x="304800" y="6723166"/>
                  </a:cubicBezTo>
                  <a:lnTo>
                    <a:pt x="23673271" y="6723166"/>
                  </a:lnTo>
                  <a:cubicBezTo>
                    <a:pt x="23842180" y="6723166"/>
                    <a:pt x="23978071" y="6587276"/>
                    <a:pt x="23978071" y="6418366"/>
                  </a:cubicBezTo>
                  <a:lnTo>
                    <a:pt x="23978071" y="304800"/>
                  </a:lnTo>
                  <a:cubicBezTo>
                    <a:pt x="23978071" y="135890"/>
                    <a:pt x="23842180" y="0"/>
                    <a:pt x="23673271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2430647" y="3527100"/>
            <a:ext cx="4673281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Trong giao tiếp với thầy cô, bạn bè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11196" y="332938"/>
            <a:ext cx="9907886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Trình bày những khó khăn mà các em gặp phải khi vào học tại trường trung học cơ ở các lĩnh vực: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714501" y="6565020"/>
            <a:ext cx="4914900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Trong việc thực hiện các nội quy của nhà trường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60529" y="6735419"/>
            <a:ext cx="4495800" cy="1212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8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Cách khắc phục những khó khăn đó </a:t>
            </a:r>
          </a:p>
        </p:txBody>
      </p:sp>
      <p:pic>
        <p:nvPicPr>
          <p:cNvPr id="2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997242" y="3151963"/>
            <a:ext cx="1422560" cy="1555483"/>
          </a:xfrm>
          <a:prstGeom prst="rect">
            <a:avLst/>
          </a:prstGeom>
        </p:spPr>
      </p:pic>
      <p:pic>
        <p:nvPicPr>
          <p:cNvPr id="30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0322129" y="3151963"/>
            <a:ext cx="1371600" cy="1467665"/>
          </a:xfrm>
          <a:prstGeom prst="rect">
            <a:avLst/>
          </a:prstGeom>
        </p:spPr>
      </p:pic>
      <p:pic>
        <p:nvPicPr>
          <p:cNvPr id="31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95300" y="6239393"/>
            <a:ext cx="1724502" cy="1693147"/>
          </a:xfrm>
          <a:prstGeom prst="rect">
            <a:avLst/>
          </a:prstGeom>
        </p:spPr>
      </p:pic>
      <p:pic>
        <p:nvPicPr>
          <p:cNvPr id="32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322129" y="6482900"/>
            <a:ext cx="1752600" cy="1392520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526" y="4232772"/>
            <a:ext cx="5181600" cy="41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01" y="4431512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4" y="2552700"/>
            <a:ext cx="6411621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90869" y="-2771776"/>
            <a:ext cx="1072982" cy="13058775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06687" y="1901989"/>
            <a:ext cx="6925440" cy="7371791"/>
            <a:chOff x="0" y="0"/>
            <a:chExt cx="21712663" cy="231120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12664" cy="23112065"/>
            </a:xfrm>
            <a:custGeom>
              <a:avLst/>
              <a:gdLst/>
              <a:ahLst/>
              <a:cxnLst/>
              <a:rect l="l" t="t" r="r" b="b"/>
              <a:pathLst>
                <a:path w="21712664" h="23112065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2807265"/>
                  </a:lnTo>
                  <a:cubicBezTo>
                    <a:pt x="0" y="22976174"/>
                    <a:pt x="135890" y="23112065"/>
                    <a:pt x="304800" y="23112065"/>
                  </a:cubicBezTo>
                  <a:lnTo>
                    <a:pt x="21407864" y="23112065"/>
                  </a:lnTo>
                  <a:cubicBezTo>
                    <a:pt x="21576773" y="23112065"/>
                    <a:pt x="21712664" y="22976174"/>
                    <a:pt x="21712664" y="22807265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8" name="Group 8"/>
          <p:cNvGrpSpPr/>
          <p:nvPr/>
        </p:nvGrpSpPr>
        <p:grpSpPr>
          <a:xfrm rot="-5400000">
            <a:off x="16092685" y="-579851"/>
            <a:ext cx="1072982" cy="5543550"/>
            <a:chOff x="0" y="0"/>
            <a:chExt cx="1430643" cy="7391400"/>
          </a:xfrm>
        </p:grpSpPr>
        <p:sp>
          <p:nvSpPr>
            <p:cNvPr id="9" name="AutoShape 9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0" name="AutoShape 10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16317246" y="4909337"/>
            <a:ext cx="1072982" cy="5543550"/>
            <a:chOff x="0" y="0"/>
            <a:chExt cx="1430643" cy="7391400"/>
          </a:xfrm>
        </p:grpSpPr>
        <p:sp>
          <p:nvSpPr>
            <p:cNvPr id="13" name="AutoShape 1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14" name="AutoShape 1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15" name="AutoShape 1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927707" y="769976"/>
            <a:ext cx="6925440" cy="2474271"/>
            <a:chOff x="0" y="0"/>
            <a:chExt cx="21712663" cy="101627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1712664" cy="10162796"/>
            </a:xfrm>
            <a:custGeom>
              <a:avLst/>
              <a:gdLst/>
              <a:ahLst/>
              <a:cxnLst/>
              <a:rect l="l" t="t" r="r" b="b"/>
              <a:pathLst>
                <a:path w="21712664" h="10162796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857996"/>
                  </a:lnTo>
                  <a:cubicBezTo>
                    <a:pt x="0" y="10026906"/>
                    <a:pt x="135890" y="10162796"/>
                    <a:pt x="304800" y="10162796"/>
                  </a:cubicBezTo>
                  <a:lnTo>
                    <a:pt x="21407864" y="10162796"/>
                  </a:lnTo>
                  <a:cubicBezTo>
                    <a:pt x="21576773" y="10162796"/>
                    <a:pt x="21712664" y="10026906"/>
                    <a:pt x="21712664" y="9857996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788357" y="2536218"/>
            <a:ext cx="6268455" cy="1075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  <a:spcBef>
                <a:spcPct val="0"/>
              </a:spcBef>
            </a:pPr>
            <a:r>
              <a:rPr lang="vi-VN" sz="6000" b="1" smtClean="0">
                <a:solidFill>
                  <a:srgbClr val="403F3D"/>
                </a:solidFill>
              </a:rPr>
              <a:t>Ví dụ</a:t>
            </a:r>
            <a:endParaRPr lang="en-US" sz="6000" b="1">
              <a:solidFill>
                <a:srgbClr val="403F3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54" y="4770669"/>
            <a:ext cx="6844174" cy="464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8"/>
          <p:cNvGrpSpPr/>
          <p:nvPr/>
        </p:nvGrpSpPr>
        <p:grpSpPr>
          <a:xfrm rot="-5400000">
            <a:off x="16656134" y="2325835"/>
            <a:ext cx="1072982" cy="5543550"/>
            <a:chOff x="0" y="0"/>
            <a:chExt cx="1430643" cy="7391400"/>
          </a:xfrm>
        </p:grpSpPr>
        <p:sp>
          <p:nvSpPr>
            <p:cNvPr id="29" name="AutoShape 9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30" name="AutoShape 10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31" name="AutoShape 11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32" name="Group 16"/>
          <p:cNvGrpSpPr/>
          <p:nvPr/>
        </p:nvGrpSpPr>
        <p:grpSpPr>
          <a:xfrm>
            <a:off x="9960364" y="3827501"/>
            <a:ext cx="6925440" cy="2474271"/>
            <a:chOff x="0" y="0"/>
            <a:chExt cx="21712663" cy="10162796"/>
          </a:xfrm>
        </p:grpSpPr>
        <p:sp>
          <p:nvSpPr>
            <p:cNvPr id="33" name="Freeform 17"/>
            <p:cNvSpPr/>
            <p:nvPr/>
          </p:nvSpPr>
          <p:spPr>
            <a:xfrm>
              <a:off x="0" y="0"/>
              <a:ext cx="21712664" cy="10162796"/>
            </a:xfrm>
            <a:custGeom>
              <a:avLst/>
              <a:gdLst/>
              <a:ahLst/>
              <a:cxnLst/>
              <a:rect l="l" t="t" r="r" b="b"/>
              <a:pathLst>
                <a:path w="21712664" h="10162796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857996"/>
                  </a:lnTo>
                  <a:cubicBezTo>
                    <a:pt x="0" y="10026906"/>
                    <a:pt x="135890" y="10162796"/>
                    <a:pt x="304800" y="10162796"/>
                  </a:cubicBezTo>
                  <a:lnTo>
                    <a:pt x="21407864" y="10162796"/>
                  </a:lnTo>
                  <a:cubicBezTo>
                    <a:pt x="21576773" y="10162796"/>
                    <a:pt x="21712664" y="10026906"/>
                    <a:pt x="21712664" y="9857996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grpSp>
        <p:nvGrpSpPr>
          <p:cNvPr id="34" name="Group 16"/>
          <p:cNvGrpSpPr/>
          <p:nvPr/>
        </p:nvGrpSpPr>
        <p:grpSpPr>
          <a:xfrm>
            <a:off x="9928888" y="6784029"/>
            <a:ext cx="6925440" cy="2474271"/>
            <a:chOff x="0" y="0"/>
            <a:chExt cx="21712663" cy="10162796"/>
          </a:xfrm>
        </p:grpSpPr>
        <p:sp>
          <p:nvSpPr>
            <p:cNvPr id="35" name="Freeform 17"/>
            <p:cNvSpPr/>
            <p:nvPr/>
          </p:nvSpPr>
          <p:spPr>
            <a:xfrm>
              <a:off x="0" y="0"/>
              <a:ext cx="21712664" cy="10162796"/>
            </a:xfrm>
            <a:custGeom>
              <a:avLst/>
              <a:gdLst/>
              <a:ahLst/>
              <a:cxnLst/>
              <a:rect l="l" t="t" r="r" b="b"/>
              <a:pathLst>
                <a:path w="21712664" h="10162796">
                  <a:moveTo>
                    <a:pt x="2140786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857996"/>
                  </a:lnTo>
                  <a:cubicBezTo>
                    <a:pt x="0" y="10026906"/>
                    <a:pt x="135890" y="10162796"/>
                    <a:pt x="304800" y="10162796"/>
                  </a:cubicBezTo>
                  <a:lnTo>
                    <a:pt x="21407864" y="10162796"/>
                  </a:lnTo>
                  <a:cubicBezTo>
                    <a:pt x="21576773" y="10162796"/>
                    <a:pt x="21712664" y="10026906"/>
                    <a:pt x="21712664" y="9857996"/>
                  </a:cubicBezTo>
                  <a:lnTo>
                    <a:pt x="21712664" y="304800"/>
                  </a:lnTo>
                  <a:cubicBezTo>
                    <a:pt x="21712664" y="135890"/>
                    <a:pt x="21576773" y="0"/>
                    <a:pt x="21407864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27" name="Rectangle 26"/>
          <p:cNvSpPr/>
          <p:nvPr/>
        </p:nvSpPr>
        <p:spPr>
          <a:xfrm>
            <a:off x="10380527" y="959432"/>
            <a:ext cx="60198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u="sng"/>
              <a:t>Trong học tập </a:t>
            </a:r>
            <a:endParaRPr lang="vi-VN" sz="2000" b="1" u="sng" smtClean="0"/>
          </a:p>
          <a:p>
            <a:pPr algn="ctr">
              <a:lnSpc>
                <a:spcPct val="150000"/>
              </a:lnSpc>
            </a:pPr>
            <a:r>
              <a:rPr lang="vi-VN" sz="2000" smtClean="0"/>
              <a:t>Em </a:t>
            </a:r>
            <a:r>
              <a:rPr lang="vi-VN" sz="2000"/>
              <a:t>cảm thấy mình được học nhiều môn mới hơn, kiến thức cũng được nâng cao hơn, đòi hỏi em phải chăm chỉ lắng nghe cô giảng bài trên lớp.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10380527" y="4465891"/>
            <a:ext cx="57167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u="sng" smtClean="0"/>
              <a:t>Trong quan hệ với thầy cô, bạn bè</a:t>
            </a:r>
          </a:p>
          <a:p>
            <a:pPr algn="ctr">
              <a:lnSpc>
                <a:spcPct val="150000"/>
              </a:lnSpc>
            </a:pPr>
            <a:r>
              <a:rPr lang="vi-VN" sz="2000" smtClean="0"/>
              <a:t>Trong  giao tiếp với thầy cô, bạn bè vì chưa quen nên vẫn còn ngại ngùng.</a:t>
            </a:r>
            <a:endParaRPr lang="vi-VN" sz="2000"/>
          </a:p>
        </p:txBody>
      </p:sp>
      <p:sp>
        <p:nvSpPr>
          <p:cNvPr id="2049" name="Rectangle 2048"/>
          <p:cNvSpPr/>
          <p:nvPr/>
        </p:nvSpPr>
        <p:spPr>
          <a:xfrm>
            <a:off x="10230784" y="7392271"/>
            <a:ext cx="60960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u="sng"/>
              <a:t>Trong việc thực hiện các nội quy nhà </a:t>
            </a:r>
            <a:r>
              <a:rPr lang="vi-VN" sz="2000" b="1" u="sng" smtClean="0"/>
              <a:t>trường</a:t>
            </a:r>
          </a:p>
          <a:p>
            <a:pPr algn="ctr">
              <a:lnSpc>
                <a:spcPct val="150000"/>
              </a:lnSpc>
            </a:pPr>
            <a:r>
              <a:rPr lang="vi-VN" sz="2000" smtClean="0"/>
              <a:t>Bọn </a:t>
            </a:r>
            <a:r>
              <a:rPr lang="vi-VN" sz="2000"/>
              <a:t>em phải đeo khăn quàng mỗi khi đến lớp, các nội quy em vẫn phải làm quen dần.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48" grpId="0"/>
      <p:bldP spid="20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8571" y="5143500"/>
            <a:ext cx="557397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smtClean="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KHẮC </a:t>
            </a:r>
            <a:r>
              <a:rPr lang="en-US" sz="44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PHỤC KHÓ KHĂN Ở TRƯỜNG HỌC MỚI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1153761" y="0"/>
            <a:ext cx="1069867" cy="10287000"/>
            <a:chOff x="0" y="0"/>
            <a:chExt cx="1426490" cy="13716000"/>
          </a:xfrm>
        </p:grpSpPr>
        <p:sp>
          <p:nvSpPr>
            <p:cNvPr id="4" name="AutoShape 4"/>
            <p:cNvSpPr/>
            <p:nvPr/>
          </p:nvSpPr>
          <p:spPr>
            <a:xfrm rot="-10800000">
              <a:off x="1146533" y="0"/>
              <a:ext cx="279957" cy="137160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571452" y="0"/>
              <a:ext cx="280997" cy="13716000"/>
            </a:xfrm>
            <a:prstGeom prst="rect">
              <a:avLst/>
            </a:prstGeom>
            <a:solidFill>
              <a:srgbClr val="62DBC8"/>
            </a:solidFill>
          </p:spPr>
        </p:sp>
        <p:sp>
          <p:nvSpPr>
            <p:cNvPr id="6" name="AutoShape 6"/>
            <p:cNvSpPr/>
            <p:nvPr/>
          </p:nvSpPr>
          <p:spPr>
            <a:xfrm rot="-10800000">
              <a:off x="0" y="0"/>
              <a:ext cx="278410" cy="13716000"/>
            </a:xfrm>
            <a:prstGeom prst="rect">
              <a:avLst/>
            </a:prstGeom>
            <a:solidFill>
              <a:srgbClr val="62DBC8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561843" y="1000185"/>
            <a:ext cx="9488292" cy="4495800"/>
            <a:chOff x="0" y="0"/>
            <a:chExt cx="29747725" cy="93639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747725" cy="9363939"/>
            </a:xfrm>
            <a:custGeom>
              <a:avLst/>
              <a:gdLst/>
              <a:ahLst/>
              <a:cxnLst/>
              <a:rect l="l" t="t" r="r" b="b"/>
              <a:pathLst>
                <a:path w="29747725" h="9363939">
                  <a:moveTo>
                    <a:pt x="2944292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059139"/>
                  </a:lnTo>
                  <a:cubicBezTo>
                    <a:pt x="0" y="9228050"/>
                    <a:pt x="135890" y="9363939"/>
                    <a:pt x="304800" y="9363939"/>
                  </a:cubicBezTo>
                  <a:lnTo>
                    <a:pt x="29442925" y="9363939"/>
                  </a:lnTo>
                  <a:cubicBezTo>
                    <a:pt x="29611836" y="9363939"/>
                    <a:pt x="29747725" y="9228050"/>
                    <a:pt x="29747725" y="9059139"/>
                  </a:cubicBezTo>
                  <a:lnTo>
                    <a:pt x="29747725" y="304800"/>
                  </a:lnTo>
                  <a:cubicBezTo>
                    <a:pt x="29747725" y="135890"/>
                    <a:pt x="29611836" y="0"/>
                    <a:pt x="29442925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001001" y="1228785"/>
            <a:ext cx="8763000" cy="4524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Các em sẽ thấy có những sự khác biệt ở trường trung học cơ sở sở với trường tiểu học như: xuất hiện một số môn học mới; kiến thức khó hơn và nhiều hơn; cô và bạn bè mới; nhà trường cũng đưa ra những nội quy, những yêu cầu cao hơn; điều này có thể khiến các em gặp những khó khăn hoặc bỡ ngỡ.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800">
              <a:solidFill>
                <a:srgbClr val="403F3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658888" y="6134101"/>
            <a:ext cx="9391247" cy="2667000"/>
            <a:chOff x="304256" y="1944789"/>
            <a:chExt cx="29747725" cy="9363940"/>
          </a:xfrm>
        </p:grpSpPr>
        <p:sp>
          <p:nvSpPr>
            <p:cNvPr id="11" name="Freeform 11"/>
            <p:cNvSpPr/>
            <p:nvPr/>
          </p:nvSpPr>
          <p:spPr>
            <a:xfrm>
              <a:off x="304256" y="1944789"/>
              <a:ext cx="29747725" cy="9363940"/>
            </a:xfrm>
            <a:custGeom>
              <a:avLst/>
              <a:gdLst/>
              <a:ahLst/>
              <a:cxnLst/>
              <a:rect l="l" t="t" r="r" b="b"/>
              <a:pathLst>
                <a:path w="29747725" h="9363939">
                  <a:moveTo>
                    <a:pt x="2944292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059139"/>
                  </a:lnTo>
                  <a:cubicBezTo>
                    <a:pt x="0" y="9228050"/>
                    <a:pt x="135890" y="9363939"/>
                    <a:pt x="304800" y="9363939"/>
                  </a:cubicBezTo>
                  <a:lnTo>
                    <a:pt x="29442925" y="9363939"/>
                  </a:lnTo>
                  <a:cubicBezTo>
                    <a:pt x="29611836" y="9363939"/>
                    <a:pt x="29747725" y="9228050"/>
                    <a:pt x="29747725" y="9059139"/>
                  </a:cubicBezTo>
                  <a:lnTo>
                    <a:pt x="29747725" y="304800"/>
                  </a:lnTo>
                  <a:cubicBezTo>
                    <a:pt x="29747725" y="135890"/>
                    <a:pt x="29611836" y="0"/>
                    <a:pt x="29442925" y="0"/>
                  </a:cubicBezTo>
                  <a:close/>
                </a:path>
              </a:pathLst>
            </a:custGeom>
            <a:solidFill>
              <a:srgbClr val="F2EDE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313880" y="6438900"/>
            <a:ext cx="8450121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Việc nhận biết được những khó khăn này sẽ giúp các em có kế hoạch phục và dần dần chúng ta sẽ thích nghi được với môi trường mới.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503714" y="1485900"/>
            <a:ext cx="2438400" cy="288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14979734" y="2371725"/>
            <a:ext cx="1072982" cy="5543550"/>
            <a:chOff x="0" y="0"/>
            <a:chExt cx="1430643" cy="7391400"/>
          </a:xfrm>
        </p:grpSpPr>
        <p:sp>
          <p:nvSpPr>
            <p:cNvPr id="3" name="AutoShape 3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4" name="AutoShape 4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578" y="4974209"/>
            <a:ext cx="1072982" cy="5543550"/>
            <a:chOff x="0" y="0"/>
            <a:chExt cx="1430643" cy="7391400"/>
          </a:xfrm>
        </p:grpSpPr>
        <p:sp>
          <p:nvSpPr>
            <p:cNvPr id="7" name="AutoShape 7"/>
            <p:cNvSpPr/>
            <p:nvPr/>
          </p:nvSpPr>
          <p:spPr>
            <a:xfrm rot="-10800000">
              <a:off x="575622" y="0"/>
              <a:ext cx="279400" cy="73914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8" name="AutoShape 8"/>
            <p:cNvSpPr/>
            <p:nvPr/>
          </p:nvSpPr>
          <p:spPr>
            <a:xfrm rot="-10800000">
              <a:off x="1151243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 rot="-10800000">
              <a:off x="0" y="0"/>
              <a:ext cx="279400" cy="73914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t="12084" b="40049"/>
          <a:stretch>
            <a:fillRect/>
          </a:stretch>
        </p:blipFill>
        <p:spPr>
          <a:xfrm>
            <a:off x="0" y="0"/>
            <a:ext cx="18288000" cy="65913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524000" y="7745984"/>
            <a:ext cx="15957497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  <a:spcBef>
                <a:spcPct val="0"/>
              </a:spcBef>
            </a:pPr>
            <a:r>
              <a:rPr lang="en-US" sz="7200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2. Chăm sóc và điều chỉnh bản thân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D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53878" y="2644744"/>
            <a:ext cx="6832768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59"/>
              </a:lnSpc>
            </a:pPr>
            <a:r>
              <a:rPr lang="en-US" sz="5599" b="1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THẢO </a:t>
            </a:r>
            <a:r>
              <a:rPr lang="en-US" sz="5599" b="1" smtClean="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LUẬN NHÓM</a:t>
            </a:r>
            <a:endParaRPr lang="en-US" sz="5599" b="1">
              <a:solidFill>
                <a:srgbClr val="403F3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361950" y="6587778"/>
            <a:ext cx="19011900" cy="1072982"/>
            <a:chOff x="0" y="0"/>
            <a:chExt cx="25349200" cy="1430643"/>
          </a:xfrm>
        </p:grpSpPr>
        <p:sp>
          <p:nvSpPr>
            <p:cNvPr id="4" name="AutoShape 4"/>
            <p:cNvSpPr/>
            <p:nvPr/>
          </p:nvSpPr>
          <p:spPr>
            <a:xfrm rot="-5400000">
              <a:off x="12534900" y="-11282057"/>
              <a:ext cx="279400" cy="251460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  <p:sp>
          <p:nvSpPr>
            <p:cNvPr id="5" name="AutoShape 5"/>
            <p:cNvSpPr/>
            <p:nvPr/>
          </p:nvSpPr>
          <p:spPr>
            <a:xfrm rot="-5400000">
              <a:off x="12535419" y="-11957697"/>
              <a:ext cx="278361" cy="25349200"/>
            </a:xfrm>
            <a:prstGeom prst="rect">
              <a:avLst/>
            </a:prstGeom>
            <a:solidFill>
              <a:srgbClr val="F8F4F4"/>
            </a:solidFill>
          </p:spPr>
        </p:sp>
        <p:sp>
          <p:nvSpPr>
            <p:cNvPr id="6" name="AutoShape 6"/>
            <p:cNvSpPr/>
            <p:nvPr/>
          </p:nvSpPr>
          <p:spPr>
            <a:xfrm rot="-5400000">
              <a:off x="12533318" y="-12279318"/>
              <a:ext cx="282563" cy="24841200"/>
            </a:xfrm>
            <a:prstGeom prst="rect">
              <a:avLst/>
            </a:prstGeom>
            <a:solidFill>
              <a:srgbClr val="F8F4F4">
                <a:alpha val="49804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443770" y="4305300"/>
            <a:ext cx="6815530" cy="4564956"/>
            <a:chOff x="0" y="0"/>
            <a:chExt cx="21368074" cy="1431206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368074" cy="14312066"/>
            </a:xfrm>
            <a:custGeom>
              <a:avLst/>
              <a:gdLst/>
              <a:ahLst/>
              <a:cxnLst/>
              <a:rect l="l" t="t" r="r" b="b"/>
              <a:pathLst>
                <a:path w="21368074" h="14312066">
                  <a:moveTo>
                    <a:pt x="2106327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4007266"/>
                  </a:lnTo>
                  <a:cubicBezTo>
                    <a:pt x="0" y="14176177"/>
                    <a:pt x="135890" y="14312066"/>
                    <a:pt x="304800" y="14312066"/>
                  </a:cubicBezTo>
                  <a:lnTo>
                    <a:pt x="21063274" y="14312066"/>
                  </a:lnTo>
                  <a:cubicBezTo>
                    <a:pt x="21232185" y="14312066"/>
                    <a:pt x="21368074" y="14176177"/>
                    <a:pt x="21368074" y="14007266"/>
                  </a:cubicBezTo>
                  <a:lnTo>
                    <a:pt x="21368074" y="304800"/>
                  </a:lnTo>
                  <a:cubicBezTo>
                    <a:pt x="21368074" y="135890"/>
                    <a:pt x="21232185" y="0"/>
                    <a:pt x="21063274" y="0"/>
                  </a:cubicBezTo>
                  <a:close/>
                </a:path>
              </a:pathLst>
            </a:custGeom>
            <a:solidFill>
              <a:srgbClr val="F8F4F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305300"/>
            <a:ext cx="6815530" cy="4564956"/>
            <a:chOff x="0" y="0"/>
            <a:chExt cx="21368074" cy="143120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68074" cy="14312066"/>
            </a:xfrm>
            <a:custGeom>
              <a:avLst/>
              <a:gdLst/>
              <a:ahLst/>
              <a:cxnLst/>
              <a:rect l="l" t="t" r="r" b="b"/>
              <a:pathLst>
                <a:path w="21368074" h="14312066">
                  <a:moveTo>
                    <a:pt x="2106327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4007266"/>
                  </a:lnTo>
                  <a:cubicBezTo>
                    <a:pt x="0" y="14176177"/>
                    <a:pt x="135890" y="14312066"/>
                    <a:pt x="304800" y="14312066"/>
                  </a:cubicBezTo>
                  <a:lnTo>
                    <a:pt x="21063274" y="14312066"/>
                  </a:lnTo>
                  <a:cubicBezTo>
                    <a:pt x="21232185" y="14312066"/>
                    <a:pt x="21368074" y="14176177"/>
                    <a:pt x="21368074" y="14007266"/>
                  </a:cubicBezTo>
                  <a:lnTo>
                    <a:pt x="21368074" y="304800"/>
                  </a:lnTo>
                  <a:cubicBezTo>
                    <a:pt x="21368074" y="135890"/>
                    <a:pt x="21232185" y="0"/>
                    <a:pt x="21063274" y="0"/>
                  </a:cubicBezTo>
                  <a:close/>
                </a:path>
              </a:pathLst>
            </a:custGeom>
            <a:solidFill>
              <a:srgbClr val="F8F4F4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711513" y="4688699"/>
            <a:ext cx="5449903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Chia sẻ những việc em cần làm để chăm sóc bản thân phù hợp với môi trường học tập mới theo gợi ý: chế độ dinh dưỡng, vệ sinh cá nhân, thể dục – thể thao, các hoạt động vui chơi giải trí…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87800" y="4794661"/>
            <a:ext cx="5215132" cy="379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403F3D"/>
                </a:solidFill>
                <a:latin typeface="Arial" pitchFamily="34" charset="0"/>
                <a:cs typeface="Arial" pitchFamily="34" charset="0"/>
              </a:rPr>
              <a:t>Theo em những việc cần làm để điều chỉnh bản thân phù hợp với môi trường học tập mới theo gợi ý: Thói quen sinh hoạt, phương pháp học tập…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2800">
              <a:solidFill>
                <a:srgbClr val="403F3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386885">
            <a:off x="7760575" y="260758"/>
            <a:ext cx="2619375" cy="2362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1800" y="3924299"/>
            <a:ext cx="2438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 1, 2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00168" y="3924300"/>
            <a:ext cx="239039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Nhóm 3, 4</a:t>
            </a:r>
            <a:endParaRPr lang="vi-VN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703</Words>
  <PresentationFormat>Custom</PresentationFormat>
  <Paragraphs>55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Inter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2021-08-21T01:32:19Z</dcterms:modified>
  <dc:identifier>DAEnP7AbgT8</dc:identifier>
</cp:coreProperties>
</file>