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8" r:id="rId5"/>
  </p:sldMasterIdLst>
  <p:notesMasterIdLst>
    <p:notesMasterId r:id="rId37"/>
  </p:notesMasterIdLst>
  <p:sldIdLst>
    <p:sldId id="315" r:id="rId6"/>
    <p:sldId id="280" r:id="rId7"/>
    <p:sldId id="310" r:id="rId8"/>
    <p:sldId id="311" r:id="rId9"/>
    <p:sldId id="312" r:id="rId10"/>
    <p:sldId id="313" r:id="rId11"/>
    <p:sldId id="316" r:id="rId12"/>
    <p:sldId id="285" r:id="rId13"/>
    <p:sldId id="309" r:id="rId14"/>
    <p:sldId id="317" r:id="rId15"/>
    <p:sldId id="325" r:id="rId16"/>
    <p:sldId id="335" r:id="rId17"/>
    <p:sldId id="337" r:id="rId18"/>
    <p:sldId id="340" r:id="rId19"/>
    <p:sldId id="341" r:id="rId20"/>
    <p:sldId id="328" r:id="rId21"/>
    <p:sldId id="327" r:id="rId22"/>
    <p:sldId id="332" r:id="rId23"/>
    <p:sldId id="331" r:id="rId24"/>
    <p:sldId id="330" r:id="rId25"/>
    <p:sldId id="333" r:id="rId26"/>
    <p:sldId id="338" r:id="rId27"/>
    <p:sldId id="329" r:id="rId28"/>
    <p:sldId id="343" r:id="rId29"/>
    <p:sldId id="342" r:id="rId30"/>
    <p:sldId id="318" r:id="rId31"/>
    <p:sldId id="345" r:id="rId32"/>
    <p:sldId id="344" r:id="rId33"/>
    <p:sldId id="319" r:id="rId34"/>
    <p:sldId id="346" r:id="rId35"/>
    <p:sldId id="30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777" autoAdjust="0"/>
  </p:normalViewPr>
  <p:slideViewPr>
    <p:cSldViewPr>
      <p:cViewPr varScale="1">
        <p:scale>
          <a:sx n="69" d="100"/>
          <a:sy n="69" d="100"/>
        </p:scale>
        <p:origin x="14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0E2B5-C1A7-4C7D-A979-3BF8928DB2F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B4DBE-4BDB-498B-9079-7839A2AB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9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800C82E-A87F-4C86-A9A7-CB5E28E129E4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2D595A80-280B-420A-9017-21270E51B0A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493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0C03CF69-73EC-4B7E-8035-338AAD00A4CB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A36C299-AABB-4276-9879-2928E67EF1A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07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F4F0BFF8-0D6B-447C-9A91-482709712E77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9714778A-0F88-4E6C-9CD6-40B3AB0F6B0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27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2D8DEC74-BC17-4EE3-8E9B-D489643E1CC2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49415C0E-D606-4A16-964F-06E099F3C3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364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FE6F6052-F933-4323-B688-3C6DB15391E8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FDC7C9A-1DE1-47BC-B026-52592CF4326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95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3A76EC3-3445-4CAE-BC83-81CE3999AD27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F3A42257-825B-4D0A-8452-7566267C7D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9534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8387CFB5-A1BE-4A0F-B326-C08EFD6D3FA0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DC1F94D2-63F1-494D-A406-C390CAF7039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854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87EDC94-9ED5-4CB8-8091-9897164B091C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F8788A33-CB08-429F-B394-2B11DB99F36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45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0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E7B2DA77-A299-4DDB-BD91-B5A4D6D814F5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46628BBE-DCF3-4663-B789-50F85C683A1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331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1EBFEC4-61AB-4E7A-BBB9-9FB1CEF65377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3F71C99-F184-4261-BFEC-2ED7A90A889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8658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81EC06D0-6B6D-4A78-8908-28D23521B8E2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970FF1BE-FFEA-41B5-8F26-D199E28CEA7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7587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6834-FCE9-4279-9465-74935D3EABB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11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7AAAF-ED49-4A9B-A868-1F299B4533E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9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DF2C-FBCF-4E3E-B5DC-6A7C3ECBDA2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2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072EE-16BE-4ADF-B267-CC41C9237B9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32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5C86-F6B2-4318-9DAC-656AC0CE43C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8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B830-DC20-4427-8E53-C3F00BFEF6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48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D738C-EB57-4A66-945B-C5B5E63F4BC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06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4297-25A2-46BF-8082-C28FD52F0F7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8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4EF9-0EDB-4F12-B15B-963011BCE0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36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DE82D-D7BB-480A-97FF-32070C97E34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21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8C0C-1049-4BF4-B83B-6C7B516C6A1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48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10588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D795BE-2BFD-4B17-8484-D6980DA2884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7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6834-FCE9-4279-9465-74935D3EABB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38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7AAAF-ED49-4A9B-A868-1F299B4533E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08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DF2C-FBCF-4E3E-B5DC-6A7C3ECBDA2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41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072EE-16BE-4ADF-B267-CC41C9237B9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90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5C86-F6B2-4318-9DAC-656AC0CE43C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17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B830-DC20-4427-8E53-C3F00BFEF6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86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D738C-EB57-4A66-945B-C5B5E63F4BC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90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4297-25A2-46BF-8082-C28FD52F0F7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34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4EF9-0EDB-4F12-B15B-963011BCE0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62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DE82D-D7BB-480A-97FF-32070C97E34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92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8C0C-1049-4BF4-B83B-6C7B516C6A1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99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10588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D795BE-2BFD-4B17-8484-D6980DA2884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58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6834-FCE9-4279-9465-74935D3EABB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693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7AAAF-ED49-4A9B-A868-1F299B4533E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51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DF2C-FBCF-4E3E-B5DC-6A7C3ECBDA2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3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61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072EE-16BE-4ADF-B267-CC41C9237B9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10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5C86-F6B2-4318-9DAC-656AC0CE43C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47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B830-DC20-4427-8E53-C3F00BFEF6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6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D738C-EB57-4A66-945B-C5B5E63F4BC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83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4297-25A2-46BF-8082-C28FD52F0F7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70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4EF9-0EDB-4F12-B15B-963011BCE0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46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DE82D-D7BB-480A-97FF-32070C97E34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8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8C0C-1049-4BF4-B83B-6C7B516C6A1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843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10588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D795BE-2BFD-4B17-8484-D6980DA2884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9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6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8F9C-5CBC-4F03-BAFD-64BD8029FE6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D05D-3596-473B-9897-ECB5D1D8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2142680-4DAD-477E-B209-E00C27726BBB}" type="datetimeFigureOut">
              <a:rPr lang="vi-VN"/>
              <a:pPr>
                <a:defRPr/>
              </a:pPr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648F923-72B6-490C-8B9B-8498A4B7C55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99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B9014-D06C-4053-8819-312A8EF72C0A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B9014-D06C-4053-8819-312A8EF72C0A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B9014-D06C-4053-8819-312A8EF72C0A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3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nsosukien.vn/ket-qua-tong-dieu-tra-dan-so-va-nha-o-nam-2019-20-chi-tieu-chu-yeu.ht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026"/>
            <a:ext cx="7302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7" y="76201"/>
            <a:ext cx="7302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" y="1"/>
            <a:ext cx="9205913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72276"/>
            <a:ext cx="9205913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2" descr="EART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ov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399" y="23812"/>
            <a:ext cx="38481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08233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9144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1475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715" y="-18142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6997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6131719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435476"/>
            <a:ext cx="1447800" cy="111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950804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LÊ THỊ DU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NGUYỄN VĂN TRỖI.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064" y="1981200"/>
            <a:ext cx="8881689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60816"/>
      </p:ext>
    </p:extLst>
  </p:cSld>
  <p:clrMapOvr>
    <a:masterClrMapping/>
  </p:clrMapOvr>
  <p:transition spd="slow" advTm="89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HÃNH 2.1 Äá»A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392"/>
            <a:ext cx="9144000" cy="56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28184" y="6431962"/>
            <a:ext cx="2541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Nguồn: </a:t>
            </a:r>
            <a:r>
              <a:rPr kumimoji="0" lang="vi-VN" altLang="vi-VN" sz="1200" b="0" i="0" u="none" strike="noStrike" cap="none" normalizeH="0" baseline="0" dirty="0" smtClean="0">
                <a:ln>
                  <a:noFill/>
                </a:ln>
                <a:solidFill>
                  <a:srgbClr val="4CAF50"/>
                </a:solidFill>
                <a:effectLst/>
                <a:latin typeface="Helvetica Neue"/>
                <a:cs typeface="Arial" pitchFamily="34" charset="0"/>
                <a:hlinkClick r:id="rId3"/>
              </a:rPr>
              <a:t>https://danso.org/viet-nam/</a:t>
            </a:r>
            <a:endParaRPr kumimoji="0" lang="vi-VN" altLang="vi-VN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8540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xét tình hình tăng dân số của nước ta? Vì sao tỉ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nhưng số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vẫn tăng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9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BÀI 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DÂN SỐ VÀ GIA TĂNG DÂN 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SỐ DÂN: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82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GIA TĂNG DÂN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082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Book 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62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HÃNH 2.1 Äá»A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392"/>
            <a:ext cx="9144000" cy="56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28184" y="6431962"/>
            <a:ext cx="2541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Nguồn: </a:t>
            </a:r>
            <a:r>
              <a:rPr kumimoji="0" lang="vi-VN" altLang="vi-VN" sz="1200" b="0" i="0" u="none" strike="noStrike" cap="none" normalizeH="0" baseline="0" dirty="0" smtClean="0">
                <a:ln>
                  <a:noFill/>
                </a:ln>
                <a:solidFill>
                  <a:srgbClr val="4CAF50"/>
                </a:solidFill>
                <a:effectLst/>
                <a:latin typeface="Helvetica Neue"/>
                <a:cs typeface="Arial" pitchFamily="34" charset="0"/>
                <a:hlinkClick r:id="rId3"/>
              </a:rPr>
              <a:t>https://danso.org/viet-nam/</a:t>
            </a:r>
            <a:endParaRPr kumimoji="0" lang="vi-VN" altLang="vi-VN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SGK,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TK XX,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9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BÀI 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DÂN SỐ VÀ GIA TĂNG DÂN 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SỐ DÂN: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82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GIA TĂNG DÂN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082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Book 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62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39226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TK XX,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HÃNH 2.1 Äá»A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392"/>
            <a:ext cx="9144000" cy="56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28184" y="6431962"/>
            <a:ext cx="2541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Nguồn: </a:t>
            </a:r>
            <a:r>
              <a:rPr kumimoji="0" lang="vi-VN" altLang="vi-VN" sz="1200" b="0" i="0" u="none" strike="noStrike" cap="none" normalizeH="0" baseline="0" dirty="0" smtClean="0">
                <a:ln>
                  <a:noFill/>
                </a:ln>
                <a:solidFill>
                  <a:srgbClr val="4CAF50"/>
                </a:solidFill>
                <a:effectLst/>
                <a:latin typeface="Helvetica Neue"/>
                <a:cs typeface="Arial" pitchFamily="34" charset="0"/>
                <a:hlinkClick r:id="rId3"/>
              </a:rPr>
              <a:t>https://danso.org/viet-nam/</a:t>
            </a:r>
            <a:endParaRPr kumimoji="0" lang="vi-VN" altLang="vi-VN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4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9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BÀI 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DÂN SỐ VÀ GIA TĂNG DÂN 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SỐ DÂN: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82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GIA TĂNG DÂN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082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Book 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62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39226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TK XX,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787205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5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60325" y="79533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590800" y="4889500"/>
            <a:ext cx="3733800" cy="1892300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VỚI MÔI TRƯỜNG</a:t>
            </a:r>
          </a:p>
          <a:p>
            <a:pPr algn="ctr"/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pPr algn="ctr"/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0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…………..</a:t>
            </a:r>
          </a:p>
          <a:p>
            <a:pPr algn="ctr"/>
            <a:endParaRPr lang="en-US" sz="20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28600" y="1295400"/>
            <a:ext cx="3581400" cy="18288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 KINH TẾ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-Thu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…………</a:t>
            </a:r>
          </a:p>
          <a:p>
            <a:pPr algn="ctr"/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181600" y="1295400"/>
            <a:ext cx="3867150" cy="18288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 XÃ HỘI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- Y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5943600" y="3124200"/>
            <a:ext cx="838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 flipV="1">
            <a:off x="2209800" y="3048000"/>
            <a:ext cx="914400" cy="1143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419600" y="4419600"/>
            <a:ext cx="25400" cy="469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2895600" y="3124200"/>
            <a:ext cx="3200400" cy="1371600"/>
          </a:xfrm>
          <a:prstGeom prst="flowChartAlternateProcess">
            <a:avLst/>
          </a:prstGeom>
          <a:solidFill>
            <a:srgbClr val="CCFFFF"/>
          </a:solidFill>
          <a:ln w="63500" cmpd="thickThin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HẬU QUẢ </a:t>
            </a:r>
          </a:p>
          <a:p>
            <a:pPr algn="ctr"/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CỦA DÂN SỐ ĐÔNG</a:t>
            </a:r>
          </a:p>
          <a:p>
            <a:pPr algn="ctr"/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VÀ TĂNG NHANH</a:t>
            </a:r>
          </a:p>
        </p:txBody>
      </p:sp>
      <p:sp>
        <p:nvSpPr>
          <p:cNvPr id="169994" name="TextBox 1"/>
          <p:cNvSpPr txBox="1">
            <a:spLocks noChangeArrowheads="1"/>
          </p:cNvSpPr>
          <p:nvPr/>
        </p:nvSpPr>
        <p:spPr bwMode="auto">
          <a:xfrm>
            <a:off x="244476" y="-76200"/>
            <a:ext cx="87591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1699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923925" y="65088"/>
            <a:ext cx="729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" charset="0"/>
              </a:rPr>
              <a:t>BÀI 2: DÂN SỐ VÀ GIA TĂNG DÂN SỐ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60325" y="79533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171012" name="Oval 4"/>
          <p:cNvSpPr>
            <a:spLocks noChangeArrowheads="1"/>
          </p:cNvSpPr>
          <p:nvPr/>
        </p:nvSpPr>
        <p:spPr bwMode="auto">
          <a:xfrm>
            <a:off x="244475" y="152400"/>
            <a:ext cx="3717925" cy="2403475"/>
          </a:xfrm>
          <a:prstGeom prst="ellipse">
            <a:avLst/>
          </a:prstGeom>
          <a:solidFill>
            <a:srgbClr val="99CCFF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VỚI MÔI TRƯỜNG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3" name="Oval 5"/>
          <p:cNvSpPr>
            <a:spLocks noChangeArrowheads="1"/>
          </p:cNvSpPr>
          <p:nvPr/>
        </p:nvSpPr>
        <p:spPr bwMode="auto">
          <a:xfrm>
            <a:off x="5410200" y="304800"/>
            <a:ext cx="3581400" cy="2251075"/>
          </a:xfrm>
          <a:prstGeom prst="ellipse">
            <a:avLst/>
          </a:prstGeom>
          <a:solidFill>
            <a:srgbClr val="99CCFF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ĐỐI VỚI KINH TẾ</a:t>
            </a:r>
          </a:p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- Phát triển kinh tế: 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</a:p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- Thu nhập bình quân đầu </a:t>
            </a:r>
          </a:p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Người: 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</a:p>
          <a:p>
            <a:pPr algn="ctr"/>
            <a:endParaRPr lang="en-US" sz="20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4" name="Oval 6"/>
          <p:cNvSpPr>
            <a:spLocks noChangeArrowheads="1"/>
          </p:cNvSpPr>
          <p:nvPr/>
        </p:nvSpPr>
        <p:spPr bwMode="auto">
          <a:xfrm>
            <a:off x="2743200" y="4425950"/>
            <a:ext cx="3810000" cy="243205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VỚI XÃ HỘI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Y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endParaRPr lang="en-US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 flipV="1">
            <a:off x="5791200" y="2362200"/>
            <a:ext cx="1295400" cy="704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 flipH="1" flipV="1">
            <a:off x="2286000" y="2362200"/>
            <a:ext cx="1066800" cy="990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4514850" y="4191000"/>
            <a:ext cx="25400" cy="4699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8" name="AutoShape 10"/>
          <p:cNvSpPr>
            <a:spLocks noChangeArrowheads="1"/>
          </p:cNvSpPr>
          <p:nvPr/>
        </p:nvSpPr>
        <p:spPr bwMode="auto">
          <a:xfrm>
            <a:off x="2895600" y="2895600"/>
            <a:ext cx="3200400" cy="1371600"/>
          </a:xfrm>
          <a:prstGeom prst="flowChartAlternateProcess">
            <a:avLst/>
          </a:prstGeom>
          <a:solidFill>
            <a:srgbClr val="CCFFFF"/>
          </a:solidFill>
          <a:ln w="63500" cmpd="thickThin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HẬU QUẢ 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CỦA DÂN SỐ ĐÔNG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VÀ TĂNG NHANH</a:t>
            </a:r>
          </a:p>
        </p:txBody>
      </p:sp>
    </p:spTree>
    <p:extLst>
      <p:ext uri="{BB962C8B-B14F-4D97-AF65-F5344CB8AC3E}">
        <p14:creationId xmlns:p14="http://schemas.microsoft.com/office/powerpoint/2010/main" val="35102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VNI-Times" pitchFamily="2" charset="0"/>
              <a:ea typeface="SimSun" pitchFamily="2" charset="-122"/>
            </a:endParaRPr>
          </a:p>
        </p:txBody>
      </p:sp>
      <p:pic>
        <p:nvPicPr>
          <p:cNvPr id="387075" name="Picture 3" descr="v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8" name="Picture 6" descr="115415-big_VN-CauDua-01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81" name="Picture 9" descr="benhvien4-367975-1369377069-50-9346-1580-13981765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85" name="Picture 13" descr="21398_1712012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86" name="Text Box 14"/>
          <p:cNvSpPr txBox="1">
            <a:spLocks noChangeArrowheads="1"/>
          </p:cNvSpPr>
          <p:nvPr/>
        </p:nvSpPr>
        <p:spPr bwMode="auto">
          <a:xfrm>
            <a:off x="990600" y="3276600"/>
            <a:ext cx="7772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ÙN TẮC GIAO THÔNG, THIẾU NHÀ Ở, BỆNH VIỆN,..</a:t>
            </a:r>
          </a:p>
        </p:txBody>
      </p:sp>
    </p:spTree>
    <p:extLst>
      <p:ext uri="{BB962C8B-B14F-4D97-AF65-F5344CB8AC3E}">
        <p14:creationId xmlns:p14="http://schemas.microsoft.com/office/powerpoint/2010/main" val="4533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VNI-Times" pitchFamily="2" charset="0"/>
              <a:ea typeface="SimSun" pitchFamily="2" charset="-122"/>
            </a:endParaRPr>
          </a:p>
        </p:txBody>
      </p:sp>
      <p:pic>
        <p:nvPicPr>
          <p:cNvPr id="413706" name="Picture 10" descr="Default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12" descr="ANd9GcQ88vG0j5h44Gn88Vo_l1fq92S-tPfKCvimrKRlzWoD1dNedGd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smtClean="0">
              <a:solidFill>
                <a:srgbClr val="0066FF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461" name="AutoShape 16" descr="ANd9GcQOk-iML33c2nFuMrC3PawfEtBE8rwQTXJFzE6oUzKsujAY_j1Q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smtClean="0">
              <a:solidFill>
                <a:srgbClr val="0066FF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413714" name="Picture 18" descr="7OYJYZCAOT_rac_thai_chat_d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19" name="Picture 23" descr="%C3%94_nhi%E1%BB%85m_kh%C3%B4ng_kh%C3%AD_%E1%BB%9F_c%C3%A1c_khu_c%C3%B4ng_nghi%E1%BB%87p_%C4%90%E1%BB%93ng_N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21" name="Picture 25" descr="songToLi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22" name="Text Box 26"/>
          <p:cNvSpPr txBox="1">
            <a:spLocks noChangeArrowheads="1"/>
          </p:cNvSpPr>
          <p:nvPr/>
        </p:nvSpPr>
        <p:spPr bwMode="auto">
          <a:xfrm>
            <a:off x="2362200" y="3276600"/>
            <a:ext cx="472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GÂY Ô NHIỄM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2538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2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9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BÀI 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DÂN SỐ VÀ GIA TĂNG DÂN 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3124200"/>
            <a:ext cx="274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8200" y="1219200"/>
            <a:ext cx="3581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3124200"/>
            <a:ext cx="3581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5181600"/>
            <a:ext cx="3581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endCxn id="7" idx="1"/>
          </p:cNvCxnSpPr>
          <p:nvPr/>
        </p:nvCxnSpPr>
        <p:spPr>
          <a:xfrm flipV="1">
            <a:off x="2895600" y="1790700"/>
            <a:ext cx="1752600" cy="133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1"/>
          </p:cNvCxnSpPr>
          <p:nvPr/>
        </p:nvCxnSpPr>
        <p:spPr>
          <a:xfrm flipV="1">
            <a:off x="2971800" y="3695700"/>
            <a:ext cx="1676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1"/>
          </p:cNvCxnSpPr>
          <p:nvPr/>
        </p:nvCxnSpPr>
        <p:spPr>
          <a:xfrm>
            <a:off x="2895600" y="4224551"/>
            <a:ext cx="1752600" cy="1528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4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ẹt xe ở Sài Gòn ngày càng nghiêm trọng - Vn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416800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175" y="5878513"/>
            <a:ext cx="5218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Ùn tắc giao thông ở TP HCM</a:t>
            </a:r>
            <a:endParaRPr lang="vi-VN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0" y="5703888"/>
            <a:ext cx="7859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1800" b="0" smtClean="0">
              <a:solidFill>
                <a:srgbClr val="000000"/>
              </a:solidFill>
              <a:latin typeface="VNI-Times" pitchFamily="2" charset="0"/>
              <a:ea typeface="SimSun" pitchFamily="2" charset="-122"/>
            </a:endParaRPr>
          </a:p>
        </p:txBody>
      </p:sp>
      <p:pic>
        <p:nvPicPr>
          <p:cNvPr id="386059" name="Picture 11" descr="khai-thac-vang-thit-luon-dat-lua-cua-dan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429000"/>
            <a:ext cx="4572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http://media.tinmoitruong.vn/public/media/media/picture/11/khaith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429000"/>
            <a:ext cx="4519613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11" descr="data:image/jpeg;base64,/9j/4AAQSkZJRgABAQAAAQABAAD/2wCEAAkGBxQTEhUUExQWFRUXGBsZGBgYGBwcGxgaHSAbHB0cHCAcICklGxwmHR4cIjEhJSkrLi4uHSAzODMsNyguLisBCgoKDg0OGxAQGywmICQsLyw0LC00LCwsLCwsLywsLCwvLCwsLCwsLCwsLCwsLC8sLCwsLCwsLCwsLCwvLCwsLP/AABEIALcBFAMBIgACEQEDEQH/xAAbAAADAAMBAQAAAAAAAAAAAAADBAUAAgYBB//EAD0QAAIBAwMDAwIDBgUDAwUAAAECEQMSIQAEMQUiQRNRYTJxBoGRFCNCobHwFTNSYsHR4fEHJIJDU2Nyc//EABkBAAMBAQEAAAAAAAAAAAAAAAECAwQABf/EAC8RAAICAQQBAwIFBAMBAAAAAAABAhEhAxIxQVETYfAEIjJxgdHxkaGx4SNiwRT/2gAMAwEAAhEDEQA/AMp7hpI8EZ+2i0NwTzMf3/00Colp41m0buzGtrimQZaoVSpWCYYDkz/Xj76PXcEfGkkFxBHjjP8AI+JGdHpUifb765VQlMTriDpercTxqhuSrY9v00JqU8aR6fY6lQBaZ0ytSOedMbWkIJPsda7hAQSB9tI40NdgRV0cPpONE25znQsNDablgIBjR/2pjAnEzn30q1PyNbDTIRlOpub4EAR7aJQwZGkKBOm/UEaEsBQZqhJOl7iNEFUaBuK06QY2NTGdAqVhrS7Q3XTJHWemt7aHrzXjaqsCvI1tKpUyPHidF3HU2JBhQQPqAz58+OdKI2sY6ZJdiSss9P8AxIFUCoGYjBOPiP75+ddkDA/58a+WlT7aNV3DAWlmj2nGlnpp8AUq5PpgqgiQQR4I860nXzilWeVYMywIEHgHn9dPf43UgUzUiOCT3H/kx76V6ddh3nb7vqCUlLOYHt5PwNfOuodfr3uRUYAyMHgHwPbEcaJ+3qzQXuYnzJJtEEz7eNK1KquLkAb5GdGGxPyK22Ti/kZb+mgVN0+QJ48f9NG3zXHAIjnUuq7BgV9x8eeNPzlih2rWgwMsYETge/ydEHauRJ+I/LE8xnWtfe2wbVkkEzzHvparuWcsV4ECQOf7/lHGpO2uBuDXdPbLF8AAAeQ3v7wOdebcIKhlpY58HnnHk/r9tEoUS5K3KwGCIMyPj35zpqhtDTI8LGZMRPGeRoJ9BNqVVgBlf0P9AMfbWaeo01gFRIOcT51mhSOyTN1XByP0/np3paibmnjggZP58aibjdgcGJzgGf0j+/fWtHqTZ7gYPBBx/POc+DmNSWvKqZvegujqiVWYAGcjHPP5aEazAkzj2njXOjf1IPbcR7ZkY/nHH20Xcbu8ZcoP7/Q6aOvQj0GXazR+k63otidSv8SVWF30+/vz4nVSnuqdSTOY5nz841V/U+EJ/wDP2xik8gz/AONebg50rVpsgJ9/n3+P+dMNz3fy129MRwaPHQRrWnTOjAg40VQBrtoADTpvbprRTOmxTjRVAdg6mBrS7W9RZ40OpTMaWYYo2v14dAY63pqT50iYzNKlWDnWepOsq7OTzOhmlGmiwHrtry7QzA5OtL/nVADQOhu0aXNXRUM6DkdQ1RedGamI4ydabeh86ZqU/HM+NPDJKeCRvRBm+cXIACc8GY5+CMjOo9b6WJhQCSse5Ee8nj+4GrW62DKezBMnEgCY5/TUipUDMQAzdsLdGczk/bPvqU02woT6jQYqIgSAAFttYibo9szI+2jbZyWPIvMMQIGPt9iZnOl90tWmhkFgOCPnn/8AXE8e+kqXU2/iP08QCYyB44xjxjGg1teUHk6a5Z8yfIH/AH0F2jI4+R/LU5d9JDsbUN0duAeLT594j21XoorJJnPj21RSjwI0wDUEcXQCfb49v/GgGogMBYj28cH2/vzplKKrJBOfc+ft/wBNCQBcAd3k/wBY/ppHTOyG2FAXlrSs5kjn+/nWvU6jcGCPb/r5zjRNrUaCdJ7qowcNb5ziQfb76MEnLIRRNzbghh7AExGs1s9zGTrNX9NC2RW6i1Ukl2S2Ji3AIwGnyeR8ad21VKgPpyXP1DOT+mQf7B1D3XRWoSvqq4JkAgoXXx2tnBB/T5w5Q2XaKitgchzAHsPnH6GPOvNkotYPUhJ3YSvvihbwQZxgfn/0P/TW213y1RawE5OTP8x5kfy8aB1mGIMzPLL9oMjlvvyQR7anbHa/vUphjLzaUQkyfphZEjH3AJx40lKrLbi3uNi+BTft9iDIyOTpmjXQLIm9Tlj9PPxGvKe2awCoSOxGMyBLfTJ9gf4sT9jOh77bqlIqD3N9V3AnyOI85+PnRWoSlHwVdj+IKRdaVWFZiFVhJW6eDExPvq3uasHwffM/+dfOd50expFYNGVk2910QCcAgGeeZA411Gy61RtpjKiJjmJ8ccj+xq1rlEdr4Zfo1hPGnlzqHtq4mZE6f/afGrqSoi1TH1jRzUGpqVdMh8a5gR69TOmBWAXOkKqxnQzufnSMZDO4tiQdCotGdKftAmNVdqyvwJ+ZgaTCGpnlRwok+eNJVNyCA3uP7+2idUYxBHxg/wDYah1q4A5+/wD39vz0yFSD7mpnGdBFbxoK1FMSf00SrQiCMg+dJ6uaZoehcU4hbp40ztWg6RrJacae2aXaO61ZGcNrplZn4jnRUqZ1ptaBMDVWjsADqkHRGSsCNszSYj20l/gd57gFjiB7/wAtdOoAGgMM6qp2T20Sdz0YClC/VEAwP+eNcRvfw+61PUIDAkEgAASBxE+dfSmPsdL7tQ+Cs402HyC6Pl6KyvIpGB9ILCA3xjnJExqnQwoAFuBgePj8tWer9FQj2HJAPOpVXpxBhSxnM/3j40lbfyOuzEBkknn9PyGiUQcmJPseP09vOhmiJgrMYHt+k541vRpEmCDE6R0cYKioCzGScnxgff8AkPGkE3dzxEQREZ/v8tUq21uYDEKf1OffJ9vy0svTlVjBMz9tPBpBHNvtcedZrX9ujBI/MTrNV3MFHzw9d9U2bhAyj6WFty/YiR8lYHA40i+5ZXKlpE5Kmc4/KI/lrK+xqoQSsDPdGMGDd7Efz/PQKlBrQQJAwcYHOB74jnXnx04x4NqtFFanaQDcJ5/vx8+dJ/trJVSokEqZXkqT7YIxHInS+3VmJADQglh7DAk8eSBOmen7L9ouZpFNOTxBgnGOfv8A1I0aS5H3Xwdb+H941U1iz3XfvYcEBXi0yZkjIAHiCeJBof4JTpU1eqBVckBiSbQz4F0QT3WiZjPsCda7e3009NnFqr3C2TMgsMZIUsR8mdbhxUdVfEQLT/FiIM/w8+P+dZ37Fo8Ew9Pf94b3NhiXDGwxIZWbuqGeCAYIn7N9R6bTqNTQuwa0Wt/qUZJP+6ZnyLvMRqpt0sDSxX3W6czOB/EJhjnP069G49IEAL/utuGZPAIm2PeeNc5O8C0S9v0iolOXYZE9s4+5jz9vb7aI1dksDG8OJkGI4geDOR9zpt+rplVOeCYJFwjmPvM+Z8a0rbS5pFSAqyIs5/XIx/XzrnrSToG1DW2qyOcgDjPP/I04lUwNQ9gDdYAFZO14nE5/i8xwMccYOqSVYHM/34zrTDUvBCUO0MtWLY0vXLASPeNbU6yg5AnjOM44+xIk619YXkNIBB+2I5M+8/ppZatYGjpdiG5MnBzz8aeodYemhWAGgZnBHPOk+p7V2IKzP2z/AM6BQQPAfEhsKcA8+8TGQD7iY1J6ji7eUaY6UdSNcP8AydDT343FIMAA4MMo8mJkffOPH6akb/bkzHt/f85zpGlTqpITKzJAOTbgjzDZI/P2OqH7S3NpIPA5MaspLyQ9KROTiCp5j9NWnrWooUWk84mAORJ/poVNVbumCDlTnn2445/XTNbb3AlXBU8Cf7z41j1tSLklLg9T6fSlGL2rL/qIVaZ8f9f7OnemtHMxpbeVyLV8jnEZ1X2suisUAMSfH5/Y6d6z04JvNsg/po62o4rFL+SvsHUMB76sjXH1d2g7Q6h0YWn6iGIgCB9RMgW8w2r+w3ocQe1wAWQnIB8j/Uvi4Y8c41rUrR5k4OLyUb9a1G0K/XjPjTJk2Dqk6TeqRkTpsPiSMaG5UROAcD2/XVosm0I7hwwJ86FTIK5/86brIIOpXVCFSFPcPbyNVu0JQlVsBMA8n2/sa8pEkzAtEEeP0Aj+egEFiJHueP7xxopYWGSMDjHzgxx/fvrLJJDxjbB1KmYWVzExOTz+f54nW1QgLOeMjz/LzPJ1OO6ti4AtaMHmTHMcDkCcaDu992drLMSRIwZ8/b28HSbukU9NhqQVpNo5Mwzc+fAnWaj7jeEQFLsAIknnJzxrNHdLyd6TGOodSnJVlMNJMDnGQc/AB8kHW+zrpU7fTgEmRz7Hj5IbuBEfnGolaHBkjzAAkn/dJPwfPj9DbffpTaCrIrDt7pESYBJMgmDw2CNRrwbfzLNfp1WGNJNpTQqJU04vHMs0ktiPJ41QpdNEB1potlQsQjWIR2ghrz3cc8aF06vWIBYjgEMaQYHMyRiCRP3gapmteGS4K6ZI5jy154JBMSDz8azzk7ofThVsU3q+mkwykGDaksQfCyYAiD5PONc/V9Y1u2SC0HgwQJn/AG4iCP5ca6NK/KqAqrMXCcjOQMEzkjz+WgbVSGNqRIFzA9ombTEHJyPYGOcQFKuRpIVek9l3IOAGX6oMkwPbJ+eRkaBU3chhUwCAO1j9y0cXRyQc/fOqnV1DBTfBsNssI7cDJMkeYyc6j7XopYsS5lckAQAMyBxAIBIb7ffTLyIHobenVFyzUuGWSc+LoBJESBjBg6Y29LkwpphZsIMkGVAmM4JJ4AkedO7fphSiy3EtdcCREc3IeSwtn9R51r6VRittwKkwTLC2PPGMQTHsPkc2mNlCjo7dwbIfAY4a0wSSPAEH3AnRwxZ2uIVgzBRb9RAkR7DHP3jTW52aPTKpNoAujm4R8jiLSPkfOvNklNQAe5Uta4/VKghWkc/Pj9dKsfhA0uGSSCXsA7sE4JAkAjA/P+R0U7d1WXE3EQfCjwDjiBMeZnxqs9Ezeyh7pa5VGcYwSSCcH74kiDpfcbX92qqzrdmYHaDNw4gePbjzMg7m+TqRpQqNA7lOe0SeJH68eY4+dbU2Wc5J7iIi0Zgz855z/LQdxtCI7iFERaP1g/lP/nQHpsk2rCnMswAzmPOmwzlOuAhrKrtYxJMgr4gGZgexxJ8xp7YuH7S4CxcCcKcDgiRn9PkTqDvlI7kB/wBpgtJAIiB5nAH+06zYb1UKkm2D2yTEjn8hn2yNGtqxkdPc+aOrr7QG2ooOWkxAEZ4GAPbGgdS6fVRDAsIKsFYwTd8c5M58H7682vU1dYZ7cw+ACrm4BoGfAEziZnUulvyCvqdwCkXAZkETknkeZxEng4jui1Uo5NKlKLuMjptv0Tapt1q1NwWZQWdU7iPNsZtjyx+/GuQ61+I3ciiKTUJNpBYlrCIm8HMGCYEfPt0+33gCqWYWuYUniTNpgeIX6fymOeNr9F9QkGoAqntkyQMwIGQYI4nEc6pujN1XBKnp20+STU6stKopR3MrDDAkzggeIIn9NUKf4oYuKrLw37xqbNT+oARcv0kRPsR7xrWh+HkdwlK5yZtLdoBHLGMkAT8cYzqzTNOjdTdaV6oFURmo8hTxOT3G34AnmOesoS2LL5/TyZ9TUVZRvU/FipSZxUrhi0LSqEVAViZuMMo57ruZgRqTvvxbuqhvBanaLWUZUnnz/FbnWm92Fem71RTqlScC1uctExBUEc/lrnK9arNlPK5OBzB7paM4/rq0NTerR0YwrckdJT/Fu5NMZmxw5EAQBABkmLJEERE6un8YeotP93BRl7BeZgghYGAue0GSYHMZ5HZ7EJTmuZp/wqcCck2xlce5Ez5517X3QCRSEAecyJxziBz8RAwdOps5wj4Po34YptuFd/XL1QbWSCFUj6ZGIJ8+8ffU/fCqlUU1zbCi7AYDDXYlXujH3jXE9J616SVFMsGKh2BYMAHBBuH1HCgf6QSc66Pe9USooamtRHpQA8k3qboMGADcMqD5I4GaeoqJei9xRr73ugm0klRKsJOfjzz8RpCt1A3XJmSR+gAuiI/L76l31qqsaj0gcxLAFGiWPuDJH5kg86WepKU5IVebj8xF33nzGfHGoznuZWGkoos0aLGLjN2Ras908E+B5/McaT2PR1DPe6s7OFSnaTcSSDmYuDQIPvotPrIIvt9wQogzIJI/KftnnR12rMFcuLjVuRBb+7g/TczS5nwB45OkUmsJiODcrYruiUdkG1qVbWKlkAIDKbWWQYMEHjWa8VKtLsNSkhkkhqN7ZJ5IJz4j415qct94/wDTtsyRt9sah9JJa4AGYXuBkqLjgmMGRz7a2r7YqwFIqVYqHCG4+Tl/EQQbT4xzroOnbWiCPTKiuQLhJKkicXNIuMgRxzzr3Y9OpmszWMjDF1mA2B+7ktYs8YwST5GneqkOtOyglV5ZK0kgyqXGABiXz9V39PadSt5RqJUBRhYIE+QZ4GJjwDzzz5odSPpOM2y0AXBjJ8NP1HgHWlDeek6yiqhFxk8c4VTkt/QH6idQiWYrtRUqICwQt5m6ExPewwWkRifq+8emuDepIBYlXJBUSBJKloM8Y4ydNVeqLgUhkg5I5Bn6gsiI8wT9tRkompUIVX9P6iEW85GQ0j2k8iDPPJNWTm6VGu29YlkqD1Ev7ZwC0CCDygGCfBB8zqgtRpAFqgrKqDFwI9xkcTJEnnSu36iyVVpKisqiyZi7g+cj3vwP66b3e2VgHV3eAo7YBIILLgxcfHMkAiJ07im0yebsPt1KU7Ua5AIZnOQCCIE8EHyfY6WSoVdWIIYLBckcgZkDgGOMCPfGg+uAqr6jA05EEgKAYNpBGfKyRidB6t1RKdNTU7BgIFEzC9x5gpJFsHwfnXRg7odzRbo7xVJZisOSQEHcB3d3+5Rz861fq9rsjCHU/wCnBXNrYGQQoIniRxqJU31NQlQeoqVEUUnAm0eMX5tgkmbsnnVjYbR6iLar1yvLKKhKYIHAAXtAjkZMkYltliqQ/S3IaVeQpuPznHI8GDxJ8j30HqFYKBcXgYyZngQQcGI5+rPvOo2+3hSQ14UAhgbsASMsAZjEmcfbTVHeKyMwqEWEQ8C2TlSpmCuRg/fxGl2NBbTG94Qy/wCalNmJILoVlRAJYpIWeMjAtnwNOdO6ezK4mnVaEssqK4MRMKHJkjBwI51AG/RnK3gsG/3DEcyDgmZx2jH207R2liA3Go0zLm3DTCuyfwzPcFiPEiAUkifDHquya1wqsld7CFKlStpixjJAdlMjOTI865+nsA/7ynUUxgkQSDzBDcfY8eDq7T3Jkrc7qqgqpNylSMrkAhcjjwfjSe93rOb7TRQkSRDTBE92CCRMgmCR50UOo9gTRABDIDCBmZZtMjiQc5PgA4jwIao7JXVWW4MvJBg/H9Y+0fbXm03a1iEQ57ouMFiCBb7CcWiRdydEtCOadQMtjkDta1isiU4x4kHxoOx6XYq+0qBAquCB4OJfwIXxnyT5Mca3pbBrfUTKvaxDle9WiRcIiVJ9uJxzpndUzJNMFgCOSSDJkiR59gYn+WpO22rqWIYlBBMn6jxMZ7hH2gSSNddJsSdJDtLqCUHqNScM1sIMWliZk47SAD28ceNT9lsPULV2JHpcFpkyYtDZzEm48XeeNE6D0svDsCiAhDIa92OCAAM9xAgf+Gup9Oo3A+qWicEsWuzOLcstsAZx7QJk5Rcmo84t/wB6+cWTc1dAd11LcVKjU6cqFJVioDEqCsKCQThsSPA5GhLTtX/LtA7YWR3LEqTwIFrXex++ib/frRSgaKkMxZYdSDEhjEEzyATz8asbdSEJKyrUwUYxzccXSJIVV5n3gRowThG0lSEhL07sjfiPZ0xeyIAhNigyZdRczy2QWYn4hANc0yMJtQC8FTkkFcGMiV5GB7/p3vUUIfukGJt5xnKkezFhjPGdTj0shy6kM0kkK0jEAY9/t7/pWOtF8FdOan2Q/wAP9I7m9VQEgiboLHAUjypnwOdVdyq3hcBUAAEyARBDScnMec5HnW1U25a1WBxAB8yBBkESfbx8g6U/Z4qKBkgx3AEAmOZ5PyfB1zdlvU2oOlGC9QqQQbmLLBMm7kYiSCPuZ8azcIjot3pqSklVuUH7EiIBE5gxqjV2oo0AhJNSuVYHgJTGQMGSW8zgLnk6i+v2yEdjMSgBAsuLFsSF5yM4MeRrucpi+ohlEpwiqtymZUGRLxOXmwQAJGfaNLNTsJCsOe0D+ETwI54AuYZ1P6nuKpIGFjGP4TkYnhPkj30KnUc9ouYKRgcfMe+Y48HI40dnZ0dRFBdqMxuEGeGBGfMWjifsZnGs0CltWaWCMZPtP6/P6/fWaaxsG/QenvC1LvTK1AoDT2yQSAPHIxBPJjTnUuoVqQEMQoaDeIDYwZPtBgcTrPRWijLSa21Yc1GZmWeSQBAJJAERMAaBUo0qafvaxNTIsVZNIKcFi04YSYEeSedBK3bJReKKVXqqjhLWVr1LQxDtcJURmVJzk/ppP/FHqBGRGcBe8HuZT/8AcBOWJwIyBJOADpXqW0epSJQM0EMD295m0gRmCMx4ifOvNhUZLhUuRgs2jEA9wu8xdHaec8HkbUkNbsPVVq1cWWiEhFzEKDMmQsRPMEkxretva4RlSCx7alSCKaBTEj8sADOcweFNt1KqtS0YBxEgkrHLHjBPj551W3fURRg1WZ3aICtJYRyDjtM4nJC+RpFHyictTbYga9NTZUDll7VIKkD/AFgkSMmci6PgzpDcvU7pQEM3qdx7SOSVtOBbHzj7622O5RnFR2VbSXsMKG+FAAEmDgZ/TUXqW5IZeRFxieJ4/rx8asoY9yTbqzoKG59W81XDQoiIm6R2yRLKVxnzERq7svwfTrbX9/VC0mPqUqShvUBiJ7sIsA4yTInxqD0arO2RnKqcxAnAmSY9owBxHyNdZt6pFqjuApUpzmYN2PAJ1T6aKlJp9C6rlGK9yf1X8K01ogI1wp4VciqA0AlYw/GR28AiTg5038bmht12lMBKdMWtb9TMSZZj7sZnzOrez6c+5dkBUFkaS30qMST7gEgR+Wov4l/AdBGNRza1VwoipDZ5qOpEAYLW8nOrz00pfaJCba+4nbHqlWruTXouPUJKhVdQxKrMEGZFskyIYBp1W6psqW5Q+pQrKQQ5O2CIhNo7rXWIkHuIXho+eY22wo7dldatQI91N2XnMinyeSI9hgjVPbJWpjvdarsoDBZZ0ZjhOCRxmMePE6zaicXk0KjNj02kHkbfcWxJqvuKYZVESIRCvgT5ABzqxt127A0jUq01kStRVqIfMlkMxHkADONcdUoslQGkShBUck5wYEz8eMflq7SrGoGFasgY9lzOCRPgsASD9swMg6VrwdWS7T6IAbn3FD6YQioV94JvVR+X2m4DMnqOwrMH7TaCLmlHK24V7gSAMZgi6ckTpnffSsFWBAg5tMAEkEiBM4MAifbGo9PbHK2kkGQVbBkSIEyxIxwOJ0jXbKJtcDPT6tJjcECEsCMBVVo5AGPDYzwPvq1sOjOGqVXpl1ZSxF7gAYyQCCV4yJWY4zPH0adV6jrT5LB/gIEMkAAwQVjHuYxMdF0HrlZaqs4p3U1NxlmJUsQ6mCx4mRhTK/xAEcvcTc28CnSa25ova1NKiTALDLIPMoJb2gyR+h09vd3QDsqishqZJIkBEAGIyVLZiD+eqvWusotAVaNGkNtVFqsoJqU2yClQkwCDPGT41F6eGqIxCQnc1pK329kRAlricRE59sy1VKUq6Jzbk9obfbr16W2pUWCuW7rFNRlJJUBJgzcSfHBPwZvTN76FZy6XEKyw2VLAgDJ5BIGQMY+2nOt1kp12ohUotSJKuASe0OLQR9MDHAHewn3nfh+sKgmqpNmFP1MLotJAEkAiRAJkL8nUtPTah722Tq+OR78WbEVKHqqgDU3+kBgQpji5jaJyeD4yNB6d1ljSBllLm02GIeJuE4DcHWu8/ElGohpsTZHYWkEqpMLHF10RwMfcaU6fVNJaquyhirKhIyWS0uLT4ZpEDwB7a0QTVxfAz/EMdb2j0nD1tyXaipZVNMqGAJuVWBJDHuy0A5EgRqr+HVbcUqjUGFStAPgwCBJbBlsBTPBB9gdKHqLvTp069FXa4LyQxMSpTEhlMASSDIkGNc90/wDEr06dSnICq0jvEtIGVIHcxwZgCI+2g9KvcCWxn0VensCTXeneykKSwLCQRNqSDz5PMxpfp2woLLuxq3EMAZElS3k9xXCgjE+OdTdo23FFWSo11VRexY3ofMSeSRaLZx4GdSPxD+IXtS0FVliUB5VYAmclZkz8xqbjLdSQzZc3nT3rVar1HQT9NqnByIAxAtgfAHxOmtr0ekoElZb3wWxJBIIkZm084++pfTN0SqVO8qCO0NcG7cLLyQMzdEYJJGl+n/jB2NQOCT6kqFtILGTYucmAQpHj511SbaoeLXBRHQgxLlRacXFZOYtDeLQsWwPPiNebrp6GBTW3/wDoJE8nkysGCPgzzpbZ9ZJqGm1NZNqjkrBPahDfIEYmePGipvqK01Us1nqMoYkoS4kwRmMysnkn50z3LFjZ4sE/SEXFQ1C0DPqQDjlZ/hmdZpet1WopgSAMALcRH3uE/cCNe6e5+xVJ+Ruv1RgQqqS5azDk+MALIHzx86QfdlyFqA1CAIdTByfOAokwTPg86JudvRVr6iOWIi2IW0mVLGZYmVPaI+30lxtp6aWkmKtxBD3BrQcHM05MmCB5123Nk3E8r1WYW3qwpG62TjBWyT/9MCcL5nmSdQt5gO4jKiwtHLck55gnPux9sUNv9RH7yLUstYkfxFWBGYtJGZ8aYrdMeoKg3FVyha6mIJbkQgDGCAJE5OAddvS5BJ+TmKO6NnAckhZ83AliPjBBj5PyNG6ltWrM5NZGwSBHE2grcMKoJMycGPfNEUWJimiBbhYQQEtOSqgybpkz5zMjGqu26bYApg3BWCKQFRlB/wAsASe3nng8jS+quRG0+TianT3dhRRGcgZIyts/WTMZ/l99Y/4crBlHpmoDgEEEAGJhRBOPmBOu+o9LDC1vUUkH6XaPmFGPb4AOOJ0nuNtSo2EK5ZpyZdpMiQLjBZhbEfqNP6/3JFKjVZOJ39CsGEyDdaqzKiJgeRAGMD3/ADF+JN76lYtUsLKApKLCyPb2A8DEa+gHY0mNMutUVCCTSSCBcQLWsI8jIBA+ONc1+MelEuHUyIgqBlRMXYxkmYyRPmJ1TT147trJy2kv8Ndbq0XqClUI9RIMyQQCDjOPJ151LqdSrZ6jXd059yD/AEBGvOldJqDcPTRHdbXVCVgwVJBicGNavtv3lMExmTOIwfnWqLtWhGqK/Ran1gqaiYuUrMDkE+2Rhh7fGugpdTJyGIqOpWmSxglZWCfLW8A47j7AaW6TuRRFV7blKRgkQVkjjgEMftGqrdXp1adN2kLUkIFiFAIFvuDgA+MCdY/rNR502seQXRIqdRoku/pEMkhybSwKxLFTgywYxMfcamdSTcboItKmoYyzMO0en/qaWgSTPM5EcHXRVOn02ioe3Ekf6hJFhBEEXFjE4DQSIGmtiYqEqqphV7lmFVicwcDkx4j4jWbTmoO+vnzwUTOfT8IblmUkhQbTVYNIAEhe0ZYssT4n9Q/1uD2ArAZQ7H6lZgWsAiCqqp4nIkntGi1+qFh+7DWkMFcgSf8AUe7JMmOMQY+Rbfpa2VL1iWph7oMXX3LTIBOUOfPfHMDWhtvLLw4wJ7TpV9N1DtbUCoXK2hEksqKSOcZBxAmcxouyRakLSQHbek7BblZhUUALecABB54MA5+rVVlpoXuFzv8ATSYkrUJJJWEBI58nzHGlOodMVaSUgKi7cSW4WSSCA0WnEsI585xC2w7UuAf4Y3B7w1Ko9GqF7QsO7ghLkDduAAI8xEZ1aXpLO5MJuihuVPTFOrRHi6k8SCJkrP1YgHFnZ/h6hSpN6oYsyzAa2xCbhkkNjGMYHvqD+JIq0hT2fqVJYelgm1gM2uSGRRaZg/HmNNaZPcch+Ka1D1opIKFMAL6aAo5ibmmO1uORn8jrTpPUaTX3KEVlCEI7ACQe4EkmTMzM5jiRon4hpVWa3cZ3CQpNRxcFyffMCBByNSaDN6DOlNWWi0GqvBmMQecci3EgnxoqSRltpj3SOlq9QS5sV1YhjClo7WMgkGRBmBxPOs6lXVa4Wmvb6qgsJM5CwbsrIHwcfJ17uGbbM8MaTIyMlhkqSCORhWifzOnej7m4VNzUEu4UASZuMqahyJqHuIJyJP30avkp3R51qsDcgfAA7yp7ZBVh/uEEZ/764asbWKo14C23ERx5jx7at9aYEOKeFuBYSfpHgAeJGdTOm9Mq1nsRQSQWyyqBEZJYgAfnzEaomkrYZ8l3pNdq1iK6paDCimpF6rA5EyVjJ8j7ad3FKq6em8uXBCVDJnAcs5+qLRAHvnE6U6j0DdbUUzUQAggU2plXyIMkiceADyeBrpdspqbealwWpSYMSO6blta0AKp+mT7AeTOoT1IRScQN0jnNm4JKUqshUuYxEEiD4JZRGQQPpnxmlQ2j0wlJIb1TcawRnBYHMKFkQTH0gAg592+i06Ss6K6KKgi60oAQFhRkkEsUJLH/AE+dH6UKu2dTSN7hKl7fu7KdxhgDaXywiI9zxp90XwMqFtpWAbcgrSqQpLvbJQAhUGFNskyLSIzkcai9RrqCtOjlUtJVmksWMkAkgKQWMxiIPk6u7HaVFDsj0nIQGyolyyfJIIstgsQeRyPGoO0pBtzLxVdjNqmBOCSbskTJ55kxiNL3Zybu0O7Og5WfXFKc2hiY98qckGRnOI8a810G26fWqg+mUVUJQSGJMZmYnzGcwBrNI9WC5aK7vJEp7lA2ART8C6TaSCYbFuBHdN0Z5B1WSkzLMoBUf/LVrSAAQ2GkjngzEfGpwp+nTJqFBVH0KPCkg3EieCDB/wCNO7JHKOGuYWq6sCPAKi2TkkqRByc44ktropakEpbRwhc+rRQAfvAyyQBMdvg8WnIFxgDOtqNcAOTYzTFwm1pgkwAxYyFHBEANiNCqGlTADBWIXuj3tIxxJLTLA5+caygWIUk304ZbCGVEYghmBiYwDg+B7mVlDdyJKFsHXpm2VtVLxkABQwWYIJmpHBIMSCPEaY2+8ekhLuXibSG5iOJMAxE+Iu1lqNTKQVJH1YKsqngyBme7nHEEnStamCWtDFjdfKNaADz8EZIMnMYAMEbb6BtTxQ2v4iqsipJpEhg5BF4XMKDce0tKyF9xJGQR947EGVhRDIpMMG+4AYCLuBwce6W0YLTKU6aq0AAs3+YARbcYlSRBHjMaPT2W5MO9antKIgI7CXIJP0J9dvgMbQc5jXKMZYGcYJUWOjIapZUaQoN1RRBphTkuWyYHick4idLfiLY0d01M7R2tosrVK7uqUyWhiDMZAHGefmdJAuqslCo606qmWcEu1gm8gfwkzgCPc41P23RKTKgF5tUlmgm5sXGoIlROLRwD5zpYSUfN/Pn+jPuT55LVbb7Vd7R3FJ7q6ipatFIQsoJlmYcQSOIJ+AdSes+ncKhHdJYC0IFkHwO0DP1SZOiq70xcoCFAWBkWqRi9bRELkw3xI9vnfVuq7jcd9asznIMwPuIGDrf9NP7WvDFlllDc9cqhwCoVUbNPIJ4wSD8SCPPvrr9sKFU03TdVKeVZlrUlqAjtxco7fJ+k5JOvnew29RwbV7RAZjhVk4BP/Az8a7FztqdlIqtY2hSyraZC2grMGboN2Z5zIGl15ZT7GWFng7Oh0yo9RmovRFKe0KVf93ntIlWtgBTI4P56ScLTS9alzUQxiYlZlpJEkKTEj/UD41D6ejeoGpragLzexJSwDODJUPM85IGtB1jcUWtQrVUgWW/xqO4i2cTxkcnWPam9qfvX+wbY9HV7vqVNVucEsVBtUWkCbRd5AJz5wZ+Nbbf0SlzgFgRUYkNIZlADALN0fUTHsZE6ibT8Q0qqhqtNyGaCQ+EPiQQQBn8uOI1R2nUKAnLIkRLIGa4jgQ0D4Me/jnlFxyx4ycUL9YFY1gUKimwAHeqIcQ3aTg5AgmfbEjU7rXV6zsad73FgVRLrAeFCqCSDac+5/nf2m4oG62q1owyFX/dzIIFs5MwAuPqkHQTuVtANJKVNnNyowBdSMPKnDXAQQSbSeONP6qilaC32F3jFqdN91czUishnUYECHUA2zkXYONabbqFGklu3LAoxYrF8GZgFjmJAAHABM86n9WrMtQG2rTplxTwFUyQGCLJlcT3Gfk50ZNhN1YgUgzKYeRcTI8Du5gwMk/Gs05twzki5WbU6td6NatuK9RplkpgBrczBLCHBGcxzrit7+00rUsCKhYqUEU5bypb7xH3+APoY2RpoqUySSQVIbIOQzKsDiSPYSPY6WpAFlNc3urhhP0qwgqVEAg2gAcL5ycaeGq285+fsd+LkiHoTVaaM7VDUcdwQBv8A4sCQLVY4EyAPOoPVN/6aCwKEJg2ggsywO9Tw/B8jiNd71inTZF9SpbUJuupi1icf6m+BJ+8jIBypsUdA7q7ES/INpIBYB0GYHzkRjA03r7X9wzlTyfKhXZWBYc55gEeVnXY9D2qGqan7P20xc9RSaYXAwtgF7QSsXZnxwWh0HbVGkMQpxZ3S/PBJJLDk/wDcHVD8QdZamaaIHpk0uwopMOSwCAmQhEA4yJyxBy0tVamIit3wb9PZwoALo7NdTR0A/dK3YAxHaxUGVGYA486bw1lYsx9Sm38FRFYgyuWAb3IERghTBMwlser1KtxOXDE0xNpaSKZJHloDGZU/fTr0T6a08uC8gEfQz/SWIDWySTniT5zoSqLqgu0a7P8ADXqj05WmozUJy1xnHb2l5+qQSoj3yxs+kmk60alhMKsjsA8XqEMkwoHdI5+dMbDctSRlUgsxzlYWEAAAgdgOBIEH9dTf2ArVUpTqVJJvqAM7FWMyY5mIgg2QLhnQ3Jqkw5oZ3vTXWpiIlpYFWuZgFNwZcCfAHmCSNA2/4VNC+tWX0w+bmYTSkGbkACgv8RHtxF3pu6KB3o0nZ6ahlV1UTIYrcxi35Iic/bSX/qF+ISKNOhWT03awtDyUKwakgCLZNsz3Z9jqii32OoEHpX4ntS002qQzdxZp589pyfqPGScDgZryvS3NI27WgPSgH/MszEcKwwQAc5zHjXmm2RKbF4NN304ANuPTELKQoAUNkxaxYwDGYxPgwSTpLM6ugYot4KkFVOGEk2mWbkfljnSe4qIioP8AMYuQGZjbAuBFhnJBUzPx76zbbkVUqVHqBCrKgpFMMmFlTPaRmT5OMaZ3RXBQ3lOiri2nUq+O5hYQDyMCD4MgiAMHXm/3VR6snIuCqqOQrnMsGbIBywB+ZnStfqYVqkrwo7YtaeSBdlRzGM5++plZK7YRru6fTSO2SSFliJJBPzAPGkhfZJNrk6Tpu3dwWUCZ5NsWi6AQZJcmeDiD7DTNStJN7NVphuKbRJOBDMCAoIjOcA51O6XuCjMyBnKKabCJtMEggDJE9uCOR8kX69Nhtav1AWo7iRa5qDtgxD5I5PEzmNTbk+UL6j7B9PrBZqJtkjAckrUqgGRgsZDEQLgPy0rT2QqV2qPLMxJC1JMEA4IHLYi4+RiNertxFPvksVxNiqARcWhoY+wzDBZ+c3leG7GNy9oDSX5AkyB3lYMMBof8iyBt0bVaRXuqOYVcSSzCYkE4ugQZiP6aGKqkBbgpuYkSZjJ48+fMckziS0qzKpBBBkzdBLHMGTOfJbEz9gd6ahRIYOCTJVZMyeZyv6AT+Q0rTksiJX7CfX2t2tdmdWARoZQsEuBbEAZmCTHkZ18nDSn3M/Ya7r/1A6iRR9O4sXcNMmQvc1mQPLySMEke2uUXbF3oUFWSbAQPqJcgkT8Trf8ATQ26dsSqdHX/AIXq0hsBtni6u5cC/iDaGIghTxbMEwY8HXRbD8M0CFKgOsXL3KwMnHLTCwxgnHGodH8KgWlKluYuJNrIIAWDgHzd9/YasuXZKqIkH6VqBSFDvNskAeBmT59o1l1HTbTH+6KY31TdU6CwFptapVpXAVssq8LjmPeMjOl6292tYIXAubtTvAYERaCQYVhiDgAYydI7LpyultQhlE/6iJGbWYQH9jMGPPjUbq+wrM1SqEpoiZVghDEKsAKcjETMAGJxrOtOLxup+RGX9rtKSJUqCmT7U4K3NMEuQ0O2BxzOY1L2bbUq7GgGUmmXJILCWbtTEjJBxkgfGj0KzBqXrq7UawIDYHqWkAlRkjkDPPjkQ1S6NSTdAtWpqbSyCFvb+FRcSO/kgv4AkHXLdw2wfcI71rX9GldSRFMmm7XybWYMytlj3A8x2+2qm13lhvy4yoY+AMYnn3Mn41MTat+0NSX1VmcEqzlSoPfEAyxPzEYOlKvUxStUk3L8AGB2gEDBIIbAB+n41aOmqr5/JaEWlbKqb+qXlQOCcrnyGWP4f+c+NLtVapSBpstRnVyIZ4kBQEYcG0HjgcyPKD9We5lhQ+LntgqRIW4clrbZGMBfbRKTqq3Es8XG6ghLKoMosCIJeZUjHOedNPTUUdLKof2e5qU6YVnvqencIBaJNpIY4F0jiJtHmToH+NCDZQcu3+WLz3HtDFfDuADgkEgmDiNVaNT1QLWJZVUsiqVBJAgAEAgci33PPjXotpoC1OnUmCKfpi6VM3BgcS0xMRA5nUY6mXaJ37EnqVRwqMEpNVKfvVtLVNuvuX98qJzONN7V91NtRajJTpd1NBYzjBCygtLcSfeRnVWoKNMNU7wxI7h2l1giX7RyRE8wQccAQ3W1cT3vaZeO6CoyyrgjjlZEkQDOjd4oGKImz3O6pLLIaaszFadQEmwxGPAAETIzqsu8arSqEqaYYdwkBSMSIZSCOO734njQdvXDO3caitJW0sSDMnucAqR9JUgEzxB0xWVaZDAEgsqkuBKng5bgA+OZzgRCSn/1OUl2hygtJUlVpqpaRbAAnOJAm43Zxyw86XastjFqkU0W6F5JBkCS2MZ4Pjjgn2AWqC4VbS5JORaIEEx3STxzPI41G3jKy8St6EC22mwZsXWAXsImJn6RidM88LkqmquKPVRaymqKdRaQgU1cT6sOCWVlKnuyC3HAxzqh0/pvouwVnYEhFRvonyWIILQDHMGYA1OrbivVBNNmMI19ymRzChRKoVX2M+5MQSdNWuGoNRILAEskg0ktcCWDkFhTnNp7jHmdNpZlTEi22dp1TpdOiyVd1VVkp91VbbKbMICsVuIwbYB8ADjGoVLr2131akRQQVP3hStUWCwQrgflMclYOBpD/wBR/wAQbevR/Z69OKqm6nWsE2XCY8oSAJj4B41zO83Vuy2NSmYRGqALcb70wXU8ICSW45tkt41bU8l7Z9H2tU1QWUbiAxX93aF7THBZYPxn7zMe6+ddI/F+7NIf+0Fb/eA4n72iJjWaDizrQhvNyoNwKspYkAhgAViCAAIbzx3RnnViiFZLaaAo9pl27s4gmQA4Fze5k4A1yYqwxiASRYqAmT8d0qc403Q6kzE0l47vktg90ngkhRjxGhJPoz+pJlzZ01NxCepUulQxa2cGZHhS3j38DI13vSylQepK0wx71QyFgYC/U2ZGfHMaH0+usuCBUt+j6g6xI7CSF5kmJP340bb9RaShUsqgkoYdwBkT5yc5iCZOBpE5JnOTUmS6PUyYF1oQgqFULiRDMefM3ZyNdPuesvUYrSl1aGZ3OGMDJZ1ADCAVmc8Rk6nsm1qOHekwKgBkRri4wLiGFgURwAQY+kzp3d1FPZTpUhcttJlYXWmWgqRCYwSIIuERdGjJWhbZ7t+ten6IADWMwKMr/vA8Fw8gQMYAkA/z2fcEQ4BKl2K28UxPaiHJKr4WcLAjGdtzTer6bmoFNJYtVQSZgAvmJzAgG2Y+y2xpzUKQpDFrQ4uhyQFDFoB4BuHBMkHQ62opCVYNqG3WctDAi68e84DL4nwQBOPJBt1DVJJSwM0LJVSJOTJwTIgSMT49l9xsW7Ka0iSoBdVgemQYIM5kjjgSOBqhtdoQqEdhJNpPiCD3chY8GRyInGkfkrsTPmf46VjuKYenTpSoFqGQcwW4ECAMARjSn4eR6m8X0/q7iJMQADmfBjXd9d/DqVSXvf1CPrYGRGADMSMx4kmZnUnpPQ6+yc1VQVgykXIykiCCYJ4Yn7zESc61Q1Y7NvYnp/cdxUT9w6uq1YyexQannugEc+ceRERqP+JKtZqdOkpVUJYsAUDSYWO2AAoxgmeTrf8AbiqzlgfqCvgcSBMRErdHvqZuKxepU/8AbNfCkSCMZgZMljhh5kcaySdug6sovAfpq2QazSQSAC+LlHYxIGRIJs4yZOnxXps7GoXJgdhtK/IAmIExJMGfpOoewQ+p3U3thixKsDb5wVPyJ586J02iyVWBDBBJDFS7GJEyuCoBAnBz9M4OeenbcmyF2U9lWp1i9BewN3KtOJIa64A9oRo8kZnwTpCr0ICo7jLqvYz9yv8A/jAukxk3HAOOANbGkduA7FKdMsASYL9v+gYNsmTgwZ+Dp3bG8D0O0iGYyGzJUEZJVSIkmBPHuaRe264Gicz0jZParZor9A7jcFe4AD+KVeCIkEGJiNVN701qmaNNQyklmAZnJH1QqyRdJNwBMZGJ1R9BRSIpksxxgSA2Bi4kLI8YmYHnStOjuATVLlUCMCUYCmHQglnyLyJBKmAwn51rhJSzZROsEyh0hFUO4qOQbpBhGa6FFn1MfPIkDkar7evAUUlgNi0fSc/wMrfUBdOCM/OpnVd8WT0xeHqAEABqp7uBdHa1tsTgfMac2HTERFWmCjMFWqZJAaLmZfYzIP5flLVt8/0BL+5Tp00dj6aqPTAlWDntBIY3OMNkZPiI8HRqyWz9TVPpAgC0CBAAHcRIBOeT9tEGy+kMwZQsFZIZiQpW62LRN88k44xoC7mlSg2kmGWVNzlTA/8AlBgY/wBOZxrJL7Pd0JiLPKBqEsDCxJIuUmT7MJCSR54GBmNEFJmNTm0YJTFshQWDQe6cxA4wMa3diKa1XW1G8q4i7OAOWmCIjx8YVq1aaU7/AN4gJWTaWub3tEKjZEg3SBPiQqnJtY/kST7oF/g63Cxwqh7sAQ5A+vPb5uODmGkYnx+gvVctVcWGUhFvhSR3Bh/FyRkge3dgX+IJVvpq59TJW4SVBErdYDK5JyPYe2veiUGos3qVabKY9M3XfGF/0yT5iIOtGnu5l8+fwV01m2il03paoRJd7Ry5AEZhGgS+c58+0nVSj00t6oBVbAOzuSMZ+kRifbIP30tS39QG1ioN4wtOw4iBcpJ+wLQfGsPVHDELDVGPaHqMPzNxyCDnP2jnWijR+RN6z00mlWUOFFFhcgAUsBJlST+8UkwCAZ55Ma16N1FYYWtcqr6hUMSFqMpMLGJCsPHnA41RqwqBapEjvEDuuJOXm6W7cHiBMECNb7paVC1duAiwDUKrcajQBJafqIxIEfA41GThp3KX6EWoqW5i3VU2VdadN0IBwLlZHEkBSDAtJJ/iySQI0lsPws4rPTC/tG2o0goV7A6qzEuqgiGYycm0kEd0wNabzesFd65IS6FJQyMji495JmCPYRzprYfiJqNVWp07ma5SrCLgACJaMR+nz7pD6r7tlfP3XZy11J8C1T8O0p/cbnc0Ez+7pvUQKZM3ITKP7qf+dZqF13dUq9X1Kz0xUI7rxTJnPF5kKOAPAEazW1RfkpaLvR/w6BSvcqEUhQQO4/SC0cKWYwCDIyZ0vX/A+1p1VqIKiBWDKl9wwZAkiY/PWazUoN0LpwVIsj8Hq4qU6aFSv1uhUXGZzlThgcgjjxzqF1Eptq5pvIt5AQQQRKlobyTmSxx+uazQ5Dq4i6JNP0qgaqNvc9MiEvKZJF0lfqFoYjiMgDIjoNq9AAzSUuilUCrimqtbAZiSWEkAkEAe+s1mjz+hn5C7Z2YXUu1CR3E9wXkBgoAZiSJaT4Ol6O8oI7OVlxiHkrYT2gADtKgEyPGI1ms0rim2iigtpZXeKQJE3hRwMiCZMxIjMEyfjXu33gpKoaoWLLlgkC3MSLsEgHieOPfNZrL2QtmbfcOQw5VDNzGXyJycwYjiYx7aLUUhiCIIBOTOSCPA+T+es1mtCdYNmlK4gCysQLEZgMTJBJ55xyPI4JGlqdK6oGqiai4KoSGaYDC+R2/B851ms1KbpNiakVTZr03cvVDPDBO4qJ/hzccMP4RlYM603e1qtBSsY+q0s+ObSTiYwQPcDAgazWaTVuOUZn0GHRwaqVKx9SaZAU/SwBHIjBLSOJPJOdQ9ndSYLSghy1ok4EkWmRDCbj/8Y4ic1mqRdJlY4LFGmjypJaoIvOeTBGScc8g/oBpU7UhrZW2czPMfzGDzOs1mmeCkWA2dVlqqVNrhplc+2QDjicHT202YKliINvaMZ7v0JJwJj5OvNZoz6OnyPqG7UqTJF0iAcRInPg8+PEnXm5UF3qVULSFVQHJDggVEAwvpyLSzcn2nXus0jEpbq/M5nqCNuBTNMzSQr+6UlJnBEnjtIySSZJJnTG5pRWQElLW/jYutKoEWbUBCycm4DERmY1ms1Jasra8X/hfuI3ZP6ht12dUlC16grbJ/eGahJJkgR7QBAwAZkrdXWKa1aNPv+hlEEnC3ErBVlBOODPJnGazW1K0ikL2lehXo1fUEGUAGRJBAmfE8H35wPOtGX1kZbmg+GnjkibvBAIOOBjGs1mhpzbteCmnmNsaodRamwBCoLfloGAAAIOfIJiP5z+q9XCXLGbCfJBJxbacQCQJzM841ms0k4Rc1ZHXVEPqXXKtGadRg7si+PpVwDEnkr24AjuPsNI7TrFS6mlNmR2IVmWBOcDjgkyfkk6zWa0Q04pYQmnhob3W+pU2sRfUCgA1GwznyxHjP8gNZrNZqiRpbP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smtClean="0">
              <a:solidFill>
                <a:srgbClr val="0066FF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AutoShape 13" descr="data:image/jpeg;base64,/9j/4AAQSkZJRgABAQAAAQABAAD/2wCEAAkGBxQTEhUUExQWFRUXGBsZGBgYGBwcGxgaHSAbHB0cHCAcICklGxwmHR4cIjEhJSkrLi4uHSAzODMsNyguLisBCgoKDg0OGxAQGywmICQsLyw0LC00LCwsLCwsLywsLCwvLCwsLCwsLCwsLCwsLC8sLCwsLCwsLCwsLCwvLCwsLP/AABEIALcBFAMBIgACEQEDEQH/xAAbAAADAAMBAQAAAAAAAAAAAAADBAUAAgYBB//EAD0QAAIBAwMDAwIDBgUDAwUAAAECEQMSIQAEMQUiQRNRYTJxBoGRFCNCobHwFTNSYsHR4fEHJIJDU2Nyc//EABkBAAMBAQEAAAAAAAAAAAAAAAECAwQABf/EAC8RAAICAQQBAwIFBAMBAAAAAAABAhEhAxIxQVETYfAEIjJxgdHxkaGx4SNiwRT/2gAMAwEAAhEDEQA/AMp7hpI8EZ+2i0NwTzMf3/00Colp41m0buzGtrimQZaoVSpWCYYDkz/Xj76PXcEfGkkFxBHjjP8AI+JGdHpUifb765VQlMTriDpercTxqhuSrY9v00JqU8aR6fY6lQBaZ0ytSOedMbWkIJPsda7hAQSB9tI40NdgRV0cPpONE25znQsNDablgIBjR/2pjAnEzn30q1PyNbDTIRlOpub4EAR7aJQwZGkKBOm/UEaEsBQZqhJOl7iNEFUaBuK06QY2NTGdAqVhrS7Q3XTJHWemt7aHrzXjaqsCvI1tKpUyPHidF3HU2JBhQQPqAz58+OdKI2sY6ZJdiSss9P8AxIFUCoGYjBOPiP75+ddkDA/58a+WlT7aNV3DAWlmj2nGlnpp8AUq5PpgqgiQQR4I860nXzilWeVYMywIEHgHn9dPf43UgUzUiOCT3H/kx76V6ddh3nb7vqCUlLOYHt5PwNfOuodfr3uRUYAyMHgHwPbEcaJ+3qzQXuYnzJJtEEz7eNK1KquLkAb5GdGGxPyK22Ti/kZb+mgVN0+QJ48f9NG3zXHAIjnUuq7BgV9x8eeNPzlih2rWgwMsYETge/ydEHauRJ+I/LE8xnWtfe2wbVkkEzzHvparuWcsV4ECQOf7/lHGpO2uBuDXdPbLF8AAAeQ3v7wOdebcIKhlpY58HnnHk/r9tEoUS5K3KwGCIMyPj35zpqhtDTI8LGZMRPGeRoJ9BNqVVgBlf0P9AMfbWaeo01gFRIOcT51mhSOyTN1XByP0/np3paibmnjggZP58aibjdgcGJzgGf0j+/fWtHqTZ7gYPBBx/POc+DmNSWvKqZvegujqiVWYAGcjHPP5aEazAkzj2njXOjf1IPbcR7ZkY/nHH20Xcbu8ZcoP7/Q6aOvQj0GXazR+k63otidSv8SVWF30+/vz4nVSnuqdSTOY5nz841V/U+EJ/wDP2xik8gz/AONebg50rVpsgJ9/n3+P+dMNz3fy129MRwaPHQRrWnTOjAg40VQBrtoADTpvbprRTOmxTjRVAdg6mBrS7W9RZ40OpTMaWYYo2v14dAY63pqT50iYzNKlWDnWepOsq7OTzOhmlGmiwHrtry7QzA5OtL/nVADQOhu0aXNXRUM6DkdQ1RedGamI4ydabeh86ZqU/HM+NPDJKeCRvRBm+cXIACc8GY5+CMjOo9b6WJhQCSse5Ee8nj+4GrW62DKezBMnEgCY5/TUipUDMQAzdsLdGczk/bPvqU02woT6jQYqIgSAAFttYibo9szI+2jbZyWPIvMMQIGPt9iZnOl90tWmhkFgOCPnn/8AXE8e+kqXU2/iP08QCYyB44xjxjGg1teUHk6a5Z8yfIH/AH0F2jI4+R/LU5d9JDsbUN0duAeLT594j21XoorJJnPj21RSjwI0wDUEcXQCfb49v/GgGogMBYj28cH2/vzplKKrJBOfc+ft/wBNCQBcAd3k/wBY/ppHTOyG2FAXlrSs5kjn+/nWvU6jcGCPb/r5zjRNrUaCdJ7qowcNb5ziQfb76MEnLIRRNzbghh7AExGs1s9zGTrNX9NC2RW6i1Ukl2S2Ji3AIwGnyeR8ad21VKgPpyXP1DOT+mQf7B1D3XRWoSvqq4JkAgoXXx2tnBB/T5w5Q2XaKitgchzAHsPnH6GPOvNkotYPUhJ3YSvvihbwQZxgfn/0P/TW213y1RawE5OTP8x5kfy8aB1mGIMzPLL9oMjlvvyQR7anbHa/vUphjLzaUQkyfphZEjH3AJx40lKrLbi3uNi+BTft9iDIyOTpmjXQLIm9Tlj9PPxGvKe2awCoSOxGMyBLfTJ9gf4sT9jOh77bqlIqD3N9V3AnyOI85+PnRWoSlHwVdj+IKRdaVWFZiFVhJW6eDExPvq3uasHwffM/+dfOd50expFYNGVk2910QCcAgGeeZA411Gy61RtpjKiJjmJ8ccj+xq1rlEdr4Zfo1hPGnlzqHtq4mZE6f/afGrqSoi1TH1jRzUGpqVdMh8a5gR69TOmBWAXOkKqxnQzufnSMZDO4tiQdCotGdKftAmNVdqyvwJ+ZgaTCGpnlRwok+eNJVNyCA3uP7+2idUYxBHxg/wDYah1q4A5+/wD39vz0yFSD7mpnGdBFbxoK1FMSf00SrQiCMg+dJ6uaZoehcU4hbp40ztWg6RrJacae2aXaO61ZGcNrplZn4jnRUqZ1ptaBMDVWjsADqkHRGSsCNszSYj20l/gd57gFjiB7/wAtdOoAGgMM6qp2T20Sdz0YClC/VEAwP+eNcRvfw+61PUIDAkEgAASBxE+dfSmPsdL7tQ+Cs402HyC6Pl6KyvIpGB9ILCA3xjnJExqnQwoAFuBgePj8tWer9FQj2HJAPOpVXpxBhSxnM/3j40lbfyOuzEBkknn9PyGiUQcmJPseP09vOhmiJgrMYHt+k541vRpEmCDE6R0cYKioCzGScnxgff8AkPGkE3dzxEQREZ/v8tUq21uYDEKf1OffJ9vy0svTlVjBMz9tPBpBHNvtcedZrX9ujBI/MTrNV3MFHzw9d9U2bhAyj6WFty/YiR8lYHA40i+5ZXKlpE5Kmc4/KI/lrK+xqoQSsDPdGMGDd7Efz/PQKlBrQQJAwcYHOB74jnXnx04x4NqtFFanaQDcJ5/vx8+dJ/trJVSokEqZXkqT7YIxHInS+3VmJADQglh7DAk8eSBOmen7L9ouZpFNOTxBgnGOfv8A1I0aS5H3Xwdb+H941U1iz3XfvYcEBXi0yZkjIAHiCeJBof4JTpU1eqBVckBiSbQz4F0QT3WiZjPsCda7e3009NnFqr3C2TMgsMZIUsR8mdbhxUdVfEQLT/FiIM/w8+P+dZ37Fo8Ew9Pf94b3NhiXDGwxIZWbuqGeCAYIn7N9R6bTqNTQuwa0Wt/qUZJP+6ZnyLvMRqpt0sDSxX3W6czOB/EJhjnP069G49IEAL/utuGZPAIm2PeeNc5O8C0S9v0iolOXYZE9s4+5jz9vb7aI1dksDG8OJkGI4geDOR9zpt+rplVOeCYJFwjmPvM+Z8a0rbS5pFSAqyIs5/XIx/XzrnrSToG1DW2qyOcgDjPP/I04lUwNQ9gDdYAFZO14nE5/i8xwMccYOqSVYHM/34zrTDUvBCUO0MtWLY0vXLASPeNbU6yg5AnjOM44+xIk619YXkNIBB+2I5M+8/ppZatYGjpdiG5MnBzz8aeodYemhWAGgZnBHPOk+p7V2IKzP2z/AM6BQQPAfEhsKcA8+8TGQD7iY1J6ji7eUaY6UdSNcP8AydDT343FIMAA4MMo8mJkffOPH6akb/bkzHt/f85zpGlTqpITKzJAOTbgjzDZI/P2OqH7S3NpIPA5MaspLyQ9KROTiCp5j9NWnrWooUWk84mAORJ/poVNVbumCDlTnn2445/XTNbb3AlXBU8Cf7z41j1tSLklLg9T6fSlGL2rL/qIVaZ8f9f7OnemtHMxpbeVyLV8jnEZ1X2suisUAMSfH5/Y6d6z04JvNsg/po62o4rFL+SvsHUMB76sjXH1d2g7Q6h0YWn6iGIgCB9RMgW8w2r+w3ocQe1wAWQnIB8j/Uvi4Y8c41rUrR5k4OLyUb9a1G0K/XjPjTJk2Dqk6TeqRkTpsPiSMaG5UROAcD2/XVosm0I7hwwJ86FTIK5/86brIIOpXVCFSFPcPbyNVu0JQlVsBMA8n2/sa8pEkzAtEEeP0Aj+egEFiJHueP7xxopYWGSMDjHzgxx/fvrLJJDxjbB1KmYWVzExOTz+f54nW1QgLOeMjz/LzPJ1OO6ti4AtaMHmTHMcDkCcaDu992drLMSRIwZ8/b28HSbukU9NhqQVpNo5Mwzc+fAnWaj7jeEQFLsAIknnJzxrNHdLyd6TGOodSnJVlMNJMDnGQc/AB8kHW+zrpU7fTgEmRz7Hj5IbuBEfnGolaHBkjzAAkn/dJPwfPj9DbffpTaCrIrDt7pESYBJMgmDw2CNRrwbfzLNfp1WGNJNpTQqJU04vHMs0ktiPJ41QpdNEB1potlQsQjWIR2ghrz3cc8aF06vWIBYjgEMaQYHMyRiCRP3gapmteGS4K6ZI5jy154JBMSDz8azzk7ofThVsU3q+mkwykGDaksQfCyYAiD5PONc/V9Y1u2SC0HgwQJn/AG4iCP5ca6NK/KqAqrMXCcjOQMEzkjz+WgbVSGNqRIFzA9ombTEHJyPYGOcQFKuRpIVek9l3IOAGX6oMkwPbJ+eRkaBU3chhUwCAO1j9y0cXRyQc/fOqnV1DBTfBsNssI7cDJMkeYyc6j7XopYsS5lckAQAMyBxAIBIb7ffTLyIHobenVFyzUuGWSc+LoBJESBjBg6Y29LkwpphZsIMkGVAmM4JJ4AkedO7fphSiy3EtdcCREc3IeSwtn9R51r6VRittwKkwTLC2PPGMQTHsPkc2mNlCjo7dwbIfAY4a0wSSPAEH3AnRwxZ2uIVgzBRb9RAkR7DHP3jTW52aPTKpNoAujm4R8jiLSPkfOvNklNQAe5Uta4/VKghWkc/Pj9dKsfhA0uGSSCXsA7sE4JAkAjA/P+R0U7d1WXE3EQfCjwDjiBMeZnxqs9Ezeyh7pa5VGcYwSSCcH74kiDpfcbX92qqzrdmYHaDNw4gePbjzMg7m+TqRpQqNA7lOe0SeJH68eY4+dbU2Wc5J7iIi0Zgz855z/LQdxtCI7iFERaP1g/lP/nQHpsk2rCnMswAzmPOmwzlOuAhrKrtYxJMgr4gGZgexxJ8xp7YuH7S4CxcCcKcDgiRn9PkTqDvlI7kB/wBpgtJAIiB5nAH+06zYb1UKkm2D2yTEjn8hn2yNGtqxkdPc+aOrr7QG2ooOWkxAEZ4GAPbGgdS6fVRDAsIKsFYwTd8c5M58H7682vU1dYZ7cw+ACrm4BoGfAEziZnUulvyCvqdwCkXAZkETknkeZxEng4jui1Uo5NKlKLuMjptv0Tapt1q1NwWZQWdU7iPNsZtjyx+/GuQ61+I3ciiKTUJNpBYlrCIm8HMGCYEfPt0+33gCqWYWuYUniTNpgeIX6fymOeNr9F9QkGoAqntkyQMwIGQYI4nEc6pujN1XBKnp20+STU6stKopR3MrDDAkzggeIIn9NUKf4oYuKrLw37xqbNT+oARcv0kRPsR7xrWh+HkdwlK5yZtLdoBHLGMkAT8cYzqzTNOjdTdaV6oFURmo8hTxOT3G34AnmOesoS2LL5/TyZ9TUVZRvU/FipSZxUrhi0LSqEVAViZuMMo57ruZgRqTvvxbuqhvBanaLWUZUnnz/FbnWm92Fem71RTqlScC1uctExBUEc/lrnK9arNlPK5OBzB7paM4/rq0NTerR0YwrckdJT/Fu5NMZmxw5EAQBABkmLJEERE6un8YeotP93BRl7BeZgghYGAue0GSYHMZ5HZ7EJTmuZp/wqcCck2xlce5Ez5517X3QCRSEAecyJxziBz8RAwdOps5wj4Po34YptuFd/XL1QbWSCFUj6ZGIJ8+8ffU/fCqlUU1zbCi7AYDDXYlXujH3jXE9J616SVFMsGKh2BYMAHBBuH1HCgf6QSc66Pe9USooamtRHpQA8k3qboMGADcMqD5I4GaeoqJei9xRr73ugm0klRKsJOfjzz8RpCt1A3XJmSR+gAuiI/L76l31qqsaj0gcxLAFGiWPuDJH5kg86WepKU5IVebj8xF33nzGfHGoznuZWGkoos0aLGLjN2Ras908E+B5/McaT2PR1DPe6s7OFSnaTcSSDmYuDQIPvotPrIIvt9wQogzIJI/KftnnR12rMFcuLjVuRBb+7g/TczS5nwB45OkUmsJiODcrYruiUdkG1qVbWKlkAIDKbWWQYMEHjWa8VKtLsNSkhkkhqN7ZJ5IJz4j415qct94/wDTtsyRt9sah9JJa4AGYXuBkqLjgmMGRz7a2r7YqwFIqVYqHCG4+Tl/EQQbT4xzroOnbWiCPTKiuQLhJKkicXNIuMgRxzzr3Y9OpmszWMjDF1mA2B+7ktYs8YwST5GneqkOtOyglV5ZK0kgyqXGABiXz9V39PadSt5RqJUBRhYIE+QZ4GJjwDzzz5odSPpOM2y0AXBjJ8NP1HgHWlDeek6yiqhFxk8c4VTkt/QH6idQiWYrtRUqICwQt5m6ExPewwWkRifq+8emuDepIBYlXJBUSBJKloM8Y4ydNVeqLgUhkg5I5Bn6gsiI8wT9tRkompUIVX9P6iEW85GQ0j2k8iDPPJNWTm6VGu29YlkqD1Ev7ZwC0CCDygGCfBB8zqgtRpAFqgrKqDFwI9xkcTJEnnSu36iyVVpKisqiyZi7g+cj3vwP66b3e2VgHV3eAo7YBIILLgxcfHMkAiJ07im0yebsPt1KU7Ua5AIZnOQCCIE8EHyfY6WSoVdWIIYLBckcgZkDgGOMCPfGg+uAqr6jA05EEgKAYNpBGfKyRidB6t1RKdNTU7BgIFEzC9x5gpJFsHwfnXRg7odzRbo7xVJZisOSQEHcB3d3+5Rz861fq9rsjCHU/wCnBXNrYGQQoIniRxqJU31NQlQeoqVEUUnAm0eMX5tgkmbsnnVjYbR6iLar1yvLKKhKYIHAAXtAjkZMkYltliqQ/S3IaVeQpuPznHI8GDxJ8j30HqFYKBcXgYyZngQQcGI5+rPvOo2+3hSQ14UAhgbsASMsAZjEmcfbTVHeKyMwqEWEQ8C2TlSpmCuRg/fxGl2NBbTG94Qy/wCalNmJILoVlRAJYpIWeMjAtnwNOdO6ezK4mnVaEssqK4MRMKHJkjBwI51AG/RnK3gsG/3DEcyDgmZx2jH207R2liA3Go0zLm3DTCuyfwzPcFiPEiAUkifDHquya1wqsld7CFKlStpixjJAdlMjOTI865+nsA/7ynUUxgkQSDzBDcfY8eDq7T3Jkrc7qqgqpNylSMrkAhcjjwfjSe93rOb7TRQkSRDTBE92CCRMgmCR50UOo9gTRABDIDCBmZZtMjiQc5PgA4jwIao7JXVWW4MvJBg/H9Y+0fbXm03a1iEQ57ouMFiCBb7CcWiRdydEtCOadQMtjkDta1isiU4x4kHxoOx6XYq+0qBAquCB4OJfwIXxnyT5Mca3pbBrfUTKvaxDle9WiRcIiVJ9uJxzpndUzJNMFgCOSSDJkiR59gYn+WpO22rqWIYlBBMn6jxMZ7hH2gSSNddJsSdJDtLqCUHqNScM1sIMWliZk47SAD28ceNT9lsPULV2JHpcFpkyYtDZzEm48XeeNE6D0svDsCiAhDIa92OCAAM9xAgf+Gup9Oo3A+qWicEsWuzOLcstsAZx7QJk5Rcmo84t/wB6+cWTc1dAd11LcVKjU6cqFJVioDEqCsKCQThsSPA5GhLTtX/LtA7YWR3LEqTwIFrXex++ib/frRSgaKkMxZYdSDEhjEEzyATz8asbdSEJKyrUwUYxzccXSJIVV5n3gRowThG0lSEhL07sjfiPZ0xeyIAhNigyZdRczy2QWYn4hANc0yMJtQC8FTkkFcGMiV5GB7/p3vUUIfukGJt5xnKkezFhjPGdTj0shy6kM0kkK0jEAY9/t7/pWOtF8FdOan2Q/wAP9I7m9VQEgiboLHAUjypnwOdVdyq3hcBUAAEyARBDScnMec5HnW1U25a1WBxAB8yBBkESfbx8g6U/Z4qKBkgx3AEAmOZ5PyfB1zdlvU2oOlGC9QqQQbmLLBMm7kYiSCPuZ8azcIjot3pqSklVuUH7EiIBE5gxqjV2oo0AhJNSuVYHgJTGQMGSW8zgLnk6i+v2yEdjMSgBAsuLFsSF5yM4MeRrucpi+ohlEpwiqtymZUGRLxOXmwQAJGfaNLNTsJCsOe0D+ETwI54AuYZ1P6nuKpIGFjGP4TkYnhPkj30KnUc9ouYKRgcfMe+Y48HI40dnZ0dRFBdqMxuEGeGBGfMWjifsZnGs0CltWaWCMZPtP6/P6/fWaaxsG/QenvC1LvTK1AoDT2yQSAPHIxBPJjTnUuoVqQEMQoaDeIDYwZPtBgcTrPRWijLSa21Yc1GZmWeSQBAJJAERMAaBUo0qafvaxNTIsVZNIKcFi04YSYEeSedBK3bJReKKVXqqjhLWVr1LQxDtcJURmVJzk/ppP/FHqBGRGcBe8HuZT/8AcBOWJwIyBJOADpXqW0epSJQM0EMD295m0gRmCMx4ifOvNhUZLhUuRgs2jEA9wu8xdHaec8HkbUkNbsPVVq1cWWiEhFzEKDMmQsRPMEkxretva4RlSCx7alSCKaBTEj8sADOcweFNt1KqtS0YBxEgkrHLHjBPj551W3fURRg1WZ3aICtJYRyDjtM4nJC+RpFHyictTbYga9NTZUDll7VIKkD/AFgkSMmci6PgzpDcvU7pQEM3qdx7SOSVtOBbHzj7622O5RnFR2VbSXsMKG+FAAEmDgZ/TUXqW5IZeRFxieJ4/rx8asoY9yTbqzoKG59W81XDQoiIm6R2yRLKVxnzERq7svwfTrbX9/VC0mPqUqShvUBiJ7sIsA4yTInxqD0arO2RnKqcxAnAmSY9owBxHyNdZt6pFqjuApUpzmYN2PAJ1T6aKlJp9C6rlGK9yf1X8K01ogI1wp4VciqA0AlYw/GR28AiTg5038bmht12lMBKdMWtb9TMSZZj7sZnzOrez6c+5dkBUFkaS30qMST7gEgR+Wov4l/AdBGNRza1VwoipDZ5qOpEAYLW8nOrz00pfaJCba+4nbHqlWruTXouPUJKhVdQxKrMEGZFskyIYBp1W6psqW5Q+pQrKQQ5O2CIhNo7rXWIkHuIXho+eY22wo7dldatQI91N2XnMinyeSI9hgjVPbJWpjvdarsoDBZZ0ZjhOCRxmMePE6zaicXk0KjNj02kHkbfcWxJqvuKYZVESIRCvgT5ABzqxt127A0jUq01kStRVqIfMlkMxHkADONcdUoslQGkShBUck5wYEz8eMflq7SrGoGFasgY9lzOCRPgsASD9swMg6VrwdWS7T6IAbn3FD6YQioV94JvVR+X2m4DMnqOwrMH7TaCLmlHK24V7gSAMZgi6ckTpnffSsFWBAg5tMAEkEiBM4MAifbGo9PbHK2kkGQVbBkSIEyxIxwOJ0jXbKJtcDPT6tJjcECEsCMBVVo5AGPDYzwPvq1sOjOGqVXpl1ZSxF7gAYyQCCV4yJWY4zPH0adV6jrT5LB/gIEMkAAwQVjHuYxMdF0HrlZaqs4p3U1NxlmJUsQ6mCx4mRhTK/xAEcvcTc28CnSa25ova1NKiTALDLIPMoJb2gyR+h09vd3QDsqishqZJIkBEAGIyVLZiD+eqvWusotAVaNGkNtVFqsoJqU2yClQkwCDPGT41F6eGqIxCQnc1pK329kRAlricRE59sy1VKUq6Jzbk9obfbr16W2pUWCuW7rFNRlJJUBJgzcSfHBPwZvTN76FZy6XEKyw2VLAgDJ5BIGQMY+2nOt1kp12ohUotSJKuASe0OLQR9MDHAHewn3nfh+sKgmqpNmFP1MLotJAEkAiRAJkL8nUtPTah722Tq+OR78WbEVKHqqgDU3+kBgQpji5jaJyeD4yNB6d1ljSBllLm02GIeJuE4DcHWu8/ElGohpsTZHYWkEqpMLHF10RwMfcaU6fVNJaquyhirKhIyWS0uLT4ZpEDwB7a0QTVxfAz/EMdb2j0nD1tyXaipZVNMqGAJuVWBJDHuy0A5EgRqr+HVbcUqjUGFStAPgwCBJbBlsBTPBB9gdKHqLvTp069FXa4LyQxMSpTEhlMASSDIkGNc90/wDEr06dSnICq0jvEtIGVIHcxwZgCI+2g9KvcCWxn0VensCTXeneykKSwLCQRNqSDz5PMxpfp2woLLuxq3EMAZElS3k9xXCgjE+OdTdo23FFWSo11VRexY3ofMSeSRaLZx4GdSPxD+IXtS0FVliUB5VYAmclZkz8xqbjLdSQzZc3nT3rVar1HQT9NqnByIAxAtgfAHxOmtr0ekoElZb3wWxJBIIkZm084++pfTN0SqVO8qCO0NcG7cLLyQMzdEYJJGl+n/jB2NQOCT6kqFtILGTYucmAQpHj511SbaoeLXBRHQgxLlRacXFZOYtDeLQsWwPPiNebrp6GBTW3/wDoJE8nkysGCPgzzpbZ9ZJqGm1NZNqjkrBPahDfIEYmePGipvqK01Us1nqMoYkoS4kwRmMysnkn50z3LFjZ4sE/SEXFQ1C0DPqQDjlZ/hmdZpet1WopgSAMALcRH3uE/cCNe6e5+xVJ+Ruv1RgQqqS5azDk+MALIHzx86QfdlyFqA1CAIdTByfOAokwTPg86JudvRVr6iOWIi2IW0mVLGZYmVPaI+30lxtp6aWkmKtxBD3BrQcHM05MmCB5123Nk3E8r1WYW3qwpG62TjBWyT/9MCcL5nmSdQt5gO4jKiwtHLck55gnPux9sUNv9RH7yLUstYkfxFWBGYtJGZ8aYrdMeoKg3FVyha6mIJbkQgDGCAJE5OAddvS5BJ+TmKO6NnAckhZ83AliPjBBj5PyNG6ltWrM5NZGwSBHE2grcMKoJMycGPfNEUWJimiBbhYQQEtOSqgybpkz5zMjGqu26bYApg3BWCKQFRlB/wAsASe3nng8jS+quRG0+TianT3dhRRGcgZIyts/WTMZ/l99Y/4crBlHpmoDgEEEAGJhRBOPmBOu+o9LDC1vUUkH6XaPmFGPb4AOOJ0nuNtSo2EK5ZpyZdpMiQLjBZhbEfqNP6/3JFKjVZOJ39CsGEyDdaqzKiJgeRAGMD3/ADF+JN76lYtUsLKApKLCyPb2A8DEa+gHY0mNMutUVCCTSSCBcQLWsI8jIBA+ONc1+MelEuHUyIgqBlRMXYxkmYyRPmJ1TT147trJy2kv8Ndbq0XqClUI9RIMyQQCDjOPJ151LqdSrZ6jXd059yD/AEBGvOldJqDcPTRHdbXVCVgwVJBicGNavtv3lMExmTOIwfnWqLtWhGqK/Ran1gqaiYuUrMDkE+2Rhh7fGugpdTJyGIqOpWmSxglZWCfLW8A47j7AaW6TuRRFV7blKRgkQVkjjgEMftGqrdXp1adN2kLUkIFiFAIFvuDgA+MCdY/rNR502seQXRIqdRoku/pEMkhybSwKxLFTgywYxMfcamdSTcboItKmoYyzMO0en/qaWgSTPM5EcHXRVOn02ioe3Ekf6hJFhBEEXFjE4DQSIGmtiYqEqqphV7lmFVicwcDkx4j4jWbTmoO+vnzwUTOfT8IblmUkhQbTVYNIAEhe0ZYssT4n9Q/1uD2ArAZQ7H6lZgWsAiCqqp4nIkntGi1+qFh+7DWkMFcgSf8AUe7JMmOMQY+Rbfpa2VL1iWph7oMXX3LTIBOUOfPfHMDWhtvLLw4wJ7TpV9N1DtbUCoXK2hEksqKSOcZBxAmcxouyRakLSQHbek7BblZhUUALecABB54MA5+rVVlpoXuFzv8ATSYkrUJJJWEBI58nzHGlOodMVaSUgKi7cSW4WSSCA0WnEsI585xC2w7UuAf4Y3B7w1Ko9GqF7QsO7ghLkDduAAI8xEZ1aXpLO5MJuihuVPTFOrRHi6k8SCJkrP1YgHFnZ/h6hSpN6oYsyzAa2xCbhkkNjGMYHvqD+JIq0hT2fqVJYelgm1gM2uSGRRaZg/HmNNaZPcch+Ka1D1opIKFMAL6aAo5ibmmO1uORn8jrTpPUaTX3KEVlCEI7ACQe4EkmTMzM5jiRon4hpVWa3cZ3CQpNRxcFyffMCBByNSaDN6DOlNWWi0GqvBmMQecci3EgnxoqSRltpj3SOlq9QS5sV1YhjClo7WMgkGRBmBxPOs6lXVa4Wmvb6qgsJM5CwbsrIHwcfJ17uGbbM8MaTIyMlhkqSCORhWifzOnej7m4VNzUEu4UASZuMqahyJqHuIJyJP30avkp3R51qsDcgfAA7yp7ZBVh/uEEZ/764asbWKo14C23ERx5jx7at9aYEOKeFuBYSfpHgAeJGdTOm9Mq1nsRQSQWyyqBEZJYgAfnzEaomkrYZ8l3pNdq1iK6paDCimpF6rA5EyVjJ8j7ad3FKq6em8uXBCVDJnAcs5+qLRAHvnE6U6j0DdbUUzUQAggU2plXyIMkiceADyeBrpdspqbealwWpSYMSO6blta0AKp+mT7AeTOoT1IRScQN0jnNm4JKUqshUuYxEEiD4JZRGQQPpnxmlQ2j0wlJIb1TcawRnBYHMKFkQTH0gAg592+i06Ss6K6KKgi60oAQFhRkkEsUJLH/AE+dH6UKu2dTSN7hKl7fu7KdxhgDaXywiI9zxp90XwMqFtpWAbcgrSqQpLvbJQAhUGFNskyLSIzkcai9RrqCtOjlUtJVmksWMkAkgKQWMxiIPk6u7HaVFDsj0nIQGyolyyfJIIstgsQeRyPGoO0pBtzLxVdjNqmBOCSbskTJ55kxiNL3Zybu0O7Og5WfXFKc2hiY98qckGRnOI8a810G26fWqg+mUVUJQSGJMZmYnzGcwBrNI9WC5aK7vJEp7lA2ART8C6TaSCYbFuBHdN0Z5B1WSkzLMoBUf/LVrSAAQ2GkjngzEfGpwp+nTJqFBVH0KPCkg3EieCDB/wCNO7JHKOGuYWq6sCPAKi2TkkqRByc44ktropakEpbRwhc+rRQAfvAyyQBMdvg8WnIFxgDOtqNcAOTYzTFwm1pgkwAxYyFHBEANiNCqGlTADBWIXuj3tIxxJLTLA5+caygWIUk304ZbCGVEYghmBiYwDg+B7mVlDdyJKFsHXpm2VtVLxkABQwWYIJmpHBIMSCPEaY2+8ekhLuXibSG5iOJMAxE+Iu1lqNTKQVJH1YKsqngyBme7nHEEnStamCWtDFjdfKNaADz8EZIMnMYAMEbb6BtTxQ2v4iqsipJpEhg5BF4XMKDce0tKyF9xJGQR947EGVhRDIpMMG+4AYCLuBwce6W0YLTKU6aq0AAs3+YARbcYlSRBHjMaPT2W5MO9antKIgI7CXIJP0J9dvgMbQc5jXKMZYGcYJUWOjIapZUaQoN1RRBphTkuWyYHick4idLfiLY0d01M7R2tosrVK7uqUyWhiDMZAHGefmdJAuqslCo606qmWcEu1gm8gfwkzgCPc41P23RKTKgF5tUlmgm5sXGoIlROLRwD5zpYSUfN/Pn+jPuT55LVbb7Vd7R3FJ7q6ipatFIQsoJlmYcQSOIJ+AdSes+ncKhHdJYC0IFkHwO0DP1SZOiq70xcoCFAWBkWqRi9bRELkw3xI9vnfVuq7jcd9asznIMwPuIGDrf9NP7WvDFlllDc9cqhwCoVUbNPIJ4wSD8SCPPvrr9sKFU03TdVKeVZlrUlqAjtxco7fJ+k5JOvnew29RwbV7RAZjhVk4BP/Az8a7FztqdlIqtY2hSyraZC2grMGboN2Z5zIGl15ZT7GWFng7Oh0yo9RmovRFKe0KVf93ntIlWtgBTI4P56ScLTS9alzUQxiYlZlpJEkKTEj/UD41D6ejeoGpragLzexJSwDODJUPM85IGtB1jcUWtQrVUgWW/xqO4i2cTxkcnWPam9qfvX+wbY9HV7vqVNVucEsVBtUWkCbRd5AJz5wZ+Nbbf0SlzgFgRUYkNIZlADALN0fUTHsZE6ibT8Q0qqhqtNyGaCQ+EPiQQQBn8uOI1R2nUKAnLIkRLIGa4jgQ0D4Me/jnlFxyx4ycUL9YFY1gUKimwAHeqIcQ3aTg5AgmfbEjU7rXV6zsad73FgVRLrAeFCqCSDac+5/nf2m4oG62q1owyFX/dzIIFs5MwAuPqkHQTuVtANJKVNnNyowBdSMPKnDXAQQSbSeONP6qilaC32F3jFqdN91czUishnUYECHUA2zkXYONabbqFGklu3LAoxYrF8GZgFjmJAAHABM86n9WrMtQG2rTplxTwFUyQGCLJlcT3Gfk50ZNhN1YgUgzKYeRcTI8Du5gwMk/Gs05twzki5WbU6td6NatuK9RplkpgBrczBLCHBGcxzrit7+00rUsCKhYqUEU5bypb7xH3+APoY2RpoqUySSQVIbIOQzKsDiSPYSPY6WpAFlNc3urhhP0qwgqVEAg2gAcL5ycaeGq285+fsd+LkiHoTVaaM7VDUcdwQBv8A4sCQLVY4EyAPOoPVN/6aCwKEJg2ggsywO9Tw/B8jiNd71inTZF9SpbUJuupi1icf6m+BJ+8jIBypsUdA7q7ES/INpIBYB0GYHzkRjA03r7X9wzlTyfKhXZWBYc55gEeVnXY9D2qGqan7P20xc9RSaYXAwtgF7QSsXZnxwWh0HbVGkMQpxZ3S/PBJJLDk/wDcHVD8QdZamaaIHpk0uwopMOSwCAmQhEA4yJyxBy0tVamIit3wb9PZwoALo7NdTR0A/dK3YAxHaxUGVGYA486bw1lYsx9Sm38FRFYgyuWAb3IERghTBMwlser1KtxOXDE0xNpaSKZJHloDGZU/fTr0T6a08uC8gEfQz/SWIDWySTniT5zoSqLqgu0a7P8ADXqj05WmozUJy1xnHb2l5+qQSoj3yxs+kmk60alhMKsjsA8XqEMkwoHdI5+dMbDctSRlUgsxzlYWEAAAgdgOBIEH9dTf2ArVUpTqVJJvqAM7FWMyY5mIgg2QLhnQ3Jqkw5oZ3vTXWpiIlpYFWuZgFNwZcCfAHmCSNA2/4VNC+tWX0w+bmYTSkGbkACgv8RHtxF3pu6KB3o0nZ6ahlV1UTIYrcxi35Iic/bSX/qF+ISKNOhWT03awtDyUKwakgCLZNsz3Z9jqii32OoEHpX4ntS002qQzdxZp589pyfqPGScDgZryvS3NI27WgPSgH/MszEcKwwQAc5zHjXmm2RKbF4NN304ANuPTELKQoAUNkxaxYwDGYxPgwSTpLM6ugYot4KkFVOGEk2mWbkfljnSe4qIioP8AMYuQGZjbAuBFhnJBUzPx76zbbkVUqVHqBCrKgpFMMmFlTPaRmT5OMaZ3RXBQ3lOiri2nUq+O5hYQDyMCD4MgiAMHXm/3VR6snIuCqqOQrnMsGbIBywB+ZnStfqYVqkrwo7YtaeSBdlRzGM5++plZK7YRru6fTSO2SSFliJJBPzAPGkhfZJNrk6Tpu3dwWUCZ5NsWi6AQZJcmeDiD7DTNStJN7NVphuKbRJOBDMCAoIjOcA51O6XuCjMyBnKKabCJtMEggDJE9uCOR8kX69Nhtav1AWo7iRa5qDtgxD5I5PEzmNTbk+UL6j7B9PrBZqJtkjAckrUqgGRgsZDEQLgPy0rT2QqV2qPLMxJC1JMEA4IHLYi4+RiNertxFPvksVxNiqARcWhoY+wzDBZ+c3leG7GNy9oDSX5AkyB3lYMMBof8iyBt0bVaRXuqOYVcSSzCYkE4ugQZiP6aGKqkBbgpuYkSZjJ48+fMckziS0qzKpBBBkzdBLHMGTOfJbEz9gd6ahRIYOCTJVZMyeZyv6AT+Q0rTksiJX7CfX2t2tdmdWARoZQsEuBbEAZmCTHkZ18nDSn3M/Ya7r/1A6iRR9O4sXcNMmQvc1mQPLySMEke2uUXbF3oUFWSbAQPqJcgkT8Trf8ATQ26dsSqdHX/AIXq0hsBtni6u5cC/iDaGIghTxbMEwY8HXRbD8M0CFKgOsXL3KwMnHLTCwxgnHGodH8KgWlKluYuJNrIIAWDgHzd9/YasuXZKqIkH6VqBSFDvNskAeBmT59o1l1HTbTH+6KY31TdU6CwFptapVpXAVssq8LjmPeMjOl6292tYIXAubtTvAYERaCQYVhiDgAYydI7LpyultQhlE/6iJGbWYQH9jMGPPjUbq+wrM1SqEpoiZVghDEKsAKcjETMAGJxrOtOLxup+RGX9rtKSJUqCmT7U4K3NMEuQ0O2BxzOY1L2bbUq7GgGUmmXJILCWbtTEjJBxkgfGj0KzBqXrq7UawIDYHqWkAlRkjkDPPjkQ1S6NSTdAtWpqbSyCFvb+FRcSO/kgv4AkHXLdw2wfcI71rX9GldSRFMmm7XybWYMytlj3A8x2+2qm13lhvy4yoY+AMYnn3Mn41MTat+0NSX1VmcEqzlSoPfEAyxPzEYOlKvUxStUk3L8AGB2gEDBIIbAB+n41aOmqr5/JaEWlbKqb+qXlQOCcrnyGWP4f+c+NLtVapSBpstRnVyIZ4kBQEYcG0HjgcyPKD9We5lhQ+LntgqRIW4clrbZGMBfbRKTqq3Es8XG6ghLKoMosCIJeZUjHOedNPTUUdLKof2e5qU6YVnvqencIBaJNpIY4F0jiJtHmToH+NCDZQcu3+WLz3HtDFfDuADgkEgmDiNVaNT1QLWJZVUsiqVBJAgAEAgci33PPjXotpoC1OnUmCKfpi6VM3BgcS0xMRA5nUY6mXaJ37EnqVRwqMEpNVKfvVtLVNuvuX98qJzONN7V91NtRajJTpd1NBYzjBCygtLcSfeRnVWoKNMNU7wxI7h2l1giX7RyRE8wQccAQ3W1cT3vaZeO6CoyyrgjjlZEkQDOjd4oGKImz3O6pLLIaaszFadQEmwxGPAAETIzqsu8arSqEqaYYdwkBSMSIZSCOO734njQdvXDO3caitJW0sSDMnucAqR9JUgEzxB0xWVaZDAEgsqkuBKng5bgA+OZzgRCSn/1OUl2hygtJUlVpqpaRbAAnOJAm43Zxyw86XastjFqkU0W6F5JBkCS2MZ4Pjjgn2AWqC4VbS5JORaIEEx3STxzPI41G3jKy8St6EC22mwZsXWAXsImJn6RidM88LkqmquKPVRaymqKdRaQgU1cT6sOCWVlKnuyC3HAxzqh0/pvouwVnYEhFRvonyWIILQDHMGYA1OrbivVBNNmMI19ymRzChRKoVX2M+5MQSdNWuGoNRILAEskg0ktcCWDkFhTnNp7jHmdNpZlTEi22dp1TpdOiyVd1VVkp91VbbKbMICsVuIwbYB8ADjGoVLr2131akRQQVP3hStUWCwQrgflMclYOBpD/wBR/wAQbevR/Z69OKqm6nWsE2XCY8oSAJj4B41zO83Vuy2NSmYRGqALcb70wXU8ICSW45tkt41bU8l7Z9H2tU1QWUbiAxX93aF7THBZYPxn7zMe6+ddI/F+7NIf+0Fb/eA4n72iJjWaDizrQhvNyoNwKspYkAhgAViCAAIbzx3RnnViiFZLaaAo9pl27s4gmQA4Fze5k4A1yYqwxiASRYqAmT8d0qc403Q6kzE0l47vktg90ngkhRjxGhJPoz+pJlzZ01NxCepUulQxa2cGZHhS3j38DI13vSylQepK0wx71QyFgYC/U2ZGfHMaH0+usuCBUt+j6g6xI7CSF5kmJP340bb9RaShUsqgkoYdwBkT5yc5iCZOBpE5JnOTUmS6PUyYF1oQgqFULiRDMefM3ZyNdPuesvUYrSl1aGZ3OGMDJZ1ADCAVmc8Rk6nsm1qOHekwKgBkRri4wLiGFgURwAQY+kzp3d1FPZTpUhcttJlYXWmWgqRCYwSIIuERdGjJWhbZ7t+ten6IADWMwKMr/vA8Fw8gQMYAkA/z2fcEQ4BKl2K28UxPaiHJKr4WcLAjGdtzTer6bmoFNJYtVQSZgAvmJzAgG2Y+y2xpzUKQpDFrQ4uhyQFDFoB4BuHBMkHQ62opCVYNqG3WctDAi68e84DL4nwQBOPJBt1DVJJSwM0LJVSJOTJwTIgSMT49l9xsW7Ka0iSoBdVgemQYIM5kjjgSOBqhtdoQqEdhJNpPiCD3chY8GRyInGkfkrsTPmf46VjuKYenTpSoFqGQcwW4ECAMARjSn4eR6m8X0/q7iJMQADmfBjXd9d/DqVSXvf1CPrYGRGADMSMx4kmZnUnpPQ6+yc1VQVgykXIykiCCYJ4Yn7zESc61Q1Y7NvYnp/cdxUT9w6uq1YyexQannugEc+ceRERqP+JKtZqdOkpVUJYsAUDSYWO2AAoxgmeTrf8AbiqzlgfqCvgcSBMRErdHvqZuKxepU/8AbNfCkSCMZgZMljhh5kcaySdug6sovAfpq2QazSQSAC+LlHYxIGRIJs4yZOnxXps7GoXJgdhtK/IAmIExJMGfpOoewQ+p3U3thixKsDb5wVPyJ586J02iyVWBDBBJDFS7GJEyuCoBAnBz9M4OeenbcmyF2U9lWp1i9BewN3KtOJIa64A9oRo8kZnwTpCr0ICo7jLqvYz9yv8A/jAukxk3HAOOANbGkduA7FKdMsASYL9v+gYNsmTgwZ+Dp3bG8D0O0iGYyGzJUEZJVSIkmBPHuaRe264Gicz0jZParZor9A7jcFe4AD+KVeCIkEGJiNVN701qmaNNQyklmAZnJH1QqyRdJNwBMZGJ1R9BRSIpksxxgSA2Bi4kLI8YmYHnStOjuATVLlUCMCUYCmHQglnyLyJBKmAwn51rhJSzZROsEyh0hFUO4qOQbpBhGa6FFn1MfPIkDkar7evAUUlgNi0fSc/wMrfUBdOCM/OpnVd8WT0xeHqAEABqp7uBdHa1tsTgfMac2HTERFWmCjMFWqZJAaLmZfYzIP5flLVt8/0BL+5Tp00dj6aqPTAlWDntBIY3OMNkZPiI8HRqyWz9TVPpAgC0CBAAHcRIBOeT9tEGy+kMwZQsFZIZiQpW62LRN88k44xoC7mlSg2kmGWVNzlTA/8AlBgY/wBOZxrJL7Pd0JiLPKBqEsDCxJIuUmT7MJCSR54GBmNEFJmNTm0YJTFshQWDQe6cxA4wMa3diKa1XW1G8q4i7OAOWmCIjx8YVq1aaU7/AN4gJWTaWub3tEKjZEg3SBPiQqnJtY/kST7oF/g63Cxwqh7sAQ5A+vPb5uODmGkYnx+gvVctVcWGUhFvhSR3Bh/FyRkge3dgX+IJVvpq59TJW4SVBErdYDK5JyPYe2veiUGos3qVabKY9M3XfGF/0yT5iIOtGnu5l8+fwV01m2il03paoRJd7Ry5AEZhGgS+c58+0nVSj00t6oBVbAOzuSMZ+kRifbIP30tS39QG1ioN4wtOw4iBcpJ+wLQfGsPVHDELDVGPaHqMPzNxyCDnP2jnWijR+RN6z00mlWUOFFFhcgAUsBJlST+8UkwCAZ55Ma16N1FYYWtcqr6hUMSFqMpMLGJCsPHnA41RqwqBapEjvEDuuJOXm6W7cHiBMECNb7paVC1duAiwDUKrcajQBJafqIxIEfA41GThp3KX6EWoqW5i3VU2VdadN0IBwLlZHEkBSDAtJJ/iySQI0lsPws4rPTC/tG2o0goV7A6qzEuqgiGYycm0kEd0wNabzesFd65IS6FJQyMji495JmCPYRzprYfiJqNVWp07ma5SrCLgACJaMR+nz7pD6r7tlfP3XZy11J8C1T8O0p/cbnc0Ez+7pvUQKZM3ITKP7qf+dZqF13dUq9X1Kz0xUI7rxTJnPF5kKOAPAEazW1RfkpaLvR/w6BSvcqEUhQQO4/SC0cKWYwCDIyZ0vX/A+1p1VqIKiBWDKl9wwZAkiY/PWazUoN0LpwVIsj8Hq4qU6aFSv1uhUXGZzlThgcgjjxzqF1Eptq5pvIt5AQQQRKlobyTmSxx+uazQ5Dq4i6JNP0qgaqNvc9MiEvKZJF0lfqFoYjiMgDIjoNq9AAzSUuilUCrimqtbAZiSWEkAkEAe+s1mjz+hn5C7Z2YXUu1CR3E9wXkBgoAZiSJaT4Ol6O8oI7OVlxiHkrYT2gADtKgEyPGI1ms0rim2iigtpZXeKQJE3hRwMiCZMxIjMEyfjXu33gpKoaoWLLlgkC3MSLsEgHieOPfNZrL2QtmbfcOQw5VDNzGXyJycwYjiYx7aLUUhiCIIBOTOSCPA+T+es1mtCdYNmlK4gCysQLEZgMTJBJ55xyPI4JGlqdK6oGqiai4KoSGaYDC+R2/B851ms1KbpNiakVTZr03cvVDPDBO4qJ/hzccMP4RlYM603e1qtBSsY+q0s+ObSTiYwQPcDAgazWaTVuOUZn0GHRwaqVKx9SaZAU/SwBHIjBLSOJPJOdQ9ndSYLSghy1ok4EkWmRDCbj/8Y4ic1mqRdJlY4LFGmjypJaoIvOeTBGScc8g/oBpU7UhrZW2czPMfzGDzOs1mmeCkWA2dVlqqVNrhplc+2QDjicHT202YKliINvaMZ7v0JJwJj5OvNZoz6OnyPqG7UqTJF0iAcRInPg8+PEnXm5UF3qVULSFVQHJDggVEAwvpyLSzcn2nXus0jEpbq/M5nqCNuBTNMzSQr+6UlJnBEnjtIySSZJJnTG5pRWQElLW/jYutKoEWbUBCycm4DERmY1ms1Jasra8X/hfuI3ZP6ht12dUlC16grbJ/eGahJJkgR7QBAwAZkrdXWKa1aNPv+hlEEnC3ErBVlBOODPJnGazW1K0ikL2lehXo1fUEGUAGRJBAmfE8H35wPOtGX1kZbmg+GnjkibvBAIOOBjGs1mhpzbteCmnmNsaodRamwBCoLfloGAAAIOfIJiP5z+q9XCXLGbCfJBJxbacQCQJzM841ms0k4Rc1ZHXVEPqXXKtGadRg7si+PpVwDEnkr24AjuPsNI7TrFS6mlNmR2IVmWBOcDjgkyfkk6zWa0Q04pYQmnhob3W+pU2sRfUCgA1GwznyxHjP8gNZrNZqiRpbP/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smtClean="0">
              <a:solidFill>
                <a:srgbClr val="0066FF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2305" name="Picture 17" descr="http://image2.tin247.com/pictures/2013/05/20/mey13690276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http://tintucimg.vnanet.vn/2012/10/16/22/12/rung-duo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0"/>
            <a:ext cx="45291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47963" y="3124200"/>
            <a:ext cx="3886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66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TÀI NGUYÊN CẠN KIỆT </a:t>
            </a:r>
            <a:endParaRPr lang="en-US" altLang="zh-CN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30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3" descr="hinh-nen-powerpoint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a-cam-la-benh-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36838"/>
            <a:ext cx="52578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Cloud Callout 3"/>
          <p:cNvSpPr>
            <a:spLocks noChangeArrowheads="1"/>
          </p:cNvSpPr>
          <p:nvPr/>
        </p:nvSpPr>
        <p:spPr bwMode="auto">
          <a:xfrm>
            <a:off x="1752600" y="685800"/>
            <a:ext cx="4572000" cy="2286000"/>
          </a:xfrm>
          <a:prstGeom prst="cloudCallout">
            <a:avLst>
              <a:gd name="adj1" fmla="val 10278"/>
              <a:gd name="adj2" fmla="val 88472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</a:pPr>
            <a:endParaRPr lang="en-US" altLang="zh-CN" sz="2400" b="1" i="1"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None/>
            </a:pPr>
            <a:r>
              <a:rPr lang="en-US" altLang="zh-CN" sz="2400" b="1" i="1">
                <a:latin typeface="Times New Roman" pitchFamily="18" charset="0"/>
                <a:ea typeface="SimSun" pitchFamily="2" charset="-122"/>
              </a:rPr>
              <a:t>Lợi ích của một nước có dân số đông là gì?</a:t>
            </a:r>
          </a:p>
          <a:p>
            <a:pPr algn="ctr"/>
            <a:endParaRPr lang="en-US" altLang="zh-CN" sz="2400" b="1" i="1"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5374" name="Picture 3" descr="te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933450"/>
            <a:ext cx="4419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4" descr="images831634_DSC_04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922713"/>
            <a:ext cx="44132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5" descr="hop-tac-lao-dong-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0438"/>
            <a:ext cx="43894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6" descr="xuat-khau-lao-do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22713"/>
            <a:ext cx="4373563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Rectangle 7"/>
          <p:cNvSpPr/>
          <p:nvPr/>
        </p:nvSpPr>
        <p:spPr>
          <a:xfrm>
            <a:off x="4648200" y="228600"/>
            <a:ext cx="4267200" cy="5334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vi-VN" altLang="x-none" sz="2000" noProof="1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i="1" noProof="1">
                <a:latin typeface="Arial" panose="020B0604020202020204" pitchFamily="34" charset="0"/>
                <a:cs typeface="Arial" panose="020B0604020202020204" pitchFamily="34" charset="0"/>
              </a:rPr>
              <a:t>Có thị trường tiêu thụ rộng lớn.</a:t>
            </a:r>
            <a:endParaRPr sz="2000" b="1" i="1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79" name="Rectangle 8"/>
          <p:cNvSpPr>
            <a:spLocks noChangeArrowheads="1"/>
          </p:cNvSpPr>
          <p:nvPr/>
        </p:nvSpPr>
        <p:spPr bwMode="auto">
          <a:xfrm>
            <a:off x="304800" y="228600"/>
            <a:ext cx="4038600" cy="533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b="1" i="1">
                <a:latin typeface="Arial" pitchFamily="34" charset="0"/>
                <a:ea typeface="SimSun" pitchFamily="2" charset="-122"/>
              </a:rPr>
              <a:t>Nguồn lao động dồi d</a:t>
            </a:r>
            <a:r>
              <a:rPr lang="en-US" altLang="zh-CN" sz="2000" b="1" i="1">
                <a:latin typeface="Arial" pitchFamily="34" charset="0"/>
                <a:ea typeface="SimSun" pitchFamily="2" charset="-122"/>
                <a:cs typeface="Arial" pitchFamily="34" charset="0"/>
              </a:rPr>
              <a:t>à</a:t>
            </a:r>
            <a:r>
              <a:rPr lang="en-US" altLang="zh-CN" sz="2000" b="1" i="1">
                <a:latin typeface="Arial" pitchFamily="34" charset="0"/>
                <a:ea typeface="SimSun" pitchFamily="2" charset="-122"/>
              </a:rPr>
              <a:t>o.</a:t>
            </a:r>
            <a:endParaRPr lang="en-US" altLang="zh-CN" sz="2000" b="1" i="1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827693"/>
            <a:ext cx="8686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6" grpId="1" animBg="1"/>
      <p:bldP spid="15378" grpId="0" animBg="1"/>
      <p:bldP spid="1537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833735"/>
            <a:ext cx="160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1524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1828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2145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0,9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1,48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2667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1,33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0,67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4659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5029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0,01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58050" y="4331732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9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BÀI 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DÂN SỐ VÀ GIA TĂNG DÂN 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SỐ DÂN: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76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GIA TĂNG DÂN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590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Book 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3505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TK XX,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3434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728395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9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BÀI 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DÂN SỐ VÀ GIA TĂNG DÂN 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SỐ DÂN: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82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GIA TĂNG DÂN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667000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III/ CƠ CẤU DÂN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 :</a:t>
            </a:r>
          </a:p>
        </p:txBody>
      </p:sp>
    </p:spTree>
    <p:extLst>
      <p:ext uri="{BB962C8B-B14F-4D97-AF65-F5344CB8AC3E}">
        <p14:creationId xmlns:p14="http://schemas.microsoft.com/office/powerpoint/2010/main" val="23270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9094112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0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 descr="Kết quả Tổng điều tra Dân số và nhà ở năm 2019 - 20 Chỉ tiêu chủ yế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6" b="23958"/>
          <a:stretch/>
        </p:blipFill>
        <p:spPr bwMode="auto">
          <a:xfrm>
            <a:off x="-29716" y="0"/>
            <a:ext cx="922439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9716" y="6237312"/>
            <a:ext cx="9173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http://consosukien.vn/ket-qua-tong-dieu-tra-dan-so-va-nha-o-nam-2019-20-chi-tieu-chu-yeu.htm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9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BÀI 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DÂN SỐ VÀ GIA TĂNG DÂN 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SỐ DÂN: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82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GIA TĂNG DÂN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667000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III/ CƠ CẤU DÂN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 :</a:t>
            </a:r>
          </a:p>
        </p:txBody>
      </p:sp>
      <p:pic>
        <p:nvPicPr>
          <p:cNvPr id="7" name="Picture 10" descr="Book 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1905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0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802"/>
            <a:ext cx="9144000" cy="619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0"/>
            <a:ext cx="3717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73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9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BÀI 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DÂN SỐ VÀ GIA TĂNG DÂN 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456" y="1592282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551836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143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70"/>
    </mc:Choice>
    <mc:Fallback xmlns="">
      <p:transition spd="slow" advTm="52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7"/>
          <p:cNvSpPr>
            <a:spLocks noChangeArrowheads="1"/>
          </p:cNvSpPr>
          <p:nvPr/>
        </p:nvSpPr>
        <p:spPr bwMode="auto">
          <a:xfrm>
            <a:off x="3295651" y="2419350"/>
            <a:ext cx="5372100" cy="1600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i="1">
                <a:solidFill>
                  <a:srgbClr val="0000FF"/>
                </a:solidFill>
              </a:rPr>
              <a:t>Cảm ơn sự có mặt của quý thầy cô </a:t>
            </a:r>
          </a:p>
          <a:p>
            <a:pPr algn="ctr"/>
            <a:r>
              <a:rPr lang="en-US" sz="2600" b="1" i="1">
                <a:solidFill>
                  <a:srgbClr val="0000FF"/>
                </a:solidFill>
              </a:rPr>
              <a:t>và các em học sinh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905000" y="1828801"/>
            <a:ext cx="1295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.VnAristote" pitchFamily="34" charset="0"/>
              </a:rPr>
              <a:t>TiÕt häc ®Õn ®©y lµ kÕt thóc</a:t>
            </a:r>
          </a:p>
        </p:txBody>
      </p:sp>
      <p:pic>
        <p:nvPicPr>
          <p:cNvPr id="29703" name="Picture 5" descr="dov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899" y="457201"/>
            <a:ext cx="38481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81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76889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 descr="EART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76889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11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9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BÀI 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DÂN SỐ VÀ GIA TĂNG DÂN 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SỐ DÂN: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2860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- Số </a:t>
            </a: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dân của Việt 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Về diện tích và về số dân nước ta đứng thứ mấy trên thế giới?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ổng điều tra dân số 2019: Còn 4.800 hộ dân không có nhà ở | Thời sự |  Thanh N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3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9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BÀI 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DÂN SỐ VÀ GIA TĂNG DÂN 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SỐ DÂN: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551093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Em có suy nghĩ gì về thứ hạng diện tích và số dân của nước ta so với các nước trên thế giới?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542802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- Số dân: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96,5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triệu người (năm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2019). Đứng thứ 15 trên thế giới và thứ 3 khu vực Đông Nam Á.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- Việt Nam là một quốc gia đông dân.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Book 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7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9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BÀI 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DÂN SỐ VÀ GIA TĂNG DÂN 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SỐ DÂN: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82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GIA TĂNG DÂN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" y="2667000"/>
            <a:ext cx="9108744" cy="244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6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" y="70512"/>
            <a:ext cx="9067800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s 5"/>
          <p:cNvSpPr>
            <a:spLocks noChangeArrowheads="1"/>
          </p:cNvSpPr>
          <p:nvPr/>
        </p:nvSpPr>
        <p:spPr bwMode="auto">
          <a:xfrm>
            <a:off x="304800" y="4724400"/>
            <a:ext cx="8534400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vi-VN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THỨC</a:t>
            </a:r>
          </a:p>
          <a:p>
            <a:pPr algn="just"/>
            <a:r>
              <a:rPr lang="vi-VN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Tỉ lệ gia tăng dân số tự nhiên = tỉ suất sinh - tỉ suất tử (% nếu là phần nghìn chia cho 10)</a:t>
            </a:r>
          </a:p>
        </p:txBody>
      </p:sp>
    </p:spTree>
    <p:extLst>
      <p:ext uri="{BB962C8B-B14F-4D97-AF65-F5344CB8AC3E}">
        <p14:creationId xmlns:p14="http://schemas.microsoft.com/office/powerpoint/2010/main" val="20722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71" y="13648"/>
            <a:ext cx="4490529" cy="68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3393</TotalTime>
  <Words>1337</Words>
  <PresentationFormat>On-screen Show (4:3)</PresentationFormat>
  <Paragraphs>138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SimSun</vt:lpstr>
      <vt:lpstr>.VnAristote</vt:lpstr>
      <vt:lpstr>Arial</vt:lpstr>
      <vt:lpstr>Calibri</vt:lpstr>
      <vt:lpstr>Helvetica Neue</vt:lpstr>
      <vt:lpstr>Tahoma</vt:lpstr>
      <vt:lpstr>Times New Roman</vt:lpstr>
      <vt:lpstr>VNI-Times</vt:lpstr>
      <vt:lpstr>Wingdings</vt:lpstr>
      <vt:lpstr>Office Theme</vt:lpstr>
      <vt:lpstr>6_Office Theme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2015-03-22T01:00:01Z</dcterms:created>
  <dcterms:modified xsi:type="dcterms:W3CDTF">2022-05-08T07:30:53Z</dcterms:modified>
</cp:coreProperties>
</file>