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01" r:id="rId2"/>
    <p:sldId id="500" r:id="rId3"/>
    <p:sldId id="502" r:id="rId4"/>
    <p:sldId id="278" r:id="rId5"/>
    <p:sldId id="503" r:id="rId6"/>
    <p:sldId id="505" r:id="rId7"/>
    <p:sldId id="506" r:id="rId8"/>
    <p:sldId id="504" r:id="rId9"/>
    <p:sldId id="507" r:id="rId10"/>
    <p:sldId id="508" r:id="rId11"/>
    <p:sldId id="509" r:id="rId12"/>
    <p:sldId id="511" r:id="rId13"/>
    <p:sldId id="510" r:id="rId14"/>
    <p:sldId id="512" r:id="rId15"/>
    <p:sldId id="514" r:id="rId16"/>
    <p:sldId id="515" r:id="rId17"/>
    <p:sldId id="516" r:id="rId18"/>
    <p:sldId id="513" r:id="rId19"/>
    <p:sldId id="517" r:id="rId20"/>
    <p:sldId id="518" r:id="rId21"/>
    <p:sldId id="519" r:id="rId22"/>
    <p:sldId id="520" r:id="rId23"/>
    <p:sldId id="522" r:id="rId24"/>
    <p:sldId id="521" r:id="rId25"/>
    <p:sldId id="261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</a:t>
            </a:r>
            <a:r>
              <a:rPr lang="en-US" sz="5400" b="1">
                <a:solidFill>
                  <a:srgbClr val="3333FF"/>
                </a:solidFill>
                <a:latin typeface="More Sugar"/>
              </a:rPr>
              <a:t>TIẾT 7)</a:t>
            </a:r>
            <a:endParaRPr lang="en-US" sz="54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4 trang 36 Toán 12 Tập 1 Chân trời sáng tạo | Giải Toán 12">
            <a:extLst>
              <a:ext uri="{FF2B5EF4-FFF2-40B4-BE49-F238E27FC236}">
                <a16:creationId xmlns:a16="http://schemas.microsoft.com/office/drawing/2014/main" id="{F2C891C7-71C4-4CEF-9EFF-1DEDB9A4F71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30" y="3685734"/>
            <a:ext cx="6658928" cy="2732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57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giao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Oy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(0; – 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không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cắt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Ox.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đã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biểu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diễn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như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hình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bên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Tâm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điếm</a:t>
                </a:r>
                <a:r>
                  <a:rPr lang="en-US" sz="3000" dirty="0"/>
                  <a:t>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góc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tạo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bởi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tiệm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cận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4 trang 36 Toán 12 Tập 1 Chân trời sáng tạo | Giải Toán 12">
            <a:extLst>
              <a:ext uri="{FF2B5EF4-FFF2-40B4-BE49-F238E27FC236}">
                <a16:creationId xmlns:a16="http://schemas.microsoft.com/office/drawing/2014/main" id="{3E6B4C7D-8ED6-4D33-9FE6-1FC0643C85C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26" y="810614"/>
            <a:ext cx="4442973" cy="518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80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nối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gì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?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D =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41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b="1" dirty="0"/>
              </a:p>
              <a:p>
                <a:pPr>
                  <a:lnSpc>
                    <a:spcPct val="160000"/>
                  </a:lnSpc>
                </a:pPr>
                <a:r>
                  <a:rPr lang="en-US" sz="4200" dirty="0"/>
                  <a:t>Đạo </a:t>
                </a:r>
                <a:r>
                  <a:rPr lang="en-US" sz="4200" dirty="0" err="1"/>
                  <a:t>hàm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200" dirty="0"/>
                  <a:t>. Ta </a:t>
                </a:r>
                <a:r>
                  <a:rPr lang="en-US" sz="4200" dirty="0" err="1"/>
                  <a:t>có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hoặc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200" dirty="0" err="1"/>
                  <a:t>Trên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các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khoảng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và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nên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hàm</a:t>
                </a:r>
                <a:r>
                  <a:rPr lang="en-US" sz="4200" dirty="0"/>
                  <a:t> </a:t>
                </a:r>
                <a:r>
                  <a:rPr lang="en-US" sz="4200" dirty="0" err="1"/>
                  <a:t>số</a:t>
                </a:r>
                <a:r>
                  <a:rPr lang="en-US" sz="4200" dirty="0"/>
                  <a:t> </a:t>
                </a:r>
                <a:r>
                  <a:rPr lang="en-US" sz="4200" dirty="0" err="1"/>
                  <a:t>nghịch</a:t>
                </a:r>
                <a:r>
                  <a:rPr lang="en-US" sz="4200" dirty="0"/>
                  <a:t> </a:t>
                </a:r>
                <a:r>
                  <a:rPr lang="en-US" sz="4200" dirty="0" err="1"/>
                  <a:t>biến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trên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mỗi</a:t>
                </a:r>
                <a:r>
                  <a:rPr lang="en-US" sz="4200" dirty="0"/>
                  <a:t> </a:t>
                </a:r>
                <a:r>
                  <a:rPr lang="en-US" sz="4200" dirty="0" err="1"/>
                  <a:t>khoảng</a:t>
                </a:r>
                <a:r>
                  <a:rPr lang="en-US" sz="4200" dirty="0"/>
                  <a:t> </a:t>
                </a:r>
                <a:r>
                  <a:rPr lang="en-US" sz="4200" dirty="0" err="1"/>
                  <a:t>đó</a:t>
                </a:r>
                <a:r>
                  <a:rPr lang="en-US" sz="4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200" dirty="0" err="1"/>
                  <a:t>Trên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các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khoảng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−5</m:t>
                        </m:r>
                        <m:func>
                          <m:func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và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sz="4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nên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hàm</a:t>
                </a:r>
                <a:r>
                  <a:rPr lang="en-US" sz="4200" dirty="0"/>
                  <a:t> </a:t>
                </a:r>
                <a:r>
                  <a:rPr lang="en-US" sz="4200" dirty="0" err="1"/>
                  <a:t>số</a:t>
                </a:r>
                <a:r>
                  <a:rPr lang="en-US" sz="4200" dirty="0"/>
                  <a:t> </a:t>
                </a:r>
                <a:r>
                  <a:rPr lang="en-US" sz="4200" dirty="0" err="1"/>
                  <a:t>đồng</a:t>
                </a:r>
                <a:r>
                  <a:rPr lang="en-US" sz="4200" dirty="0"/>
                  <a:t> </a:t>
                </a:r>
                <a:r>
                  <a:rPr lang="en-US" sz="4200" dirty="0" err="1"/>
                  <a:t>biến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trên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mỗi</a:t>
                </a:r>
                <a:r>
                  <a:rPr lang="en-US" sz="4200" dirty="0"/>
                  <a:t> </a:t>
                </a:r>
                <a:r>
                  <a:rPr lang="en-US" sz="4200" dirty="0" err="1"/>
                  <a:t>khoảng</a:t>
                </a:r>
                <a:r>
                  <a:rPr lang="en-US" sz="4200" dirty="0"/>
                  <a:t> </a:t>
                </a:r>
                <a:r>
                  <a:rPr lang="en-US" sz="4200" dirty="0" err="1"/>
                  <a:t>đó</a:t>
                </a:r>
                <a:r>
                  <a:rPr lang="en-US" sz="4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200" dirty="0" err="1"/>
                  <a:t>Cực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trị</a:t>
                </a:r>
                <a:r>
                  <a:rPr lang="en-US" sz="42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200" dirty="0" err="1"/>
                  <a:t>Hàm</a:t>
                </a:r>
                <a:r>
                  <a:rPr lang="en-US" sz="4200" dirty="0"/>
                  <a:t> </a:t>
                </a:r>
                <a:r>
                  <a:rPr lang="en-US" sz="4200" dirty="0" err="1"/>
                  <a:t>số</a:t>
                </a:r>
                <a:r>
                  <a:rPr lang="en-US" sz="4200" dirty="0"/>
                  <a:t> </a:t>
                </a:r>
                <a:r>
                  <a:rPr lang="en-US" sz="4200" dirty="0" err="1"/>
                  <a:t>đạt</a:t>
                </a:r>
                <a:r>
                  <a:rPr lang="en-US" sz="4200" dirty="0"/>
                  <a:t> </a:t>
                </a:r>
                <a:r>
                  <a:rPr lang="en-US" sz="4200" dirty="0" err="1"/>
                  <a:t>cực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tiểu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tại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và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4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200" dirty="0" err="1"/>
                  <a:t>Hàm</a:t>
                </a:r>
                <a:r>
                  <a:rPr lang="en-US" sz="4200" dirty="0"/>
                  <a:t> </a:t>
                </a:r>
                <a:r>
                  <a:rPr lang="en-US" sz="4200" dirty="0" err="1"/>
                  <a:t>số</a:t>
                </a:r>
                <a:r>
                  <a:rPr lang="en-US" sz="4200" dirty="0"/>
                  <a:t> </a:t>
                </a:r>
                <a:r>
                  <a:rPr lang="en-US" sz="4200" dirty="0" err="1"/>
                  <a:t>đạt</a:t>
                </a:r>
                <a:r>
                  <a:rPr lang="en-US" sz="4200" dirty="0"/>
                  <a:t> </a:t>
                </a:r>
                <a:r>
                  <a:rPr lang="en-US" sz="4200" dirty="0" err="1"/>
                  <a:t>cực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đại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tại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200" dirty="0"/>
                  <a:t> </a:t>
                </a:r>
                <a:r>
                  <a:rPr lang="en-US" sz="4200" dirty="0" err="1"/>
                  <a:t>và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200"/>
                          <m:t>CD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2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200" dirty="0" err="1"/>
                  <a:t>Các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giới</a:t>
                </a:r>
                <a:r>
                  <a:rPr lang="en-US" sz="4200" dirty="0"/>
                  <a:t> </a:t>
                </a:r>
                <a:r>
                  <a:rPr lang="en-US" sz="4200" dirty="0" err="1"/>
                  <a:t>hạn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tại</a:t>
                </a:r>
                <a:r>
                  <a:rPr lang="en-US" sz="4200" dirty="0"/>
                  <a:t> </a:t>
                </a:r>
                <a:r>
                  <a:rPr lang="en-US" sz="4200" dirty="0" err="1"/>
                  <a:t>vô</a:t>
                </a:r>
                <a:r>
                  <a:rPr lang="en-US" sz="4200" dirty="0"/>
                  <a:t> </a:t>
                </a:r>
                <a:r>
                  <a:rPr lang="en-US" sz="4200" dirty="0" err="1"/>
                  <a:t>cực</a:t>
                </a:r>
                <a:r>
                  <a:rPr lang="en-US" sz="4200" dirty="0"/>
                  <a:t> </a:t>
                </a:r>
                <a:r>
                  <a:rPr lang="en-US" sz="4200" dirty="0" err="1"/>
                  <a:t>và</a:t>
                </a:r>
                <a:r>
                  <a:rPr lang="en-US" sz="4200" dirty="0"/>
                  <a:t> </a:t>
                </a:r>
                <a:r>
                  <a:rPr lang="en-US" sz="4200" dirty="0" err="1"/>
                  <a:t>tiệm</a:t>
                </a:r>
                <a:r>
                  <a:rPr lang="en-US" sz="4200" dirty="0"/>
                  <a:t> </a:t>
                </a:r>
                <a:r>
                  <a:rPr lang="en-US" sz="4200" dirty="0" err="1"/>
                  <a:t>cận</a:t>
                </a:r>
                <a:r>
                  <a:rPr lang="en-US" sz="4200" dirty="0"/>
                  <a:t>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82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tiềm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xiền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=+∞;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94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Oy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Ox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qua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5 trang 36 Toán 12 Tập 1 Chân trời sáng tạo | Giải Toán 12">
            <a:extLst>
              <a:ext uri="{FF2B5EF4-FFF2-40B4-BE49-F238E27FC236}">
                <a16:creationId xmlns:a16="http://schemas.microsoft.com/office/drawing/2014/main" id="{E7E94577-EC1A-4AE3-8ECA-8CF003CD6BC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3" y="1434346"/>
            <a:ext cx="7515518" cy="2303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46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I(- 2; 7).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giác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5 trang 36 Toán 12 Tập 1 Chân trời sáng tạo | Giải Toán 12">
            <a:extLst>
              <a:ext uri="{FF2B5EF4-FFF2-40B4-BE49-F238E27FC236}">
                <a16:creationId xmlns:a16="http://schemas.microsoft.com/office/drawing/2014/main" id="{DF749BB4-B3A2-49F6-A9B4-5917386583B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4829"/>
            <a:ext cx="5833328" cy="495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0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Hai </a:t>
                </a:r>
                <a:r>
                  <a:rPr lang="en-US" sz="2200" dirty="0" err="1"/>
                  <a:t>điếm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−5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−5+1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13+1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tọa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trung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điếm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điếm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(−2</m:t>
                    </m:r>
                  </m:oMath>
                </a14:m>
                <a:r>
                  <a:rPr lang="en-US" sz="2200" dirty="0"/>
                  <a:t>; 7), </a:t>
                </a:r>
                <a:r>
                  <a:rPr lang="en-US" sz="2200" dirty="0" err="1"/>
                  <a:t>đây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xứng</a:t>
                </a:r>
                <a:r>
                  <a:rPr lang="en-US" sz="2200" dirty="0"/>
                  <a:t> I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Bài 5 trang 36 Toán 12 Tập 1 Chân trời sáng tạo | Giải Toán 12">
            <a:extLst>
              <a:ext uri="{FF2B5EF4-FFF2-40B4-BE49-F238E27FC236}">
                <a16:creationId xmlns:a16="http://schemas.microsoft.com/office/drawing/2014/main" id="{2E5212AC-F744-4E3D-B72E-F2C1E3C1B7F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4" y="1273447"/>
            <a:ext cx="4976836" cy="450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71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367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 err="1"/>
              <a:t>Bạn</a:t>
            </a:r>
            <a:r>
              <a:rPr lang="en-US" sz="2300" dirty="0"/>
              <a:t> </a:t>
            </a:r>
            <a:r>
              <a:rPr lang="en-US" sz="2300" dirty="0" err="1"/>
              <a:t>Việt</a:t>
            </a:r>
            <a:r>
              <a:rPr lang="en-US" sz="2300" dirty="0"/>
              <a:t> </a:t>
            </a:r>
            <a:r>
              <a:rPr lang="en-US" sz="2300" dirty="0" err="1"/>
              <a:t>muốn</a:t>
            </a:r>
            <a:r>
              <a:rPr lang="en-US" sz="2300" dirty="0"/>
              <a:t> </a:t>
            </a:r>
            <a:r>
              <a:rPr lang="en-US" sz="2300" dirty="0" err="1"/>
              <a:t>dùng</a:t>
            </a:r>
            <a:r>
              <a:rPr lang="en-US" sz="2300" dirty="0"/>
              <a:t> </a:t>
            </a:r>
            <a:r>
              <a:rPr lang="en-US" sz="2300" dirty="0" err="1"/>
              <a:t>tấm</a:t>
            </a:r>
            <a:r>
              <a:rPr lang="en-US" sz="2300" dirty="0"/>
              <a:t> </a:t>
            </a:r>
            <a:r>
              <a:rPr lang="en-US" sz="2300" dirty="0" err="1"/>
              <a:t>bìa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vuông</a:t>
            </a:r>
            <a:r>
              <a:rPr lang="en-US" sz="2300" dirty="0"/>
              <a:t> </a:t>
            </a:r>
            <a:r>
              <a:rPr lang="en-US" sz="2300" dirty="0" err="1"/>
              <a:t>cạnh</a:t>
            </a:r>
            <a:r>
              <a:rPr lang="en-US" sz="2300" dirty="0"/>
              <a:t> 6 dm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chiếc</a:t>
            </a:r>
            <a:r>
              <a:rPr lang="en-US" sz="2300" dirty="0"/>
              <a:t> </a:t>
            </a:r>
            <a:r>
              <a:rPr lang="en-US" sz="2300" dirty="0" err="1"/>
              <a:t>hộp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nắp</a:t>
            </a:r>
            <a:r>
              <a:rPr lang="en-US" sz="2300" dirty="0"/>
              <a:t>,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đáy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vuông</a:t>
            </a:r>
            <a:r>
              <a:rPr lang="en-US" sz="2300" dirty="0"/>
              <a:t>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cách</a:t>
            </a:r>
            <a:r>
              <a:rPr lang="en-US" sz="2300" dirty="0"/>
              <a:t> </a:t>
            </a:r>
            <a:r>
              <a:rPr lang="en-US" sz="2300" dirty="0" err="1"/>
              <a:t>cắt</a:t>
            </a:r>
            <a:r>
              <a:rPr lang="en-US" sz="2300" dirty="0"/>
              <a:t> </a:t>
            </a:r>
            <a:r>
              <a:rPr lang="en-US" sz="2300" dirty="0" err="1"/>
              <a:t>bỏ</a:t>
            </a:r>
            <a:r>
              <a:rPr lang="en-US" sz="2300" dirty="0"/>
              <a:t> </a:t>
            </a:r>
            <a:r>
              <a:rPr lang="en-US" sz="2300" dirty="0" err="1"/>
              <a:t>đi</a:t>
            </a:r>
            <a:r>
              <a:rPr lang="en-US" sz="2300" dirty="0"/>
              <a:t> 4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vuông</a:t>
            </a:r>
            <a:r>
              <a:rPr lang="en-US" sz="2300" dirty="0"/>
              <a:t> </a:t>
            </a:r>
            <a:r>
              <a:rPr lang="en-US" sz="2300" dirty="0" err="1"/>
              <a:t>nhỏ</a:t>
            </a:r>
            <a:r>
              <a:rPr lang="en-US" sz="2300" dirty="0"/>
              <a:t> ở </a:t>
            </a:r>
            <a:r>
              <a:rPr lang="en-US" sz="2300" dirty="0" err="1"/>
              <a:t>bốn</a:t>
            </a:r>
            <a:r>
              <a:rPr lang="en-US" sz="2300" dirty="0"/>
              <a:t> </a:t>
            </a:r>
            <a:r>
              <a:rPr lang="en-US" sz="2300" dirty="0" err="1"/>
              <a:t>góc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tấm</a:t>
            </a:r>
            <a:r>
              <a:rPr lang="en-US" sz="2300" dirty="0"/>
              <a:t> </a:t>
            </a:r>
            <a:r>
              <a:rPr lang="en-US" sz="2300" dirty="0" err="1"/>
              <a:t>bìa</a:t>
            </a:r>
            <a:r>
              <a:rPr lang="en-US" sz="2300" dirty="0"/>
              <a:t> (</a:t>
            </a:r>
            <a:r>
              <a:rPr lang="en-US" sz="2300" dirty="0" err="1"/>
              <a:t>Hình</a:t>
            </a:r>
            <a:r>
              <a:rPr lang="en-US" sz="2300" dirty="0"/>
              <a:t> 11).</a:t>
            </a:r>
          </a:p>
          <a:p>
            <a:pPr>
              <a:lnSpc>
                <a:spcPct val="150000"/>
              </a:lnSpc>
            </a:pPr>
            <a:r>
              <a:rPr lang="en-US" sz="2300" dirty="0" err="1"/>
              <a:t>Bạn</a:t>
            </a:r>
            <a:r>
              <a:rPr lang="en-US" sz="2300" dirty="0"/>
              <a:t> </a:t>
            </a:r>
            <a:r>
              <a:rPr lang="en-US" sz="2300" dirty="0" err="1"/>
              <a:t>Việt</a:t>
            </a:r>
            <a:r>
              <a:rPr lang="en-US" sz="2300" dirty="0"/>
              <a:t> </a:t>
            </a:r>
            <a:r>
              <a:rPr lang="en-US" sz="2300" dirty="0" err="1"/>
              <a:t>muốn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dài</a:t>
            </a:r>
            <a:r>
              <a:rPr lang="en-US" sz="2300" dirty="0"/>
              <a:t> </a:t>
            </a:r>
            <a:r>
              <a:rPr lang="en-US" sz="2300" dirty="0" err="1"/>
              <a:t>cạnh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vuông</a:t>
            </a:r>
            <a:r>
              <a:rPr lang="en-US" sz="2300" dirty="0"/>
              <a:t> </a:t>
            </a:r>
            <a:r>
              <a:rPr lang="en-US" sz="2300" dirty="0" err="1"/>
              <a:t>cần</a:t>
            </a:r>
            <a:r>
              <a:rPr lang="en-US" sz="23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300" dirty="0" err="1"/>
              <a:t>cắt</a:t>
            </a:r>
            <a:r>
              <a:rPr lang="en-US" sz="2300" dirty="0"/>
              <a:t> </a:t>
            </a:r>
            <a:r>
              <a:rPr lang="en-US" sz="2300" dirty="0" err="1"/>
              <a:t>bỏ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chiếc</a:t>
            </a:r>
            <a:r>
              <a:rPr lang="en-US" sz="2300" dirty="0"/>
              <a:t> </a:t>
            </a:r>
            <a:r>
              <a:rPr lang="en-US" sz="2300" dirty="0" err="1"/>
              <a:t>hộp</a:t>
            </a:r>
            <a:r>
              <a:rPr lang="en-US" sz="2300" dirty="0"/>
              <a:t> </a:t>
            </a:r>
            <a:r>
              <a:rPr lang="en-US" sz="2300" dirty="0" err="1"/>
              <a:t>đạt</a:t>
            </a:r>
            <a:r>
              <a:rPr lang="en-US" sz="2300" dirty="0"/>
              <a:t> </a:t>
            </a:r>
            <a:r>
              <a:rPr lang="en-US" sz="2300" dirty="0" err="1"/>
              <a:t>thể</a:t>
            </a:r>
            <a:r>
              <a:rPr lang="en-US" sz="2300" dirty="0"/>
              <a:t>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 </a:t>
            </a:r>
            <a:r>
              <a:rPr lang="en-US" sz="2300" dirty="0" err="1"/>
              <a:t>nhất</a:t>
            </a:r>
            <a:r>
              <a:rPr lang="en-US" sz="2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a) </a:t>
            </a:r>
            <a:r>
              <a:rPr lang="en-US" sz="2300" dirty="0" err="1"/>
              <a:t>Hãy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lập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biểu</a:t>
            </a:r>
            <a:r>
              <a:rPr lang="en-US" sz="2300" dirty="0"/>
              <a:t> </a:t>
            </a:r>
            <a:r>
              <a:rPr lang="en-US" sz="2300" dirty="0" err="1"/>
              <a:t>thị</a:t>
            </a:r>
            <a:r>
              <a:rPr lang="en-US" sz="2300" dirty="0"/>
              <a:t> </a:t>
            </a:r>
            <a:r>
              <a:rPr lang="en-US" sz="2300" dirty="0" err="1"/>
              <a:t>thể</a:t>
            </a:r>
            <a:r>
              <a:rPr lang="en-US" sz="2300" dirty="0"/>
              <a:t>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hộp</a:t>
            </a:r>
            <a:r>
              <a:rPr lang="en-US" sz="23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300" dirty="0" err="1"/>
              <a:t>theo</a:t>
            </a:r>
            <a:r>
              <a:rPr lang="en-US" sz="2300" dirty="0"/>
              <a:t> x </a:t>
            </a:r>
            <a:r>
              <a:rPr lang="en-US" sz="2300" dirty="0" err="1"/>
              <a:t>với</a:t>
            </a:r>
            <a:r>
              <a:rPr lang="en-US" sz="2300" dirty="0"/>
              <a:t> x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dài</a:t>
            </a:r>
            <a:r>
              <a:rPr lang="en-US" sz="2300" dirty="0"/>
              <a:t> </a:t>
            </a:r>
            <a:r>
              <a:rPr lang="en-US" sz="2300" dirty="0" err="1"/>
              <a:t>cạnh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vuông</a:t>
            </a:r>
            <a:r>
              <a:rPr lang="en-US" sz="2300" dirty="0"/>
              <a:t> </a:t>
            </a:r>
            <a:r>
              <a:rPr lang="en-US" sz="2300" dirty="0" err="1"/>
              <a:t>cần</a:t>
            </a:r>
            <a:r>
              <a:rPr lang="en-US" sz="2300" dirty="0"/>
              <a:t> </a:t>
            </a:r>
            <a:r>
              <a:rPr lang="en-US" sz="2300" dirty="0" err="1"/>
              <a:t>cắt</a:t>
            </a:r>
            <a:r>
              <a:rPr lang="en-US" sz="2300" dirty="0"/>
              <a:t> </a:t>
            </a:r>
            <a:r>
              <a:rPr lang="en-US" sz="2300" dirty="0" err="1"/>
              <a:t>đi</a:t>
            </a:r>
            <a:r>
              <a:rPr lang="en-US" sz="2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b) </a:t>
            </a:r>
            <a:r>
              <a:rPr lang="en-US" sz="2300" dirty="0" err="1"/>
              <a:t>Khảo</a:t>
            </a:r>
            <a:r>
              <a:rPr lang="en-US" sz="2300" dirty="0"/>
              <a:t> </a:t>
            </a:r>
            <a:r>
              <a:rPr lang="en-US" sz="2300" dirty="0" err="1"/>
              <a:t>sát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vẽ</a:t>
            </a:r>
            <a:r>
              <a:rPr lang="en-US" sz="2300" dirty="0"/>
              <a:t> </a:t>
            </a:r>
            <a:r>
              <a:rPr lang="en-US" sz="2300" dirty="0" err="1"/>
              <a:t>đồ</a:t>
            </a:r>
            <a:r>
              <a:rPr lang="en-US" sz="2300" dirty="0"/>
              <a:t> </a:t>
            </a:r>
            <a:r>
              <a:rPr lang="en-US" sz="2300" dirty="0" err="1"/>
              <a:t>thị</a:t>
            </a:r>
            <a:r>
              <a:rPr lang="en-US" sz="2300" dirty="0"/>
              <a:t> </a:t>
            </a:r>
            <a:r>
              <a:rPr lang="en-US" sz="2300" dirty="0" err="1"/>
              <a:t>hàm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đó</a:t>
            </a:r>
            <a:r>
              <a:rPr lang="en-US" sz="2300" dirty="0"/>
              <a:t>, </a:t>
            </a:r>
            <a:r>
              <a:rPr lang="en-US" sz="2300" dirty="0" err="1"/>
              <a:t>hãy</a:t>
            </a:r>
            <a:r>
              <a:rPr lang="en-US" sz="2300" dirty="0"/>
              <a:t> </a:t>
            </a:r>
            <a:r>
              <a:rPr lang="en-US" sz="2300" dirty="0" err="1"/>
              <a:t>tư</a:t>
            </a:r>
            <a:r>
              <a:rPr lang="en-US" sz="2300" dirty="0"/>
              <a:t> </a:t>
            </a:r>
            <a:r>
              <a:rPr lang="en-US" sz="2300" dirty="0" err="1"/>
              <a:t>vấn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bạn</a:t>
            </a:r>
            <a:r>
              <a:rPr lang="en-US" sz="2300" dirty="0"/>
              <a:t> </a:t>
            </a:r>
            <a:r>
              <a:rPr lang="en-US" sz="2300" dirty="0" err="1"/>
              <a:t>Việt</a:t>
            </a:r>
            <a:r>
              <a:rPr lang="en-US" sz="2300" dirty="0"/>
              <a:t> </a:t>
            </a:r>
            <a:r>
              <a:rPr lang="en-US" sz="2300" dirty="0" err="1"/>
              <a:t>cách</a:t>
            </a:r>
            <a:r>
              <a:rPr lang="en-US" sz="2300" dirty="0"/>
              <a:t> </a:t>
            </a:r>
            <a:r>
              <a:rPr lang="en-US" sz="2300" dirty="0" err="1"/>
              <a:t>giải</a:t>
            </a:r>
            <a:r>
              <a:rPr lang="en-US" sz="23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300" dirty="0" err="1"/>
              <a:t>quyết</a:t>
            </a:r>
            <a:r>
              <a:rPr lang="en-US" sz="2300" dirty="0"/>
              <a:t> </a:t>
            </a:r>
            <a:r>
              <a:rPr lang="en-US" sz="2300" dirty="0" err="1"/>
              <a:t>vấn</a:t>
            </a:r>
            <a:r>
              <a:rPr lang="en-US" sz="2300" dirty="0"/>
              <a:t> </a:t>
            </a:r>
            <a:r>
              <a:rPr lang="en-US" sz="2300" dirty="0" err="1"/>
              <a:t>đề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giải</a:t>
            </a:r>
            <a:r>
              <a:rPr lang="en-US" sz="2300" dirty="0"/>
              <a:t> </a:t>
            </a:r>
            <a:r>
              <a:rPr lang="en-US" sz="2300" dirty="0" err="1"/>
              <a:t>thích</a:t>
            </a:r>
            <a:r>
              <a:rPr lang="en-US" sz="2300" dirty="0"/>
              <a:t> </a:t>
            </a:r>
            <a:r>
              <a:rPr lang="en-US" sz="2300" dirty="0" err="1"/>
              <a:t>vì</a:t>
            </a:r>
            <a:r>
              <a:rPr lang="en-US" sz="2300" dirty="0"/>
              <a:t> </a:t>
            </a:r>
            <a:r>
              <a:rPr lang="en-US" sz="2300" dirty="0" err="1"/>
              <a:t>sao</a:t>
            </a:r>
            <a:r>
              <a:rPr lang="en-US" sz="2300" dirty="0"/>
              <a:t> </a:t>
            </a:r>
            <a:r>
              <a:rPr lang="en-US" sz="2300" dirty="0" err="1"/>
              <a:t>cần</a:t>
            </a:r>
            <a:r>
              <a:rPr lang="en-US" sz="2300" dirty="0"/>
              <a:t> </a:t>
            </a:r>
            <a:r>
              <a:rPr lang="en-US" sz="2300" dirty="0" err="1"/>
              <a:t>chọn</a:t>
            </a:r>
            <a:r>
              <a:rPr lang="en-US" sz="2300" dirty="0"/>
              <a:t> </a:t>
            </a:r>
            <a:r>
              <a:rPr lang="en-US" sz="2300" dirty="0" err="1"/>
              <a:t>giá</a:t>
            </a:r>
            <a:r>
              <a:rPr lang="en-US" sz="2300" dirty="0"/>
              <a:t> </a:t>
            </a:r>
            <a:r>
              <a:rPr lang="en-US" sz="2300" dirty="0" err="1"/>
              <a:t>trị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. (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tròn</a:t>
            </a:r>
            <a:r>
              <a:rPr lang="en-US" sz="2300" dirty="0"/>
              <a:t> </a:t>
            </a:r>
            <a:r>
              <a:rPr lang="en-US" sz="2300" dirty="0" err="1"/>
              <a:t>kết</a:t>
            </a:r>
            <a:r>
              <a:rPr lang="en-US" sz="2300" dirty="0"/>
              <a:t> </a:t>
            </a:r>
            <a:r>
              <a:rPr lang="en-US" sz="2300" dirty="0" err="1"/>
              <a:t>quả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hàng</a:t>
            </a:r>
            <a:r>
              <a:rPr lang="en-US" sz="2300" dirty="0"/>
              <a:t> </a:t>
            </a:r>
            <a:r>
              <a:rPr lang="en-US" sz="2300" dirty="0" err="1"/>
              <a:t>phần</a:t>
            </a:r>
            <a:r>
              <a:rPr lang="en-US" sz="2300" dirty="0"/>
              <a:t> </a:t>
            </a:r>
            <a:r>
              <a:rPr lang="en-US" sz="2300" dirty="0" err="1"/>
              <a:t>mười</a:t>
            </a:r>
            <a:r>
              <a:rPr lang="en-US" sz="2300" dirty="0"/>
              <a:t>.)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1D13D-12E7-43DB-97C8-C792BC8C417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2341" y="2252046"/>
            <a:ext cx="5365800" cy="23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11DBF12-5F7C-40E5-BA62-D9839BC7DC44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SGK ( </a:t>
            </a:r>
            <a:r>
              <a:rPr lang="en-US" sz="3600" dirty="0" err="1"/>
              <a:t>phần</a:t>
            </a:r>
            <a:r>
              <a:rPr lang="en-US" sz="3600" dirty="0"/>
              <a:t> 1)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1617D1E-8C48-42BF-96C4-F6DFAD85EF8B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47019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a) Sau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tấm</a:t>
            </a:r>
            <a:r>
              <a:rPr lang="en-US" sz="2800" dirty="0"/>
              <a:t> </a:t>
            </a:r>
            <a:r>
              <a:rPr lang="en-US" sz="2800" dirty="0" err="1"/>
              <a:t>bìa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nắp</a:t>
            </a:r>
            <a:r>
              <a:rPr lang="en-US" sz="2800" dirty="0"/>
              <a:t>,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x, 6 – 2x </a:t>
            </a:r>
            <a:r>
              <a:rPr lang="en-US" sz="2800" dirty="0" err="1"/>
              <a:t>và</a:t>
            </a:r>
            <a:r>
              <a:rPr lang="en-US" sz="2800" dirty="0"/>
              <a:t> 6 – 2x (dm).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 x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thỏa</a:t>
            </a:r>
            <a:r>
              <a:rPr lang="en-US" sz="2800" dirty="0"/>
              <a:t> </a:t>
            </a:r>
            <a:r>
              <a:rPr lang="en-US" sz="2800" dirty="0" err="1"/>
              <a:t>mãn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0 &lt; x &lt; 3.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V(x) = x(6 – 2x)</a:t>
            </a:r>
            <a:r>
              <a:rPr lang="en-US" sz="2800" baseline="30000" dirty="0"/>
              <a:t>2</a:t>
            </a:r>
            <a:r>
              <a:rPr lang="en-US" sz="2800" dirty="0"/>
              <a:t> (dm</a:t>
            </a:r>
            <a:r>
              <a:rPr lang="en-US" sz="2800" baseline="30000" dirty="0"/>
              <a:t>3</a:t>
            </a:r>
            <a:r>
              <a:rPr lang="en-US" sz="2800" dirty="0"/>
              <a:t>)          (0 &lt; x &lt; 3).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V(x) = x(6 – 2x)</a:t>
            </a:r>
            <a:r>
              <a:rPr lang="en-US" sz="2800" baseline="30000" dirty="0"/>
              <a:t>2</a:t>
            </a:r>
            <a:r>
              <a:rPr lang="en-US" sz="2800" dirty="0"/>
              <a:t> </a:t>
            </a:r>
            <a:r>
              <a:rPr lang="en-US" sz="2800" dirty="0" err="1"/>
              <a:t>với</a:t>
            </a:r>
            <a:r>
              <a:rPr lang="en-US" sz="2800" dirty="0"/>
              <a:t> x ∈ (0; 3).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: D = (0; 3).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791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47019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60000"/>
              </a:lnSpc>
            </a:pP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V</a:t>
            </a:r>
            <a:r>
              <a:rPr lang="en-US" i="1" dirty="0"/>
              <a:t>'</a:t>
            </a:r>
            <a:r>
              <a:rPr lang="en-US" dirty="0"/>
              <a:t>(x) = (6 – 2x)</a:t>
            </a:r>
            <a:r>
              <a:rPr lang="en-US" baseline="30000" dirty="0"/>
              <a:t>2</a:t>
            </a:r>
            <a:r>
              <a:rPr lang="en-US" dirty="0"/>
              <a:t> + x ∙ 2(6 – 2x) ∙ (– 2) = (6 – 2x)(6 – 6x).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(0; 3), ta </a:t>
            </a:r>
            <a:r>
              <a:rPr lang="en-US" dirty="0" err="1"/>
              <a:t>có</a:t>
            </a:r>
            <a:r>
              <a:rPr lang="en-US" dirty="0"/>
              <a:t> V</a:t>
            </a:r>
            <a:r>
              <a:rPr lang="en-US" i="1" dirty="0"/>
              <a:t>'</a:t>
            </a:r>
            <a:r>
              <a:rPr lang="en-US" dirty="0"/>
              <a:t>(x) = 0 ⇔ x = 1.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(0; 1), V</a:t>
            </a:r>
            <a:r>
              <a:rPr lang="en-US" i="1" dirty="0"/>
              <a:t>'</a:t>
            </a:r>
            <a:r>
              <a:rPr lang="en-US" dirty="0"/>
              <a:t>(x) &gt; 0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(1; 3), V</a:t>
            </a:r>
            <a:r>
              <a:rPr lang="en-US" i="1" dirty="0"/>
              <a:t>'</a:t>
            </a:r>
            <a:r>
              <a:rPr lang="en-US" dirty="0"/>
              <a:t>(x) &lt; 0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nghịch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x = 1, </a:t>
            </a:r>
            <a:r>
              <a:rPr lang="en-US" dirty="0" err="1"/>
              <a:t>y</a:t>
            </a:r>
            <a:r>
              <a:rPr lang="en-US" baseline="-25000" dirty="0" err="1"/>
              <a:t>CĐ</a:t>
            </a:r>
            <a:r>
              <a:rPr lang="en-US" dirty="0"/>
              <a:t> = 16.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49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47019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60000"/>
              </a:lnSpc>
            </a:pP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V</a:t>
            </a:r>
            <a:r>
              <a:rPr lang="en-US" i="1" dirty="0"/>
              <a:t>'</a:t>
            </a:r>
            <a:r>
              <a:rPr lang="en-US" dirty="0"/>
              <a:t>(x) = (6 – 2x)</a:t>
            </a:r>
            <a:r>
              <a:rPr lang="en-US" baseline="30000" dirty="0"/>
              <a:t>2</a:t>
            </a:r>
            <a:r>
              <a:rPr lang="en-US" dirty="0"/>
              <a:t> + x ∙ 2(6 – 2x) ∙ (– 2) = (6 – 2x)(6 – 6x).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(0; 3), ta </a:t>
            </a:r>
            <a:r>
              <a:rPr lang="en-US" dirty="0" err="1"/>
              <a:t>có</a:t>
            </a:r>
            <a:r>
              <a:rPr lang="en-US" dirty="0"/>
              <a:t> V</a:t>
            </a:r>
            <a:r>
              <a:rPr lang="en-US" i="1" dirty="0"/>
              <a:t>'</a:t>
            </a:r>
            <a:r>
              <a:rPr lang="en-US" dirty="0"/>
              <a:t>(x) = 0 ⇔ x = 1.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(0; 1), V</a:t>
            </a:r>
            <a:r>
              <a:rPr lang="en-US" i="1" dirty="0"/>
              <a:t>'</a:t>
            </a:r>
            <a:r>
              <a:rPr lang="en-US" dirty="0"/>
              <a:t>(x) &gt; 0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(1; 3), V</a:t>
            </a:r>
            <a:r>
              <a:rPr lang="en-US" i="1" dirty="0"/>
              <a:t>'</a:t>
            </a:r>
            <a:r>
              <a:rPr lang="en-US" dirty="0"/>
              <a:t>(x) &lt; 0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nghịch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x = 1, </a:t>
            </a:r>
            <a:r>
              <a:rPr lang="en-US" dirty="0" err="1"/>
              <a:t>y</a:t>
            </a:r>
            <a:r>
              <a:rPr lang="en-US" baseline="-25000" dirty="0" err="1"/>
              <a:t>CĐ</a:t>
            </a:r>
            <a:r>
              <a:rPr lang="en-US" dirty="0"/>
              <a:t> = 16.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721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47019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(0; 3),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(1; 16) </a:t>
            </a:r>
            <a:r>
              <a:rPr lang="en-US" sz="2400" dirty="0" err="1"/>
              <a:t>và</a:t>
            </a:r>
            <a:r>
              <a:rPr lang="en-US" sz="2400" dirty="0"/>
              <a:t> (2; 8).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V(x)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(0; 3)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6" name="Picture 5" descr="Bài 6 trang 36 Toán 12 Tập 1 Chân trời sáng tạo | Giải Toán 12">
            <a:extLst>
              <a:ext uri="{FF2B5EF4-FFF2-40B4-BE49-F238E27FC236}">
                <a16:creationId xmlns:a16="http://schemas.microsoft.com/office/drawing/2014/main" id="{7700B9DA-6276-4CAC-8D7D-34C194567B6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61" y="1537555"/>
            <a:ext cx="6562945" cy="189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37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47019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thấy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cần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thấy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nên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có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ma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x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dm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47019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85FF187-646C-4454-AD53-E2CF1656BC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680" y="815512"/>
            <a:ext cx="2686296" cy="48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4.7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– </a:t>
            </a:r>
            <a:r>
              <a:rPr lang="en-US" sz="2800" b="1" dirty="0" err="1">
                <a:cs typeface="Arial" panose="020B0604020202020204" pitchFamily="34" charset="0"/>
              </a:rPr>
              <a:t>Ôn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tập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chương</a:t>
            </a:r>
            <a:r>
              <a:rPr lang="en-US" sz="2800" b="1" dirty="0">
                <a:cs typeface="Arial" panose="020B0604020202020204" pitchFamily="34" charset="0"/>
              </a:rPr>
              <a:t> 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2062BF5-43E1-886B-6C0D-A5FE32DF1DE3}"/>
              </a:ext>
            </a:extLst>
          </p:cNvPr>
          <p:cNvSpPr txBox="1"/>
          <p:nvPr/>
        </p:nvSpPr>
        <p:spPr>
          <a:xfrm>
            <a:off x="2888719" y="3546378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  <a:endParaRPr lang="fr-FR" sz="4622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13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, y'&gt;0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: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r="-15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60000"/>
                  </a:lnSpc>
                </a:pPr>
                <a:r>
                  <a:rPr lang="en-US" sz="2700" dirty="0"/>
                  <a:t>Ta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sz="27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7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700" dirty="0" err="1"/>
                  <a:t>Suy</a:t>
                </a:r>
                <a:r>
                  <a:rPr lang="en-US" sz="2700" dirty="0"/>
                  <a:t> ra </a:t>
                </a:r>
                <a:r>
                  <a:rPr lang="en-US" sz="2700" dirty="0" err="1"/>
                  <a:t>đường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thắng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tiềm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cần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xiên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700" dirty="0"/>
                  <a:t>Ta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∞;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70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700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700" dirty="0" err="1"/>
                  <a:t>Suy</a:t>
                </a:r>
                <a:r>
                  <a:rPr lang="en-US" sz="2700" dirty="0"/>
                  <a:t> ra </a:t>
                </a:r>
                <a:r>
                  <a:rPr lang="en-US" sz="2700" dirty="0" err="1"/>
                  <a:t>đường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thẳng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tiệm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cần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đứng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20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giao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trục</a:t>
            </a:r>
            <a:r>
              <a:rPr lang="en-US" sz="2600" dirty="0"/>
              <a:t> Oy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(0; – 2).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cắt</a:t>
            </a:r>
            <a:r>
              <a:rPr lang="en-US" sz="2600" dirty="0"/>
              <a:t> </a:t>
            </a:r>
            <a:r>
              <a:rPr lang="en-US" sz="2600" dirty="0" err="1"/>
              <a:t>trục</a:t>
            </a:r>
            <a:r>
              <a:rPr lang="en-US" sz="2600" dirty="0"/>
              <a:t> Ox.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biểu</a:t>
            </a:r>
            <a:r>
              <a:rPr lang="en-US" sz="2600" dirty="0"/>
              <a:t> </a:t>
            </a:r>
            <a:r>
              <a:rPr lang="en-US" sz="2600" dirty="0" err="1"/>
              <a:t>diễn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dưới</a:t>
            </a:r>
            <a:r>
              <a:rPr lang="en-US" sz="2600" dirty="0"/>
              <a:t> </a:t>
            </a:r>
            <a:r>
              <a:rPr lang="en-US" sz="2600" dirty="0" err="1"/>
              <a:t>đây</a:t>
            </a:r>
            <a:r>
              <a:rPr lang="en-US" sz="2600" dirty="0"/>
              <a:t>.</a:t>
            </a:r>
          </a:p>
        </p:txBody>
      </p:sp>
      <p:pic>
        <p:nvPicPr>
          <p:cNvPr id="6" name="Picture 5" descr="Bài 4 trang 36 Toán 12 Tập 1 Chân trời sáng tạo | Giải Toán 12">
            <a:extLst>
              <a:ext uri="{FF2B5EF4-FFF2-40B4-BE49-F238E27FC236}">
                <a16:creationId xmlns:a16="http://schemas.microsoft.com/office/drawing/2014/main" id="{52AB1C73-3DD1-47EC-BC68-8D59F03703D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82" y="1748915"/>
            <a:ext cx="6345116" cy="186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1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I(1; 0).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tiệm</a:t>
            </a:r>
            <a:r>
              <a:rPr lang="en-US" sz="2400" dirty="0"/>
              <a:t> </a:t>
            </a:r>
            <a:r>
              <a:rPr lang="en-US" sz="2400" dirty="0" err="1"/>
              <a:t>cận</a:t>
            </a:r>
            <a:r>
              <a:rPr lang="en-US" sz="2400" dirty="0"/>
              <a:t> x = 1 </a:t>
            </a:r>
            <a:r>
              <a:rPr lang="en-US" sz="2400" dirty="0" err="1"/>
              <a:t>và</a:t>
            </a:r>
            <a:r>
              <a:rPr lang="en-US" sz="2400" dirty="0"/>
              <a:t> y = x – 1. </a:t>
            </a:r>
          </a:p>
        </p:txBody>
      </p:sp>
      <p:pic>
        <p:nvPicPr>
          <p:cNvPr id="7" name="Picture 6" descr="Bài 4 trang 36 Toán 12 Tập 1 Chân trời sáng tạo | Giải Toán 12">
            <a:extLst>
              <a:ext uri="{FF2B5EF4-FFF2-40B4-BE49-F238E27FC236}">
                <a16:creationId xmlns:a16="http://schemas.microsoft.com/office/drawing/2014/main" id="{B85E8D9C-6834-4E91-9508-122634AEF83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26" y="845406"/>
            <a:ext cx="5389173" cy="5560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70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(1−2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93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Cực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đali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CD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cần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=0;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thằng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b="-17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4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2052</Words>
  <Application>Microsoft Office PowerPoint</Application>
  <PresentationFormat>Widescreen</PresentationFormat>
  <Paragraphs>226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2024-11-18T01:42:43Z</dcterms:modified>
</cp:coreProperties>
</file>