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71" r:id="rId7"/>
    <p:sldId id="262" r:id="rId8"/>
    <p:sldId id="264" r:id="rId9"/>
    <p:sldId id="263"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Open Sans Semibold" panose="020B0706030804020204" pitchFamily="34" charset="0"/>
      <p:bold r:id="rId33"/>
      <p:boldItalic r:id="rId34"/>
    </p:embeddedFont>
    <p:embeddedFont>
      <p:font typeface="iCiel Bambola" panose="020000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774185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121925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327767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668676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4267846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0A95B4-A7C8-4BAC-8225-FB06B80BEAE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992871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0A95B4-A7C8-4BAC-8225-FB06B80BEAE2}"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3139731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0A95B4-A7C8-4BAC-8225-FB06B80BEAE2}"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3928552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A95B4-A7C8-4BAC-8225-FB06B80BEAE2}"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68517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7470000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803541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A95B4-A7C8-4BAC-8225-FB06B80BEAE2}"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13A14-E577-4D8C-BBA6-E3AF3880B0AC}" type="slidenum">
              <a:rPr lang="en-US" smtClean="0"/>
              <a:t>‹#›</a:t>
            </a:fld>
            <a:endParaRPr lang="en-US"/>
          </a:p>
        </p:txBody>
      </p:sp>
    </p:spTree>
    <p:extLst>
      <p:ext uri="{BB962C8B-B14F-4D97-AF65-F5344CB8AC3E}">
        <p14:creationId xmlns:p14="http://schemas.microsoft.com/office/powerpoint/2010/main" val="569579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tailieu.com/chi-em-thuy-kieu-c4671"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ớ Thúy Kiều: Ba trăm năm sắp vèo qua, chuyện xưa cứ ngỡ như là hôm nay! -  DKN.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55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562708"/>
            <a:ext cx="2464072" cy="769441"/>
          </a:xfrm>
          <a:prstGeom prst="rect">
            <a:avLst/>
          </a:prstGeom>
          <a:noFill/>
        </p:spPr>
        <p:txBody>
          <a:bodyPr wrap="none" rtlCol="0">
            <a:spAutoFit/>
          </a:bodyPr>
          <a:lstStyle/>
          <a:p>
            <a:r>
              <a:rPr lang="en-US" sz="4400" i="1" dirty="0" err="1" smtClean="0">
                <a:latin typeface="iCiel Bambola" panose="02000000000000000000" pitchFamily="2" charset="0"/>
                <a:cs typeface="Times New Roman" panose="02020603050405020304" pitchFamily="18" charset="0"/>
              </a:rPr>
              <a:t>Đoạn</a:t>
            </a:r>
            <a:r>
              <a:rPr lang="en-US" sz="4400" i="1" dirty="0" smtClean="0">
                <a:latin typeface="iCiel Bambola" panose="02000000000000000000" pitchFamily="2" charset="0"/>
                <a:cs typeface="Times New Roman" panose="02020603050405020304" pitchFamily="18" charset="0"/>
              </a:rPr>
              <a:t> </a:t>
            </a:r>
            <a:r>
              <a:rPr lang="en-US" sz="4400" i="1" dirty="0" err="1" smtClean="0">
                <a:latin typeface="iCiel Bambola" panose="02000000000000000000" pitchFamily="2" charset="0"/>
                <a:cs typeface="Times New Roman" panose="02020603050405020304" pitchFamily="18" charset="0"/>
              </a:rPr>
              <a:t>trích</a:t>
            </a:r>
            <a:r>
              <a:rPr lang="en-US" sz="4400" i="1" dirty="0" smtClean="0">
                <a:latin typeface="iCiel Bambola" panose="02000000000000000000" pitchFamily="2" charset="0"/>
                <a:cs typeface="Times New Roman" panose="02020603050405020304" pitchFamily="18" charset="0"/>
              </a:rPr>
              <a:t>:</a:t>
            </a:r>
            <a:endParaRPr lang="en-US" sz="4400" i="1" dirty="0">
              <a:latin typeface="iCiel Bambola" panose="02000000000000000000" pitchFamily="2" charset="0"/>
              <a:cs typeface="Times New Roman" panose="02020603050405020304" pitchFamily="18" charset="0"/>
            </a:endParaRPr>
          </a:p>
        </p:txBody>
      </p:sp>
      <p:sp>
        <p:nvSpPr>
          <p:cNvPr id="6" name="TextBox 5"/>
          <p:cNvSpPr txBox="1"/>
          <p:nvPr/>
        </p:nvSpPr>
        <p:spPr>
          <a:xfrm>
            <a:off x="961292" y="1332149"/>
            <a:ext cx="5805179" cy="1200329"/>
          </a:xfrm>
          <a:prstGeom prst="rect">
            <a:avLst/>
          </a:prstGeom>
          <a:noFill/>
        </p:spPr>
        <p:txBody>
          <a:bodyPr wrap="none" rtlCol="0">
            <a:spAutoFit/>
          </a:bodyPr>
          <a:lstStyle/>
          <a:p>
            <a:r>
              <a:rPr lang="en-US" sz="7200" b="1" dirty="0" err="1" smtClean="0">
                <a:solidFill>
                  <a:schemeClr val="accent2">
                    <a:lumMod val="75000"/>
                  </a:schemeClr>
                </a:solidFill>
                <a:latin typeface="iCiel Bambola" panose="02000000000000000000" pitchFamily="2" charset="0"/>
              </a:rPr>
              <a:t>Chị</a:t>
            </a:r>
            <a:r>
              <a:rPr lang="en-US" sz="7200" b="1" dirty="0" smtClean="0">
                <a:solidFill>
                  <a:schemeClr val="accent2">
                    <a:lumMod val="75000"/>
                  </a:schemeClr>
                </a:solidFill>
                <a:latin typeface="iCiel Bambola" panose="02000000000000000000" pitchFamily="2" charset="0"/>
              </a:rPr>
              <a:t> </a:t>
            </a:r>
            <a:r>
              <a:rPr lang="en-US" sz="7200" b="1" dirty="0" err="1" smtClean="0">
                <a:solidFill>
                  <a:schemeClr val="accent2">
                    <a:lumMod val="75000"/>
                  </a:schemeClr>
                </a:solidFill>
                <a:latin typeface="iCiel Bambola" panose="02000000000000000000" pitchFamily="2" charset="0"/>
              </a:rPr>
              <a:t>em</a:t>
            </a:r>
            <a:r>
              <a:rPr lang="en-US" sz="7200" b="1" dirty="0" smtClean="0">
                <a:solidFill>
                  <a:schemeClr val="accent2">
                    <a:lumMod val="75000"/>
                  </a:schemeClr>
                </a:solidFill>
                <a:latin typeface="iCiel Bambola" panose="02000000000000000000" pitchFamily="2" charset="0"/>
              </a:rPr>
              <a:t> </a:t>
            </a:r>
            <a:r>
              <a:rPr lang="en-US" sz="7200" b="1" dirty="0" err="1" smtClean="0">
                <a:solidFill>
                  <a:schemeClr val="accent2">
                    <a:lumMod val="75000"/>
                  </a:schemeClr>
                </a:solidFill>
                <a:latin typeface="iCiel Bambola" panose="02000000000000000000" pitchFamily="2" charset="0"/>
              </a:rPr>
              <a:t>Thúy</a:t>
            </a:r>
            <a:r>
              <a:rPr lang="en-US" sz="7200" b="1" dirty="0" smtClean="0">
                <a:solidFill>
                  <a:schemeClr val="accent2">
                    <a:lumMod val="75000"/>
                  </a:schemeClr>
                </a:solidFill>
                <a:latin typeface="iCiel Bambola" panose="02000000000000000000" pitchFamily="2" charset="0"/>
              </a:rPr>
              <a:t> </a:t>
            </a:r>
            <a:r>
              <a:rPr lang="en-US" sz="7200" b="1" dirty="0" err="1" smtClean="0">
                <a:solidFill>
                  <a:schemeClr val="accent2">
                    <a:lumMod val="75000"/>
                  </a:schemeClr>
                </a:solidFill>
                <a:latin typeface="iCiel Bambola" panose="02000000000000000000" pitchFamily="2" charset="0"/>
              </a:rPr>
              <a:t>Kiều</a:t>
            </a:r>
            <a:endParaRPr lang="en-US" sz="7200" b="1" dirty="0">
              <a:solidFill>
                <a:schemeClr val="accent2">
                  <a:lumMod val="75000"/>
                </a:schemeClr>
              </a:solidFill>
              <a:latin typeface="iCiel Bambola" panose="02000000000000000000" pitchFamily="2" charset="0"/>
            </a:endParaRPr>
          </a:p>
        </p:txBody>
      </p:sp>
      <p:sp>
        <p:nvSpPr>
          <p:cNvPr id="8" name="TextBox 7"/>
          <p:cNvSpPr txBox="1"/>
          <p:nvPr/>
        </p:nvSpPr>
        <p:spPr>
          <a:xfrm>
            <a:off x="3863881" y="2532478"/>
            <a:ext cx="3017173" cy="769441"/>
          </a:xfrm>
          <a:prstGeom prst="rect">
            <a:avLst/>
          </a:prstGeom>
          <a:noFill/>
        </p:spPr>
        <p:txBody>
          <a:bodyPr wrap="none" rtlCol="0">
            <a:spAutoFit/>
          </a:bodyPr>
          <a:lstStyle/>
          <a:p>
            <a:r>
              <a:rPr lang="en-US" sz="4400" i="1" dirty="0" smtClean="0">
                <a:latin typeface="iCiel Bambola" panose="02000000000000000000" pitchFamily="2" charset="0"/>
                <a:cs typeface="Times New Roman" panose="02020603050405020304" pitchFamily="18" charset="0"/>
              </a:rPr>
              <a:t>- </a:t>
            </a:r>
            <a:r>
              <a:rPr lang="en-US" sz="4400" i="1" dirty="0" err="1" smtClean="0">
                <a:latin typeface="iCiel Bambola" panose="02000000000000000000" pitchFamily="2" charset="0"/>
                <a:cs typeface="Times New Roman" panose="02020603050405020304" pitchFamily="18" charset="0"/>
              </a:rPr>
              <a:t>Nguyễn</a:t>
            </a:r>
            <a:r>
              <a:rPr lang="en-US" sz="4400" i="1" dirty="0" smtClean="0">
                <a:latin typeface="iCiel Bambola" panose="02000000000000000000" pitchFamily="2" charset="0"/>
                <a:cs typeface="Times New Roman" panose="02020603050405020304" pitchFamily="18" charset="0"/>
              </a:rPr>
              <a:t> Du-</a:t>
            </a:r>
            <a:endParaRPr lang="en-US" sz="4400" i="1" dirty="0">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759363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945" l="10000" r="90000"/>
                    </a14:imgEffect>
                  </a14:imgLayer>
                </a14:imgProps>
              </a:ext>
              <a:ext uri="{28A0092B-C50C-407E-A947-70E740481C1C}">
                <a14:useLocalDpi xmlns:a14="http://schemas.microsoft.com/office/drawing/2010/main" val="0"/>
              </a:ext>
            </a:extLst>
          </a:blip>
          <a:srcRect/>
          <a:stretch>
            <a:fillRect/>
          </a:stretch>
        </p:blipFill>
        <p:spPr bwMode="auto">
          <a:xfrm>
            <a:off x="-421224" y="1569115"/>
            <a:ext cx="4418768"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58520" y="192814"/>
            <a:ext cx="10515600" cy="1325563"/>
          </a:xfrm>
        </p:spPr>
        <p:txBody>
          <a:bodyPr>
            <a:normAutofit/>
          </a:bodyPr>
          <a:lstStyle/>
          <a:p>
            <a:pPr algn="ctr"/>
            <a:r>
              <a:rPr lang="vi-VN" b="1" dirty="0" smtClean="0">
                <a:solidFill>
                  <a:srgbClr val="FF0000"/>
                </a:solidFill>
                <a:latin typeface="iCiel Bambola" panose="02000000000000000000" pitchFamily="2" charset="0"/>
                <a:cs typeface="Times New Roman" panose="02020603050405020304" pitchFamily="18" charset="0"/>
              </a:rPr>
              <a:t>2. Vẻ đẹp của Thúy Vân</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4" name="Rectangle 3"/>
          <p:cNvSpPr/>
          <p:nvPr/>
        </p:nvSpPr>
        <p:spPr>
          <a:xfrm>
            <a:off x="4409440" y="1293150"/>
            <a:ext cx="6096000" cy="3046988"/>
          </a:xfrm>
          <a:prstGeom prst="rect">
            <a:avLst/>
          </a:prstGeom>
        </p:spPr>
        <p:txBody>
          <a:bodyPr>
            <a:spAutoFit/>
          </a:bodyPr>
          <a:lstStyle/>
          <a:p>
            <a:pPr algn="ctr"/>
            <a:r>
              <a:rPr lang="vi-VN" sz="2800" i="1" dirty="0">
                <a:solidFill>
                  <a:srgbClr val="C00000"/>
                </a:solidFill>
                <a:latin typeface="iCiel Bambola" panose="02000000000000000000" pitchFamily="2" charset="0"/>
              </a:rPr>
              <a:t>Vân xem trang trọng khác vời</a:t>
            </a:r>
            <a:r>
              <a:rPr lang="vi-VN" sz="2800" i="1" dirty="0" smtClean="0">
                <a:solidFill>
                  <a:srgbClr val="C00000"/>
                </a:solidFill>
                <a:latin typeface="iCiel Bambola" panose="02000000000000000000" pitchFamily="2" charset="0"/>
              </a:rPr>
              <a:t>,</a:t>
            </a:r>
          </a:p>
          <a:p>
            <a:pPr algn="ctr"/>
            <a:endParaRPr lang="vi-VN" sz="2800" i="1" dirty="0">
              <a:solidFill>
                <a:srgbClr val="C00000"/>
              </a:solidFill>
              <a:latin typeface="iCiel Bambola" panose="02000000000000000000" pitchFamily="2" charset="0"/>
            </a:endParaRPr>
          </a:p>
          <a:p>
            <a:pPr algn="ctr"/>
            <a:endParaRPr lang="vi-VN" sz="2800" i="1" dirty="0" smtClean="0">
              <a:solidFill>
                <a:srgbClr val="C00000"/>
              </a:solidFill>
              <a:latin typeface="iCiel Bambola" panose="02000000000000000000" pitchFamily="2" charset="0"/>
            </a:endParaRPr>
          </a:p>
          <a:p>
            <a:pPr algn="ctr"/>
            <a:endParaRPr lang="vi-VN" sz="2800" i="1" dirty="0">
              <a:solidFill>
                <a:srgbClr val="C00000"/>
              </a:solidFill>
              <a:latin typeface="iCiel Bambola" panose="02000000000000000000" pitchFamily="2" charset="0"/>
            </a:endParaRPr>
          </a:p>
          <a:p>
            <a:pPr algn="ctr"/>
            <a:endParaRPr lang="vi-VN" sz="2800" i="1" dirty="0" smtClean="0">
              <a:solidFill>
                <a:srgbClr val="C00000"/>
              </a:solidFill>
              <a:latin typeface="iCiel Bambola" panose="02000000000000000000" pitchFamily="2" charset="0"/>
            </a:endParaRPr>
          </a:p>
          <a:p>
            <a:pPr algn="ct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endParaRPr lang="en-US" sz="2400" dirty="0">
              <a:solidFill>
                <a:srgbClr val="C00000"/>
              </a:solidFill>
            </a:endParaRPr>
          </a:p>
        </p:txBody>
      </p:sp>
      <p:sp>
        <p:nvSpPr>
          <p:cNvPr id="6" name="Rectangle 5"/>
          <p:cNvSpPr/>
          <p:nvPr/>
        </p:nvSpPr>
        <p:spPr>
          <a:xfrm>
            <a:off x="3048000" y="1796294"/>
            <a:ext cx="8818880" cy="523220"/>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err="1" smtClean="0">
                <a:solidFill>
                  <a:prstClr val="black"/>
                </a:solidFill>
                <a:latin typeface="iCiel Bambola" panose="02000000000000000000" pitchFamily="2" charset="0"/>
                <a:cs typeface="Times New Roman" panose="02020603050405020304" pitchFamily="18" charset="0"/>
              </a:rPr>
              <a:t>Vừa</a:t>
            </a:r>
            <a:r>
              <a:rPr lang="en-US" altLang="en-US" sz="2800" dirty="0" smtClean="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giới</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thiệu</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vừa</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khái</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quát</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đặc</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điểm</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nhân</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vật</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có</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vẻ</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đẹp</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cao</a:t>
            </a:r>
            <a:r>
              <a:rPr lang="en-US" altLang="en-US" sz="2800" dirty="0">
                <a:solidFill>
                  <a:prstClr val="black"/>
                </a:solidFill>
                <a:latin typeface="iCiel Bambola" panose="02000000000000000000" pitchFamily="2" charset="0"/>
                <a:cs typeface="Times New Roman" panose="02020603050405020304" pitchFamily="18" charset="0"/>
              </a:rPr>
              <a:t> sang, </a:t>
            </a:r>
            <a:r>
              <a:rPr lang="en-US" altLang="en-US" sz="2800" dirty="0" err="1">
                <a:solidFill>
                  <a:prstClr val="black"/>
                </a:solidFill>
                <a:latin typeface="iCiel Bambola" panose="02000000000000000000" pitchFamily="2" charset="0"/>
                <a:cs typeface="Times New Roman" panose="02020603050405020304" pitchFamily="18" charset="0"/>
              </a:rPr>
              <a:t>quý</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phái</a:t>
            </a:r>
            <a:r>
              <a:rPr lang="en-US" altLang="en-US" sz="2800" dirty="0">
                <a:solidFill>
                  <a:prstClr val="black"/>
                </a:solidFill>
                <a:latin typeface="iCiel Bambola" panose="02000000000000000000" pitchFamily="2" charset="0"/>
                <a:cs typeface="Times New Roman" panose="02020603050405020304" pitchFamily="18" charset="0"/>
              </a:rPr>
              <a:t>.</a:t>
            </a:r>
          </a:p>
        </p:txBody>
      </p:sp>
      <p:sp>
        <p:nvSpPr>
          <p:cNvPr id="8" name="Rectangle 7"/>
          <p:cNvSpPr/>
          <p:nvPr/>
        </p:nvSpPr>
        <p:spPr>
          <a:xfrm>
            <a:off x="4409440" y="2452663"/>
            <a:ext cx="6096000" cy="1754326"/>
          </a:xfrm>
          <a:prstGeom prst="rect">
            <a:avLst/>
          </a:prstGeom>
        </p:spPr>
        <p:txBody>
          <a:bodyPr>
            <a:spAutoFit/>
          </a:bodyPr>
          <a:lstStyle/>
          <a:p>
            <a:pPr algn="ctr"/>
            <a:r>
              <a:rPr lang="vi-VN" sz="2800" i="1" dirty="0" smtClean="0">
                <a:solidFill>
                  <a:srgbClr val="C00000"/>
                </a:solidFill>
                <a:latin typeface="iCiel Bambola" panose="02000000000000000000" pitchFamily="2" charset="0"/>
              </a:rPr>
              <a:t>Khuôn </a:t>
            </a:r>
            <a:r>
              <a:rPr lang="vi-VN" sz="2800" i="1" dirty="0">
                <a:solidFill>
                  <a:srgbClr val="C00000"/>
                </a:solidFill>
                <a:latin typeface="iCiel Bambola" panose="02000000000000000000" pitchFamily="2" charset="0"/>
              </a:rPr>
              <a:t>trăng đầy đặn, nét ngài nở nang.</a:t>
            </a: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r>
              <a:rPr lang="vi-VN" sz="2800" i="1" dirty="0">
                <a:solidFill>
                  <a:srgbClr val="C00000"/>
                </a:solidFill>
                <a:latin typeface="iCiel Bambola" panose="02000000000000000000" pitchFamily="2" charset="0"/>
              </a:rPr>
              <a:t>Hoa cười ngọc thốt đoan trang,</a:t>
            </a: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r>
              <a:rPr lang="vi-VN" sz="2800" i="1" dirty="0">
                <a:solidFill>
                  <a:srgbClr val="C00000"/>
                </a:solidFill>
                <a:latin typeface="iCiel Bambola" panose="02000000000000000000" pitchFamily="2" charset="0"/>
              </a:rPr>
              <a:t>Mây thua nước tóc, tuyết nhường màu da.</a:t>
            </a: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endParaRPr lang="en-US" sz="2400" dirty="0">
              <a:solidFill>
                <a:srgbClr val="C00000"/>
              </a:solidFill>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2344" b="29395" l="47363" r="94727"/>
                    </a14:imgEffect>
                  </a14:imgLayer>
                </a14:imgProps>
              </a:ext>
            </a:extLst>
          </a:blip>
          <a:srcRect l="48841" t="-2681" b="76562"/>
          <a:stretch/>
        </p:blipFill>
        <p:spPr>
          <a:xfrm rot="19592836" flipH="1">
            <a:off x="3707801" y="3218208"/>
            <a:ext cx="1403279" cy="648631"/>
          </a:xfrm>
          <a:prstGeom prst="rect">
            <a:avLst/>
          </a:prstGeom>
        </p:spPr>
      </p:pic>
      <p:sp>
        <p:nvSpPr>
          <p:cNvPr id="7" name="Rounded Rectangle 6"/>
          <p:cNvSpPr/>
          <p:nvPr/>
        </p:nvSpPr>
        <p:spPr>
          <a:xfrm>
            <a:off x="2590384" y="4009211"/>
            <a:ext cx="2997200" cy="2345231"/>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iCiel Bambola" panose="02000000000000000000" pitchFamily="2" charset="0"/>
              </a:rPr>
              <a:t>Thủ pháp ước lệ, nghệ thuật so sánh, ẩn dụ, liệt kê</a:t>
            </a:r>
            <a:endParaRPr lang="en-US" sz="3200" dirty="0">
              <a:solidFill>
                <a:schemeClr val="tx1"/>
              </a:solidFill>
              <a:latin typeface="iCiel Bambola" panose="02000000000000000000" pitchFamily="2" charset="0"/>
            </a:endParaRPr>
          </a:p>
        </p:txBody>
      </p:sp>
      <p:sp>
        <p:nvSpPr>
          <p:cNvPr id="10" name="Pentagon 9"/>
          <p:cNvSpPr/>
          <p:nvPr/>
        </p:nvSpPr>
        <p:spPr>
          <a:xfrm flipH="1">
            <a:off x="8550806" y="404975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Lông mày sắc nét như ngài</a:t>
            </a:r>
            <a:endParaRPr lang="en-US" sz="2400" dirty="0">
              <a:solidFill>
                <a:schemeClr val="tx1"/>
              </a:solidFill>
              <a:latin typeface="iCiel Bambola" panose="02000000000000000000" pitchFamily="2" charset="0"/>
            </a:endParaRPr>
          </a:p>
        </p:txBody>
      </p:sp>
      <p:sp>
        <p:nvSpPr>
          <p:cNvPr id="12" name="Pentagon 11"/>
          <p:cNvSpPr/>
          <p:nvPr/>
        </p:nvSpPr>
        <p:spPr>
          <a:xfrm>
            <a:off x="5816266" y="4049751"/>
            <a:ext cx="272438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Khuôn mặt tròn trịa, đầy đặn như trăng rằm</a:t>
            </a:r>
            <a:endParaRPr lang="en-US" sz="2400" dirty="0">
              <a:solidFill>
                <a:schemeClr val="tx1"/>
              </a:solidFill>
              <a:latin typeface="iCiel Bambola" panose="02000000000000000000" pitchFamily="2" charset="0"/>
            </a:endParaRPr>
          </a:p>
        </p:txBody>
      </p:sp>
      <p:sp>
        <p:nvSpPr>
          <p:cNvPr id="13" name="Pentagon 12"/>
          <p:cNvSpPr/>
          <p:nvPr/>
        </p:nvSpPr>
        <p:spPr>
          <a:xfrm>
            <a:off x="5806106" y="4890094"/>
            <a:ext cx="275486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Nụ cười tươi thắm như hoa</a:t>
            </a:r>
            <a:endParaRPr lang="en-US" sz="2400" dirty="0">
              <a:solidFill>
                <a:schemeClr val="tx1"/>
              </a:solidFill>
              <a:latin typeface="iCiel Bambola" panose="02000000000000000000" pitchFamily="2" charset="0"/>
            </a:endParaRPr>
          </a:p>
        </p:txBody>
      </p:sp>
      <p:sp>
        <p:nvSpPr>
          <p:cNvPr id="14" name="Pentagon 13"/>
          <p:cNvSpPr/>
          <p:nvPr/>
        </p:nvSpPr>
        <p:spPr>
          <a:xfrm flipH="1">
            <a:off x="8560966" y="488312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Giọng nói trong trẻo</a:t>
            </a:r>
            <a:endParaRPr lang="en-US" sz="2400" dirty="0">
              <a:solidFill>
                <a:schemeClr val="tx1"/>
              </a:solidFill>
              <a:latin typeface="iCiel Bambola" panose="02000000000000000000" pitchFamily="2" charset="0"/>
            </a:endParaRPr>
          </a:p>
        </p:txBody>
      </p:sp>
      <p:sp>
        <p:nvSpPr>
          <p:cNvPr id="15" name="Pentagon 14"/>
          <p:cNvSpPr/>
          <p:nvPr/>
        </p:nvSpPr>
        <p:spPr>
          <a:xfrm>
            <a:off x="5806106" y="5674154"/>
            <a:ext cx="275486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Mái tóc óng ả hơn mây</a:t>
            </a:r>
            <a:endParaRPr lang="en-US" sz="2400" dirty="0">
              <a:solidFill>
                <a:schemeClr val="tx1"/>
              </a:solidFill>
              <a:latin typeface="iCiel Bambola" panose="02000000000000000000" pitchFamily="2" charset="0"/>
            </a:endParaRPr>
          </a:p>
        </p:txBody>
      </p:sp>
      <p:sp>
        <p:nvSpPr>
          <p:cNvPr id="16" name="Pentagon 15"/>
          <p:cNvSpPr/>
          <p:nvPr/>
        </p:nvSpPr>
        <p:spPr>
          <a:xfrm flipH="1">
            <a:off x="8560966" y="566718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Làn da trắng mịn hơn tuyết</a:t>
            </a:r>
            <a:endParaRPr lang="en-US" sz="2400" dirty="0">
              <a:solidFill>
                <a:schemeClr val="tx1"/>
              </a:solidFill>
              <a:latin typeface="iCiel Bambola" panose="02000000000000000000" pitchFamily="2" charset="0"/>
            </a:endParaRPr>
          </a:p>
        </p:txBody>
      </p:sp>
    </p:spTree>
    <p:extLst>
      <p:ext uri="{BB962C8B-B14F-4D97-AF65-F5344CB8AC3E}">
        <p14:creationId xmlns:p14="http://schemas.microsoft.com/office/powerpoint/2010/main" val="3667398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8" grpId="0"/>
      <p:bldP spid="7" grpId="0" animBg="1"/>
      <p:bldP spid="10"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0942" y="868101"/>
            <a:ext cx="11644131" cy="5671595"/>
          </a:xfrm>
          <a:prstGeom prst="rect">
            <a:avLst/>
          </a:prstGeom>
          <a:noFill/>
          <a:ln>
            <a:solidFill>
              <a:schemeClr val="tx1"/>
            </a:solidFill>
            <a:prstDash val="lgDashDot"/>
          </a:ln>
        </p:spPr>
        <p:txBody>
          <a:bodyPr wrap="square" rtlCol="0">
            <a:spAutoFit/>
          </a:bodyPr>
          <a:lstStyle/>
          <a:p>
            <a:endParaRPr lang="en-US" dirty="0"/>
          </a:p>
        </p:txBody>
      </p:sp>
      <p:pic>
        <p:nvPicPr>
          <p:cNvPr id="4"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945" l="10000" r="90000"/>
                    </a14:imgEffect>
                  </a14:imgLayer>
                </a14:imgProps>
              </a:ext>
              <a:ext uri="{28A0092B-C50C-407E-A947-70E740481C1C}">
                <a14:useLocalDpi xmlns:a14="http://schemas.microsoft.com/office/drawing/2010/main" val="0"/>
              </a:ext>
            </a:extLst>
          </a:blip>
          <a:srcRect/>
          <a:stretch>
            <a:fillRect/>
          </a:stretch>
        </p:blipFill>
        <p:spPr bwMode="auto">
          <a:xfrm>
            <a:off x="-350361" y="1528347"/>
            <a:ext cx="4418768" cy="472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63531" y="1837970"/>
            <a:ext cx="7763911" cy="954107"/>
          </a:xfrm>
          <a:prstGeom prst="rec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Từ</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giàu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sức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đặn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nở</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nang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đoan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trang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Nhấn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mạnh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phúc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hậu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quý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phái</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3463530" y="3055973"/>
            <a:ext cx="7763911" cy="1384995"/>
          </a:xfrm>
          <a:prstGeom prst="rect">
            <a:avLst/>
          </a:prstGeom>
          <a:solidFill>
            <a:schemeClr val="accent6">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mây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tuyết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nhường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tạo</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hòa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hợp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êm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đềm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nhiên</a:t>
            </a:r>
            <a:r>
              <a:rPr lang="en-US" altLang="en-US" sz="2800" dirty="0" smtClean="0">
                <a:solidFill>
                  <a:prstClr val="black"/>
                </a:solidFill>
                <a:latin typeface="Times New Roman" panose="02020603050405020304" pitchFamily="18" charset="0"/>
                <a:cs typeface="Times New Roman" panose="02020603050405020304" pitchFamily="18" charset="0"/>
              </a:rPr>
              <a:t> =&gt; </a:t>
            </a:r>
            <a:r>
              <a:rPr lang="en-US" altLang="en-US" sz="2800" dirty="0" err="1" smtClean="0">
                <a:solidFill>
                  <a:prstClr val="black"/>
                </a:solidFill>
                <a:latin typeface="Times New Roman" panose="02020603050405020304" pitchFamily="18" charset="0"/>
                <a:cs typeface="Times New Roman" panose="02020603050405020304" pitchFamily="18" charset="0"/>
              </a:rPr>
              <a:t>Nàng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có</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cuộc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bình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lặng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suôn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sẻ</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63530" y="4704864"/>
            <a:ext cx="8053276" cy="523220"/>
          </a:xfrm>
          <a:prstGeom prst="rect">
            <a:avLst/>
          </a:prstGeom>
        </p:spPr>
        <p:txBody>
          <a:bodyPr wrap="square">
            <a:spAutoFit/>
          </a:bodyPr>
          <a:lstStyle/>
          <a:p>
            <a:pPr lvl="0" algn="ctr" defTabSz="457200" fontAlgn="base">
              <a:spcBef>
                <a:spcPct val="0"/>
              </a:spcBef>
              <a:spcAft>
                <a:spcPct val="0"/>
              </a:spcAft>
            </a:pPr>
            <a:r>
              <a:rPr lang="en-US" altLang="en-US" sz="2800" b="1" i="1" dirty="0" smtClean="0">
                <a:solidFill>
                  <a:srgbClr val="FF0000"/>
                </a:solidFill>
                <a:latin typeface="Times New Roman" panose="02020603050405020304" pitchFamily="18" charset="0"/>
                <a:cs typeface="Times New Roman" panose="02020603050405020304" pitchFamily="18" charset="0"/>
              </a:rPr>
              <a:t>=&gt; </a:t>
            </a:r>
            <a:r>
              <a:rPr lang="en-US" altLang="en-US" sz="2800" b="1" i="1" dirty="0" err="1">
                <a:solidFill>
                  <a:srgbClr val="FF0000"/>
                </a:solidFill>
                <a:latin typeface="Times New Roman" panose="02020603050405020304" pitchFamily="18" charset="0"/>
                <a:cs typeface="Times New Roman" panose="02020603050405020304" pitchFamily="18" charset="0"/>
              </a:rPr>
              <a:t>Chân</a:t>
            </a:r>
            <a:r>
              <a:rPr lang="en-US" altLang="en-US" sz="2800" b="1" i="1" dirty="0">
                <a:solidFill>
                  <a:srgbClr val="FF0000"/>
                </a:solidFill>
                <a:latin typeface="Times New Roman" panose="02020603050405020304" pitchFamily="18" charset="0"/>
                <a:cs typeface="Times New Roman" panose="02020603050405020304" pitchFamily="18" charset="0"/>
              </a:rPr>
              <a:t> dung </a:t>
            </a:r>
            <a:r>
              <a:rPr lang="en-US" altLang="en-US" sz="2800" b="1" i="1" dirty="0" err="1">
                <a:solidFill>
                  <a:srgbClr val="FF0000"/>
                </a:solidFill>
                <a:latin typeface="Times New Roman" panose="02020603050405020304" pitchFamily="18" charset="0"/>
                <a:cs typeface="Times New Roman" panose="02020603050405020304" pitchFamily="18" charset="0"/>
              </a:rPr>
              <a:t>nhân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mang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tính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số</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phận</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10" name="Title 1"/>
          <p:cNvSpPr txBox="1">
            <a:spLocks/>
          </p:cNvSpPr>
          <p:nvPr/>
        </p:nvSpPr>
        <p:spPr>
          <a:xfrm>
            <a:off x="3946966" y="347236"/>
            <a:ext cx="5200441" cy="83459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smtClean="0">
                <a:solidFill>
                  <a:srgbClr val="FF0000"/>
                </a:solidFill>
                <a:latin typeface="iCiel Bambola" panose="02000000000000000000" pitchFamily="2" charset="0"/>
                <a:cs typeface="Times New Roman" panose="02020603050405020304" pitchFamily="18" charset="0"/>
              </a:rPr>
              <a:t>2. Vẻ đẹp của Thúy Vân</a:t>
            </a:r>
            <a:endParaRPr lang="en-US" b="1" dirty="0">
              <a:solidFill>
                <a:srgbClr val="FF0000"/>
              </a:solidFill>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443912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卡通可愛卡通漫畫可愛人物, 卡通插畫, 可愛人物, 可愛素材，PSD格式圖案和PNG圖片免費下載"/>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941" l="9961" r="89941"/>
                    </a14:imgEffect>
                  </a14:imgLayer>
                </a14:imgProps>
              </a:ext>
              <a:ext uri="{28A0092B-C50C-407E-A947-70E740481C1C}">
                <a14:useLocalDpi xmlns:a14="http://schemas.microsoft.com/office/drawing/2010/main" val="0"/>
              </a:ext>
            </a:extLst>
          </a:blip>
          <a:srcRect/>
          <a:stretch>
            <a:fillRect/>
          </a:stretch>
        </p:blipFill>
        <p:spPr bwMode="auto">
          <a:xfrm>
            <a:off x="8079128" y="1335369"/>
            <a:ext cx="6147403" cy="61474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70095" y="-154427"/>
            <a:ext cx="10515600" cy="1325563"/>
          </a:xfrm>
        </p:spPr>
        <p:txBody>
          <a:bodyPr>
            <a:normAutofit/>
          </a:bodyPr>
          <a:lstStyle/>
          <a:p>
            <a:pPr algn="ctr"/>
            <a:r>
              <a:rPr lang="vi-VN" b="1" dirty="0" smtClean="0">
                <a:solidFill>
                  <a:srgbClr val="FF0000"/>
                </a:solidFill>
                <a:latin typeface="iCiel Bambola" panose="02000000000000000000" pitchFamily="2" charset="0"/>
                <a:cs typeface="Times New Roman" panose="02020603050405020304" pitchFamily="18" charset="0"/>
              </a:rPr>
              <a:t>2. Vẻ đẹp của Thúy </a:t>
            </a:r>
            <a:r>
              <a:rPr lang="en-US" b="1" dirty="0" err="1" smtClean="0">
                <a:solidFill>
                  <a:srgbClr val="FF0000"/>
                </a:solidFill>
                <a:latin typeface="iCiel Bambola" panose="02000000000000000000" pitchFamily="2" charset="0"/>
                <a:cs typeface="Times New Roman" panose="02020603050405020304" pitchFamily="18" charset="0"/>
              </a:rPr>
              <a:t>Kiều</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6" name="Rectangle 5"/>
          <p:cNvSpPr/>
          <p:nvPr/>
        </p:nvSpPr>
        <p:spPr>
          <a:xfrm>
            <a:off x="242608" y="1580588"/>
            <a:ext cx="995423" cy="3748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iCiel Bambola" panose="02000000000000000000" pitchFamily="2" charset="0"/>
              </a:rPr>
              <a:t>Vẻ</a:t>
            </a:r>
            <a:r>
              <a:rPr lang="en-US" sz="3600" b="1" dirty="0" smtClean="0">
                <a:solidFill>
                  <a:schemeClr val="tx1"/>
                </a:solidFill>
                <a:latin typeface="iCiel Bambola" panose="02000000000000000000" pitchFamily="2" charset="0"/>
              </a:rPr>
              <a:t> </a:t>
            </a:r>
            <a:r>
              <a:rPr lang="en-US" sz="3600" b="1" dirty="0" err="1" smtClean="0">
                <a:solidFill>
                  <a:schemeClr val="tx1"/>
                </a:solidFill>
                <a:latin typeface="iCiel Bambola" panose="02000000000000000000" pitchFamily="2" charset="0"/>
              </a:rPr>
              <a:t>đẹp</a:t>
            </a:r>
            <a:r>
              <a:rPr lang="en-US" sz="3600" b="1" dirty="0" smtClean="0">
                <a:solidFill>
                  <a:schemeClr val="tx1"/>
                </a:solidFill>
                <a:latin typeface="iCiel Bambola" panose="02000000000000000000" pitchFamily="2" charset="0"/>
              </a:rPr>
              <a:t> </a:t>
            </a:r>
            <a:r>
              <a:rPr lang="en-US" sz="3600" b="1" dirty="0" err="1" smtClean="0">
                <a:solidFill>
                  <a:schemeClr val="tx1"/>
                </a:solidFill>
                <a:latin typeface="iCiel Bambola" panose="02000000000000000000" pitchFamily="2" charset="0"/>
              </a:rPr>
              <a:t>nhan</a:t>
            </a:r>
            <a:r>
              <a:rPr lang="en-US" sz="3600" b="1" dirty="0" smtClean="0">
                <a:solidFill>
                  <a:schemeClr val="tx1"/>
                </a:solidFill>
                <a:latin typeface="iCiel Bambola" panose="02000000000000000000" pitchFamily="2" charset="0"/>
              </a:rPr>
              <a:t> </a:t>
            </a:r>
            <a:r>
              <a:rPr lang="en-US" sz="3600" b="1" dirty="0" err="1" smtClean="0">
                <a:solidFill>
                  <a:schemeClr val="tx1"/>
                </a:solidFill>
                <a:latin typeface="iCiel Bambola" panose="02000000000000000000" pitchFamily="2" charset="0"/>
              </a:rPr>
              <a:t>sắc</a:t>
            </a:r>
            <a:endParaRPr lang="en-US" sz="3600" b="1" dirty="0">
              <a:solidFill>
                <a:schemeClr val="tx1"/>
              </a:solidFill>
              <a:latin typeface="iCiel Bambola" panose="02000000000000000000" pitchFamily="2" charset="0"/>
            </a:endParaRPr>
          </a:p>
        </p:txBody>
      </p:sp>
      <p:sp>
        <p:nvSpPr>
          <p:cNvPr id="12" name="Rectangle 11"/>
          <p:cNvSpPr/>
          <p:nvPr/>
        </p:nvSpPr>
        <p:spPr>
          <a:xfrm>
            <a:off x="1605968" y="1133040"/>
            <a:ext cx="8892269" cy="954107"/>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Bút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ước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làn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đôi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mắt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trong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sáng</a:t>
            </a:r>
            <a:r>
              <a:rPr lang="en-US" altLang="en-US" sz="2800" dirty="0">
                <a:solidFill>
                  <a:prstClr val="black"/>
                </a:solidFill>
                <a:latin typeface="Times New Roman" panose="02020603050405020304" pitchFamily="18" charset="0"/>
                <a:cs typeface="Times New Roman" panose="02020603050405020304" pitchFamily="18" charset="0"/>
              </a:rPr>
              <a:t>, long </a:t>
            </a:r>
            <a:r>
              <a:rPr lang="en-US" altLang="en-US" sz="2800" dirty="0" err="1">
                <a:solidFill>
                  <a:prstClr val="black"/>
                </a:solidFill>
                <a:latin typeface="Times New Roman" panose="02020603050405020304" pitchFamily="18" charset="0"/>
                <a:cs typeface="Times New Roman" panose="02020603050405020304" pitchFamily="18" charset="0"/>
              </a:rPr>
              <a:t>lanh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linh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hoạt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nét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xuân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sơn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đôi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a:solidFill>
                  <a:prstClr val="black"/>
                </a:solidFill>
                <a:latin typeface="Times New Roman" panose="02020603050405020304" pitchFamily="18" charset="0"/>
                <a:cs typeface="Times New Roman" panose="02020603050405020304" pitchFamily="18" charset="0"/>
              </a:rPr>
              <a:t>long </a:t>
            </a:r>
            <a:r>
              <a:rPr lang="en-US" altLang="en-US" sz="2800" dirty="0" err="1">
                <a:solidFill>
                  <a:prstClr val="black"/>
                </a:solidFill>
                <a:latin typeface="Times New Roman" panose="02020603050405020304" pitchFamily="18" charset="0"/>
                <a:cs typeface="Times New Roman" panose="02020603050405020304" pitchFamily="18" charset="0"/>
              </a:rPr>
              <a:t>mày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tú</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605969" y="3686540"/>
            <a:ext cx="8892269" cy="954107"/>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hoa</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ghen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liễu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hờn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cũng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ghen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ghét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kị</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Kiều</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605968" y="4885506"/>
            <a:ext cx="8892269" cy="954107"/>
          </a:xfrm>
          <a:prstGeom prst="rect">
            <a:avLst/>
          </a:prstGeom>
          <a:solidFill>
            <a:schemeClr val="accent6">
              <a:lumMod val="60000"/>
              <a:lumOff val="40000"/>
            </a:schemeClr>
          </a:solidFill>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nước</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thành</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Cực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1489275" y="2103447"/>
            <a:ext cx="9008962" cy="1384995"/>
          </a:xfrm>
          <a:prstGeom prst="rect">
            <a:avLst/>
          </a:prstGeom>
        </p:spPr>
        <p:txBody>
          <a:bodyPr wrap="square">
            <a:spAutoFit/>
          </a:bodyPr>
          <a:lstStyle/>
          <a:p>
            <a:pPr lvl="0" algn="just" defTabSz="457200" fontAlgn="base">
              <a:spcBef>
                <a:spcPct val="0"/>
              </a:spcBef>
              <a:spcAft>
                <a:spcPct val="0"/>
              </a:spcAft>
            </a:pPr>
            <a:r>
              <a:rPr lang="en-US" altLang="en-US" sz="2800" i="1" dirty="0" smtClean="0">
                <a:solidFill>
                  <a:srgbClr val="FF0000"/>
                </a:solidFill>
                <a:latin typeface="Times New Roman" panose="02020603050405020304" pitchFamily="18" charset="0"/>
                <a:cs typeface="Times New Roman" panose="02020603050405020304" pitchFamily="18" charset="0"/>
              </a:rPr>
              <a:t>=&gt;  </a:t>
            </a:r>
            <a:r>
              <a:rPr lang="en-US" altLang="en-US" sz="2800" i="1" dirty="0" err="1">
                <a:solidFill>
                  <a:srgbClr val="FF0000"/>
                </a:solidFill>
                <a:latin typeface="Times New Roman" panose="02020603050405020304" pitchFamily="18" charset="0"/>
                <a:cs typeface="Times New Roman" panose="02020603050405020304" pitchFamily="18" charset="0"/>
              </a:rPr>
              <a:t>Không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nhiều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như</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tập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trung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gợi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vẻ</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đẹp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đôi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mắt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thể</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hiện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phần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tinh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anh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tâm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và</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trí</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tuệ</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theo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lối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điểm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nhãn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vẽ</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vật</a:t>
            </a:r>
            <a:r>
              <a:rPr lang="en-US" altLang="en-US" sz="28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0639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animBg="1"/>
      <p:bldP spid="14" grpId="0" animBg="1"/>
      <p:bldP spid="1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a:off x="0" y="0"/>
            <a:ext cx="12192000" cy="6858000"/>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724281" y="4121343"/>
            <a:ext cx="6767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600" dirty="0" smtClean="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Kiều</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tự</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sáng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tác</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cung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đàn</a:t>
            </a:r>
            <a:r>
              <a:rPr lang="en-US" altLang="en-US" sz="3600" dirty="0">
                <a:latin typeface="iCiel Bambola" panose="02000000000000000000" pitchFamily="2" charset="0"/>
                <a:cs typeface="Times New Roman" panose="02020603050405020304" pitchFamily="18" charset="0"/>
              </a:rPr>
              <a:t> </a:t>
            </a:r>
            <a:r>
              <a:rPr lang="en-US" altLang="en-US" sz="3600" i="1" dirty="0" err="1">
                <a:latin typeface="iCiel Bambola" panose="02000000000000000000" pitchFamily="2" charset="0"/>
                <a:cs typeface="Times New Roman" panose="02020603050405020304" pitchFamily="18" charset="0"/>
              </a:rPr>
              <a:t>Bạc</a:t>
            </a:r>
            <a:r>
              <a:rPr lang="en-US" altLang="en-US" sz="3600" i="1" dirty="0">
                <a:latin typeface="iCiel Bambola" panose="02000000000000000000" pitchFamily="2" charset="0"/>
                <a:cs typeface="Times New Roman" panose="02020603050405020304" pitchFamily="18" charset="0"/>
              </a:rPr>
              <a:t> </a:t>
            </a:r>
            <a:r>
              <a:rPr lang="en-US" altLang="en-US" sz="3600" i="1" dirty="0" err="1" smtClean="0">
                <a:latin typeface="iCiel Bambola" panose="02000000000000000000" pitchFamily="2" charset="0"/>
                <a:cs typeface="Times New Roman" panose="02020603050405020304" pitchFamily="18" charset="0"/>
              </a:rPr>
              <a:t>mệnh</a:t>
            </a:r>
            <a:r>
              <a:rPr lang="en-US" altLang="en-US" sz="3600" i="1" dirty="0" smtClean="0">
                <a:latin typeface="iCiel Bambola" panose="02000000000000000000" pitchFamily="2" charset="0"/>
                <a:cs typeface="Times New Roman" panose="02020603050405020304" pitchFamily="18" charset="0"/>
              </a:rPr>
              <a:t>, </a:t>
            </a:r>
            <a:r>
              <a:rPr lang="en-US" altLang="en-US" sz="3600" dirty="0" err="1" smtClean="0">
                <a:latin typeface="iCiel Bambola" panose="02000000000000000000" pitchFamily="2" charset="0"/>
                <a:cs typeface="Times New Roman" panose="02020603050405020304" pitchFamily="18" charset="0"/>
              </a:rPr>
              <a:t>ghi</a:t>
            </a:r>
            <a:r>
              <a:rPr lang="en-US" altLang="en-US" sz="3600" dirty="0" smtClean="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lại</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tiếng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lòng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của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một</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trái</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tim</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sầu</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cảm</a:t>
            </a:r>
            <a:r>
              <a:rPr lang="en-US" altLang="en-US" sz="3600" dirty="0">
                <a:latin typeface="iCiel Bambola" panose="02000000000000000000" pitchFamily="2" charset="0"/>
                <a:cs typeface="Times New Roman" panose="02020603050405020304" pitchFamily="18" charset="0"/>
              </a:rPr>
              <a:t>. </a:t>
            </a:r>
          </a:p>
        </p:txBody>
      </p:sp>
      <p:sp>
        <p:nvSpPr>
          <p:cNvPr id="7"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3451225" y="730489"/>
            <a:ext cx="8740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Thủ</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pháp</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liệt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kê</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Tài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cầm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kì</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họa</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của</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Kiều</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đạt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mức</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lí</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tưởng</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theo</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quan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niệm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thẩm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mĩ</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phong</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kiến</a:t>
            </a:r>
            <a:r>
              <a:rPr lang="en-US" altLang="en-US" sz="4000" dirty="0" smtClean="0">
                <a:solidFill>
                  <a:srgbClr val="0070C0"/>
                </a:solidFill>
                <a:latin typeface="iCiel Bambola" panose="02000000000000000000" pitchFamily="2" charset="0"/>
                <a:cs typeface="Times New Roman" panose="02020603050405020304" pitchFamily="18" charset="0"/>
              </a:rPr>
              <a:t>.</a:t>
            </a:r>
            <a:endParaRPr lang="en-US" altLang="en-US" sz="4000" i="1" dirty="0">
              <a:solidFill>
                <a:srgbClr val="0070C0"/>
              </a:solidFill>
              <a:latin typeface="iCiel Bambola" panose="02000000000000000000" pitchFamily="2" charset="0"/>
              <a:cs typeface="Times New Roman" panose="02020603050405020304" pitchFamily="18" charset="0"/>
            </a:endParaRPr>
          </a:p>
        </p:txBody>
      </p:sp>
      <p:sp>
        <p:nvSpPr>
          <p:cNvPr id="8"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4543818" y="2105258"/>
            <a:ext cx="81871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smtClean="0">
                <a:solidFill>
                  <a:srgbClr val="0070C0"/>
                </a:solidFill>
                <a:latin typeface="iCiel Bambola" panose="02000000000000000000" pitchFamily="2" charset="0"/>
                <a:cs typeface="Times New Roman" panose="02020603050405020304" pitchFamily="18" charset="0"/>
              </a:rPr>
              <a:t>Tài</a:t>
            </a: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đàn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là</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sở</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smtClean="0">
                <a:solidFill>
                  <a:srgbClr val="0070C0"/>
                </a:solidFill>
                <a:latin typeface="iCiel Bambola" panose="02000000000000000000" pitchFamily="2" charset="0"/>
                <a:cs typeface="Times New Roman" panose="02020603050405020304" pitchFamily="18" charset="0"/>
              </a:rPr>
              <a:t>trường</a:t>
            </a: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vượt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lên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trên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mọi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smtClean="0">
                <a:solidFill>
                  <a:srgbClr val="0070C0"/>
                </a:solidFill>
                <a:latin typeface="iCiel Bambola" panose="02000000000000000000" pitchFamily="2" charset="0"/>
                <a:cs typeface="Times New Roman" panose="02020603050405020304" pitchFamily="18" charset="0"/>
              </a:rPr>
              <a:t>người</a:t>
            </a:r>
            <a:endParaRPr lang="en-US" altLang="en-US" sz="4000" dirty="0">
              <a:solidFill>
                <a:srgbClr val="0070C0"/>
              </a:solidFill>
              <a:latin typeface="iCiel Bambola" panose="02000000000000000000" pitchFamily="2" charset="0"/>
              <a:cs typeface="Times New Roman" panose="02020603050405020304" pitchFamily="18" charset="0"/>
            </a:endParaRPr>
          </a:p>
        </p:txBody>
      </p:sp>
      <p:pic>
        <p:nvPicPr>
          <p:cNvPr id="9" name="Picture 2" descr="Simple Musical Instrumentsรูป png, เวกเตอร์, PSD,  และไอคอนสำหรับการดาวน์โหลดฟรี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35509" y="2768028"/>
            <a:ext cx="1480766" cy="148076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hinese Chess Board Picture, Chinese Chess Board, Bamboo Shading, Fresh  Nature PNG and Vector with Transparent Background for Free Downloa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15195" y="2895480"/>
            <a:ext cx="1225863" cy="122586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ốn sách câu chuyện cổ Tích Clip nghệ thuật - Cuốn sách png tải về - Miễn  phí trong suốt Màu Xanh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25" b="100000" l="0" r="100000"/>
                    </a14:imgEffect>
                  </a14:imgLayer>
                </a14:imgProps>
              </a:ext>
              <a:ext uri="{28A0092B-C50C-407E-A947-70E740481C1C}">
                <a14:useLocalDpi xmlns:a14="http://schemas.microsoft.com/office/drawing/2010/main" val="0"/>
              </a:ext>
            </a:extLst>
          </a:blip>
          <a:srcRect/>
          <a:stretch>
            <a:fillRect/>
          </a:stretch>
        </p:blipFill>
        <p:spPr bwMode="auto">
          <a:xfrm>
            <a:off x="9328554" y="3165244"/>
            <a:ext cx="1534795" cy="81855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ình ảnh Bút Png Yếu Tố Vector, Bút Vẽ Vector, Văn Phòng Phẩm, Gỗ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833" b="90000" l="7667" r="90000"/>
                    </a14:imgEffect>
                  </a14:imgLayer>
                </a14:imgProps>
              </a:ext>
              <a:ext uri="{28A0092B-C50C-407E-A947-70E740481C1C}">
                <a14:useLocalDpi xmlns:a14="http://schemas.microsoft.com/office/drawing/2010/main" val="0"/>
              </a:ext>
            </a:extLst>
          </a:blip>
          <a:srcRect/>
          <a:stretch>
            <a:fillRect/>
          </a:stretch>
        </p:blipFill>
        <p:spPr bwMode="auto">
          <a:xfrm>
            <a:off x="10863349" y="3093729"/>
            <a:ext cx="1155065" cy="1155065"/>
          </a:xfrm>
          <a:prstGeom prst="rect">
            <a:avLst/>
          </a:prstGeom>
          <a:noFill/>
          <a:extLst>
            <a:ext uri="{909E8E84-426E-40DD-AFC4-6F175D3DCCD1}">
              <a14:hiddenFill xmlns:a14="http://schemas.microsoft.com/office/drawing/2010/main">
                <a:solidFill>
                  <a:srgbClr val="FFFFFF"/>
                </a:solidFill>
              </a14:hiddenFill>
            </a:ext>
          </a:extLst>
        </p:spPr>
      </p:pic>
      <p:sp>
        <p:nvSpPr>
          <p:cNvPr id="10" name="Pentagon 9"/>
          <p:cNvSpPr/>
          <p:nvPr/>
        </p:nvSpPr>
        <p:spPr>
          <a:xfrm>
            <a:off x="0" y="0"/>
            <a:ext cx="4770120" cy="73048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bg1"/>
                </a:solidFill>
                <a:latin typeface="iCiel Bambola" panose="02000000000000000000" pitchFamily="2" charset="0"/>
              </a:rPr>
              <a:t>Vẻ</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đẹp</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tài</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năng</a:t>
            </a:r>
            <a:endParaRPr lang="en-US" sz="4400" dirty="0">
              <a:solidFill>
                <a:schemeClr val="bg1"/>
              </a:solidFill>
              <a:latin typeface="iCiel Bambola" panose="02000000000000000000" pitchFamily="2" charset="0"/>
            </a:endParaRPr>
          </a:p>
        </p:txBody>
      </p:sp>
      <p:sp>
        <p:nvSpPr>
          <p:cNvPr id="14" name="Pentagon 13"/>
          <p:cNvSpPr/>
          <p:nvPr/>
        </p:nvSpPr>
        <p:spPr>
          <a:xfrm rot="5400000">
            <a:off x="-2026024" y="2019814"/>
            <a:ext cx="4770120" cy="73048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bg1"/>
                </a:solidFill>
                <a:latin typeface="iCiel Bambola" panose="02000000000000000000" pitchFamily="2" charset="0"/>
              </a:rPr>
              <a:t>Vẻ</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đẹp</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tâm</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hồn</a:t>
            </a:r>
            <a:endParaRPr lang="en-US" sz="4400" dirty="0">
              <a:solidFill>
                <a:schemeClr val="bg1"/>
              </a:solidFill>
              <a:latin typeface="iCiel Bambola" panose="02000000000000000000" pitchFamily="2" charset="0"/>
            </a:endParaRPr>
          </a:p>
        </p:txBody>
      </p:sp>
      <p:sp>
        <p:nvSpPr>
          <p:cNvPr id="15"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147974" y="5550390"/>
            <a:ext cx="100475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000" b="1" i="1" dirty="0" smtClean="0">
                <a:solidFill>
                  <a:srgbClr val="FF0000"/>
                </a:solidFill>
                <a:latin typeface="Times New Roman" panose="02020603050405020304" pitchFamily="18" charset="0"/>
                <a:cs typeface="Times New Roman" panose="02020603050405020304" pitchFamily="18" charset="0"/>
              </a:rPr>
              <a:t>=&gt; </a:t>
            </a:r>
            <a:r>
              <a:rPr lang="en-US" altLang="en-US" sz="3000" b="1" i="1" dirty="0" err="1" smtClean="0">
                <a:solidFill>
                  <a:srgbClr val="FF0000"/>
                </a:solidFill>
                <a:latin typeface="Times New Roman" panose="02020603050405020304" pitchFamily="18" charset="0"/>
                <a:cs typeface="Times New Roman" panose="02020603050405020304" pitchFamily="18" charset="0"/>
              </a:rPr>
              <a:t>Vẻ</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đẹp</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của</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Kiều</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là</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sự</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kết</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hợp</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cả</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tài</a:t>
            </a:r>
            <a:r>
              <a:rPr lang="en-US" altLang="en-US" sz="3000" b="1" i="1" dirty="0" smtClean="0">
                <a:solidFill>
                  <a:srgbClr val="FF0000"/>
                </a:solidFill>
                <a:latin typeface="Times New Roman" panose="02020603050405020304" pitchFamily="18" charset="0"/>
                <a:cs typeface="Times New Roman" panose="02020603050405020304" pitchFamily="18" charset="0"/>
              </a:rPr>
              <a:t> - </a:t>
            </a:r>
            <a:r>
              <a:rPr lang="en-US" altLang="en-US" sz="3000" b="1" i="1" dirty="0" err="1" smtClean="0">
                <a:solidFill>
                  <a:srgbClr val="FF0000"/>
                </a:solidFill>
                <a:latin typeface="Times New Roman" panose="02020603050405020304" pitchFamily="18" charset="0"/>
                <a:cs typeface="Times New Roman" panose="02020603050405020304" pitchFamily="18" charset="0"/>
              </a:rPr>
              <a:t>sắc</a:t>
            </a:r>
            <a:r>
              <a:rPr lang="en-US" altLang="en-US" sz="3000" b="1" i="1" dirty="0" smtClean="0">
                <a:solidFill>
                  <a:srgbClr val="FF0000"/>
                </a:solidFill>
                <a:latin typeface="Times New Roman" panose="02020603050405020304" pitchFamily="18" charset="0"/>
                <a:cs typeface="Times New Roman" panose="02020603050405020304" pitchFamily="18" charset="0"/>
              </a:rPr>
              <a:t> - </a:t>
            </a:r>
            <a:r>
              <a:rPr lang="en-US" altLang="en-US" sz="3000" b="1" i="1" dirty="0" err="1" smtClean="0">
                <a:solidFill>
                  <a:srgbClr val="FF0000"/>
                </a:solidFill>
                <a:latin typeface="Times New Roman" panose="02020603050405020304" pitchFamily="18" charset="0"/>
                <a:cs typeface="Times New Roman" panose="02020603050405020304" pitchFamily="18" charset="0"/>
              </a:rPr>
              <a:t>tình</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khiến</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tạo</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hóa</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hờn</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ghen</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đố</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kị</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Nàng</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sẽ</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có</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cuộc</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đời</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éo</a:t>
            </a:r>
            <a:r>
              <a:rPr lang="en-US" altLang="en-US" sz="3000" b="1" i="1" dirty="0" smtClean="0">
                <a:solidFill>
                  <a:srgbClr val="FF0000"/>
                </a:solidFill>
                <a:latin typeface="Times New Roman" panose="02020603050405020304" pitchFamily="18" charset="0"/>
                <a:cs typeface="Times New Roman" panose="02020603050405020304" pitchFamily="18" charset="0"/>
              </a:rPr>
              <a:t> le,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đau</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khổ</a:t>
            </a:r>
            <a:r>
              <a:rPr lang="en-US" altLang="en-US" sz="3000" b="1" i="1" dirty="0" smtClean="0">
                <a:solidFill>
                  <a:srgbClr val="FF0000"/>
                </a:solidFill>
                <a:latin typeface="Times New Roman" panose="02020603050405020304" pitchFamily="18" charset="0"/>
                <a:cs typeface="Times New Roman" panose="02020603050405020304" pitchFamily="18" charset="0"/>
              </a:rPr>
              <a:t>.</a:t>
            </a:r>
          </a:p>
        </p:txBody>
      </p:sp>
      <p:pic>
        <p:nvPicPr>
          <p:cNvPr id="12296" name="Picture 8" descr="Hình ảnh Cô Gái Gảy đàn Thời Xưa, Tranh Trung Quốc, Sắc đẹp, Vẻ đẹp miễn  phí tải tập tin PNG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9294" y="0"/>
            <a:ext cx="5171971" cy="517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00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wheel(1)">
                                      <p:cBhvr>
                                        <p:cTn id="18" dur="2000"/>
                                        <p:tgtEl>
                                          <p:spTgt spid="12290"/>
                                        </p:tgtEl>
                                      </p:cBhvr>
                                    </p:animEffect>
                                  </p:childTnLst>
                                </p:cTn>
                              </p:par>
                              <p:par>
                                <p:cTn id="19" presetID="21" presetClass="entr" presetSubtype="1" fill="hold" nodeType="with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heel(1)">
                                      <p:cBhvr>
                                        <p:cTn id="21" dur="2000"/>
                                        <p:tgtEl>
                                          <p:spTgt spid="12292"/>
                                        </p:tgtEl>
                                      </p:cBhvr>
                                    </p:animEffect>
                                  </p:childTnLst>
                                </p:cTn>
                              </p:par>
                              <p:par>
                                <p:cTn id="22" presetID="21" presetClass="entr" presetSubtype="1" fill="hold" nodeType="with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wheel(1)">
                                      <p:cBhvr>
                                        <p:cTn id="24" dur="2000"/>
                                        <p:tgtEl>
                                          <p:spTgt spid="1229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nodeType="withEffect">
                                  <p:stCondLst>
                                    <p:cond delay="0"/>
                                  </p:stCondLst>
                                  <p:childTnLst>
                                    <p:set>
                                      <p:cBhvr>
                                        <p:cTn id="41" dur="1" fill="hold">
                                          <p:stCondLst>
                                            <p:cond delay="0"/>
                                          </p:stCondLst>
                                        </p:cTn>
                                        <p:tgtEl>
                                          <p:spTgt spid="12296"/>
                                        </p:tgtEl>
                                        <p:attrNameLst>
                                          <p:attrName>style.visibility</p:attrName>
                                        </p:attrNameLst>
                                      </p:cBhvr>
                                      <p:to>
                                        <p:strVal val="visible"/>
                                      </p:to>
                                    </p:set>
                                    <p:animEffect transition="in" filter="wipe(down)">
                                      <p:cBhvr>
                                        <p:cTn id="42" dur="500"/>
                                        <p:tgtEl>
                                          <p:spTgt spid="1229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295" y="465138"/>
            <a:ext cx="6050280" cy="6050280"/>
          </a:xfrm>
          <a:prstGeom prst="rect">
            <a:avLst/>
          </a:prstGeom>
        </p:spPr>
      </p:pic>
      <p:sp>
        <p:nvSpPr>
          <p:cNvPr id="7" name="Rectangle 6"/>
          <p:cNvSpPr/>
          <p:nvPr/>
        </p:nvSpPr>
        <p:spPr>
          <a:xfrm>
            <a:off x="5562600" y="920343"/>
            <a:ext cx="6096000" cy="5139869"/>
          </a:xfrm>
          <a:prstGeom prst="rect">
            <a:avLst/>
          </a:prstGeom>
          <a:ln>
            <a:solidFill>
              <a:srgbClr val="FFC000"/>
            </a:solidFill>
            <a:prstDash val="dash"/>
          </a:ln>
        </p:spPr>
        <p:txBody>
          <a:bodyPr>
            <a:spAutoFit/>
          </a:bodyPr>
          <a:lstStyle/>
          <a:p>
            <a:pPr lvl="0" algn="ctr" defTabSz="457200" fontAlgn="base">
              <a:spcBef>
                <a:spcPct val="0"/>
              </a:spcBef>
              <a:spcAft>
                <a:spcPct val="0"/>
              </a:spcAft>
              <a:defRPr/>
            </a:pP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smtClean="0">
                <a:solidFill>
                  <a:srgbClr val="FF0000"/>
                </a:solidFill>
                <a:latin typeface="iCiel Bambola" panose="02000000000000000000" pitchFamily="2" charset="0"/>
                <a:cs typeface="Times New Roman" panose="02020603050405020304" pitchFamily="18" charset="0"/>
              </a:rPr>
              <a:t>Thủ</a:t>
            </a:r>
            <a:r>
              <a:rPr lang="en-US" altLang="en-US" sz="4800" dirty="0" smtClean="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pháp</a:t>
            </a: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đòn</a:t>
            </a: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bẩy</a:t>
            </a:r>
            <a:endParaRPr lang="en-US" altLang="en-US" sz="4800" dirty="0">
              <a:solidFill>
                <a:srgbClr val="FF0000"/>
              </a:solidFill>
              <a:latin typeface="iCiel Bambola" panose="02000000000000000000" pitchFamily="2" charset="0"/>
              <a:cs typeface="Times New Roman" panose="02020603050405020304" pitchFamily="18" charset="0"/>
            </a:endParaRP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Miêu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Thúy</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trước</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nổi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bật</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vẻ</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đẹp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của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Thúy</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a:t>
            </a: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Chỉ</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dùng</a:t>
            </a:r>
            <a:r>
              <a:rPr lang="en-US" altLang="en-US" sz="4000" dirty="0">
                <a:solidFill>
                  <a:prstClr val="black"/>
                </a:solidFill>
                <a:latin typeface="iCiel Bambola" panose="02000000000000000000" pitchFamily="2" charset="0"/>
                <a:cs typeface="Times New Roman" panose="02020603050405020304" pitchFamily="18" charset="0"/>
              </a:rPr>
              <a:t> 4 </a:t>
            </a:r>
            <a:r>
              <a:rPr lang="en-US" altLang="en-US" sz="4000" dirty="0" err="1">
                <a:solidFill>
                  <a:prstClr val="black"/>
                </a:solidFill>
                <a:latin typeface="iCiel Bambola" panose="02000000000000000000" pitchFamily="2" charset="0"/>
                <a:cs typeface="Times New Roman" panose="02020603050405020304" pitchFamily="18" charset="0"/>
              </a:rPr>
              <a:t>câu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dùng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đến</a:t>
            </a:r>
            <a:r>
              <a:rPr lang="en-US" altLang="en-US" sz="4000" dirty="0">
                <a:solidFill>
                  <a:prstClr val="black"/>
                </a:solidFill>
                <a:latin typeface="iCiel Bambola" panose="02000000000000000000" pitchFamily="2" charset="0"/>
                <a:cs typeface="Times New Roman" panose="02020603050405020304" pitchFamily="18" charset="0"/>
              </a:rPr>
              <a:t> 12 </a:t>
            </a:r>
            <a:r>
              <a:rPr lang="en-US" altLang="en-US" sz="4000" dirty="0" err="1">
                <a:solidFill>
                  <a:prstClr val="black"/>
                </a:solidFill>
                <a:latin typeface="iCiel Bambola" panose="02000000000000000000" pitchFamily="2" charset="0"/>
                <a:cs typeface="Times New Roman" panose="02020603050405020304" pitchFamily="18" charset="0"/>
              </a:rPr>
              <a:t>câu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a:t>
            </a: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Vẻ</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đẹp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của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chủ</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yếu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ngoại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hình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còn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nhan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sắc</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tài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năng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tâm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hồn</a:t>
            </a:r>
            <a:r>
              <a:rPr lang="en-US" altLang="en-US" sz="4000" dirty="0">
                <a:solidFill>
                  <a:prstClr val="black"/>
                </a:solidFill>
                <a:latin typeface="iCiel Bambola"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3274848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ọa sĩ 9X gây sốt về bộ tranh minh họa Truyện Kiều"/>
          <p:cNvPicPr>
            <a:picLocks noChangeAspect="1" noChangeArrowheads="1"/>
          </p:cNvPicPr>
          <p:nvPr/>
        </p:nvPicPr>
        <p:blipFill rotWithShape="1">
          <a:blip r:embed="rId2">
            <a:extLst>
              <a:ext uri="{28A0092B-C50C-407E-A947-70E740481C1C}">
                <a14:useLocalDpi xmlns:a14="http://schemas.microsoft.com/office/drawing/2010/main" val="0"/>
              </a:ext>
            </a:extLst>
          </a:blip>
          <a:srcRect l="4546"/>
          <a:stretch/>
        </p:blipFill>
        <p:spPr bwMode="auto">
          <a:xfrm>
            <a:off x="0" y="-1"/>
            <a:ext cx="12192000" cy="689291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12545" y="-33820"/>
            <a:ext cx="10515600" cy="1325563"/>
          </a:xfrm>
        </p:spPr>
        <p:txBody>
          <a:bodyPr>
            <a:normAutofit/>
          </a:bodyPr>
          <a:lstStyle/>
          <a:p>
            <a:pPr algn="ctr"/>
            <a:r>
              <a:rPr lang="en-US" b="1" dirty="0" smtClean="0">
                <a:solidFill>
                  <a:srgbClr val="FF0000"/>
                </a:solidFill>
                <a:latin typeface="iCiel Bambola" panose="02000000000000000000" pitchFamily="2" charset="0"/>
                <a:cs typeface="Times New Roman" panose="02020603050405020304" pitchFamily="18" charset="0"/>
              </a:rPr>
              <a:t>3. </a:t>
            </a:r>
            <a:r>
              <a:rPr lang="en-US" b="1" dirty="0" err="1" smtClean="0">
                <a:solidFill>
                  <a:srgbClr val="FF0000"/>
                </a:solidFill>
                <a:latin typeface="iCiel Bambola" panose="02000000000000000000" pitchFamily="2" charset="0"/>
                <a:cs typeface="Times New Roman" panose="02020603050405020304" pitchFamily="18" charset="0"/>
              </a:rPr>
              <a:t>Nhận</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xét</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chung</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về</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hai</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chị</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em</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5" name="Rectangle 4"/>
          <p:cNvSpPr/>
          <p:nvPr/>
        </p:nvSpPr>
        <p:spPr>
          <a:xfrm>
            <a:off x="3048000" y="1075045"/>
            <a:ext cx="6096000" cy="2308324"/>
          </a:xfrm>
          <a:prstGeom prst="rect">
            <a:avLst/>
          </a:prstGeom>
        </p:spPr>
        <p:txBody>
          <a:bodyPr>
            <a:spAutoFit/>
          </a:bodyPr>
          <a:lstStyle/>
          <a:p>
            <a:pPr lvl="0" algn="ctr"/>
            <a:r>
              <a:rPr lang="vi-VN" sz="3600" i="1" dirty="0">
                <a:solidFill>
                  <a:prstClr val="black"/>
                </a:solidFill>
                <a:latin typeface="iCiel Bambola" panose="02000000000000000000" pitchFamily="2" charset="0"/>
              </a:rPr>
              <a:t>Phong lưu rất mực hồng quần,</a:t>
            </a:r>
            <a:r>
              <a:rPr lang="vi-VN" sz="3600" dirty="0">
                <a:solidFill>
                  <a:prstClr val="black"/>
                </a:solidFill>
                <a:latin typeface="iCiel Bambola" panose="02000000000000000000" pitchFamily="2" charset="0"/>
              </a:rPr>
              <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Xuân xanh xấp xỉ tới tuần cập kê</a:t>
            </a:r>
            <a:r>
              <a:rPr lang="vi-VN" sz="3600" dirty="0">
                <a:solidFill>
                  <a:prstClr val="black"/>
                </a:solidFill>
                <a:latin typeface="iCiel Bambola" panose="02000000000000000000" pitchFamily="2" charset="0"/>
              </a:rPr>
              <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Êm đềm trướng rủ màn che,</a:t>
            </a:r>
            <a:r>
              <a:rPr lang="vi-VN" sz="3600" dirty="0">
                <a:solidFill>
                  <a:prstClr val="black"/>
                </a:solidFill>
                <a:latin typeface="iCiel Bambola" panose="02000000000000000000" pitchFamily="2" charset="0"/>
              </a:rPr>
              <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Tường đông ong bướm đi về mặc ai.</a:t>
            </a:r>
            <a:endParaRPr lang="en-US" sz="3600" dirty="0">
              <a:solidFill>
                <a:prstClr val="black"/>
              </a:solidFill>
              <a:latin typeface="iCiel Bambola" panose="02000000000000000000" pitchFamily="2"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2344" b="29395" l="47363" r="94727"/>
                    </a14:imgEffect>
                  </a14:imgLayer>
                </a14:imgProps>
              </a:ext>
            </a:extLst>
          </a:blip>
          <a:srcRect l="48841" t="-2681" b="76562"/>
          <a:stretch/>
        </p:blipFill>
        <p:spPr>
          <a:xfrm rot="19592836" flipH="1">
            <a:off x="2346359" y="2228656"/>
            <a:ext cx="1403279" cy="648631"/>
          </a:xfrm>
          <a:prstGeom prst="rect">
            <a:avLst/>
          </a:prstGeom>
        </p:spPr>
      </p:pic>
      <p:sp>
        <p:nvSpPr>
          <p:cNvPr id="6" name="Rounded Rectangle 5"/>
          <p:cNvSpPr/>
          <p:nvPr/>
        </p:nvSpPr>
        <p:spPr>
          <a:xfrm>
            <a:off x="866695" y="3456058"/>
            <a:ext cx="4362609" cy="2946082"/>
          </a:xfrm>
          <a:prstGeom prst="roundRect">
            <a:avLst/>
          </a:prstGeom>
          <a:solidFill>
            <a:schemeClr val="accent2">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Gia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cảnh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Sống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gia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phong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lưu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khuôn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phép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nề</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smtClean="0">
                <a:solidFill>
                  <a:prstClr val="black"/>
                </a:solidFill>
                <a:latin typeface="iCiel Bambola" panose="02000000000000000000" pitchFamily="2" charset="0"/>
                <a:cs typeface="Times New Roman" panose="02020603050405020304" pitchFamily="18" charset="0"/>
              </a:rPr>
              <a:t>nếp</a:t>
            </a:r>
            <a:endParaRPr lang="en-US" altLang="en-US" sz="4000" dirty="0">
              <a:solidFill>
                <a:prstClr val="black"/>
              </a:solidFill>
              <a:latin typeface="iCiel Bambola"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2344" b="29395" l="47363" r="94727"/>
                    </a14:imgEffect>
                  </a14:imgLayer>
                </a14:imgProps>
              </a:ext>
            </a:extLst>
          </a:blip>
          <a:srcRect l="48841" t="-2681" b="76562"/>
          <a:stretch/>
        </p:blipFill>
        <p:spPr>
          <a:xfrm rot="12021133" flipH="1" flipV="1">
            <a:off x="8358716" y="2741679"/>
            <a:ext cx="1403279" cy="720059"/>
          </a:xfrm>
          <a:prstGeom prst="rect">
            <a:avLst/>
          </a:prstGeom>
        </p:spPr>
      </p:pic>
      <p:sp>
        <p:nvSpPr>
          <p:cNvPr id="12" name="Rounded Rectangle 11"/>
          <p:cNvSpPr/>
          <p:nvPr/>
        </p:nvSpPr>
        <p:spPr>
          <a:xfrm>
            <a:off x="6537325" y="3515211"/>
            <a:ext cx="4362609" cy="2946082"/>
          </a:xfrm>
          <a:prstGeom prst="roundRect">
            <a:avLst/>
          </a:pr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5400" dirty="0" smtClean="0">
                <a:solidFill>
                  <a:prstClr val="black"/>
                </a:solidFill>
                <a:latin typeface="iCiel Bambola" panose="02000000000000000000" pitchFamily="2" charset="0"/>
                <a:cs typeface="Times New Roman" panose="02020603050405020304" pitchFamily="18" charset="0"/>
              </a:rPr>
              <a:t>-</a:t>
            </a:r>
            <a:r>
              <a:rPr lang="en-US" altLang="en-US" sz="4000" dirty="0" err="1" smtClean="0">
                <a:solidFill>
                  <a:prstClr val="black"/>
                </a:solidFill>
                <a:latin typeface="iCiel Bambola" panose="02000000000000000000" pitchFamily="2" charset="0"/>
                <a:cs typeface="Times New Roman" panose="02020603050405020304" pitchFamily="18" charset="0"/>
              </a:rPr>
              <a:t>Cuộc</a:t>
            </a:r>
            <a:r>
              <a:rPr lang="en-US" altLang="en-US" sz="4000" dirty="0" smtClean="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sống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Êm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đềm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bình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lặng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kín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đáo</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smtClean="0">
                <a:solidFill>
                  <a:prstClr val="black"/>
                </a:solidFill>
                <a:latin typeface="iCiel Bambola" panose="02000000000000000000" pitchFamily="2" charset="0"/>
                <a:cs typeface="Times New Roman" panose="02020603050405020304" pitchFamily="18" charset="0"/>
              </a:rPr>
              <a:t>sáng</a:t>
            </a:r>
            <a:endParaRPr lang="en-US" altLang="en-US" sz="5400" dirty="0">
              <a:solidFill>
                <a:prstClr val="black"/>
              </a:solidFill>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63861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251069" cy="6846602"/>
          </a:xfrm>
          <a:prstGeom prst="rect">
            <a:avLst/>
          </a:prstGeom>
        </p:spPr>
      </p:pic>
      <p:sp>
        <p:nvSpPr>
          <p:cNvPr id="6" name="TextBox 5"/>
          <p:cNvSpPr txBox="1"/>
          <p:nvPr/>
        </p:nvSpPr>
        <p:spPr>
          <a:xfrm>
            <a:off x="3339118" y="2397792"/>
            <a:ext cx="505939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rPr>
              <a:t>III. </a:t>
            </a:r>
            <a:r>
              <a:rPr kumimoji="0" lang="en-US" sz="7200" b="1" i="0" u="none" strike="noStrike" kern="1200" cap="none" spc="0" normalizeH="0" baseline="0" noProof="0" dirty="0" err="1" smtClean="0">
                <a:ln>
                  <a:noFill/>
                </a:ln>
                <a:solidFill>
                  <a:srgbClr val="FFFF00"/>
                </a:solidFill>
                <a:effectLst/>
                <a:uLnTx/>
                <a:uFillTx/>
                <a:latin typeface="iCiel Bambola" panose="02000000000000000000" pitchFamily="2" charset="0"/>
                <a:ea typeface="+mn-ea"/>
                <a:cs typeface="+mn-cs"/>
              </a:rPr>
              <a:t>Luyện</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đề</a:t>
            </a:r>
            <a:endPar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830036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ảnh Cành đèn Lồng đỏ Đèn, đỏ, Treo, Lồng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9667" y1="74167" x2="49417" y2="81083"/>
                      </a14:backgroundRemoval>
                    </a14:imgEffect>
                  </a14:imgLayer>
                </a14:imgProps>
              </a:ext>
              <a:ext uri="{28A0092B-C50C-407E-A947-70E740481C1C}">
                <a14:useLocalDpi xmlns:a14="http://schemas.microsoft.com/office/drawing/2010/main" val="0"/>
              </a:ext>
            </a:extLst>
          </a:blip>
          <a:srcRect/>
          <a:stretch>
            <a:fillRect/>
          </a:stretch>
        </p:blipFill>
        <p:spPr bwMode="auto">
          <a:xfrm>
            <a:off x="8537575" y="-594360"/>
            <a:ext cx="4450080" cy="445008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ọa sĩ 9X gây sốt về bộ tranh minh họa Truyện Kiều"/>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088" y1="38224" x2="14422" y2="72750"/>
                        <a14:foregroundMark x1="21315" y1="40814" x2="21845" y2="51541"/>
                        <a14:foregroundMark x1="29480" y1="40444" x2="32025" y2="54254"/>
                        <a14:backgroundMark x1="35419" y1="45376" x2="57688" y2="82121"/>
                        <a14:backgroundMark x1="42206" y1="78175" x2="57158" y2="87546"/>
                      </a14:backgroundRemoval>
                    </a14:imgEffect>
                  </a14:imgLayer>
                </a14:imgProps>
              </a:ext>
              <a:ext uri="{28A0092B-C50C-407E-A947-70E740481C1C}">
                <a14:useLocalDpi xmlns:a14="http://schemas.microsoft.com/office/drawing/2010/main" val="0"/>
              </a:ext>
            </a:extLst>
          </a:blip>
          <a:srcRect l="7324" t="34135" r="56196"/>
          <a:stretch/>
        </p:blipFill>
        <p:spPr bwMode="auto">
          <a:xfrm>
            <a:off x="0" y="2225039"/>
            <a:ext cx="3276601" cy="50879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0"/>
            <a:ext cx="8900160" cy="2751522"/>
          </a:xfrm>
          <a:prstGeom prst="rect">
            <a:avLst/>
          </a:prstGeom>
        </p:spPr>
        <p:txBody>
          <a:bodyPr wrap="square">
            <a:spAutoFit/>
          </a:bodyPr>
          <a:lstStyle/>
          <a:p>
            <a:pPr>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ghen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thắm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kém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xanh</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a:t>
            </a:r>
          </a:p>
        </p:txBody>
      </p:sp>
      <p:sp>
        <p:nvSpPr>
          <p:cNvPr id="7" name="Rectangle 6"/>
          <p:cNvSpPr/>
          <p:nvPr/>
        </p:nvSpPr>
        <p:spPr>
          <a:xfrm>
            <a:off x="2910840" y="2728449"/>
            <a:ext cx="9174480" cy="4081117"/>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956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Tòa Nhà Cổ Tòa Nhà Cổ Tòa Nhà Kiến trúc Nhà Cổ, 3d, Cartoon, Chiều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5833" l="0" r="90000"/>
                    </a14:imgEffect>
                  </a14:imgLayer>
                </a14:imgProps>
              </a:ext>
              <a:ext uri="{28A0092B-C50C-407E-A947-70E740481C1C}">
                <a14:useLocalDpi xmlns:a14="http://schemas.microsoft.com/office/drawing/2010/main" val="0"/>
              </a:ext>
            </a:extLst>
          </a:blip>
          <a:srcRect/>
          <a:stretch>
            <a:fillRect/>
          </a:stretch>
        </p:blipFill>
        <p:spPr bwMode="auto">
          <a:xfrm>
            <a:off x="0" y="-1485382"/>
            <a:ext cx="8583295" cy="85832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10840" y="213360"/>
            <a:ext cx="8884920" cy="1126462"/>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184775" y="1594559"/>
            <a:ext cx="6797040" cy="2624308"/>
          </a:xfrm>
          <a:prstGeom prst="rect">
            <a:avLst/>
          </a:prstGeom>
        </p:spPr>
        <p:txBody>
          <a:bodyPr wrap="square">
            <a:spAutoFit/>
          </a:bodyPr>
          <a:lstStyle/>
          <a:p>
            <a:pPr algn="just">
              <a:lnSpc>
                <a:spcPct val="120000"/>
              </a:lnSpc>
              <a:spcAft>
                <a:spcPts val="800"/>
              </a:spcAft>
            </a:pP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 say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817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13461"/>
            <a:ext cx="11506200" cy="1643527"/>
          </a:xfrm>
          <a:prstGeom prst="rect">
            <a:avLst/>
          </a:prstGeom>
          <a:solidFill>
            <a:schemeClr val="accent4">
              <a:lumMod val="20000"/>
              <a:lumOff val="80000"/>
            </a:schemeClr>
          </a:solidFill>
        </p:spPr>
        <p:txBody>
          <a:bodyPr wrap="square">
            <a:spAutoFit/>
          </a:bodyPr>
          <a:lstStyle/>
          <a:p>
            <a:pPr algn="just">
              <a:lnSpc>
                <a:spcPct val="120000"/>
              </a:lnSpc>
              <a:spcAft>
                <a:spcPts val="0"/>
              </a:spcAft>
            </a:pP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hờn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5280" y="2222431"/>
            <a:ext cx="11506200" cy="3843103"/>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kị</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ghen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ghét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ngầm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éo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le,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5513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069" y="0"/>
            <a:ext cx="12251069" cy="6846602"/>
          </a:xfrm>
          <a:prstGeom prst="rect">
            <a:avLst/>
          </a:prstGeom>
        </p:spPr>
      </p:pic>
      <p:sp>
        <p:nvSpPr>
          <p:cNvPr id="6" name="TextBox 5"/>
          <p:cNvSpPr txBox="1"/>
          <p:nvPr/>
        </p:nvSpPr>
        <p:spPr>
          <a:xfrm>
            <a:off x="382558" y="325152"/>
            <a:ext cx="5567230" cy="1200329"/>
          </a:xfrm>
          <a:prstGeom prst="rect">
            <a:avLst/>
          </a:prstGeom>
          <a:noFill/>
        </p:spPr>
        <p:txBody>
          <a:bodyPr wrap="none" rtlCol="0">
            <a:spAutoFit/>
          </a:bodyPr>
          <a:lstStyle/>
          <a:p>
            <a:r>
              <a:rPr lang="en-US" sz="7200" b="1" dirty="0" smtClean="0">
                <a:solidFill>
                  <a:srgbClr val="FFFF00"/>
                </a:solidFill>
                <a:latin typeface="iCiel Bambola" panose="02000000000000000000" pitchFamily="2" charset="0"/>
              </a:rPr>
              <a:t>I. </a:t>
            </a:r>
            <a:r>
              <a:rPr lang="en-US" sz="7200" b="1" dirty="0" err="1" smtClean="0">
                <a:solidFill>
                  <a:srgbClr val="FFFF00"/>
                </a:solidFill>
                <a:latin typeface="iCiel Bambola" panose="02000000000000000000" pitchFamily="2" charset="0"/>
              </a:rPr>
              <a:t>Tìm</a:t>
            </a:r>
            <a:r>
              <a:rPr lang="en-US" sz="7200" b="1" dirty="0" smtClean="0">
                <a:solidFill>
                  <a:srgbClr val="FFFF00"/>
                </a:solidFill>
                <a:latin typeface="iCiel Bambola" panose="02000000000000000000" pitchFamily="2" charset="0"/>
              </a:rPr>
              <a:t> </a:t>
            </a:r>
            <a:r>
              <a:rPr lang="en-US" sz="7200" b="1" dirty="0" err="1" smtClean="0">
                <a:solidFill>
                  <a:srgbClr val="FFFF00"/>
                </a:solidFill>
                <a:latin typeface="iCiel Bambola" panose="02000000000000000000" pitchFamily="2" charset="0"/>
              </a:rPr>
              <a:t>hiểu</a:t>
            </a:r>
            <a:r>
              <a:rPr lang="en-US" sz="7200" b="1" dirty="0" smtClean="0">
                <a:solidFill>
                  <a:srgbClr val="FFFF00"/>
                </a:solidFill>
                <a:latin typeface="iCiel Bambola" panose="02000000000000000000" pitchFamily="2" charset="0"/>
              </a:rPr>
              <a:t> </a:t>
            </a:r>
            <a:r>
              <a:rPr lang="en-US" sz="7200" b="1" dirty="0" err="1" smtClean="0">
                <a:solidFill>
                  <a:srgbClr val="FFFF00"/>
                </a:solidFill>
                <a:latin typeface="iCiel Bambola" panose="02000000000000000000" pitchFamily="2" charset="0"/>
              </a:rPr>
              <a:t>chung</a:t>
            </a:r>
            <a:endParaRPr lang="en-US" sz="7200" b="1" dirty="0">
              <a:solidFill>
                <a:srgbClr val="FFFF00"/>
              </a:solidFill>
              <a:latin typeface="iCiel Bambola" panose="02000000000000000000" pitchFamily="2" charset="0"/>
            </a:endParaRPr>
          </a:p>
        </p:txBody>
      </p:sp>
      <p:sp>
        <p:nvSpPr>
          <p:cNvPr id="8" name="TextBox 7"/>
          <p:cNvSpPr txBox="1"/>
          <p:nvPr/>
        </p:nvSpPr>
        <p:spPr>
          <a:xfrm>
            <a:off x="509879" y="1305563"/>
            <a:ext cx="3834511" cy="830997"/>
          </a:xfrm>
          <a:prstGeom prst="rect">
            <a:avLst/>
          </a:prstGeom>
          <a:noFill/>
        </p:spPr>
        <p:txBody>
          <a:bodyPr wrap="none" rtlCol="0">
            <a:spAutoFit/>
          </a:bodyPr>
          <a:lstStyle/>
          <a:p>
            <a:r>
              <a:rPr lang="en-US" sz="4800" dirty="0" smtClean="0">
                <a:solidFill>
                  <a:srgbClr val="FFC000"/>
                </a:solidFill>
                <a:latin typeface="iCiel Bambola" panose="02000000000000000000" pitchFamily="2" charset="0"/>
              </a:rPr>
              <a:t>1. </a:t>
            </a:r>
            <a:r>
              <a:rPr lang="en-US" sz="4800" dirty="0" err="1" smtClean="0">
                <a:solidFill>
                  <a:srgbClr val="FFC000"/>
                </a:solidFill>
                <a:latin typeface="iCiel Bambola" panose="02000000000000000000" pitchFamily="2" charset="0"/>
              </a:rPr>
              <a:t>Vị</a:t>
            </a:r>
            <a:r>
              <a:rPr lang="en-US" sz="4800" dirty="0" smtClean="0">
                <a:solidFill>
                  <a:srgbClr val="FFC000"/>
                </a:solidFill>
                <a:latin typeface="iCiel Bambola" panose="02000000000000000000" pitchFamily="2" charset="0"/>
              </a:rPr>
              <a:t> </a:t>
            </a:r>
            <a:r>
              <a:rPr lang="en-US" sz="4800" dirty="0" err="1" smtClean="0">
                <a:solidFill>
                  <a:srgbClr val="FFC000"/>
                </a:solidFill>
                <a:latin typeface="iCiel Bambola" panose="02000000000000000000" pitchFamily="2" charset="0"/>
              </a:rPr>
              <a:t>trí</a:t>
            </a:r>
            <a:r>
              <a:rPr lang="en-US" sz="4800" dirty="0" smtClean="0">
                <a:solidFill>
                  <a:srgbClr val="FFC000"/>
                </a:solidFill>
                <a:latin typeface="iCiel Bambola" panose="02000000000000000000" pitchFamily="2" charset="0"/>
              </a:rPr>
              <a:t> </a:t>
            </a:r>
            <a:r>
              <a:rPr lang="en-US" sz="4800" dirty="0" err="1" smtClean="0">
                <a:solidFill>
                  <a:srgbClr val="FFC000"/>
                </a:solidFill>
                <a:latin typeface="iCiel Bambola" panose="02000000000000000000" pitchFamily="2" charset="0"/>
              </a:rPr>
              <a:t>đoạn</a:t>
            </a:r>
            <a:r>
              <a:rPr lang="en-US" sz="4800" dirty="0" smtClean="0">
                <a:solidFill>
                  <a:srgbClr val="FFC000"/>
                </a:solidFill>
                <a:latin typeface="iCiel Bambola" panose="02000000000000000000" pitchFamily="2" charset="0"/>
              </a:rPr>
              <a:t> </a:t>
            </a:r>
            <a:r>
              <a:rPr lang="en-US" sz="4800" dirty="0" err="1" smtClean="0">
                <a:solidFill>
                  <a:srgbClr val="FFC000"/>
                </a:solidFill>
                <a:latin typeface="iCiel Bambola" panose="02000000000000000000" pitchFamily="2" charset="0"/>
              </a:rPr>
              <a:t>trích</a:t>
            </a:r>
            <a:endParaRPr lang="en-US" sz="4800" dirty="0">
              <a:solidFill>
                <a:srgbClr val="FFC000"/>
              </a:solidFill>
              <a:latin typeface="iCiel Bambola" panose="02000000000000000000" pitchFamily="2" charset="0"/>
            </a:endParaRPr>
          </a:p>
        </p:txBody>
      </p:sp>
      <p:pic>
        <p:nvPicPr>
          <p:cNvPr id="2050" name="Picture 2" descr="Simple Musical Instrumentsรูป png, เวกเตอร์, PSD,  และไอคอนสำหรับการดาวน์โหลดฟรี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9879" y="2136560"/>
            <a:ext cx="1279686" cy="12796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74750" y="2360904"/>
            <a:ext cx="4809522" cy="707886"/>
          </a:xfrm>
          <a:prstGeom prst="rect">
            <a:avLst/>
          </a:prstGeom>
          <a:noFill/>
        </p:spPr>
        <p:txBody>
          <a:bodyPr wrap="none" rtlCol="0">
            <a:spAutoFit/>
          </a:bodyPr>
          <a:lstStyle/>
          <a:p>
            <a:r>
              <a:rPr lang="en-US" sz="4000" dirty="0" err="1" smtClean="0">
                <a:solidFill>
                  <a:schemeClr val="bg1"/>
                </a:solidFill>
                <a:latin typeface="iCiel Bambola" panose="02000000000000000000" pitchFamily="2" charset="0"/>
              </a:rPr>
              <a:t>Phần</a:t>
            </a:r>
            <a:r>
              <a:rPr lang="en-US" sz="4000" dirty="0" smtClean="0">
                <a:solidFill>
                  <a:schemeClr val="bg1"/>
                </a:solidFill>
                <a:latin typeface="iCiel Bambola" panose="02000000000000000000" pitchFamily="2" charset="0"/>
              </a:rPr>
              <a:t> 1: </a:t>
            </a:r>
            <a:r>
              <a:rPr lang="en-US" sz="4000" dirty="0" err="1" smtClean="0">
                <a:solidFill>
                  <a:schemeClr val="bg1"/>
                </a:solidFill>
                <a:latin typeface="iCiel Bambola" panose="02000000000000000000" pitchFamily="2" charset="0"/>
              </a:rPr>
              <a:t>Gặp</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gỡ</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và</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đính</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ước</a:t>
            </a:r>
            <a:endParaRPr lang="en-US" sz="4000" dirty="0">
              <a:solidFill>
                <a:schemeClr val="bg1"/>
              </a:solidFill>
              <a:latin typeface="iCiel Bambola" panose="02000000000000000000" pitchFamily="2" charset="0"/>
            </a:endParaRPr>
          </a:p>
        </p:txBody>
      </p:sp>
      <p:sp>
        <p:nvSpPr>
          <p:cNvPr id="9" name="Down Arrow 8"/>
          <p:cNvSpPr/>
          <p:nvPr/>
        </p:nvSpPr>
        <p:spPr>
          <a:xfrm>
            <a:off x="3814913" y="3091940"/>
            <a:ext cx="544010" cy="33395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extBox 13"/>
          <p:cNvSpPr txBox="1"/>
          <p:nvPr/>
        </p:nvSpPr>
        <p:spPr>
          <a:xfrm>
            <a:off x="1959277" y="3504547"/>
            <a:ext cx="3711272" cy="707886"/>
          </a:xfrm>
          <a:prstGeom prst="rect">
            <a:avLst/>
          </a:prstGeom>
          <a:noFill/>
        </p:spPr>
        <p:txBody>
          <a:bodyPr wrap="none" rtlCol="0">
            <a:spAutoFit/>
          </a:bodyPr>
          <a:lstStyle/>
          <a:p>
            <a:r>
              <a:rPr lang="en-US" sz="4000" dirty="0" err="1" smtClean="0">
                <a:solidFill>
                  <a:schemeClr val="bg1"/>
                </a:solidFill>
                <a:latin typeface="iCiel Bambola" panose="02000000000000000000" pitchFamily="2" charset="0"/>
              </a:rPr>
              <a:t>Từ</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câu</a:t>
            </a:r>
            <a:r>
              <a:rPr lang="en-US" sz="4000" dirty="0" smtClean="0">
                <a:solidFill>
                  <a:schemeClr val="bg1"/>
                </a:solidFill>
                <a:latin typeface="iCiel Bambola" panose="02000000000000000000" pitchFamily="2" charset="0"/>
              </a:rPr>
              <a:t> 15 </a:t>
            </a:r>
            <a:r>
              <a:rPr lang="en-US" sz="4000" dirty="0" err="1" smtClean="0">
                <a:solidFill>
                  <a:schemeClr val="bg1"/>
                </a:solidFill>
                <a:latin typeface="iCiel Bambola" panose="02000000000000000000" pitchFamily="2" charset="0"/>
              </a:rPr>
              <a:t>đến</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câu</a:t>
            </a:r>
            <a:r>
              <a:rPr lang="en-US" sz="4000" dirty="0" smtClean="0">
                <a:solidFill>
                  <a:schemeClr val="bg1"/>
                </a:solidFill>
                <a:latin typeface="iCiel Bambola" panose="02000000000000000000" pitchFamily="2" charset="0"/>
              </a:rPr>
              <a:t> 38</a:t>
            </a:r>
            <a:endParaRPr lang="en-US" sz="4000" dirty="0">
              <a:solidFill>
                <a:schemeClr val="bg1"/>
              </a:solidFill>
              <a:latin typeface="iCiel Bambola" panose="02000000000000000000" pitchFamily="2" charset="0"/>
            </a:endParaRPr>
          </a:p>
        </p:txBody>
      </p:sp>
    </p:spTree>
    <p:extLst>
      <p:ext uri="{BB962C8B-B14F-4D97-AF65-F5344CB8AC3E}">
        <p14:creationId xmlns:p14="http://schemas.microsoft.com/office/powerpoint/2010/main" val="3667904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9"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卡通可愛卡通漫畫可愛人物, 卡通插畫, 可愛人物, 可愛素材，PSD格式圖案和PNG圖片免費下載"/>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941" l="9961" r="89941"/>
                    </a14:imgEffect>
                  </a14:imgLayer>
                </a14:imgProps>
              </a:ext>
              <a:ext uri="{28A0092B-C50C-407E-A947-70E740481C1C}">
                <a14:useLocalDpi xmlns:a14="http://schemas.microsoft.com/office/drawing/2010/main" val="0"/>
              </a:ext>
            </a:extLst>
          </a:blip>
          <a:srcRect/>
          <a:stretch>
            <a:fillRect/>
          </a:stretch>
        </p:blipFill>
        <p:spPr bwMode="auto">
          <a:xfrm>
            <a:off x="7560968" y="1198209"/>
            <a:ext cx="6147403" cy="61474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640" y="290209"/>
            <a:ext cx="11536680" cy="1174039"/>
          </a:xfrm>
          <a:prstGeom prst="rect">
            <a:avLst/>
          </a:prstGeom>
        </p:spPr>
        <p:txBody>
          <a:bodyPr wrap="square">
            <a:spAutoFit/>
          </a:bodyPr>
          <a:lstStyle/>
          <a:p>
            <a:pPr algn="just">
              <a:lnSpc>
                <a:spcPct val="120000"/>
              </a:lnSpc>
              <a:spcAft>
                <a:spcPts val="0"/>
              </a:spcAft>
            </a:pP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14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4320" y="1605225"/>
            <a:ext cx="9662160" cy="4665893"/>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dùng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vẽ</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bởi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tuệ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tú</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Hoa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ghen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thua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thắm</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liễu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hờn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kém</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xanh</a:t>
            </a:r>
            <a:r>
              <a:rPr lang="en-US" sz="2200" dirty="0" smtClean="0">
                <a:effectLst/>
                <a:latin typeface="Times New Roman" panose="02020603050405020304" pitchFamily="18" charset="0"/>
                <a:ea typeface="Calibri" panose="020F0502020204030204" pitchFamily="34" charset="0"/>
              </a:rPr>
              <a:t>” : </a:t>
            </a:r>
            <a:r>
              <a:rPr lang="en-US" sz="2200" dirty="0" err="1" smtClean="0">
                <a:effectLst/>
                <a:latin typeface="Times New Roman" panose="02020603050405020304" pitchFamily="18" charset="0"/>
                <a:ea typeface="Calibri" panose="020F0502020204030204" pitchFamily="34" charset="0"/>
              </a:rPr>
              <a:t>vẻ</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đẹp</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quá</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hoàn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mĩ</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và</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sắc</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sảo</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của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Kiều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có</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sức</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quyến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rũ</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lạ</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lùng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khiến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thiên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nhiên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không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thể</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dễ</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dàng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chịu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thua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chịu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nhường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mà</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phải</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nảy</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sinh</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lòng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đố</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kỵ</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ghen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ghét</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báo</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hiệu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lành</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ít</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dữ</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nhiều</a:t>
            </a:r>
            <a:r>
              <a:rPr lang="en-US" sz="2200" dirty="0" smtClean="0">
                <a:effectLst/>
                <a:latin typeface="Times New Roman" panose="02020603050405020304" pitchFamily="18" charset="0"/>
                <a:ea typeface="Calibri" panose="020F0502020204030204" pitchFamily="34" charset="0"/>
              </a:rPr>
              <a:t>. </a:t>
            </a:r>
            <a:endParaRPr lang="en-US" sz="2200" dirty="0"/>
          </a:p>
        </p:txBody>
      </p:sp>
    </p:spTree>
    <p:extLst>
      <p:ext uri="{BB962C8B-B14F-4D97-AF65-F5344CB8AC3E}">
        <p14:creationId xmlns:p14="http://schemas.microsoft.com/office/powerpoint/2010/main" val="3377892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hế Lan Viên by vhx.namhai on emaze"/>
          <p:cNvPicPr>
            <a:picLocks noChangeAspect="1" noChangeArrowheads="1"/>
          </p:cNvPicPr>
          <p:nvPr/>
        </p:nvPicPr>
        <p:blipFill rotWithShape="1">
          <a:blip r:embed="rId2">
            <a:extLst>
              <a:ext uri="{28A0092B-C50C-407E-A947-70E740481C1C}">
                <a14:useLocalDpi xmlns:a14="http://schemas.microsoft.com/office/drawing/2010/main" val="0"/>
              </a:ext>
            </a:extLst>
          </a:blip>
          <a:srcRect r="3125"/>
          <a:stretch/>
        </p:blipFill>
        <p:spPr bwMode="auto">
          <a:xfrm>
            <a:off x="-91440" y="-1"/>
            <a:ext cx="12283440" cy="67713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18160" y="0"/>
            <a:ext cx="11392486" cy="6591508"/>
          </a:xfrm>
          <a:prstGeom prst="rect">
            <a:avLst/>
          </a:prstGeom>
          <a:noFill/>
          <a:ln>
            <a:noFill/>
          </a:ln>
          <a:effec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Cho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đoạn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sau</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Đầu</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lòng</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hai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ả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tố</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nga</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Thúy</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Kiều</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chị</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em</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Thúy</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Vân</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Mai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cốt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cách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tuyết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tinh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thần</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Mỗi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người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một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vẻ</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mười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phân</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vẹn</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mười</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1</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Bốn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thuộc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phẩm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Nằm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vị</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trí</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phẩm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Giới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thiệu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đôi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2</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chính</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trên</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3</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Chỉ</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ra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Thuần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Việt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Hán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Việt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những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việc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gì</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4</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thích</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cụm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mai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cốt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cách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tuyết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tinh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thần</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bút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pháp</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nghệ</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thuật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gì</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r>
            <a:b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b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898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UYẾT MINH VỀ TÁC GIẢ NGUYỄN DU | My Aloha"/>
          <p:cNvPicPr>
            <a:picLocks noChangeAspect="1" noChangeArrowheads="1"/>
          </p:cNvPicPr>
          <p:nvPr/>
        </p:nvPicPr>
        <p:blipFill rotWithShape="1">
          <a:blip r:embed="rId2">
            <a:extLst>
              <a:ext uri="{28A0092B-C50C-407E-A947-70E740481C1C}">
                <a14:useLocalDpi xmlns:a14="http://schemas.microsoft.com/office/drawing/2010/main" val="0"/>
              </a:ext>
            </a:extLst>
          </a:blip>
          <a:srcRect r="35237"/>
          <a:stretch/>
        </p:blipFill>
        <p:spPr bwMode="auto">
          <a:xfrm>
            <a:off x="132128" y="499491"/>
            <a:ext cx="4369534" cy="5397623"/>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501662" y="408210"/>
            <a:ext cx="7174522" cy="1200329"/>
          </a:xfrm>
          <a:prstGeom prst="rect">
            <a:avLst/>
          </a:prstGeom>
          <a:solidFill>
            <a:schemeClr val="accent4">
              <a:lumMod val="20000"/>
              <a:lumOff val="80000"/>
            </a:schemeClr>
          </a:solidFill>
        </p:spPr>
        <p:txBody>
          <a:bodyPr wrap="square">
            <a:spAutoFit/>
          </a:bodyPr>
          <a:lstStyle/>
          <a:p>
            <a:pPr algn="just"/>
            <a:r>
              <a:rPr lang="vi-VN" sz="2400" i="1" dirty="0" smtClean="0">
                <a:solidFill>
                  <a:srgbClr val="444444"/>
                </a:solidFill>
                <a:effectLst/>
                <a:latin typeface="Times New Roman" panose="02020603050405020304" pitchFamily="18" charset="0"/>
                <a:cs typeface="Times New Roman" panose="02020603050405020304" pitchFamily="18" charset="0"/>
              </a:rPr>
              <a:t>Câu 1: Bốn câu thơ trên thuộc tác phẩm nào? Nằm ở vị trí nào của tác phẩm? Của tác giả nào? Giới thiệu đôi nét về tác giả.</a:t>
            </a:r>
            <a:endParaRPr lang="en-US" sz="2400" i="1" dirty="0" smtClean="0">
              <a:solidFill>
                <a:srgbClr val="444444"/>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501662" y="1768068"/>
            <a:ext cx="7338646" cy="4524315"/>
          </a:xfrm>
          <a:prstGeom prst="rect">
            <a:avLst/>
          </a:prstGeom>
          <a:solidFill>
            <a:schemeClr val="accent6">
              <a:lumMod val="20000"/>
              <a:lumOff val="80000"/>
            </a:schemeClr>
          </a:solidFill>
        </p:spPr>
        <p:txBody>
          <a:bodyPr wrap="square">
            <a:spAutoFit/>
          </a:bodyPr>
          <a:lstStyle/>
          <a:p>
            <a:pPr algn="just"/>
            <a:r>
              <a:rPr lang="vi-VN" sz="2400" b="0" i="0" dirty="0" smtClean="0">
                <a:solidFill>
                  <a:srgbClr val="444444"/>
                </a:solidFill>
                <a:effectLst/>
                <a:latin typeface="+mj-lt"/>
                <a:ea typeface="Open Sans Semibold" panose="020B0706030804020204" pitchFamily="34" charset="0"/>
                <a:cs typeface="Open Sans Semibold" panose="020B0706030804020204" pitchFamily="34" charset="0"/>
              </a:rPr>
              <a:t>Bốn câu thơ trên thuộc văn bản </a:t>
            </a:r>
            <a:r>
              <a:rPr lang="vi-VN" sz="2400" b="0" i="0" u="none" strike="noStrike" dirty="0" smtClean="0">
                <a:solidFill>
                  <a:srgbClr val="444444"/>
                </a:solidFill>
                <a:effectLst/>
                <a:latin typeface="+mj-lt"/>
                <a:ea typeface="Open Sans Semibold" panose="020B0706030804020204" pitchFamily="34" charset="0"/>
                <a:cs typeface="Open Sans Semibold" panose="020B0706030804020204" pitchFamily="34" charset="0"/>
                <a:hlinkClick r:id="rId3" tooltip="Chị em Thúy Kiều"/>
              </a:rPr>
              <a:t>Chị em Thúy Kiều</a:t>
            </a:r>
            <a:r>
              <a:rPr lang="vi-VN" sz="2400" b="0" i="0" dirty="0" smtClean="0">
                <a:solidFill>
                  <a:srgbClr val="444444"/>
                </a:solidFill>
                <a:effectLst/>
                <a:latin typeface="+mj-lt"/>
                <a:ea typeface="Open Sans Semibold" panose="020B0706030804020204" pitchFamily="34" charset="0"/>
                <a:cs typeface="Open Sans Semibold" panose="020B0706030804020204" pitchFamily="34" charset="0"/>
              </a:rPr>
              <a:t> trích trong tác phẩm Truyện Kiều của nhà văn Nguyễn Du, đoạn trích nằm ở phần mở đầu của phần thứ nhất gặp gỡ và đính ước.</a:t>
            </a:r>
          </a:p>
          <a:p>
            <a:pPr algn="just"/>
            <a:r>
              <a:rPr lang="vi-VN" sz="2400" b="0" i="0" dirty="0" smtClean="0">
                <a:solidFill>
                  <a:srgbClr val="444444"/>
                </a:solidFill>
                <a:effectLst/>
                <a:latin typeface="+mj-lt"/>
                <a:ea typeface="Open Sans Semibold" panose="020B0706030804020204" pitchFamily="34" charset="0"/>
                <a:cs typeface="Open Sans Semibold" panose="020B0706030804020204" pitchFamily="34" charset="0"/>
              </a:rPr>
              <a:t>- Giới thiệu đôi nét về tác giả: Nguyễn Du tên hiệu là Thanh Hiên, sinh năm Ất Dậu (1765), mất năm Canh Thìn (1820). Ông sinh ra ở Hà Nội trong một gia đình danh giá, tổ tiên của ông rất nổi tiếng và được mệnh danh là đại thi hào dân tộc, là danh nhân văn hóa thế giới. Thơ văn của ông có giá trị hiện thực sâu sắc, phản ánh chân thực cuộc đời cơ cực của ông nói riêng, và xã hội đen tối, bất công nói chung.</a:t>
            </a:r>
          </a:p>
        </p:txBody>
      </p:sp>
    </p:spTree>
    <p:extLst>
      <p:ext uri="{BB962C8B-B14F-4D97-AF65-F5344CB8AC3E}">
        <p14:creationId xmlns:p14="http://schemas.microsoft.com/office/powerpoint/2010/main" val="2442287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ết bài đoạn trích Chị em Thúy Kiều, 4 cách kết bài hay, văn mẫu lớp 9"/>
          <p:cNvPicPr>
            <a:picLocks noChangeAspect="1" noChangeArrowheads="1"/>
          </p:cNvPicPr>
          <p:nvPr/>
        </p:nvPicPr>
        <p:blipFill rotWithShape="1">
          <a:blip r:embed="rId2">
            <a:extLst>
              <a:ext uri="{28A0092B-C50C-407E-A947-70E740481C1C}">
                <a14:useLocalDpi xmlns:a14="http://schemas.microsoft.com/office/drawing/2010/main" val="0"/>
              </a:ext>
            </a:extLst>
          </a:blip>
          <a:srcRect l="49373"/>
          <a:stretch/>
        </p:blipFill>
        <p:spPr bwMode="auto">
          <a:xfrm>
            <a:off x="6799383" y="656493"/>
            <a:ext cx="5176980" cy="537258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90954" y="960894"/>
            <a:ext cx="7197971" cy="954107"/>
          </a:xfrm>
          <a:prstGeom prst="rect">
            <a:avLst/>
          </a:prstGeom>
        </p:spPr>
        <p:txBody>
          <a:bodyPr wrap="square">
            <a:spAutoFit/>
          </a:bodyPr>
          <a:lstStyle/>
          <a:p>
            <a:r>
              <a:rPr lang="vi-VN" sz="2800" b="1" i="0" dirty="0" smtClean="0">
                <a:solidFill>
                  <a:srgbClr val="444444"/>
                </a:solidFill>
                <a:effectLst/>
                <a:latin typeface="+mj-lt"/>
              </a:rPr>
              <a:t>Câu 2</a:t>
            </a:r>
            <a:r>
              <a:rPr lang="vi-VN" sz="2800" b="0" i="0" dirty="0" smtClean="0">
                <a:solidFill>
                  <a:srgbClr val="444444"/>
                </a:solidFill>
                <a:effectLst/>
                <a:latin typeface="+mj-lt"/>
              </a:rPr>
              <a:t>: Nội dung chính của 4 câu thơ trên</a:t>
            </a:r>
            <a:r>
              <a:rPr lang="vi-VN" sz="2800" dirty="0" smtClean="0">
                <a:latin typeface="+mj-lt"/>
              </a:rPr>
              <a:t/>
            </a:r>
            <a:br>
              <a:rPr lang="vi-VN" sz="2800" dirty="0" smtClean="0">
                <a:latin typeface="+mj-lt"/>
              </a:rPr>
            </a:br>
            <a:endParaRPr lang="en-US" sz="2800" dirty="0">
              <a:latin typeface="+mj-lt"/>
            </a:endParaRPr>
          </a:p>
        </p:txBody>
      </p:sp>
      <p:sp>
        <p:nvSpPr>
          <p:cNvPr id="5" name="Rectangle 4"/>
          <p:cNvSpPr/>
          <p:nvPr/>
        </p:nvSpPr>
        <p:spPr>
          <a:xfrm>
            <a:off x="890954" y="2219402"/>
            <a:ext cx="6096000" cy="2246769"/>
          </a:xfrm>
          <a:prstGeom prst="rect">
            <a:avLst/>
          </a:prstGeom>
          <a:ln>
            <a:solidFill>
              <a:srgbClr val="FFC000"/>
            </a:solidFill>
            <a:prstDash val="lgDash"/>
          </a:ln>
        </p:spPr>
        <p:txBody>
          <a:bodyPr>
            <a:spAutoFit/>
          </a:bodyPr>
          <a:lstStyle/>
          <a:p>
            <a:pPr algn="just"/>
            <a:r>
              <a:rPr lang="vi-VN" sz="2800" b="0" i="0" dirty="0" smtClean="0">
                <a:solidFill>
                  <a:srgbClr val="444444"/>
                </a:solidFill>
                <a:effectLst/>
                <a:latin typeface="+mj-lt"/>
              </a:rPr>
              <a:t>Nội dung chính của 4 câu thơ trên là: Bốn câu thơ đầu khái quát lên bức chân dung về phẩm hạnh và đạo đức cùng với vẻ đẹp của Thúy Kiều và Thúy Vân một cách rõ nét nhất</a:t>
            </a:r>
            <a:r>
              <a:rPr lang="en-US" sz="2800" dirty="0" smtClean="0">
                <a:latin typeface="+mj-lt"/>
              </a:rPr>
              <a:t>.</a:t>
            </a:r>
            <a:endParaRPr lang="en-US" sz="2800" b="0" i="0" dirty="0" smtClean="0">
              <a:solidFill>
                <a:srgbClr val="444444"/>
              </a:solidFill>
              <a:effectLst/>
              <a:latin typeface="+mj-lt"/>
            </a:endParaRPr>
          </a:p>
        </p:txBody>
      </p:sp>
    </p:spTree>
    <p:extLst>
      <p:ext uri="{BB962C8B-B14F-4D97-AF65-F5344CB8AC3E}">
        <p14:creationId xmlns:p14="http://schemas.microsoft.com/office/powerpoint/2010/main" val="1935691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Powerpoint Đơn Giản ❤️ Hình Nền PP Chuyên Nghiệp – SCR.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16"/>
            <a:ext cx="12192000" cy="6916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2707" y="556736"/>
            <a:ext cx="10503877" cy="1569660"/>
          </a:xfrm>
          <a:prstGeom prst="rect">
            <a:avLst/>
          </a:prstGeom>
        </p:spPr>
        <p:txBody>
          <a:bodyPr wrap="square">
            <a:spAutoFit/>
          </a:bodyPr>
          <a:lstStyle/>
          <a:p>
            <a:pPr algn="just"/>
            <a:r>
              <a:rPr lang="vi-VN" sz="3200" b="1" i="1" dirty="0" smtClean="0">
                <a:solidFill>
                  <a:srgbClr val="C00000"/>
                </a:solidFill>
                <a:effectLst/>
                <a:latin typeface="Times New Roman" panose="02020603050405020304" pitchFamily="18" charset="0"/>
                <a:cs typeface="Times New Roman" panose="02020603050405020304" pitchFamily="18" charset="0"/>
              </a:rPr>
              <a:t>Câu 3: Chỉ ra từ Thuần Việt và từ Hán Việt trong những câu thơ trên? Tác dụng của việc sử dụng từ đó là gì?</a:t>
            </a:r>
            <a:r>
              <a:rPr lang="vi-VN" sz="3200" b="1" i="1" dirty="0" smtClean="0">
                <a:solidFill>
                  <a:srgbClr val="C00000"/>
                </a:solidFill>
                <a:latin typeface="Times New Roman" panose="02020603050405020304" pitchFamily="18" charset="0"/>
                <a:cs typeface="Times New Roman" panose="02020603050405020304" pitchFamily="18" charset="0"/>
              </a:rPr>
              <a:t/>
            </a:r>
            <a:br>
              <a:rPr lang="vi-VN" sz="3200" b="1" i="1" dirty="0" smtClean="0">
                <a:solidFill>
                  <a:srgbClr val="C00000"/>
                </a:solidFill>
                <a:latin typeface="Times New Roman" panose="02020603050405020304" pitchFamily="18" charset="0"/>
                <a:cs typeface="Times New Roman" panose="02020603050405020304" pitchFamily="18" charset="0"/>
              </a:rPr>
            </a:br>
            <a:endParaRPr lang="en-US" sz="3200" b="1" i="1"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707" y="2001961"/>
            <a:ext cx="10503877" cy="2062103"/>
          </a:xfrm>
          <a:prstGeom prst="rect">
            <a:avLst/>
          </a:prstGeom>
        </p:spPr>
        <p:txBody>
          <a:bodyPr wrap="square">
            <a:spAutoFit/>
          </a:bodyPr>
          <a:lstStyle/>
          <a:p>
            <a:pPr algn="just"/>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Thuần</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Việt</a:t>
            </a:r>
            <a:r>
              <a:rPr lang="en-US" sz="3200" b="0" i="0" dirty="0" smtClean="0">
                <a:solidFill>
                  <a:srgbClr val="444444"/>
                </a:solidFill>
                <a:effectLst/>
                <a:latin typeface="Times New Roman" panose="02020603050405020304" pitchFamily="18" charset="0"/>
                <a:cs typeface="Times New Roman" panose="02020603050405020304" pitchFamily="18" charset="0"/>
              </a:rPr>
              <a:t>: ả</a:t>
            </a:r>
          </a:p>
          <a:p>
            <a:pPr algn="just"/>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Hán</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Việt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tố</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nga</a:t>
            </a:r>
            <a:endParaRPr lang="en-US" sz="3200" b="0" i="0" dirty="0" smtClean="0">
              <a:solidFill>
                <a:srgbClr val="444444"/>
              </a:solidFill>
              <a:effectLst/>
              <a:latin typeface="Times New Roman" panose="02020603050405020304" pitchFamily="18" charset="0"/>
              <a:cs typeface="Times New Roman" panose="02020603050405020304" pitchFamily="18" charset="0"/>
            </a:endParaRPr>
          </a:p>
          <a:p>
            <a:pPr algn="just"/>
            <a:r>
              <a:rPr lang="en-US" sz="3200" b="0" i="0" dirty="0" smtClean="0">
                <a:solidFill>
                  <a:srgbClr val="444444"/>
                </a:solidFill>
                <a:effectLst/>
                <a:latin typeface="Times New Roman" panose="02020603050405020304" pitchFamily="18" charset="0"/>
                <a:cs typeface="Times New Roman" panose="02020603050405020304" pitchFamily="18" charset="0"/>
              </a:rPr>
              <a:t>=&gt; </a:t>
            </a:r>
            <a:r>
              <a:rPr lang="en-US" sz="3200" b="0" i="0" dirty="0" err="1" smtClean="0">
                <a:solidFill>
                  <a:srgbClr val="444444"/>
                </a:solidFill>
                <a:effectLst/>
                <a:latin typeface="Times New Roman" panose="02020603050405020304" pitchFamily="18" charset="0"/>
                <a:cs typeface="Times New Roman" panose="02020603050405020304" pitchFamily="18" charset="0"/>
              </a:rPr>
              <a:t>Tác</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dụng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của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việc</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sử</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dụng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đó</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là</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tạo</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nên</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một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vẻ</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đẹp</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vừa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dịu</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dàng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vừa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trang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trọng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của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chị</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em</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Thúy</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Kiều</a:t>
            </a:r>
            <a:r>
              <a:rPr lang="en-US" sz="3200" b="0" i="0" dirty="0" smtClean="0">
                <a:solidFill>
                  <a:srgbClr val="444444"/>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5974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584" y="416059"/>
            <a:ext cx="11512061" cy="1077218"/>
          </a:xfrm>
          <a:prstGeom prst="rect">
            <a:avLst/>
          </a:prstGeom>
          <a:solidFill>
            <a:schemeClr val="accent4">
              <a:lumMod val="20000"/>
              <a:lumOff val="80000"/>
            </a:schemeClr>
          </a:solidFill>
        </p:spPr>
        <p:txBody>
          <a:bodyPr wrap="square">
            <a:spAutoFit/>
          </a:bodyPr>
          <a:lstStyle/>
          <a:p>
            <a:pPr algn="just"/>
            <a:r>
              <a:rPr lang="en-US" sz="3200" b="1" i="0" dirty="0" err="1" smtClean="0">
                <a:solidFill>
                  <a:srgbClr val="444444"/>
                </a:solidFill>
                <a:effectLst/>
                <a:latin typeface="Times New Roman" panose="02020603050405020304" pitchFamily="18" charset="0"/>
                <a:cs typeface="Times New Roman" panose="02020603050405020304" pitchFamily="18" charset="0"/>
              </a:rPr>
              <a:t>Câu</a:t>
            </a:r>
            <a:r>
              <a:rPr lang="en-US" sz="3200" b="1" i="0" dirty="0" smtClean="0">
                <a:solidFill>
                  <a:srgbClr val="444444"/>
                </a:solidFill>
                <a:effectLst/>
                <a:latin typeface="Times New Roman" panose="02020603050405020304" pitchFamily="18" charset="0"/>
                <a:cs typeface="Times New Roman" panose="02020603050405020304" pitchFamily="18" charset="0"/>
              </a:rPr>
              <a:t> 4</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Giải</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thích</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cụm</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 </a:t>
            </a:r>
            <a:r>
              <a:rPr lang="en-US" sz="3200" b="0" i="1" dirty="0" err="1" smtClean="0">
                <a:solidFill>
                  <a:srgbClr val="444444"/>
                </a:solidFill>
                <a:effectLst/>
                <a:latin typeface="Times New Roman" panose="02020603050405020304" pitchFamily="18" charset="0"/>
                <a:cs typeface="Times New Roman" panose="02020603050405020304" pitchFamily="18" charset="0"/>
              </a:rPr>
              <a:t>mai</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cốt</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cách</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tuyết</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tinh</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thần</a:t>
            </a:r>
            <a:r>
              <a:rPr lang="en-US" sz="3200" b="0" i="1" dirty="0" smtClean="0">
                <a:solidFill>
                  <a:srgbClr val="444444"/>
                </a:solidFill>
                <a:effectLst/>
                <a:latin typeface="Times New Roman" panose="02020603050405020304" pitchFamily="18" charset="0"/>
                <a:cs typeface="Times New Roman" panose="02020603050405020304" pitchFamily="18" charset="0"/>
              </a:rPr>
              <a: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Tác</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giả</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sử</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dụng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bút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pháp</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nghệ</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thuật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gì</a:t>
            </a:r>
            <a:r>
              <a:rPr lang="en-US" sz="3200" b="0" i="0" dirty="0" smtClean="0">
                <a:solidFill>
                  <a:srgbClr val="444444"/>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398584" y="1859340"/>
            <a:ext cx="11512061" cy="3046988"/>
          </a:xfrm>
          <a:prstGeom prst="rect">
            <a:avLst/>
          </a:prstGeom>
          <a:solidFill>
            <a:schemeClr val="accent6">
              <a:lumMod val="20000"/>
              <a:lumOff val="80000"/>
            </a:schemeClr>
          </a:solidFill>
        </p:spPr>
        <p:txBody>
          <a:bodyPr wrap="square">
            <a:spAutoFit/>
          </a:bodyPr>
          <a:lstStyle/>
          <a:p>
            <a:pPr algn="just"/>
            <a:r>
              <a:rPr lang="vi-VN" sz="3200" b="0" i="0" dirty="0" smtClean="0">
                <a:solidFill>
                  <a:srgbClr val="444444"/>
                </a:solidFill>
                <a:effectLst/>
                <a:latin typeface="+mj-lt"/>
              </a:rPr>
              <a:t>Giải thích cụm từ “mai cốt cách, tuyết tinh thần”:</a:t>
            </a:r>
          </a:p>
          <a:p>
            <a:pPr algn="just"/>
            <a:r>
              <a:rPr lang="vi-VN" sz="3200" b="0" i="0" dirty="0" smtClean="0">
                <a:solidFill>
                  <a:srgbClr val="444444"/>
                </a:solidFill>
                <a:effectLst/>
                <a:latin typeface="+mj-lt"/>
              </a:rPr>
              <a:t>- Mai cốt cách: cốt cách thanh tao, mảnh dẻ như cây mai.</a:t>
            </a:r>
          </a:p>
          <a:p>
            <a:pPr algn="just"/>
            <a:r>
              <a:rPr lang="vi-VN" sz="3200" b="0" i="0" dirty="0" smtClean="0">
                <a:solidFill>
                  <a:srgbClr val="444444"/>
                </a:solidFill>
                <a:effectLst/>
                <a:latin typeface="+mj-lt"/>
              </a:rPr>
              <a:t>- Tuyết tinh thần: tinh thần trong trắng, khôi nguyên như tuyết.</a:t>
            </a:r>
          </a:p>
          <a:p>
            <a:pPr algn="just"/>
            <a:r>
              <a:rPr lang="vi-VN" sz="3200" b="0" i="0" dirty="0" smtClean="0">
                <a:solidFill>
                  <a:srgbClr val="444444"/>
                </a:solidFill>
                <a:effectLst/>
                <a:latin typeface="+mj-lt"/>
              </a:rPr>
              <a:t>=&gt; Câu thơ sử dụng biện pháp ước lệ tượng trưng để nói tới sự duyên dáng, thanh cao, trong trắng của chị em Thúy Kiều. Vẻ đẹp đạt mức hoàn hảo của hai chị em.</a:t>
            </a:r>
          </a:p>
        </p:txBody>
      </p:sp>
    </p:spTree>
    <p:extLst>
      <p:ext uri="{BB962C8B-B14F-4D97-AF65-F5344CB8AC3E}">
        <p14:creationId xmlns:p14="http://schemas.microsoft.com/office/powerpoint/2010/main" val="16760089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535" y="155604"/>
            <a:ext cx="4267570" cy="6474513"/>
          </a:xfrm>
          <a:prstGeom prst="rect">
            <a:avLst/>
          </a:prstGeom>
        </p:spPr>
      </p:pic>
      <p:sp>
        <p:nvSpPr>
          <p:cNvPr id="6" name="Rectangle 5"/>
          <p:cNvSpPr/>
          <p:nvPr/>
        </p:nvSpPr>
        <p:spPr>
          <a:xfrm>
            <a:off x="6939280" y="2475133"/>
            <a:ext cx="6522720" cy="4154984"/>
          </a:xfrm>
          <a:prstGeom prst="rect">
            <a:avLst/>
          </a:prstGeom>
        </p:spPr>
        <p:txBody>
          <a:bodyPr wrap="square">
            <a:spAutoFit/>
          </a:bodyPr>
          <a:lstStyle/>
          <a:p>
            <a:pPr algn="ctr"/>
            <a:r>
              <a:rPr lang="vi-VN" sz="2200" b="0" i="1" dirty="0" smtClean="0">
                <a:effectLst/>
                <a:latin typeface="iCiel Bambola" panose="02000000000000000000" pitchFamily="2" charset="0"/>
              </a:rPr>
              <a:t>Một hai nghiêng nước nghiêng thành,</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Sắc đành đòi một, tài đành họa hai.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Thông minh vốn sẵn tính trời,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Pha nghề thi họa, đủ mùi ca ngâm.</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Cung thương làu bậc ngũ âm,</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Nghề riêng ăn đứt hồ cầm một trương.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Khúc nhà tay lựa nên chương,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Một thiên Bạc mệnh, lại càng não nhân.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Phong lưu rất mực hồng quần,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Xuân xanh xấp xỉ tới tuần cập kê</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Êm đềm trướng rủ màn che,</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Tường đông ong bướm đi về mặc ai.</a:t>
            </a:r>
            <a:endParaRPr lang="en-US" sz="2200" dirty="0">
              <a:latin typeface="iCiel Bambola" panose="02000000000000000000" pitchFamily="2" charset="0"/>
            </a:endParaRPr>
          </a:p>
        </p:txBody>
      </p:sp>
      <p:sp>
        <p:nvSpPr>
          <p:cNvPr id="7" name="Rectangle 6"/>
          <p:cNvSpPr/>
          <p:nvPr/>
        </p:nvSpPr>
        <p:spPr>
          <a:xfrm>
            <a:off x="3312160" y="551844"/>
            <a:ext cx="6522720" cy="4493538"/>
          </a:xfrm>
          <a:prstGeom prst="rect">
            <a:avLst/>
          </a:prstGeom>
        </p:spPr>
        <p:txBody>
          <a:bodyPr wrap="square">
            <a:spAutoFit/>
          </a:bodyPr>
          <a:lstStyle/>
          <a:p>
            <a:pPr algn="ctr"/>
            <a:r>
              <a:rPr lang="vi-VN" sz="2200" b="0" i="1" dirty="0" smtClean="0">
                <a:effectLst/>
                <a:latin typeface="iCiel Bambola" panose="02000000000000000000" pitchFamily="2" charset="0"/>
              </a:rPr>
              <a:t>Đầu lòng hai ả tố nga,</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Thúy Kiều là chị, em là Thúy Vân.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Mai cốt cách, tuyết tinh thần,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Mỗi người một vẻ, mười phân vẹn mười.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Vân xem trang trọng khác vời,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Khuôn trăng đầy đặn, nét ngài nở nang.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Hoa cười ngọc thốt đoan trang,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Mây thua nước tóc, tuyết nhường màu da.</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Kiều càng sắc sảo, mặn mà,</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So bề tài, sắc, lại là phần hơn.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Làn thu thủy, nét xuân sơn,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Hoa ghen thua thắm, liễu hờn kém xanh.</a:t>
            </a:r>
            <a:r>
              <a:rPr lang="vi-VN" sz="2200" dirty="0" smtClean="0">
                <a:latin typeface="iCiel Bambola" panose="02000000000000000000" pitchFamily="2" charset="0"/>
              </a:rPr>
              <a:t/>
            </a:r>
            <a:br>
              <a:rPr lang="vi-VN" sz="2200" dirty="0" smtClean="0">
                <a:latin typeface="iCiel Bambola" panose="02000000000000000000" pitchFamily="2" charset="0"/>
              </a:rPr>
            </a:br>
            <a:endParaRPr lang="en-US" sz="2200" dirty="0">
              <a:latin typeface="iCiel Bambola" panose="02000000000000000000" pitchFamily="2" charset="0"/>
            </a:endParaRPr>
          </a:p>
        </p:txBody>
      </p:sp>
      <p:pic>
        <p:nvPicPr>
          <p:cNvPr id="3074" name="Picture 2" descr="So sánh tài sắc của Thúy Vân và Thúy Kiều - Văn mẫu lớp 11 (8 mẫu)"/>
          <p:cNvPicPr>
            <a:picLocks noChangeAspect="1" noChangeArrowheads="1"/>
          </p:cNvPicPr>
          <p:nvPr/>
        </p:nvPicPr>
        <p:blipFill rotWithShape="1">
          <a:blip r:embed="rId3">
            <a:extLst>
              <a:ext uri="{28A0092B-C50C-407E-A947-70E740481C1C}">
                <a14:useLocalDpi xmlns:a14="http://schemas.microsoft.com/office/drawing/2010/main" val="0"/>
              </a:ext>
            </a:extLst>
          </a:blip>
          <a:srcRect l="56615"/>
          <a:stretch/>
        </p:blipFill>
        <p:spPr bwMode="auto">
          <a:xfrm>
            <a:off x="5373145" y="4104640"/>
            <a:ext cx="2436087" cy="293909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So sánh tài sắc của Thúy Vân và Thúy Kiều - Văn mẫu lớp 11 (8 mẫu)"/>
          <p:cNvPicPr>
            <a:picLocks noChangeAspect="1" noChangeArrowheads="1"/>
          </p:cNvPicPr>
          <p:nvPr/>
        </p:nvPicPr>
        <p:blipFill rotWithShape="1">
          <a:blip r:embed="rId3">
            <a:extLst>
              <a:ext uri="{28A0092B-C50C-407E-A947-70E740481C1C}">
                <a14:useLocalDpi xmlns:a14="http://schemas.microsoft.com/office/drawing/2010/main" val="0"/>
              </a:ext>
            </a:extLst>
          </a:blip>
          <a:srcRect r="46333"/>
          <a:stretch/>
        </p:blipFill>
        <p:spPr bwMode="auto">
          <a:xfrm>
            <a:off x="8564880" y="-79407"/>
            <a:ext cx="3271520" cy="319087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54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9069" y="0"/>
            <a:ext cx="12251069" cy="6846602"/>
          </a:xfrm>
          <a:prstGeom prst="rect">
            <a:avLst/>
          </a:prstGeom>
          <a:ln>
            <a:noFill/>
          </a:ln>
          <a:effectLst>
            <a:softEdge rad="112500"/>
          </a:effectLst>
        </p:spPr>
      </p:pic>
      <p:sp>
        <p:nvSpPr>
          <p:cNvPr id="2" name="Title 1"/>
          <p:cNvSpPr>
            <a:spLocks noGrp="1"/>
          </p:cNvSpPr>
          <p:nvPr>
            <p:ph type="title"/>
          </p:nvPr>
        </p:nvSpPr>
        <p:spPr>
          <a:xfrm>
            <a:off x="-990600" y="169769"/>
            <a:ext cx="10515600" cy="1325563"/>
          </a:xfrm>
        </p:spPr>
        <p:txBody>
          <a:bodyPr/>
          <a:lstStyle/>
          <a:p>
            <a:pPr algn="ctr"/>
            <a:r>
              <a:rPr lang="en-US" altLang="en-US" dirty="0" err="1" smtClean="0">
                <a:solidFill>
                  <a:schemeClr val="bg1"/>
                </a:solidFill>
                <a:latin typeface="iCiel Bambola" panose="02000000000000000000" pitchFamily="2" charset="0"/>
                <a:cs typeface="Times New Roman" panose="02020603050405020304" pitchFamily="18" charset="0"/>
              </a:rPr>
              <a:t>Nối</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cột</a:t>
            </a:r>
            <a:r>
              <a:rPr lang="en-US" altLang="en-US" dirty="0" smtClean="0">
                <a:solidFill>
                  <a:schemeClr val="bg1"/>
                </a:solidFill>
                <a:latin typeface="iCiel Bambola" panose="02000000000000000000" pitchFamily="2" charset="0"/>
                <a:cs typeface="Times New Roman" panose="02020603050405020304" pitchFamily="18" charset="0"/>
              </a:rPr>
              <a:t> A </a:t>
            </a:r>
            <a:r>
              <a:rPr lang="en-US" altLang="en-US" dirty="0" err="1" smtClean="0">
                <a:solidFill>
                  <a:schemeClr val="bg1"/>
                </a:solidFill>
                <a:latin typeface="iCiel Bambola" panose="02000000000000000000" pitchFamily="2" charset="0"/>
                <a:cs typeface="Times New Roman" panose="02020603050405020304" pitchFamily="18" charset="0"/>
              </a:rPr>
              <a:t>với</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cột</a:t>
            </a:r>
            <a:r>
              <a:rPr lang="en-US" altLang="en-US" dirty="0" smtClean="0">
                <a:solidFill>
                  <a:schemeClr val="bg1"/>
                </a:solidFill>
                <a:latin typeface="iCiel Bambola" panose="02000000000000000000" pitchFamily="2" charset="0"/>
                <a:cs typeface="Times New Roman" panose="02020603050405020304" pitchFamily="18" charset="0"/>
              </a:rPr>
              <a:t> B </a:t>
            </a:r>
            <a:r>
              <a:rPr lang="en-US" altLang="en-US" dirty="0" err="1" smtClean="0">
                <a:solidFill>
                  <a:schemeClr val="bg1"/>
                </a:solidFill>
                <a:latin typeface="iCiel Bambola" panose="02000000000000000000" pitchFamily="2" charset="0"/>
                <a:cs typeface="Times New Roman" panose="02020603050405020304" pitchFamily="18" charset="0"/>
              </a:rPr>
              <a:t>sao</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cho</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phù</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hợp</a:t>
            </a:r>
            <a:r>
              <a:rPr lang="en-US" altLang="en-US" dirty="0" smtClean="0">
                <a:solidFill>
                  <a:schemeClr val="bg1"/>
                </a:solidFill>
                <a:latin typeface="iCiel Bambola" panose="02000000000000000000" pitchFamily="2" charset="0"/>
                <a:cs typeface="Times New Roman" panose="02020603050405020304" pitchFamily="18" charset="0"/>
              </a:rPr>
              <a:t>:</a:t>
            </a:r>
            <a:endParaRPr lang="en-US" dirty="0">
              <a:solidFill>
                <a:schemeClr val="bg1"/>
              </a:solidFill>
              <a:latin typeface="iCiel Bambola" panose="02000000000000000000" pitchFamily="2"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10097181"/>
              </p:ext>
            </p:extLst>
          </p:nvPr>
        </p:nvGraphicFramePr>
        <p:xfrm>
          <a:off x="420188" y="1832912"/>
          <a:ext cx="3315789" cy="3474720"/>
        </p:xfrm>
        <a:graphic>
          <a:graphicData uri="http://schemas.openxmlformats.org/drawingml/2006/table">
            <a:tbl>
              <a:tblPr firstRow="1" bandRow="1">
                <a:tableStyleId>{93296810-A885-4BE3-A3E7-6D5BEEA58F35}</a:tableStyleId>
              </a:tblPr>
              <a:tblGrid>
                <a:gridCol w="3315789">
                  <a:extLst>
                    <a:ext uri="{9D8B030D-6E8A-4147-A177-3AD203B41FA5}">
                      <a16:colId xmlns:a16="http://schemas.microsoft.com/office/drawing/2014/main" val="950259144"/>
                    </a:ext>
                  </a:extLst>
                </a:gridCol>
              </a:tblGrid>
              <a:tr h="370840">
                <a:tc>
                  <a:txBody>
                    <a:bodyPr/>
                    <a:lstStyle/>
                    <a:p>
                      <a:pPr algn="ctr"/>
                      <a:r>
                        <a:rPr lang="en-US" sz="3200" dirty="0" smtClean="0">
                          <a:latin typeface="Times New Roman" panose="02020603050405020304" pitchFamily="18" charset="0"/>
                          <a:cs typeface="Times New Roman" panose="02020603050405020304" pitchFamily="18" charset="0"/>
                        </a:rPr>
                        <a:t>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8702349"/>
                  </a:ext>
                </a:extLst>
              </a:tr>
              <a:tr h="370840">
                <a:tc>
                  <a:txBody>
                    <a:bodyPr/>
                    <a:lstStyle/>
                    <a:p>
                      <a:r>
                        <a:rPr lang="en-US" sz="3200" dirty="0" smtClean="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Đoan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trang</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3330056"/>
                  </a:ext>
                </a:extLst>
              </a:tr>
              <a:tr h="370840">
                <a:tc>
                  <a:txBody>
                    <a:bodyPr/>
                    <a:lstStyle/>
                    <a:p>
                      <a:r>
                        <a:rPr lang="en-US" sz="3200" dirty="0" smtClean="0">
                          <a:latin typeface="Times New Roman" panose="02020603050405020304" pitchFamily="18" charset="0"/>
                          <a:cs typeface="Times New Roman" panose="02020603050405020304" pitchFamily="18" charset="0"/>
                        </a:rPr>
                        <a:t>2. Mai </a:t>
                      </a:r>
                      <a:r>
                        <a:rPr lang="en-US" sz="3200" dirty="0" err="1" smtClean="0">
                          <a:latin typeface="Times New Roman" panose="02020603050405020304" pitchFamily="18" charset="0"/>
                          <a:cs typeface="Times New Roman" panose="02020603050405020304" pitchFamily="18" charset="0"/>
                        </a:rPr>
                        <a:t>cốt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cách</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1948838"/>
                  </a:ext>
                </a:extLst>
              </a:tr>
              <a:tr h="370840">
                <a:tc>
                  <a:txBody>
                    <a:bodyPr/>
                    <a:lstStyle/>
                    <a:p>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Tuyết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tinh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thần</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4735022"/>
                  </a:ext>
                </a:extLst>
              </a:tr>
              <a:tr h="370840">
                <a:tc>
                  <a:txBody>
                    <a:bodyPr/>
                    <a:lstStyle/>
                    <a:p>
                      <a:r>
                        <a:rPr lang="en-US" sz="3200" dirty="0" smtClean="0">
                          <a:latin typeface="Times New Roman" panose="02020603050405020304" pitchFamily="18" charset="0"/>
                          <a:cs typeface="Times New Roman" panose="02020603050405020304" pitchFamily="18" charset="0"/>
                        </a:rPr>
                        <a:t>4. </a:t>
                      </a:r>
                      <a:r>
                        <a:rPr lang="en-US" sz="3200" dirty="0" err="1" smtClean="0">
                          <a:latin typeface="Times New Roman" panose="02020603050405020304" pitchFamily="18" charset="0"/>
                          <a:cs typeface="Times New Roman" panose="02020603050405020304" pitchFamily="18" charset="0"/>
                        </a:rPr>
                        <a:t>Tố</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nga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0396028"/>
                  </a:ext>
                </a:extLst>
              </a:tr>
              <a:tr h="370840">
                <a:tc>
                  <a:txBody>
                    <a:bodyPr/>
                    <a:lstStyle/>
                    <a:p>
                      <a:r>
                        <a:rPr lang="en-US" sz="3200" dirty="0" smtClean="0">
                          <a:latin typeface="Times New Roman" panose="02020603050405020304" pitchFamily="18" charset="0"/>
                          <a:cs typeface="Times New Roman" panose="02020603050405020304" pitchFamily="18" charset="0"/>
                        </a:rPr>
                        <a:t>5. </a:t>
                      </a:r>
                      <a:r>
                        <a:rPr lang="en-US" sz="3200" dirty="0" err="1" smtClean="0">
                          <a:latin typeface="Times New Roman" panose="02020603050405020304" pitchFamily="18" charset="0"/>
                          <a:cs typeface="Times New Roman" panose="02020603050405020304" pitchFamily="18" charset="0"/>
                        </a:rPr>
                        <a:t>Làn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thủy</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485772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68101663"/>
              </p:ext>
            </p:extLst>
          </p:nvPr>
        </p:nvGraphicFramePr>
        <p:xfrm>
          <a:off x="5329646" y="1832912"/>
          <a:ext cx="6688183" cy="4450080"/>
        </p:xfrm>
        <a:graphic>
          <a:graphicData uri="http://schemas.openxmlformats.org/drawingml/2006/table">
            <a:tbl>
              <a:tblPr firstRow="1" bandRow="1">
                <a:tableStyleId>{00A15C55-8517-42AA-B614-E9B94910E393}</a:tableStyleId>
              </a:tblPr>
              <a:tblGrid>
                <a:gridCol w="6688183">
                  <a:extLst>
                    <a:ext uri="{9D8B030D-6E8A-4147-A177-3AD203B41FA5}">
                      <a16:colId xmlns:a16="http://schemas.microsoft.com/office/drawing/2014/main" val="1009814638"/>
                    </a:ext>
                  </a:extLst>
                </a:gridCol>
              </a:tblGrid>
              <a:tr h="370840">
                <a:tc>
                  <a:txBody>
                    <a:bodyPr/>
                    <a:lstStyle/>
                    <a:p>
                      <a:pPr algn="ctr"/>
                      <a:r>
                        <a:rPr lang="en-US" sz="3200" dirty="0" smtClean="0">
                          <a:latin typeface="Times New Roman" panose="02020603050405020304" pitchFamily="18" charset="0"/>
                          <a:cs typeface="Times New Roman" panose="02020603050405020304" pitchFamily="18" charset="0"/>
                        </a:rPr>
                        <a:t>B</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3924519"/>
                  </a:ext>
                </a:extLst>
              </a:tr>
              <a:tr h="370840">
                <a:tc>
                  <a:txBody>
                    <a:bodyPr/>
                    <a:lstStyle/>
                    <a:p>
                      <a:pPr rtl="0"/>
                      <a:r>
                        <a:rPr lang="en-US" sz="3200" u="none" strike="noStrike" kern="1200" baseline="0" dirty="0" smtClean="0">
                          <a:latin typeface="Times New Roman" panose="02020603050405020304" pitchFamily="18" charset="0"/>
                          <a:cs typeface="Times New Roman" panose="02020603050405020304" pitchFamily="18" charset="0"/>
                        </a:rPr>
                        <a:t>a. </a:t>
                      </a:r>
                      <a:r>
                        <a:rPr lang="en-US" sz="3200" u="none" strike="noStrike" kern="1200" baseline="0" dirty="0" err="1" smtClean="0">
                          <a:latin typeface="Times New Roman" panose="02020603050405020304" pitchFamily="18" charset="0"/>
                          <a:cs typeface="Times New Roman" panose="02020603050405020304" pitchFamily="18" charset="0"/>
                        </a:rPr>
                        <a:t>tinh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thần</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của</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tuyết</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trắng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và</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trong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sạch</a:t>
                      </a:r>
                      <a:r>
                        <a:rPr lang="en-US" sz="3200" u="none" strike="noStrike" kern="1200" baseline="0" dirty="0" smtClean="0">
                          <a:latin typeface="Times New Roman" panose="02020603050405020304" pitchFamily="18" charset="0"/>
                          <a:cs typeface="Times New Roman" panose="02020603050405020304" pitchFamily="18" charset="0"/>
                        </a:rPr>
                        <a:t>.</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098774957"/>
                  </a:ext>
                </a:extLst>
              </a:tr>
              <a:tr h="370840">
                <a:tc>
                  <a:txBody>
                    <a:bodyPr/>
                    <a:lstStyle/>
                    <a:p>
                      <a:pPr rtl="0"/>
                      <a:r>
                        <a:rPr lang="vi-VN" sz="3200" u="none" strike="noStrike" kern="1200" baseline="0" dirty="0" smtClean="0">
                          <a:latin typeface="Times New Roman" panose="02020603050405020304" pitchFamily="18" charset="0"/>
                          <a:cs typeface="Times New Roman" panose="02020603050405020304" pitchFamily="18" charset="0"/>
                        </a:rPr>
                        <a:t>b. chỉ người con gái đẹp.</a:t>
                      </a:r>
                      <a:endParaRPr lang="vi-VN"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57111891"/>
                  </a:ext>
                </a:extLst>
              </a:tr>
              <a:tr h="370840">
                <a:tc>
                  <a:txBody>
                    <a:bodyPr/>
                    <a:lstStyle/>
                    <a:p>
                      <a:pPr rtl="0"/>
                      <a:r>
                        <a:rPr lang="vi-VN" sz="3200" u="none" strike="noStrike" kern="1200" baseline="0" dirty="0" smtClean="0">
                          <a:latin typeface="Times New Roman" panose="02020603050405020304" pitchFamily="18" charset="0"/>
                          <a:cs typeface="Times New Roman" panose="02020603050405020304" pitchFamily="18" charset="0"/>
                        </a:rPr>
                        <a:t>c. làn nước mùa thu</a:t>
                      </a:r>
                      <a:endParaRPr lang="vi-VN"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002996603"/>
                  </a:ext>
                </a:extLst>
              </a:tr>
              <a:tr h="370840">
                <a:tc>
                  <a:txBody>
                    <a:bodyPr/>
                    <a:lstStyle/>
                    <a:p>
                      <a:pPr rtl="0"/>
                      <a:r>
                        <a:rPr lang="en-US" sz="3200" u="none" strike="noStrike" kern="1200" baseline="0" dirty="0" err="1" smtClean="0">
                          <a:latin typeface="Times New Roman" panose="02020603050405020304" pitchFamily="18" charset="0"/>
                          <a:cs typeface="Times New Roman" panose="02020603050405020304" pitchFamily="18" charset="0"/>
                        </a:rPr>
                        <a:t>d.cốt</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cách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của</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cây</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mai</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mảnh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dẻ</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và</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thanh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tao</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413802210"/>
                  </a:ext>
                </a:extLst>
              </a:tr>
              <a:tr h="370840">
                <a:tc>
                  <a:txBody>
                    <a:bodyPr/>
                    <a:lstStyle/>
                    <a:p>
                      <a:pPr rtl="0"/>
                      <a:r>
                        <a:rPr lang="en-US" sz="3200" u="none" strike="noStrike" kern="1200" baseline="0" dirty="0" smtClean="0">
                          <a:latin typeface="Times New Roman" panose="02020603050405020304" pitchFamily="18" charset="0"/>
                          <a:cs typeface="Times New Roman" panose="02020603050405020304" pitchFamily="18" charset="0"/>
                        </a:rPr>
                        <a:t>e. </a:t>
                      </a:r>
                      <a:r>
                        <a:rPr lang="en-US" sz="3200" u="none" strike="noStrike" kern="1200" baseline="0" dirty="0" err="1" smtClean="0">
                          <a:latin typeface="Times New Roman" panose="02020603050405020304" pitchFamily="18" charset="0"/>
                          <a:cs typeface="Times New Roman" panose="02020603050405020304" pitchFamily="18" charset="0"/>
                        </a:rPr>
                        <a:t>nghiêm</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trang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đứng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đắn</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752498880"/>
                  </a:ext>
                </a:extLst>
              </a:tr>
            </a:tbl>
          </a:graphicData>
        </a:graphic>
      </p:graphicFrame>
      <p:sp>
        <p:nvSpPr>
          <p:cNvPr id="6" name="Freeform 28"/>
          <p:cNvSpPr>
            <a:spLocks/>
          </p:cNvSpPr>
          <p:nvPr/>
        </p:nvSpPr>
        <p:spPr bwMode="auto">
          <a:xfrm>
            <a:off x="3735977" y="2668226"/>
            <a:ext cx="1593669" cy="3304404"/>
          </a:xfrm>
          <a:custGeom>
            <a:avLst/>
            <a:gdLst>
              <a:gd name="T0" fmla="*/ 0 w 534"/>
              <a:gd name="T1" fmla="*/ 0 h 2762"/>
              <a:gd name="T2" fmla="*/ 2147483646 w 534"/>
              <a:gd name="T3" fmla="*/ 2147483646 h 2762"/>
              <a:gd name="T4" fmla="*/ 0 60000 65536"/>
              <a:gd name="T5" fmla="*/ 0 60000 65536"/>
            </a:gdLst>
            <a:ahLst/>
            <a:cxnLst>
              <a:cxn ang="T4">
                <a:pos x="T0" y="T1"/>
              </a:cxn>
              <a:cxn ang="T5">
                <a:pos x="T2" y="T3"/>
              </a:cxn>
            </a:cxnLst>
            <a:rect l="0" t="0" r="r" b="b"/>
            <a:pathLst>
              <a:path w="534" h="2762">
                <a:moveTo>
                  <a:pt x="0" y="0"/>
                </a:moveTo>
                <a:lnTo>
                  <a:pt x="534" y="2762"/>
                </a:lnTo>
              </a:path>
            </a:pathLst>
          </a:custGeom>
          <a:noFill/>
          <a:ln w="57150" cap="flat" cmpd="sng">
            <a:solidFill>
              <a:srgbClr val="FF0000"/>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Line 30"/>
          <p:cNvSpPr>
            <a:spLocks noChangeShapeType="1"/>
          </p:cNvSpPr>
          <p:nvPr/>
        </p:nvSpPr>
        <p:spPr bwMode="auto">
          <a:xfrm flipV="1">
            <a:off x="3735976" y="2785291"/>
            <a:ext cx="1593669" cy="1068510"/>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ine 31"/>
          <p:cNvSpPr>
            <a:spLocks noChangeShapeType="1"/>
          </p:cNvSpPr>
          <p:nvPr/>
        </p:nvSpPr>
        <p:spPr bwMode="auto">
          <a:xfrm flipV="1">
            <a:off x="3735975" y="3699690"/>
            <a:ext cx="1593670" cy="899161"/>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Line 32"/>
          <p:cNvSpPr>
            <a:spLocks noChangeShapeType="1"/>
          </p:cNvSpPr>
          <p:nvPr/>
        </p:nvSpPr>
        <p:spPr bwMode="auto">
          <a:xfrm flipV="1">
            <a:off x="3735973" y="4339771"/>
            <a:ext cx="1593671" cy="784258"/>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Line 29"/>
          <p:cNvSpPr>
            <a:spLocks noChangeShapeType="1"/>
          </p:cNvSpPr>
          <p:nvPr/>
        </p:nvSpPr>
        <p:spPr bwMode="auto">
          <a:xfrm>
            <a:off x="3735970" y="3319546"/>
            <a:ext cx="1593673" cy="1804483"/>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625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úy Kiều báo ân báo oán - Ôn Thi Vă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1913572"/>
            <a:ext cx="4762500" cy="3762375"/>
          </a:xfrm>
          <a:prstGeom prst="rect">
            <a:avLst/>
          </a:prstGeom>
          <a:ln>
            <a:noFill/>
          </a:ln>
          <a:effectLst>
            <a:softEdge rad="635000"/>
          </a:effectLst>
        </p:spPr>
      </p:pic>
      <p:sp>
        <p:nvSpPr>
          <p:cNvPr id="6" name="Title 1"/>
          <p:cNvSpPr>
            <a:spLocks noGrp="1"/>
          </p:cNvSpPr>
          <p:nvPr>
            <p:ph type="title"/>
          </p:nvPr>
        </p:nvSpPr>
        <p:spPr>
          <a:xfrm>
            <a:off x="-2819400" y="907659"/>
            <a:ext cx="10515600" cy="1325563"/>
          </a:xfrm>
        </p:spPr>
        <p:txBody>
          <a:bodyPr>
            <a:normAutofit/>
          </a:bodyPr>
          <a:lstStyle/>
          <a:p>
            <a:pPr algn="ctr"/>
            <a:r>
              <a:rPr lang="en-US" altLang="en-US" dirty="0" err="1" smtClean="0">
                <a:solidFill>
                  <a:srgbClr val="002060"/>
                </a:solidFill>
                <a:latin typeface="iCiel Bambola" panose="02000000000000000000" pitchFamily="2" charset="0"/>
                <a:cs typeface="Times New Roman" panose="02020603050405020304" pitchFamily="18" charset="0"/>
              </a:rPr>
              <a:t>Bố</a:t>
            </a:r>
            <a:r>
              <a:rPr lang="en-US" altLang="en-US" dirty="0" smtClean="0">
                <a:solidFill>
                  <a:srgbClr val="002060"/>
                </a:solidFill>
                <a:latin typeface="iCiel Bambola" panose="02000000000000000000" pitchFamily="2" charset="0"/>
                <a:cs typeface="Times New Roman" panose="02020603050405020304" pitchFamily="18" charset="0"/>
              </a:rPr>
              <a:t> </a:t>
            </a:r>
            <a:r>
              <a:rPr lang="en-US" altLang="en-US" dirty="0" err="1" smtClean="0">
                <a:solidFill>
                  <a:srgbClr val="002060"/>
                </a:solidFill>
                <a:latin typeface="iCiel Bambola" panose="02000000000000000000" pitchFamily="2" charset="0"/>
                <a:cs typeface="Times New Roman" panose="02020603050405020304" pitchFamily="18" charset="0"/>
              </a:rPr>
              <a:t>cục</a:t>
            </a:r>
            <a:r>
              <a:rPr lang="en-US" altLang="en-US" dirty="0" smtClean="0">
                <a:solidFill>
                  <a:srgbClr val="002060"/>
                </a:solidFill>
                <a:latin typeface="iCiel Bambola" panose="02000000000000000000" pitchFamily="2" charset="0"/>
                <a:cs typeface="Times New Roman" panose="02020603050405020304" pitchFamily="18" charset="0"/>
              </a:rPr>
              <a:t>: 4 </a:t>
            </a:r>
            <a:r>
              <a:rPr lang="en-US" altLang="en-US" dirty="0" err="1" smtClean="0">
                <a:solidFill>
                  <a:srgbClr val="002060"/>
                </a:solidFill>
                <a:latin typeface="iCiel Bambola" panose="02000000000000000000" pitchFamily="2" charset="0"/>
                <a:cs typeface="Times New Roman" panose="02020603050405020304" pitchFamily="18" charset="0"/>
              </a:rPr>
              <a:t>phần</a:t>
            </a:r>
            <a:endParaRPr lang="en-US" dirty="0">
              <a:solidFill>
                <a:srgbClr val="002060"/>
              </a:solidFill>
              <a:latin typeface="iCiel Bambola" panose="02000000000000000000" pitchFamily="2" charset="0"/>
              <a:cs typeface="Times New Roman" panose="02020603050405020304" pitchFamily="18" charset="0"/>
            </a:endParaRPr>
          </a:p>
        </p:txBody>
      </p:sp>
      <p:pic>
        <p:nvPicPr>
          <p:cNvPr id="410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4554855" y="588009"/>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5070475" y="2016110"/>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5611175" y="3331209"/>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6220453" y="4707268"/>
            <a:ext cx="829945" cy="14683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11175" y="796530"/>
            <a:ext cx="6096000" cy="584775"/>
          </a:xfrm>
          <a:prstGeom prst="rect">
            <a:avLst/>
          </a:prstGeom>
          <a:solidFill>
            <a:schemeClr val="accent2">
              <a:lumMod val="40000"/>
              <a:lumOff val="60000"/>
            </a:schemeClr>
          </a:solidFill>
        </p:spPr>
        <p:txBody>
          <a:bodyPr>
            <a:spAutoFit/>
          </a:bodyPr>
          <a:lstStyle/>
          <a:p>
            <a:pPr lvl="0" algn="just" defTabSz="457200" fontAlgn="base">
              <a:spcBef>
                <a:spcPct val="0"/>
              </a:spcBef>
              <a:spcAft>
                <a:spcPct val="0"/>
              </a:spcAft>
            </a:pPr>
            <a:r>
              <a:rPr lang="en-US" altLang="en-US" sz="3200" dirty="0" smtClean="0">
                <a:solidFill>
                  <a:prstClr val="black"/>
                </a:solidFill>
                <a:latin typeface="iCiel Bambola" panose="02000000000000000000" pitchFamily="2" charset="0"/>
                <a:cs typeface="Times New Roman" panose="02020603050405020304" pitchFamily="18" charset="0"/>
              </a:rPr>
              <a:t>4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đầu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smtClean="0">
                <a:solidFill>
                  <a:prstClr val="black"/>
                </a:solidFill>
                <a:latin typeface="iCiel Bambola" panose="02000000000000000000" pitchFamily="2" charset="0"/>
                <a:cs typeface="Times New Roman" panose="02020603050405020304" pitchFamily="18" charset="0"/>
              </a:rPr>
              <a:t>Giới</a:t>
            </a:r>
            <a:r>
              <a:rPr lang="en-US" altLang="en-US" sz="3200" dirty="0" smtClean="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thiệu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khái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quát</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hai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chị</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em</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1" name="Rectangle 10"/>
          <p:cNvSpPr/>
          <p:nvPr/>
        </p:nvSpPr>
        <p:spPr>
          <a:xfrm>
            <a:off x="5974704" y="2233222"/>
            <a:ext cx="5307671" cy="584775"/>
          </a:xfrm>
          <a:prstGeom prst="rect">
            <a:avLst/>
          </a:prstGeom>
          <a:solidFill>
            <a:schemeClr val="accent4">
              <a:lumMod val="40000"/>
              <a:lumOff val="60000"/>
            </a:schemeClr>
          </a:solidFill>
        </p:spPr>
        <p:txBody>
          <a:bodyPr wrap="none">
            <a:spAutoFit/>
          </a:bodyPr>
          <a:lstStyle/>
          <a:p>
            <a:pPr lvl="0" algn="just" defTabSz="457200" fontAlgn="base">
              <a:spcBef>
                <a:spcPct val="0"/>
              </a:spcBef>
              <a:spcAft>
                <a:spcPct val="0"/>
              </a:spcAft>
            </a:pPr>
            <a:r>
              <a:rPr lang="en-US" altLang="en-US" sz="3200" dirty="0">
                <a:solidFill>
                  <a:prstClr val="black"/>
                </a:solidFill>
                <a:latin typeface="iCiel Bambola" panose="02000000000000000000" pitchFamily="2" charset="0"/>
                <a:cs typeface="Times New Roman" panose="02020603050405020304" pitchFamily="18" charset="0"/>
              </a:rPr>
              <a:t>4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tiếp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Gợi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tả</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vẻ</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đẹp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của</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Thúy</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Vân</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2" name="Rectangle 11"/>
          <p:cNvSpPr/>
          <p:nvPr/>
        </p:nvSpPr>
        <p:spPr>
          <a:xfrm>
            <a:off x="6533515" y="3597169"/>
            <a:ext cx="5626735" cy="584775"/>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3200" dirty="0">
                <a:solidFill>
                  <a:prstClr val="black"/>
                </a:solidFill>
                <a:latin typeface="iCiel Bambola" panose="02000000000000000000" pitchFamily="2" charset="0"/>
                <a:cs typeface="Times New Roman" panose="02020603050405020304" pitchFamily="18" charset="0"/>
              </a:rPr>
              <a:t>12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tiếp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Gợi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tả</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vẻ</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đẹp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của</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Thúy</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Kiều</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3" name="Rectangle 12"/>
          <p:cNvSpPr/>
          <p:nvPr/>
        </p:nvSpPr>
        <p:spPr>
          <a:xfrm>
            <a:off x="7162800" y="4860534"/>
            <a:ext cx="4856480" cy="1077218"/>
          </a:xfrm>
          <a:prstGeom prst="rect">
            <a:avLst/>
          </a:prstGeom>
          <a:solidFill>
            <a:schemeClr val="accent5">
              <a:lumMod val="40000"/>
              <a:lumOff val="6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4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câu</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cuối</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Nhận</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xét</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chung</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về</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cuộc</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sống</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của</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hai</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chị</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em</a:t>
            </a:r>
            <a:endParaRPr kumimoji="0" lang="en-US" sz="2000" b="0" i="0" u="none" strike="noStrike" kern="0" cap="none" spc="0" normalizeH="0" baseline="0" noProof="0" dirty="0" smtClean="0">
              <a:ln>
                <a:noFill/>
              </a:ln>
              <a:solidFill>
                <a:sysClr val="windowText" lastClr="000000"/>
              </a:solidFill>
              <a:effectLst/>
              <a:uLnTx/>
              <a:uFillTx/>
              <a:latin typeface="iCiel Bambola" panose="02000000000000000000" pitchFamily="2" charset="0"/>
            </a:endParaRPr>
          </a:p>
        </p:txBody>
      </p:sp>
    </p:spTree>
    <p:extLst>
      <p:ext uri="{BB962C8B-B14F-4D97-AF65-F5344CB8AC3E}">
        <p14:creationId xmlns:p14="http://schemas.microsoft.com/office/powerpoint/2010/main" val="3755695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069" y="0"/>
            <a:ext cx="12251069" cy="6846602"/>
          </a:xfrm>
          <a:prstGeom prst="rect">
            <a:avLst/>
          </a:prstGeom>
        </p:spPr>
      </p:pic>
      <p:sp>
        <p:nvSpPr>
          <p:cNvPr id="6" name="TextBox 5"/>
          <p:cNvSpPr txBox="1"/>
          <p:nvPr/>
        </p:nvSpPr>
        <p:spPr>
          <a:xfrm>
            <a:off x="1967518" y="2458752"/>
            <a:ext cx="731161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rPr>
              <a:t>II. </a:t>
            </a:r>
            <a:r>
              <a:rPr kumimoji="0" lang="en-US" sz="7200" b="1" i="0" u="none" strike="noStrike" kern="1200" cap="none" spc="0" normalizeH="0" baseline="0" noProof="0" dirty="0" err="1" smtClean="0">
                <a:ln>
                  <a:noFill/>
                </a:ln>
                <a:solidFill>
                  <a:srgbClr val="FFFF00"/>
                </a:solidFill>
                <a:effectLst/>
                <a:uLnTx/>
                <a:uFillTx/>
                <a:latin typeface="iCiel Bambola" panose="02000000000000000000" pitchFamily="2" charset="0"/>
                <a:ea typeface="+mn-ea"/>
                <a:cs typeface="+mn-cs"/>
              </a:rPr>
              <a:t>Đọc</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hiểu</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văn</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bản</a:t>
            </a:r>
            <a:endPar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1791053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7975" y="2555134"/>
            <a:ext cx="2709545" cy="2677656"/>
          </a:xfrm>
          <a:prstGeom prst="rect">
            <a:avLst/>
          </a:prstGeom>
          <a:ln>
            <a:solidFill>
              <a:srgbClr val="FF0000"/>
            </a:solidFill>
            <a:prstDash val="lgDashDot"/>
          </a:ln>
        </p:spPr>
        <p:txBody>
          <a:bodyPr wrap="square">
            <a:spAutoFit/>
          </a:bodyPr>
          <a:lstStyle/>
          <a:p>
            <a:pPr lvl="0" algn="just" defTabSz="457200" fontAlgn="base">
              <a:spcBef>
                <a:spcPct val="0"/>
              </a:spcBef>
              <a:spcAft>
                <a:spcPct val="0"/>
              </a:spcAft>
            </a:pPr>
            <a:r>
              <a:rPr lang="en-US" altLang="en-US" sz="2800" dirty="0" err="1" smtClean="0">
                <a:solidFill>
                  <a:prstClr val="black"/>
                </a:solidFill>
                <a:latin typeface="Times New Roman" panose="02020603050405020304" pitchFamily="18" charset="0"/>
                <a:cs typeface="Times New Roman" panose="02020603050405020304" pitchFamily="18" charset="0"/>
              </a:rPr>
              <a:t>Giới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thiệu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ngắn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gọn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đủ</a:t>
            </a:r>
            <a:r>
              <a:rPr lang="en-US" altLang="en-US" sz="2800" dirty="0">
                <a:solidFill>
                  <a:prstClr val="black"/>
                </a:solidFill>
                <a:latin typeface="Times New Roman" panose="02020603050405020304" pitchFamily="18" charset="0"/>
                <a:cs typeface="Times New Roman" panose="02020603050405020304" pitchFamily="18" charset="0"/>
              </a:rPr>
              <a:t> - </a:t>
            </a:r>
            <a:r>
              <a:rPr lang="en-US" altLang="en-US" sz="2800" dirty="0" err="1">
                <a:solidFill>
                  <a:prstClr val="black"/>
                </a:solidFill>
                <a:latin typeface="Times New Roman" panose="02020603050405020304" pitchFamily="18" charset="0"/>
                <a:cs typeface="Times New Roman" panose="02020603050405020304" pitchFamily="18" charset="0"/>
              </a:rPr>
              <a:t>hai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người</a:t>
            </a:r>
            <a:r>
              <a:rPr lang="en-US" altLang="en-US" sz="2800" dirty="0">
                <a:solidFill>
                  <a:prstClr val="black"/>
                </a:solidFill>
                <a:latin typeface="Times New Roman" panose="02020603050405020304" pitchFamily="18" charset="0"/>
                <a:cs typeface="Times New Roman" panose="02020603050405020304" pitchFamily="18" charset="0"/>
              </a:rPr>
              <a:t> con </a:t>
            </a:r>
            <a:r>
              <a:rPr lang="en-US" altLang="en-US" sz="2800" dirty="0" err="1">
                <a:solidFill>
                  <a:prstClr val="black"/>
                </a:solidFill>
                <a:latin typeface="Times New Roman" panose="02020603050405020304" pitchFamily="18" charset="0"/>
                <a:cs typeface="Times New Roman" panose="02020603050405020304" pitchFamily="18" charset="0"/>
              </a:rPr>
              <a:t>gái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lòng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đình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họ</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Vương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đều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tố</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nga</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6146" name="Picture 2" descr="Đèn Lồng Hình ảnh | Định dạng hình ảnh PNG 400435317|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a:stretch>
            <a:fillRect/>
          </a:stretch>
        </p:blipFill>
        <p:spPr bwMode="auto">
          <a:xfrm>
            <a:off x="3210337" y="-395352"/>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èn Lồng Hình ảnh | Định dạng hình ảnh PNG 400435317|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a:off x="-2966403" y="-395352"/>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Đèn Lồng Hình ảnh | Định dạng hình ảnh PNG 400435317|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flipH="1">
            <a:off x="9225280" y="-335280"/>
            <a:ext cx="6847840" cy="3424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73596" y="2151250"/>
            <a:ext cx="6096000" cy="2185214"/>
          </a:xfrm>
          <a:prstGeom prst="rect">
            <a:avLst/>
          </a:prstGeom>
        </p:spPr>
        <p:txBody>
          <a:bodyPr>
            <a:spAutoFit/>
          </a:bodyPr>
          <a:lstStyle/>
          <a:p>
            <a:pPr algn="ctr"/>
            <a:r>
              <a:rPr lang="vi-VN" sz="2800" i="1" dirty="0">
                <a:solidFill>
                  <a:prstClr val="black"/>
                </a:solidFill>
                <a:latin typeface="iCiel Bambola" panose="02000000000000000000" pitchFamily="2" charset="0"/>
              </a:rPr>
              <a:t>Đầu lòng hai ả tố nga,</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Thúy Kiều là chị, em là Thúy Vân.</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Mai cốt cách, tuyết tinh thần,</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Mỗi người một vẻ, mười phân vẹn mười.</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endParaRPr lang="en-US" sz="2400" dirty="0"/>
          </a:p>
        </p:txBody>
      </p:sp>
      <p:sp>
        <p:nvSpPr>
          <p:cNvPr id="7" name="AutoShape 4" descr="Yếu tố hoạt hình mũi tên dễ thương | Công cụ đồ họa AI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การ์ตูนเส้นขยุกขยิกลูกศรต่างๆ | องค์ประกอบกราฟฟิก แบบ AI ดาวน์โหลดฟรี -  Pikbe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rotWithShape="1">
          <a:blip r:embed="rId4"/>
          <a:srcRect l="48841" t="-2681" b="76562"/>
          <a:stretch/>
        </p:blipFill>
        <p:spPr>
          <a:xfrm rot="21406176" flipH="1">
            <a:off x="2532763" y="2009990"/>
            <a:ext cx="1081388" cy="648631"/>
          </a:xfrm>
          <a:prstGeom prst="rect">
            <a:avLst/>
          </a:prstGeom>
        </p:spPr>
      </p:pic>
      <p:sp>
        <p:nvSpPr>
          <p:cNvPr id="13" name="Rectangle 12"/>
          <p:cNvSpPr/>
          <p:nvPr/>
        </p:nvSpPr>
        <p:spPr>
          <a:xfrm>
            <a:off x="8209366" y="2192488"/>
            <a:ext cx="3485085" cy="1384995"/>
          </a:xfrm>
          <a:prstGeom prst="rect">
            <a:avLst/>
          </a:prstGeom>
          <a:solidFill>
            <a:schemeClr val="accent4">
              <a:lumMod val="20000"/>
              <a:lumOff val="80000"/>
            </a:schemeClr>
          </a:solidFill>
        </p:spPr>
        <p:txBody>
          <a:bodyPr wrap="square">
            <a:spAutoFit/>
          </a:bodyPr>
          <a:lstStyle/>
          <a:p>
            <a:pPr lvl="0" algn="just" defTabSz="457200" fontAlgn="base">
              <a:spcBef>
                <a:spcPct val="0"/>
              </a:spcBef>
              <a:spcAft>
                <a:spcPct val="0"/>
              </a:spcAft>
            </a:pPr>
            <a:r>
              <a:rPr lang="en-US" altLang="en-US" sz="2800" dirty="0" err="1" smtClean="0">
                <a:solidFill>
                  <a:prstClr val="black"/>
                </a:solidFill>
                <a:latin typeface="Times New Roman" panose="02020603050405020304" pitchFamily="18" charset="0"/>
                <a:cs typeface="Times New Roman" panose="02020603050405020304" pitchFamily="18" charset="0"/>
              </a:rPr>
              <a:t>Sử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dụng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thuật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tiểu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bút</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pháp</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ước</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lệ</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2344" b="29395" l="47363" r="94727"/>
                    </a14:imgEffect>
                  </a14:imgLayer>
                </a14:imgProps>
              </a:ext>
            </a:extLst>
          </a:blip>
          <a:srcRect l="48841" t="-2681" b="76562"/>
          <a:stretch/>
        </p:blipFill>
        <p:spPr>
          <a:xfrm rot="19592836">
            <a:off x="7267300" y="2742999"/>
            <a:ext cx="1270503" cy="648631"/>
          </a:xfrm>
          <a:prstGeom prst="rect">
            <a:avLst/>
          </a:prstGeom>
        </p:spPr>
      </p:pic>
      <p:pic>
        <p:nvPicPr>
          <p:cNvPr id="6154" name="Picture 10" descr="3 bài văn phân tích đoạn trích Chị em Thúy Kiều hay nhất ngắn gọn Thúy Kiều  Thúy Vân"/>
          <p:cNvPicPr>
            <a:picLocks noChangeAspect="1" noChangeArrowheads="1"/>
          </p:cNvPicPr>
          <p:nvPr/>
        </p:nvPicPr>
        <p:blipFill rotWithShape="1">
          <a:blip r:embed="rId8">
            <a:extLst>
              <a:ext uri="{28A0092B-C50C-407E-A947-70E740481C1C}">
                <a14:useLocalDpi xmlns:a14="http://schemas.microsoft.com/office/drawing/2010/main" val="0"/>
              </a:ext>
            </a:extLst>
          </a:blip>
          <a:srcRect l="565" t="10363" r="-565" b="37134"/>
          <a:stretch/>
        </p:blipFill>
        <p:spPr bwMode="auto">
          <a:xfrm>
            <a:off x="4051755" y="3983379"/>
            <a:ext cx="3927472" cy="28089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15346" y="1301582"/>
            <a:ext cx="8030532" cy="584775"/>
          </a:xfrm>
          <a:prstGeom prst="rect">
            <a:avLst/>
          </a:prstGeom>
          <a:noFill/>
        </p:spPr>
        <p:txBody>
          <a:bodyPr wrap="none" rtlCol="0">
            <a:spAutoFit/>
          </a:bodyPr>
          <a:lstStyle/>
          <a:p>
            <a:r>
              <a:rPr lang="vi-VN" sz="3200" b="1" dirty="0" smtClean="0">
                <a:solidFill>
                  <a:srgbClr val="0070C0"/>
                </a:solidFill>
                <a:latin typeface="Times New Roman" panose="02020603050405020304" pitchFamily="18" charset="0"/>
                <a:cs typeface="Times New Roman" panose="02020603050405020304" pitchFamily="18" charset="0"/>
              </a:rPr>
              <a:t>1. GIỚI THIỆU VẺ ĐẸP CỦA HAI CHỊ EM</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6442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im hoạt hình vẽ tay dày sơn gốc thời cổ đại người đàn ông đẹp như tiên nữ  Na Xiao minh họa cho phụ nữ PNG | Công cụ đồ họa PS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160338"/>
            <a:ext cx="6050280" cy="6050280"/>
          </a:xfrm>
          <a:prstGeom prst="rect">
            <a:avLst/>
          </a:prstGeom>
        </p:spPr>
      </p:pic>
      <p:sp>
        <p:nvSpPr>
          <p:cNvPr id="6" name="Flowchart: Alternate Process 5">
            <a:hlinkClick r:id="rId3" action="ppaction://hlinksldjump"/>
            <a:extLst>
              <a:ext uri="{FF2B5EF4-FFF2-40B4-BE49-F238E27FC236}">
                <a16:creationId xmlns:a16="http://schemas.microsoft.com/office/drawing/2014/main" id="{97D1AA0C-6E40-4E46-A28A-52BC65C22CC1}"/>
              </a:ext>
            </a:extLst>
          </p:cNvPr>
          <p:cNvSpPr/>
          <p:nvPr/>
        </p:nvSpPr>
        <p:spPr>
          <a:xfrm>
            <a:off x="5072380" y="197804"/>
            <a:ext cx="6601460" cy="6081712"/>
          </a:xfrm>
          <a:prstGeom prst="flowChartAlternateProcess">
            <a:avLst/>
          </a:prstGeom>
          <a:noFill/>
          <a:ln w="12700" cap="flat" cmpd="sng" algn="ctr">
            <a:noFill/>
            <a:prstDash val="solid"/>
          </a:ln>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Bút</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pháp</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vi-VN"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ư</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ớc</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lệ</a:t>
            </a:r>
            <a:endPar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endParaRPr>
          </a:p>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endParaRPr>
          </a:p>
          <a:p>
            <a:pPr marL="457200" marR="0" lvl="0" indent="-457200" algn="just" defTabSz="457200" eaLnBrk="0" fontAlgn="base" latinLnBrk="0" hangingPunct="0">
              <a:lnSpc>
                <a:spcPct val="100000"/>
              </a:lnSpc>
              <a:spcBef>
                <a:spcPct val="0"/>
              </a:spcBef>
              <a:spcAft>
                <a:spcPct val="0"/>
              </a:spcAft>
              <a:buClrTx/>
              <a:buSzTx/>
              <a:buFontTx/>
              <a:buChar char="-"/>
              <a:tabLst/>
              <a:defRPr/>
            </a:pP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Sử</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dụng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những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quy</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ước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trong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biểu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hiện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nghệ</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thuật</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dùng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hình</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ợng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thiên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nhiên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đẹp</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để</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nói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về</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vẻ</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đẹp</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của</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con ng</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ời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a:t>
            </a:r>
          </a:p>
          <a:p>
            <a:pPr marL="457200" marR="0" lvl="0" indent="-457200" algn="just" defTabSz="457200" eaLnBrk="0" fontAlgn="base" latinLnBrk="0" hangingPunct="0">
              <a:lnSpc>
                <a:spcPct val="100000"/>
              </a:lnSpc>
              <a:spcBef>
                <a:spcPct val="0"/>
              </a:spcBef>
              <a:spcAft>
                <a:spcPct val="0"/>
              </a:spcAft>
              <a:buClrTx/>
              <a:buSzTx/>
              <a:buFontTx/>
              <a:buChar char="-"/>
              <a:tabLst/>
              <a:defRPr/>
            </a:pP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Không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miêu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tả</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tỉ</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mỉ</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cụ</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thể</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mà</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chủ</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yếu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gợi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tác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động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tới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trí</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ởng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ợng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của</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ng</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ời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đọc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a:t>
            </a:r>
          </a:p>
        </p:txBody>
      </p:sp>
    </p:spTree>
    <p:extLst>
      <p:ext uri="{BB962C8B-B14F-4D97-AF65-F5344CB8AC3E}">
        <p14:creationId xmlns:p14="http://schemas.microsoft.com/office/powerpoint/2010/main" val="1125268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3 bài văn phân tích đoạn trích Chị em Thúy Kiều hay nhất ngắn gọn Thúy Kiều  Thúy Vân"/>
          <p:cNvPicPr>
            <a:picLocks noChangeAspect="1" noChangeArrowheads="1"/>
          </p:cNvPicPr>
          <p:nvPr/>
        </p:nvPicPr>
        <p:blipFill rotWithShape="1">
          <a:blip r:embed="rId2">
            <a:extLst>
              <a:ext uri="{28A0092B-C50C-407E-A947-70E740481C1C}">
                <a14:useLocalDpi xmlns:a14="http://schemas.microsoft.com/office/drawing/2010/main" val="0"/>
              </a:ext>
            </a:extLst>
          </a:blip>
          <a:srcRect l="565" t="10363" r="-565" b="37134"/>
          <a:stretch/>
        </p:blipFill>
        <p:spPr bwMode="auto">
          <a:xfrm>
            <a:off x="132989" y="271771"/>
            <a:ext cx="3927472" cy="28089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941320" y="2835307"/>
            <a:ext cx="10515600" cy="1325563"/>
          </a:xfrm>
        </p:spPr>
        <p:txBody>
          <a:bodyPr>
            <a:normAutofit/>
          </a:bodyPr>
          <a:lstStyle/>
          <a:p>
            <a:pPr algn="ctr"/>
            <a:r>
              <a:rPr lang="en-US" altLang="en-US" sz="3600" dirty="0" err="1" smtClean="0">
                <a:solidFill>
                  <a:srgbClr val="002060"/>
                </a:solidFill>
                <a:latin typeface="iCiel Bambola" panose="02000000000000000000" pitchFamily="2" charset="0"/>
                <a:cs typeface="Times New Roman" panose="02020603050405020304" pitchFamily="18" charset="0"/>
              </a:rPr>
              <a:t>Chị</a:t>
            </a:r>
            <a:r>
              <a:rPr lang="en-US" altLang="en-US" sz="3600" dirty="0" smtClean="0">
                <a:solidFill>
                  <a:srgbClr val="002060"/>
                </a:solidFill>
                <a:latin typeface="iCiel Bambola" panose="02000000000000000000" pitchFamily="2" charset="0"/>
                <a:cs typeface="Times New Roman" panose="02020603050405020304" pitchFamily="18" charset="0"/>
              </a:rPr>
              <a:t> </a:t>
            </a:r>
            <a:r>
              <a:rPr lang="en-US" altLang="en-US" sz="3600" dirty="0" err="1" smtClean="0">
                <a:solidFill>
                  <a:srgbClr val="002060"/>
                </a:solidFill>
                <a:latin typeface="iCiel Bambola" panose="02000000000000000000" pitchFamily="2" charset="0"/>
                <a:cs typeface="Times New Roman" panose="02020603050405020304" pitchFamily="18" charset="0"/>
              </a:rPr>
              <a:t>em</a:t>
            </a:r>
            <a:r>
              <a:rPr lang="en-US" altLang="en-US" sz="3600" dirty="0" smtClean="0">
                <a:solidFill>
                  <a:srgbClr val="002060"/>
                </a:solidFill>
                <a:latin typeface="iCiel Bambola" panose="02000000000000000000" pitchFamily="2" charset="0"/>
                <a:cs typeface="Times New Roman" panose="02020603050405020304" pitchFamily="18" charset="0"/>
              </a:rPr>
              <a:t> </a:t>
            </a:r>
            <a:r>
              <a:rPr lang="en-US" altLang="en-US" sz="3600" dirty="0" err="1" smtClean="0">
                <a:solidFill>
                  <a:srgbClr val="002060"/>
                </a:solidFill>
                <a:latin typeface="iCiel Bambola" panose="02000000000000000000" pitchFamily="2" charset="0"/>
                <a:cs typeface="Times New Roman" panose="02020603050405020304" pitchFamily="18" charset="0"/>
              </a:rPr>
              <a:t>Thúy</a:t>
            </a:r>
            <a:r>
              <a:rPr lang="en-US" altLang="en-US" sz="3600" dirty="0" smtClean="0">
                <a:solidFill>
                  <a:srgbClr val="002060"/>
                </a:solidFill>
                <a:latin typeface="iCiel Bambola" panose="02000000000000000000" pitchFamily="2" charset="0"/>
                <a:cs typeface="Times New Roman" panose="02020603050405020304" pitchFamily="18" charset="0"/>
              </a:rPr>
              <a:t> </a:t>
            </a:r>
            <a:r>
              <a:rPr lang="en-US" altLang="en-US" sz="3600" dirty="0" err="1" smtClean="0">
                <a:solidFill>
                  <a:srgbClr val="002060"/>
                </a:solidFill>
                <a:latin typeface="iCiel Bambola" panose="02000000000000000000" pitchFamily="2" charset="0"/>
                <a:cs typeface="Times New Roman" panose="02020603050405020304" pitchFamily="18" charset="0"/>
              </a:rPr>
              <a:t>Kiều</a:t>
            </a:r>
            <a:endParaRPr lang="en-US" sz="3600" dirty="0">
              <a:solidFill>
                <a:srgbClr val="002060"/>
              </a:solidFill>
              <a:latin typeface="iCiel Bambola" panose="02000000000000000000" pitchFamily="2" charset="0"/>
              <a:cs typeface="Times New Roman" panose="02020603050405020304" pitchFamily="18" charset="0"/>
            </a:endParaRPr>
          </a:p>
        </p:txBody>
      </p:sp>
      <p:sp>
        <p:nvSpPr>
          <p:cNvPr id="6" name="Rectangle 5"/>
          <p:cNvSpPr/>
          <p:nvPr/>
        </p:nvSpPr>
        <p:spPr>
          <a:xfrm>
            <a:off x="4615635" y="1908121"/>
            <a:ext cx="7162799" cy="1077218"/>
          </a:xfrm>
          <a:prstGeom prst="rect">
            <a:avLst/>
          </a:prstGeom>
          <a:solidFill>
            <a:schemeClr val="accent6">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sz="3200" kern="0" dirty="0">
                <a:solidFill>
                  <a:srgbClr val="0070C0"/>
                </a:solidFill>
                <a:latin typeface="iCiel Bambola" panose="02000000000000000000" pitchFamily="2" charset="0"/>
                <a:cs typeface="Times New Roman" panose="02020603050405020304" pitchFamily="18" charset="0"/>
              </a:rPr>
              <a:t>P</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hong</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thái</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thần</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trong</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trắng</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khiết</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như</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tuyết</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tuyết</a:t>
            </a:r>
            <a:r>
              <a:rPr kumimoji="0" lang="en-US" altLang="en-US" sz="32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thần</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a:t>
            </a:r>
            <a:endParaRPr kumimoji="0" lang="en-US" sz="2000" b="0" i="0" u="none" strike="noStrike" kern="0" cap="none" spc="0" normalizeH="0" baseline="0" noProof="0" dirty="0" smtClean="0">
              <a:ln>
                <a:noFill/>
              </a:ln>
              <a:solidFill>
                <a:srgbClr val="0070C0"/>
              </a:solidFill>
              <a:effectLst/>
              <a:uLnTx/>
              <a:uFillTx/>
              <a:latin typeface="iCiel Bambola" panose="02000000000000000000" pitchFamily="2" charset="0"/>
            </a:endParaRPr>
          </a:p>
        </p:txBody>
      </p:sp>
      <p:sp>
        <p:nvSpPr>
          <p:cNvPr id="7" name="Rectangle 6"/>
          <p:cNvSpPr/>
          <p:nvPr/>
        </p:nvSpPr>
        <p:spPr>
          <a:xfrm>
            <a:off x="4615635" y="706446"/>
            <a:ext cx="7162800" cy="646331"/>
          </a:xfrm>
          <a:prstGeom prst="rect">
            <a:avLst/>
          </a:prstGeom>
          <a:solidFill>
            <a:schemeClr val="accent6">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Cốt</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cách</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thanh</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cao</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như</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hoa</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mai</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mai</a:t>
            </a:r>
            <a:r>
              <a:rPr kumimoji="0" lang="en-US" altLang="en-US" sz="36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cốt</a:t>
            </a:r>
            <a:r>
              <a:rPr kumimoji="0" lang="en-US" altLang="en-US" sz="36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cách</a:t>
            </a:r>
            <a:r>
              <a:rPr lang="en-US" altLang="en-US" sz="3600" kern="0" dirty="0">
                <a:solidFill>
                  <a:srgbClr val="0070C0"/>
                </a:solidFill>
                <a:latin typeface="iCiel Bambola" panose="02000000000000000000" pitchFamily="2" charset="0"/>
                <a:cs typeface="Times New Roman" panose="02020603050405020304" pitchFamily="18" charset="0"/>
              </a:rPr>
              <a:t>)</a:t>
            </a:r>
            <a:endParaRPr kumimoji="0" lang="en-US" sz="2400" b="0" i="0" u="none" strike="noStrike" kern="0" cap="none" spc="0" normalizeH="0" baseline="0" noProof="0" dirty="0" smtClean="0">
              <a:ln>
                <a:noFill/>
              </a:ln>
              <a:solidFill>
                <a:srgbClr val="0070C0"/>
              </a:solidFill>
              <a:effectLst/>
              <a:uLnTx/>
              <a:uFillTx/>
              <a:latin typeface="iCiel Bambola" panose="02000000000000000000" pitchFamily="2" charset="0"/>
            </a:endParaRPr>
          </a:p>
        </p:txBody>
      </p:sp>
      <p:cxnSp>
        <p:nvCxnSpPr>
          <p:cNvPr id="9" name="Straight Arrow Connector 8"/>
          <p:cNvCxnSpPr>
            <a:stCxn id="4" idx="3"/>
            <a:endCxn id="7" idx="1"/>
          </p:cNvCxnSpPr>
          <p:nvPr/>
        </p:nvCxnSpPr>
        <p:spPr>
          <a:xfrm flipV="1">
            <a:off x="4060461" y="1029612"/>
            <a:ext cx="555174" cy="6466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3"/>
            <a:endCxn id="6" idx="1"/>
          </p:cNvCxnSpPr>
          <p:nvPr/>
        </p:nvCxnSpPr>
        <p:spPr>
          <a:xfrm>
            <a:off x="4060461" y="1676224"/>
            <a:ext cx="555174" cy="770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Wave 13"/>
          <p:cNvSpPr/>
          <p:nvPr/>
        </p:nvSpPr>
        <p:spPr>
          <a:xfrm>
            <a:off x="132989" y="4040320"/>
            <a:ext cx="11645445" cy="2559266"/>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3600" dirty="0" err="1" smtClean="0">
                <a:solidFill>
                  <a:prstClr val="black"/>
                </a:solidFill>
                <a:latin typeface="iCiel Bambola" panose="02000000000000000000" pitchFamily="2" charset="0"/>
                <a:cs typeface="Times New Roman" panose="02020603050405020304" pitchFamily="18" charset="0"/>
              </a:rPr>
              <a:t>Vẻ</a:t>
            </a:r>
            <a:r>
              <a:rPr lang="en-US" altLang="en-US" sz="3600" dirty="0" smtClean="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hoàn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hảo</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cả</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ngoại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hình</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lẫn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tâm</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hồn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hai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chị</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em</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đều</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đến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độ</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hoàn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mĩ</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mười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phân</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vẹn</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mười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nhưng</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mỗi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người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đều</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có</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một</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vẻ</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riêng</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mỗi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người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một</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vẻ</a:t>
            </a:r>
            <a:r>
              <a:rPr lang="en-US" altLang="en-US" sz="3600" dirty="0">
                <a:solidFill>
                  <a:prstClr val="black"/>
                </a:solidFill>
                <a:latin typeface="iCiel Bambola"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1995031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1948</Words>
  <PresentationFormat>Widescreen</PresentationFormat>
  <Paragraphs>128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Times New Roman</vt:lpstr>
      <vt:lpstr>Calibri Light</vt:lpstr>
      <vt:lpstr>Calibri</vt:lpstr>
      <vt:lpstr>Open Sans Semibold</vt:lpstr>
      <vt:lpstr>iCiel Bambola</vt:lpstr>
      <vt:lpstr>Arial</vt:lpstr>
      <vt:lpstr>Office Theme</vt:lpstr>
      <vt:lpstr>PowerPoint Presentation</vt:lpstr>
      <vt:lpstr>PowerPoint Presentation</vt:lpstr>
      <vt:lpstr>PowerPoint Presentation</vt:lpstr>
      <vt:lpstr>Nối cột A với cột B sao cho phù hợp:</vt:lpstr>
      <vt:lpstr>Bố cục: 4 phần</vt:lpstr>
      <vt:lpstr>PowerPoint Presentation</vt:lpstr>
      <vt:lpstr>PowerPoint Presentation</vt:lpstr>
      <vt:lpstr>PowerPoint Presentation</vt:lpstr>
      <vt:lpstr>Chị em Thúy Kiều</vt:lpstr>
      <vt:lpstr>2. Vẻ đẹp của Thúy Vân</vt:lpstr>
      <vt:lpstr>PowerPoint Presentation</vt:lpstr>
      <vt:lpstr>2. Vẻ đẹp của Thúy Kiều</vt:lpstr>
      <vt:lpstr>PowerPoint Presentation</vt:lpstr>
      <vt:lpstr>PowerPoint Presentation</vt:lpstr>
      <vt:lpstr>3. Nhận xét chung về hai chị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2021-04-30T09:44:11Z</dcterms:created>
  <dcterms:modified xsi:type="dcterms:W3CDTF">2021-05-01T23:34:55Z</dcterms:modified>
</cp:coreProperties>
</file>