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36"/>
  </p:notesMasterIdLst>
  <p:sldIdLst>
    <p:sldId id="322" r:id="rId2"/>
    <p:sldId id="324" r:id="rId3"/>
    <p:sldId id="309" r:id="rId4"/>
    <p:sldId id="305" r:id="rId5"/>
    <p:sldId id="303" r:id="rId6"/>
    <p:sldId id="287" r:id="rId7"/>
    <p:sldId id="289" r:id="rId8"/>
    <p:sldId id="260" r:id="rId9"/>
    <p:sldId id="261" r:id="rId10"/>
    <p:sldId id="262" r:id="rId11"/>
    <p:sldId id="263" r:id="rId12"/>
    <p:sldId id="264" r:id="rId13"/>
    <p:sldId id="265" r:id="rId14"/>
    <p:sldId id="267" r:id="rId15"/>
    <p:sldId id="315" r:id="rId16"/>
    <p:sldId id="269" r:id="rId17"/>
    <p:sldId id="317" r:id="rId18"/>
    <p:sldId id="311" r:id="rId19"/>
    <p:sldId id="294" r:id="rId20"/>
    <p:sldId id="295" r:id="rId21"/>
    <p:sldId id="319" r:id="rId22"/>
    <p:sldId id="318" r:id="rId23"/>
    <p:sldId id="293" r:id="rId24"/>
    <p:sldId id="292" r:id="rId25"/>
    <p:sldId id="272" r:id="rId26"/>
    <p:sldId id="313" r:id="rId27"/>
    <p:sldId id="274" r:id="rId28"/>
    <p:sldId id="273" r:id="rId29"/>
    <p:sldId id="302" r:id="rId30"/>
    <p:sldId id="310" r:id="rId31"/>
    <p:sldId id="279" r:id="rId32"/>
    <p:sldId id="280" r:id="rId33"/>
    <p:sldId id="282" r:id="rId34"/>
    <p:sldId id="28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00"/>
    <a:srgbClr val="FF0066"/>
    <a:srgbClr val="FFFFCC"/>
    <a:srgbClr val="008080"/>
    <a:srgbClr val="339933"/>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0305" autoAdjust="0"/>
  </p:normalViewPr>
  <p:slideViewPr>
    <p:cSldViewPr>
      <p:cViewPr varScale="1">
        <p:scale>
          <a:sx n="58" d="100"/>
          <a:sy n="58" d="100"/>
        </p:scale>
        <p:origin x="624"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6CFFDCE-402C-4681-9786-CB76D96FA57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u="none">
                <a:latin typeface="Arial" panose="020B0604020202020204" pitchFamily="34" charset="0"/>
              </a:defRPr>
            </a:lvl1pPr>
          </a:lstStyle>
          <a:p>
            <a:pPr>
              <a:defRPr/>
            </a:pPr>
            <a:endParaRPr lang="en-US" altLang="en-US"/>
          </a:p>
        </p:txBody>
      </p:sp>
      <p:sp>
        <p:nvSpPr>
          <p:cNvPr id="15363" name="Rectangle 3">
            <a:extLst>
              <a:ext uri="{FF2B5EF4-FFF2-40B4-BE49-F238E27FC236}">
                <a16:creationId xmlns:a16="http://schemas.microsoft.com/office/drawing/2014/main" id="{5CE51680-6BB9-47E7-9443-EC7F089ECE3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u="none">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56F82D50-C778-4289-90D5-EAAA8E6C256B}"/>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68D1E2AF-1C2A-4900-ADF9-804F80E0011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AF133617-0D8B-44E1-A0B9-BC632F3D436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u="none">
                <a:latin typeface="Arial" panose="020B0604020202020204" pitchFamily="34" charset="0"/>
              </a:defRPr>
            </a:lvl1pPr>
          </a:lstStyle>
          <a:p>
            <a:pPr>
              <a:defRPr/>
            </a:pPr>
            <a:endParaRPr lang="en-US" altLang="en-US"/>
          </a:p>
        </p:txBody>
      </p:sp>
      <p:sp>
        <p:nvSpPr>
          <p:cNvPr id="15367" name="Rectangle 7">
            <a:extLst>
              <a:ext uri="{FF2B5EF4-FFF2-40B4-BE49-F238E27FC236}">
                <a16:creationId xmlns:a16="http://schemas.microsoft.com/office/drawing/2014/main" id="{FDB9FD75-C8F2-43E8-B242-DB407D76395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u="none">
                <a:latin typeface="Arial" panose="020B0604020202020204" pitchFamily="34" charset="0"/>
              </a:defRPr>
            </a:lvl1pPr>
          </a:lstStyle>
          <a:p>
            <a:fld id="{A0AE9A00-97D6-4157-BCD1-832EC97A21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hỗ dành sẵn cho Hình ảnh của Bản chiếu 1">
            <a:extLst>
              <a:ext uri="{FF2B5EF4-FFF2-40B4-BE49-F238E27FC236}">
                <a16:creationId xmlns:a16="http://schemas.microsoft.com/office/drawing/2014/main" id="{6DB3F1E9-2F94-4D60-A9D2-EBC73E95021B}"/>
              </a:ext>
            </a:extLst>
          </p:cNvPr>
          <p:cNvSpPr>
            <a:spLocks noGrp="1" noRot="1" noChangeAspect="1" noTextEdit="1"/>
          </p:cNvSpPr>
          <p:nvPr>
            <p:ph type="sldImg"/>
          </p:nvPr>
        </p:nvSpPr>
        <p:spPr>
          <a:xfrm>
            <a:off x="381000" y="685800"/>
            <a:ext cx="6096000" cy="3429000"/>
          </a:xfrm>
          <a:ln/>
        </p:spPr>
      </p:sp>
      <p:sp>
        <p:nvSpPr>
          <p:cNvPr id="13315" name="Chỗ dành sẵn cho Ghi chú 2">
            <a:extLst>
              <a:ext uri="{FF2B5EF4-FFF2-40B4-BE49-F238E27FC236}">
                <a16:creationId xmlns:a16="http://schemas.microsoft.com/office/drawing/2014/main" id="{9B13995F-0F87-4E93-AFF0-DF5CF8C055EB}"/>
              </a:ext>
            </a:extLst>
          </p:cNvPr>
          <p:cNvSpPr>
            <a:spLocks noGrp="1"/>
          </p:cNvSpPr>
          <p:nvPr>
            <p:ph type="body" idx="1"/>
          </p:nvPr>
        </p:nvSpPr>
        <p:spPr>
          <a:noFill/>
        </p:spPr>
        <p:txBody>
          <a:bodyPr/>
          <a:lstStyle/>
          <a:p>
            <a:endParaRPr lang="en-US" altLang="en-US"/>
          </a:p>
        </p:txBody>
      </p:sp>
      <p:sp>
        <p:nvSpPr>
          <p:cNvPr id="13316" name="Chỗ dành sẵn cho Số hiệu Bản chiếu 3">
            <a:extLst>
              <a:ext uri="{FF2B5EF4-FFF2-40B4-BE49-F238E27FC236}">
                <a16:creationId xmlns:a16="http://schemas.microsoft.com/office/drawing/2014/main" id="{6CE6C5AA-A376-43E5-8FE0-4E6B8512A0F3}"/>
              </a:ext>
            </a:extLst>
          </p:cNvPr>
          <p:cNvSpPr>
            <a:spLocks noGrp="1"/>
          </p:cNvSpPr>
          <p:nvPr>
            <p:ph type="sldNum" sz="quarter" idx="5"/>
          </p:nvPr>
        </p:nvSpPr>
        <p:spPr>
          <a:noFill/>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fld id="{DCB5A5D3-5810-416C-9F43-2070047C2E3B}" type="slidenum">
              <a:rPr lang="en-US" altLang="en-US" b="0" u="none">
                <a:latin typeface="Arial" panose="020B0604020202020204" pitchFamily="34" charset="0"/>
              </a:rPr>
              <a:pPr/>
              <a:t>10</a:t>
            </a:fld>
            <a:endParaRPr lang="en-US" altLang="en-US" b="0" u="non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C4664C1-0F24-44E0-AA09-2EAC361D867A}"/>
              </a:ext>
            </a:extLst>
          </p:cNvPr>
          <p:cNvSpPr>
            <a:spLocks noGrp="1" noChangeArrowheads="1"/>
          </p:cNvSpPr>
          <p:nvPr>
            <p:ph type="sldNum" sz="quarter" idx="5"/>
          </p:nvPr>
        </p:nvSpPr>
        <p:spPr>
          <a:noFill/>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fld id="{C22DAF51-0C21-47FB-93E6-74965AAA4F46}" type="slidenum">
              <a:rPr lang="en-US" altLang="en-US" b="0" u="none">
                <a:latin typeface="Arial" panose="020B0604020202020204" pitchFamily="34" charset="0"/>
              </a:rPr>
              <a:pPr/>
              <a:t>13</a:t>
            </a:fld>
            <a:endParaRPr lang="en-US" altLang="en-US" b="0" u="none">
              <a:latin typeface="Arial" panose="020B0604020202020204" pitchFamily="34" charset="0"/>
            </a:endParaRPr>
          </a:p>
        </p:txBody>
      </p:sp>
      <p:sp>
        <p:nvSpPr>
          <p:cNvPr id="17411" name="Rectangle 2">
            <a:extLst>
              <a:ext uri="{FF2B5EF4-FFF2-40B4-BE49-F238E27FC236}">
                <a16:creationId xmlns:a16="http://schemas.microsoft.com/office/drawing/2014/main" id="{39EB7C79-2AC5-4638-BA5A-0E7FD370ECD0}"/>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C9028B68-AFF1-46E7-BE3A-D3215D39AB7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9DE1C5C-C7DD-4A60-8732-C751A3E5D9CF}"/>
              </a:ext>
            </a:extLst>
          </p:cNvPr>
          <p:cNvSpPr>
            <a:spLocks noGrp="1" noChangeArrowheads="1"/>
          </p:cNvSpPr>
          <p:nvPr>
            <p:ph type="sldNum" sz="quarter" idx="5"/>
          </p:nvPr>
        </p:nvSpPr>
        <p:spPr>
          <a:noFill/>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fld id="{FB564E45-87EF-44CE-B43D-CC34DA10DF07}" type="slidenum">
              <a:rPr lang="en-US" altLang="en-US" b="0" u="none">
                <a:latin typeface="Arial" panose="020B0604020202020204" pitchFamily="34" charset="0"/>
              </a:rPr>
              <a:pPr/>
              <a:t>16</a:t>
            </a:fld>
            <a:endParaRPr lang="en-US" altLang="en-US" b="0" u="none">
              <a:latin typeface="Arial" panose="020B0604020202020204" pitchFamily="34" charset="0"/>
            </a:endParaRPr>
          </a:p>
        </p:txBody>
      </p:sp>
      <p:sp>
        <p:nvSpPr>
          <p:cNvPr id="21507" name="Rectangle 2">
            <a:extLst>
              <a:ext uri="{FF2B5EF4-FFF2-40B4-BE49-F238E27FC236}">
                <a16:creationId xmlns:a16="http://schemas.microsoft.com/office/drawing/2014/main" id="{F3057555-9620-4D49-B255-97F47CA6C786}"/>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09BB5BDD-5847-4FAC-978B-7C1C6EEC38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307592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319420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382895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B93A866-2B8B-442A-9F06-49E95FEF5204}" type="slidenum">
              <a:rPr lang="en-US" altLang="en-US" smtClean="0"/>
              <a:pPr/>
              <a:t>‹#›</a:t>
            </a:fld>
            <a:endParaRPr lang="en-US" altLang="en-US"/>
          </a:p>
        </p:txBody>
      </p:sp>
    </p:spTree>
    <p:extLst>
      <p:ext uri="{BB962C8B-B14F-4D97-AF65-F5344CB8AC3E}">
        <p14:creationId xmlns:p14="http://schemas.microsoft.com/office/powerpoint/2010/main" val="20318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412951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333495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172423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406700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264117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424252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12890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08D5-E26D-4E69-83E1-84A5F041B422}" type="slidenum">
              <a:rPr lang="en-US" altLang="en-US" smtClean="0"/>
              <a:pPr/>
              <a:t>‹#›</a:t>
            </a:fld>
            <a:endParaRPr lang="en-US" altLang="en-US"/>
          </a:p>
        </p:txBody>
      </p:sp>
    </p:spTree>
    <p:extLst>
      <p:ext uri="{BB962C8B-B14F-4D97-AF65-F5344CB8AC3E}">
        <p14:creationId xmlns:p14="http://schemas.microsoft.com/office/powerpoint/2010/main" val="334612278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h-nen-phong-canh-thien-nhien-cho-dien-thoai_120849510.jpg (1080×1920)">
            <a:extLst>
              <a:ext uri="{FF2B5EF4-FFF2-40B4-BE49-F238E27FC236}">
                <a16:creationId xmlns:a16="http://schemas.microsoft.com/office/drawing/2014/main" id="{7CD36881-8B0C-4731-AA33-9705597AE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1582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ED683A75-CD0D-446E-A38C-F49BBE95D2A2}"/>
              </a:ext>
            </a:extLst>
          </p:cNvPr>
          <p:cNvSpPr txBox="1">
            <a:spLocks noChangeArrowheads="1"/>
          </p:cNvSpPr>
          <p:nvPr/>
        </p:nvSpPr>
        <p:spPr bwMode="auto">
          <a:xfrm>
            <a:off x="2286000" y="1371600"/>
            <a:ext cx="77755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a:r>
              <a:rPr lang="en-US" altLang="vi-VN" sz="6600" u="none">
                <a:solidFill>
                  <a:srgbClr val="0000FF"/>
                </a:solidFill>
                <a:latin typeface="UTM Swiss Condensed" panose="02000500000000000000" pitchFamily="2" charset="0"/>
              </a:rPr>
              <a:t>BÀI 26:</a:t>
            </a:r>
          </a:p>
          <a:p>
            <a:pPr algn="ctr"/>
            <a:r>
              <a:rPr lang="en-US" altLang="vi-VN" sz="6600" u="none">
                <a:solidFill>
                  <a:srgbClr val="0000FF"/>
                </a:solidFill>
                <a:latin typeface="UTM Swiss Condensed" panose="02000500000000000000" pitchFamily="2" charset="0"/>
              </a:rPr>
              <a:t>CÁC LOẠI QUANG PHỔ</a:t>
            </a:r>
          </a:p>
        </p:txBody>
      </p:sp>
    </p:spTree>
    <p:custDataLst>
      <p:tags r:id="rId1"/>
    </p:custDataLst>
  </p:cSld>
  <p:clrMapOvr>
    <a:masterClrMapping/>
  </p:clrMapOvr>
  <p:transition spd="slow" advTm="1427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0865FDE2-017D-4E58-9544-1E34AEEA90C4}"/>
              </a:ext>
            </a:extLst>
          </p:cNvPr>
          <p:cNvSpPr txBox="1">
            <a:spLocks noChangeArrowheads="1"/>
          </p:cNvSpPr>
          <p:nvPr/>
        </p:nvSpPr>
        <p:spPr bwMode="auto">
          <a:xfrm>
            <a:off x="2971800" y="16002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latin typeface="Arial" panose="020B0604020202020204" pitchFamily="34" charset="0"/>
            </a:endParaRPr>
          </a:p>
        </p:txBody>
      </p:sp>
      <p:sp>
        <p:nvSpPr>
          <p:cNvPr id="12291" name="Text Box 3">
            <a:extLst>
              <a:ext uri="{FF2B5EF4-FFF2-40B4-BE49-F238E27FC236}">
                <a16:creationId xmlns:a16="http://schemas.microsoft.com/office/drawing/2014/main" id="{73938001-7367-4FE8-B957-3CDF833259CD}"/>
              </a:ext>
            </a:extLst>
          </p:cNvPr>
          <p:cNvSpPr txBox="1">
            <a:spLocks noChangeArrowheads="1"/>
          </p:cNvSpPr>
          <p:nvPr/>
        </p:nvSpPr>
        <p:spPr bwMode="auto">
          <a:xfrm>
            <a:off x="1746250" y="252413"/>
            <a:ext cx="45847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600" u="none">
                <a:solidFill>
                  <a:srgbClr val="0000FF"/>
                </a:solidFill>
              </a:rPr>
              <a:t>1. Ống chuẩn trực</a:t>
            </a:r>
            <a:r>
              <a:rPr lang="en-US" altLang="en-US" sz="3600" b="0" u="none"/>
              <a:t>: </a:t>
            </a:r>
          </a:p>
        </p:txBody>
      </p:sp>
      <p:sp>
        <p:nvSpPr>
          <p:cNvPr id="12292" name="Text Box 4">
            <a:extLst>
              <a:ext uri="{FF2B5EF4-FFF2-40B4-BE49-F238E27FC236}">
                <a16:creationId xmlns:a16="http://schemas.microsoft.com/office/drawing/2014/main" id="{15E0908E-9C68-42F4-8448-2FE2527385B8}"/>
              </a:ext>
            </a:extLst>
          </p:cNvPr>
          <p:cNvSpPr txBox="1">
            <a:spLocks noChangeArrowheads="1"/>
          </p:cNvSpPr>
          <p:nvPr/>
        </p:nvSpPr>
        <p:spPr bwMode="auto">
          <a:xfrm flipV="1">
            <a:off x="2111376" y="1103314"/>
            <a:ext cx="2536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200" u="none">
                <a:solidFill>
                  <a:srgbClr val="0000FF"/>
                </a:solidFill>
              </a:rPr>
              <a:t>-</a:t>
            </a:r>
            <a:r>
              <a:rPr lang="en-US" altLang="en-US" sz="3200" b="0" u="none">
                <a:solidFill>
                  <a:srgbClr val="0000FF"/>
                </a:solidFill>
              </a:rPr>
              <a:t> </a:t>
            </a:r>
            <a:r>
              <a:rPr lang="en-US" altLang="en-US" sz="3200" u="none">
                <a:solidFill>
                  <a:srgbClr val="0000FF"/>
                </a:solidFill>
              </a:rPr>
              <a:t>Cấu tạo</a:t>
            </a:r>
            <a:r>
              <a:rPr lang="en-US" altLang="en-US" sz="3200" b="0" u="none">
                <a:solidFill>
                  <a:srgbClr val="0000FF"/>
                </a:solidFill>
              </a:rPr>
              <a:t>:</a:t>
            </a:r>
          </a:p>
        </p:txBody>
      </p:sp>
      <p:sp>
        <p:nvSpPr>
          <p:cNvPr id="12293" name="Text Box 6">
            <a:extLst>
              <a:ext uri="{FF2B5EF4-FFF2-40B4-BE49-F238E27FC236}">
                <a16:creationId xmlns:a16="http://schemas.microsoft.com/office/drawing/2014/main" id="{CA39F42F-BC8E-4DBF-A8E4-F7DC42F3C048}"/>
              </a:ext>
            </a:extLst>
          </p:cNvPr>
          <p:cNvSpPr txBox="1">
            <a:spLocks noChangeArrowheads="1"/>
          </p:cNvSpPr>
          <p:nvPr/>
        </p:nvSpPr>
        <p:spPr bwMode="auto">
          <a:xfrm>
            <a:off x="2103438" y="1660525"/>
            <a:ext cx="27733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200" u="none">
                <a:solidFill>
                  <a:srgbClr val="0000FF"/>
                </a:solidFill>
              </a:rPr>
              <a:t>-</a:t>
            </a:r>
            <a:r>
              <a:rPr lang="en-US" altLang="en-US" sz="3200" b="0" u="none">
                <a:solidFill>
                  <a:srgbClr val="0000FF"/>
                </a:solidFill>
              </a:rPr>
              <a:t> </a:t>
            </a:r>
            <a:r>
              <a:rPr lang="en-US" altLang="en-US" sz="3200" u="none">
                <a:solidFill>
                  <a:srgbClr val="0000FF"/>
                </a:solidFill>
              </a:rPr>
              <a:t>Nhiệm vụ</a:t>
            </a:r>
            <a:r>
              <a:rPr lang="en-US" altLang="en-US" sz="3200" b="0" u="none">
                <a:solidFill>
                  <a:srgbClr val="0000FF"/>
                </a:solidFill>
              </a:rPr>
              <a:t>:</a:t>
            </a:r>
          </a:p>
        </p:txBody>
      </p:sp>
      <p:sp>
        <p:nvSpPr>
          <p:cNvPr id="12294" name="Text Box 7">
            <a:extLst>
              <a:ext uri="{FF2B5EF4-FFF2-40B4-BE49-F238E27FC236}">
                <a16:creationId xmlns:a16="http://schemas.microsoft.com/office/drawing/2014/main" id="{B9F42792-ED13-4670-B8E9-F048E6A2002D}"/>
              </a:ext>
            </a:extLst>
          </p:cNvPr>
          <p:cNvSpPr txBox="1">
            <a:spLocks noChangeArrowheads="1"/>
          </p:cNvSpPr>
          <p:nvPr/>
        </p:nvSpPr>
        <p:spPr bwMode="auto">
          <a:xfrm>
            <a:off x="4297363" y="2806701"/>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p>
        </p:txBody>
      </p:sp>
      <p:grpSp>
        <p:nvGrpSpPr>
          <p:cNvPr id="12295" name="Group 9">
            <a:extLst>
              <a:ext uri="{FF2B5EF4-FFF2-40B4-BE49-F238E27FC236}">
                <a16:creationId xmlns:a16="http://schemas.microsoft.com/office/drawing/2014/main" id="{7F2BA8B3-CB08-412B-B580-98F4C12250EB}"/>
              </a:ext>
            </a:extLst>
          </p:cNvPr>
          <p:cNvGrpSpPr>
            <a:grpSpLocks/>
          </p:cNvGrpSpPr>
          <p:nvPr/>
        </p:nvGrpSpPr>
        <p:grpSpPr bwMode="auto">
          <a:xfrm>
            <a:off x="2203450" y="2989263"/>
            <a:ext cx="8256588" cy="3390900"/>
            <a:chOff x="168" y="1668"/>
            <a:chExt cx="5364" cy="2136"/>
          </a:xfrm>
        </p:grpSpPr>
        <p:grpSp>
          <p:nvGrpSpPr>
            <p:cNvPr id="12296" name="Group 10">
              <a:extLst>
                <a:ext uri="{FF2B5EF4-FFF2-40B4-BE49-F238E27FC236}">
                  <a16:creationId xmlns:a16="http://schemas.microsoft.com/office/drawing/2014/main" id="{8FB3BE8A-08DD-413B-91F2-EC11F1C0A409}"/>
                </a:ext>
              </a:extLst>
            </p:cNvPr>
            <p:cNvGrpSpPr>
              <a:grpSpLocks/>
            </p:cNvGrpSpPr>
            <p:nvPr/>
          </p:nvGrpSpPr>
          <p:grpSpPr bwMode="auto">
            <a:xfrm>
              <a:off x="768" y="2016"/>
              <a:ext cx="2772" cy="1788"/>
              <a:chOff x="1116" y="1608"/>
              <a:chExt cx="2772" cy="1788"/>
            </a:xfrm>
          </p:grpSpPr>
          <p:sp>
            <p:nvSpPr>
              <p:cNvPr id="12306" name="Rectangle 11">
                <a:extLst>
                  <a:ext uri="{FF2B5EF4-FFF2-40B4-BE49-F238E27FC236}">
                    <a16:creationId xmlns:a16="http://schemas.microsoft.com/office/drawing/2014/main" id="{CD6FB5DE-86B1-4E7F-86BE-E42301183F0C}"/>
                  </a:ext>
                </a:extLst>
              </p:cNvPr>
              <p:cNvSpPr>
                <a:spLocks noChangeArrowheads="1"/>
              </p:cNvSpPr>
              <p:nvPr/>
            </p:nvSpPr>
            <p:spPr bwMode="auto">
              <a:xfrm rot="-600000">
                <a:off x="1363" y="1993"/>
                <a:ext cx="2164" cy="108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2307" name="Oval 12">
                <a:extLst>
                  <a:ext uri="{FF2B5EF4-FFF2-40B4-BE49-F238E27FC236}">
                    <a16:creationId xmlns:a16="http://schemas.microsoft.com/office/drawing/2014/main" id="{E33CF601-034A-40C6-9077-F164EC0EB1AF}"/>
                  </a:ext>
                </a:extLst>
              </p:cNvPr>
              <p:cNvSpPr>
                <a:spLocks noChangeArrowheads="1"/>
              </p:cNvSpPr>
              <p:nvPr/>
            </p:nvSpPr>
            <p:spPr bwMode="auto">
              <a:xfrm rot="-600000">
                <a:off x="3398" y="1805"/>
                <a:ext cx="224" cy="1104"/>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2308" name="Oval 13">
                <a:extLst>
                  <a:ext uri="{FF2B5EF4-FFF2-40B4-BE49-F238E27FC236}">
                    <a16:creationId xmlns:a16="http://schemas.microsoft.com/office/drawing/2014/main" id="{79D54F5B-83E4-41AD-A8B5-39A911E09130}"/>
                  </a:ext>
                </a:extLst>
              </p:cNvPr>
              <p:cNvSpPr>
                <a:spLocks noChangeArrowheads="1"/>
              </p:cNvSpPr>
              <p:nvPr/>
            </p:nvSpPr>
            <p:spPr bwMode="auto">
              <a:xfrm>
                <a:off x="1325" y="2670"/>
                <a:ext cx="133" cy="15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2309" name="Rectangle 14">
                <a:extLst>
                  <a:ext uri="{FF2B5EF4-FFF2-40B4-BE49-F238E27FC236}">
                    <a16:creationId xmlns:a16="http://schemas.microsoft.com/office/drawing/2014/main" id="{6D10C10D-8CFE-4918-9393-34E81423B413}"/>
                  </a:ext>
                </a:extLst>
              </p:cNvPr>
              <p:cNvSpPr>
                <a:spLocks noChangeArrowheads="1"/>
              </p:cNvSpPr>
              <p:nvPr/>
            </p:nvSpPr>
            <p:spPr bwMode="auto">
              <a:xfrm>
                <a:off x="1116" y="1608"/>
                <a:ext cx="2772" cy="178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sp>
          <p:nvSpPr>
            <p:cNvPr id="12297" name="Line 15">
              <a:extLst>
                <a:ext uri="{FF2B5EF4-FFF2-40B4-BE49-F238E27FC236}">
                  <a16:creationId xmlns:a16="http://schemas.microsoft.com/office/drawing/2014/main" id="{0870D533-3B0A-4BEC-A248-5F07DEF1A568}"/>
                </a:ext>
              </a:extLst>
            </p:cNvPr>
            <p:cNvSpPr>
              <a:spLocks noChangeShapeType="1"/>
            </p:cNvSpPr>
            <p:nvPr/>
          </p:nvSpPr>
          <p:spPr bwMode="auto">
            <a:xfrm flipV="1">
              <a:off x="216" y="2328"/>
              <a:ext cx="5316" cy="9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8" name="Text Box 16">
              <a:extLst>
                <a:ext uri="{FF2B5EF4-FFF2-40B4-BE49-F238E27FC236}">
                  <a16:creationId xmlns:a16="http://schemas.microsoft.com/office/drawing/2014/main" id="{BBE9E210-B6AF-4DD7-AD31-F08A50BDB61A}"/>
                </a:ext>
              </a:extLst>
            </p:cNvPr>
            <p:cNvSpPr txBox="1">
              <a:spLocks noChangeArrowheads="1"/>
            </p:cNvSpPr>
            <p:nvPr/>
          </p:nvSpPr>
          <p:spPr bwMode="auto">
            <a:xfrm>
              <a:off x="168" y="1668"/>
              <a:ext cx="10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t>Khe hẹp F</a:t>
              </a:r>
            </a:p>
          </p:txBody>
        </p:sp>
        <p:sp>
          <p:nvSpPr>
            <p:cNvPr id="12299" name="Line 17">
              <a:extLst>
                <a:ext uri="{FF2B5EF4-FFF2-40B4-BE49-F238E27FC236}">
                  <a16:creationId xmlns:a16="http://schemas.microsoft.com/office/drawing/2014/main" id="{AEA8878B-B404-4EB1-8EB7-2BCBF6F36735}"/>
                </a:ext>
              </a:extLst>
            </p:cNvPr>
            <p:cNvSpPr>
              <a:spLocks noChangeShapeType="1"/>
            </p:cNvSpPr>
            <p:nvPr/>
          </p:nvSpPr>
          <p:spPr bwMode="auto">
            <a:xfrm>
              <a:off x="360" y="1944"/>
              <a:ext cx="624" cy="1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0" name="Text Box 18">
              <a:extLst>
                <a:ext uri="{FF2B5EF4-FFF2-40B4-BE49-F238E27FC236}">
                  <a16:creationId xmlns:a16="http://schemas.microsoft.com/office/drawing/2014/main" id="{84086F6E-2DF5-4A97-A61F-EE05AD83CB2B}"/>
                </a:ext>
              </a:extLst>
            </p:cNvPr>
            <p:cNvSpPr txBox="1">
              <a:spLocks noChangeArrowheads="1"/>
            </p:cNvSpPr>
            <p:nvPr/>
          </p:nvSpPr>
          <p:spPr bwMode="auto">
            <a:xfrm>
              <a:off x="3984" y="1860"/>
              <a:ext cx="134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t>Trục chính của thấu kính</a:t>
              </a:r>
            </a:p>
          </p:txBody>
        </p:sp>
        <p:sp>
          <p:nvSpPr>
            <p:cNvPr id="12301" name="Text Box 19">
              <a:extLst>
                <a:ext uri="{FF2B5EF4-FFF2-40B4-BE49-F238E27FC236}">
                  <a16:creationId xmlns:a16="http://schemas.microsoft.com/office/drawing/2014/main" id="{39E9E458-6092-4BE6-80D3-5546A22B742C}"/>
                </a:ext>
              </a:extLst>
            </p:cNvPr>
            <p:cNvSpPr txBox="1">
              <a:spLocks noChangeArrowheads="1"/>
            </p:cNvSpPr>
            <p:nvPr/>
          </p:nvSpPr>
          <p:spPr bwMode="auto">
            <a:xfrm>
              <a:off x="2100" y="1716"/>
              <a:ext cx="1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t>Thấu kính hội tụ L</a:t>
              </a:r>
              <a:r>
                <a:rPr lang="en-US" altLang="en-US" sz="2400" u="none" baseline="-25000"/>
                <a:t>1</a:t>
              </a:r>
              <a:endParaRPr lang="en-US" altLang="en-US" sz="2400" u="none"/>
            </a:p>
          </p:txBody>
        </p:sp>
        <p:sp>
          <p:nvSpPr>
            <p:cNvPr id="12302" name="Line 20">
              <a:extLst>
                <a:ext uri="{FF2B5EF4-FFF2-40B4-BE49-F238E27FC236}">
                  <a16:creationId xmlns:a16="http://schemas.microsoft.com/office/drawing/2014/main" id="{6E544713-1459-4512-B2C5-871D99447CED}"/>
                </a:ext>
              </a:extLst>
            </p:cNvPr>
            <p:cNvSpPr>
              <a:spLocks noChangeShapeType="1"/>
            </p:cNvSpPr>
            <p:nvPr/>
          </p:nvSpPr>
          <p:spPr bwMode="auto">
            <a:xfrm flipH="1">
              <a:off x="3132" y="1956"/>
              <a:ext cx="300" cy="6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3" name="Text Box 21">
              <a:extLst>
                <a:ext uri="{FF2B5EF4-FFF2-40B4-BE49-F238E27FC236}">
                  <a16:creationId xmlns:a16="http://schemas.microsoft.com/office/drawing/2014/main" id="{8A53F879-9A8C-434B-9484-6538FD992204}"/>
                </a:ext>
              </a:extLst>
            </p:cNvPr>
            <p:cNvSpPr txBox="1">
              <a:spLocks noChangeArrowheads="1"/>
            </p:cNvSpPr>
            <p:nvPr/>
          </p:nvSpPr>
          <p:spPr bwMode="auto">
            <a:xfrm>
              <a:off x="3060" y="2712"/>
              <a:ext cx="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latin typeface="VNI-Times" pitchFamily="2" charset="0"/>
                </a:rPr>
                <a:t>O</a:t>
              </a:r>
            </a:p>
          </p:txBody>
        </p:sp>
        <p:sp>
          <p:nvSpPr>
            <p:cNvPr id="12304" name="Text Box 22">
              <a:extLst>
                <a:ext uri="{FF2B5EF4-FFF2-40B4-BE49-F238E27FC236}">
                  <a16:creationId xmlns:a16="http://schemas.microsoft.com/office/drawing/2014/main" id="{ECB6FD39-9240-4150-86DA-D2DBC97FC4F4}"/>
                </a:ext>
              </a:extLst>
            </p:cNvPr>
            <p:cNvSpPr txBox="1">
              <a:spLocks noChangeArrowheads="1"/>
            </p:cNvSpPr>
            <p:nvPr/>
          </p:nvSpPr>
          <p:spPr bwMode="auto">
            <a:xfrm>
              <a:off x="1056" y="3120"/>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latin typeface="VNI-Times" pitchFamily="2" charset="0"/>
                </a:rPr>
                <a:t>( t</a:t>
              </a:r>
              <a:r>
                <a:rPr lang="en-US" altLang="en-US" sz="2400" u="none"/>
                <a:t>iêu điểm</a:t>
              </a:r>
              <a:r>
                <a:rPr lang="en-US" altLang="en-US" sz="2400" u="none">
                  <a:latin typeface="VNI-Times" pitchFamily="2" charset="0"/>
                </a:rPr>
                <a:t> )</a:t>
              </a:r>
            </a:p>
          </p:txBody>
        </p:sp>
        <p:sp>
          <p:nvSpPr>
            <p:cNvPr id="12305" name="Text Box 23">
              <a:extLst>
                <a:ext uri="{FF2B5EF4-FFF2-40B4-BE49-F238E27FC236}">
                  <a16:creationId xmlns:a16="http://schemas.microsoft.com/office/drawing/2014/main" id="{045E9ECD-B66A-4F97-AB82-72CAAB30CF8A}"/>
                </a:ext>
              </a:extLst>
            </p:cNvPr>
            <p:cNvSpPr txBox="1">
              <a:spLocks noChangeArrowheads="1"/>
            </p:cNvSpPr>
            <p:nvPr/>
          </p:nvSpPr>
          <p:spPr bwMode="auto">
            <a:xfrm>
              <a:off x="1020" y="2820"/>
              <a:ext cx="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sz="2400" b="0" u="none">
                <a:latin typeface="VNI-Times" pitchFamily="2"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91DEB97F-E1FE-406E-821F-FA638E906CA4}"/>
              </a:ext>
            </a:extLst>
          </p:cNvPr>
          <p:cNvSpPr txBox="1">
            <a:spLocks noChangeArrowheads="1"/>
          </p:cNvSpPr>
          <p:nvPr/>
        </p:nvSpPr>
        <p:spPr bwMode="auto">
          <a:xfrm>
            <a:off x="1752600" y="228601"/>
            <a:ext cx="3733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4000" u="none">
                <a:solidFill>
                  <a:srgbClr val="0000FF"/>
                </a:solidFill>
              </a:rPr>
              <a:t>2. Hệ tán sắc:</a:t>
            </a:r>
          </a:p>
        </p:txBody>
      </p:sp>
      <p:sp>
        <p:nvSpPr>
          <p:cNvPr id="14339" name="Text Box 7">
            <a:extLst>
              <a:ext uri="{FF2B5EF4-FFF2-40B4-BE49-F238E27FC236}">
                <a16:creationId xmlns:a16="http://schemas.microsoft.com/office/drawing/2014/main" id="{289E5739-37FF-4359-9775-1FA7C84FD9F7}"/>
              </a:ext>
            </a:extLst>
          </p:cNvPr>
          <p:cNvSpPr txBox="1">
            <a:spLocks noChangeArrowheads="1"/>
          </p:cNvSpPr>
          <p:nvPr/>
        </p:nvSpPr>
        <p:spPr bwMode="auto">
          <a:xfrm>
            <a:off x="8305800" y="20574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p>
        </p:txBody>
      </p:sp>
      <p:pic>
        <p:nvPicPr>
          <p:cNvPr id="14340" name="Ảnh 1">
            <a:extLst>
              <a:ext uri="{FF2B5EF4-FFF2-40B4-BE49-F238E27FC236}">
                <a16:creationId xmlns:a16="http://schemas.microsoft.com/office/drawing/2014/main" id="{209B4EB5-1BC2-4176-8C94-2E1E3389E8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7476" y="2424114"/>
            <a:ext cx="5129213"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2">
            <a:extLst>
              <a:ext uri="{FF2B5EF4-FFF2-40B4-BE49-F238E27FC236}">
                <a16:creationId xmlns:a16="http://schemas.microsoft.com/office/drawing/2014/main" id="{92F22B7D-45E7-4590-9A75-BA982049EA08}"/>
              </a:ext>
            </a:extLst>
          </p:cNvPr>
          <p:cNvSpPr txBox="1">
            <a:spLocks noChangeArrowheads="1"/>
          </p:cNvSpPr>
          <p:nvPr/>
        </p:nvSpPr>
        <p:spPr bwMode="auto">
          <a:xfrm>
            <a:off x="2773363" y="14763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latin typeface="Arial" panose="020B0604020202020204" pitchFamily="34" charset="0"/>
            </a:endParaRPr>
          </a:p>
        </p:txBody>
      </p:sp>
      <p:sp>
        <p:nvSpPr>
          <p:cNvPr id="14342" name="Text Box 4">
            <a:extLst>
              <a:ext uri="{FF2B5EF4-FFF2-40B4-BE49-F238E27FC236}">
                <a16:creationId xmlns:a16="http://schemas.microsoft.com/office/drawing/2014/main" id="{E801D0BB-1F71-468D-B8A0-5C2CA161A623}"/>
              </a:ext>
            </a:extLst>
          </p:cNvPr>
          <p:cNvSpPr txBox="1">
            <a:spLocks noChangeArrowheads="1"/>
          </p:cNvSpPr>
          <p:nvPr/>
        </p:nvSpPr>
        <p:spPr bwMode="auto">
          <a:xfrm flipV="1">
            <a:off x="1912939" y="979488"/>
            <a:ext cx="2536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200" u="none">
                <a:solidFill>
                  <a:srgbClr val="0000FF"/>
                </a:solidFill>
              </a:rPr>
              <a:t>-</a:t>
            </a:r>
            <a:r>
              <a:rPr lang="en-US" altLang="en-US" sz="3200" b="0" u="none">
                <a:solidFill>
                  <a:srgbClr val="0000FF"/>
                </a:solidFill>
              </a:rPr>
              <a:t> </a:t>
            </a:r>
            <a:r>
              <a:rPr lang="en-US" altLang="en-US" sz="3200" u="none">
                <a:solidFill>
                  <a:srgbClr val="0000FF"/>
                </a:solidFill>
              </a:rPr>
              <a:t>Cấu tạo</a:t>
            </a:r>
            <a:r>
              <a:rPr lang="en-US" altLang="en-US" sz="3200" b="0" u="none">
                <a:solidFill>
                  <a:srgbClr val="0000FF"/>
                </a:solidFill>
              </a:rPr>
              <a:t>:</a:t>
            </a:r>
          </a:p>
        </p:txBody>
      </p:sp>
      <p:sp>
        <p:nvSpPr>
          <p:cNvPr id="14343" name="Text Box 6">
            <a:extLst>
              <a:ext uri="{FF2B5EF4-FFF2-40B4-BE49-F238E27FC236}">
                <a16:creationId xmlns:a16="http://schemas.microsoft.com/office/drawing/2014/main" id="{D7FC83A8-7EFD-47D2-A196-9157E3333F3E}"/>
              </a:ext>
            </a:extLst>
          </p:cNvPr>
          <p:cNvSpPr txBox="1">
            <a:spLocks noChangeArrowheads="1"/>
          </p:cNvSpPr>
          <p:nvPr/>
        </p:nvSpPr>
        <p:spPr bwMode="auto">
          <a:xfrm>
            <a:off x="1905001" y="1536700"/>
            <a:ext cx="2773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200" u="none">
                <a:solidFill>
                  <a:srgbClr val="0000FF"/>
                </a:solidFill>
              </a:rPr>
              <a:t>-</a:t>
            </a:r>
            <a:r>
              <a:rPr lang="en-US" altLang="en-US" sz="3200" b="0" u="none">
                <a:solidFill>
                  <a:srgbClr val="0000FF"/>
                </a:solidFill>
              </a:rPr>
              <a:t> </a:t>
            </a:r>
            <a:r>
              <a:rPr lang="en-US" altLang="en-US" sz="3200" u="none">
                <a:solidFill>
                  <a:srgbClr val="0000FF"/>
                </a:solidFill>
              </a:rPr>
              <a:t>Nhiệm vụ</a:t>
            </a:r>
            <a:r>
              <a:rPr lang="en-US" altLang="en-US" sz="3200" b="0" u="none">
                <a:solidFill>
                  <a:srgbClr val="0000FF"/>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E1C9DBE-7B99-491B-9461-E7F084684E8D}"/>
              </a:ext>
            </a:extLst>
          </p:cNvPr>
          <p:cNvSpPr txBox="1">
            <a:spLocks noChangeArrowheads="1"/>
          </p:cNvSpPr>
          <p:nvPr/>
        </p:nvSpPr>
        <p:spPr bwMode="auto">
          <a:xfrm>
            <a:off x="1752600" y="312739"/>
            <a:ext cx="36639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4000" u="none">
                <a:solidFill>
                  <a:srgbClr val="0000FF"/>
                </a:solidFill>
              </a:rPr>
              <a:t>3. Buồng tối:</a:t>
            </a:r>
          </a:p>
        </p:txBody>
      </p:sp>
      <p:sp>
        <p:nvSpPr>
          <p:cNvPr id="15363" name="Line 7">
            <a:extLst>
              <a:ext uri="{FF2B5EF4-FFF2-40B4-BE49-F238E27FC236}">
                <a16:creationId xmlns:a16="http://schemas.microsoft.com/office/drawing/2014/main" id="{CDAE0989-97AD-47F6-B1C6-EBA75087CAC3}"/>
              </a:ext>
            </a:extLst>
          </p:cNvPr>
          <p:cNvSpPr>
            <a:spLocks noChangeShapeType="1"/>
          </p:cNvSpPr>
          <p:nvPr/>
        </p:nvSpPr>
        <p:spPr bwMode="auto">
          <a:xfrm>
            <a:off x="2921000" y="3875088"/>
            <a:ext cx="6610350"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5364" name="Group 8">
            <a:extLst>
              <a:ext uri="{FF2B5EF4-FFF2-40B4-BE49-F238E27FC236}">
                <a16:creationId xmlns:a16="http://schemas.microsoft.com/office/drawing/2014/main" id="{4A30554A-A9D5-4BEE-A50F-E2D5714E23A9}"/>
              </a:ext>
            </a:extLst>
          </p:cNvPr>
          <p:cNvGrpSpPr>
            <a:grpSpLocks/>
          </p:cNvGrpSpPr>
          <p:nvPr/>
        </p:nvGrpSpPr>
        <p:grpSpPr bwMode="auto">
          <a:xfrm rot="422823">
            <a:off x="5892800" y="2716213"/>
            <a:ext cx="2228850" cy="3181350"/>
            <a:chOff x="3756" y="2232"/>
            <a:chExt cx="960" cy="1740"/>
          </a:xfrm>
        </p:grpSpPr>
        <p:sp>
          <p:nvSpPr>
            <p:cNvPr id="15374" name="AutoShape 9">
              <a:extLst>
                <a:ext uri="{FF2B5EF4-FFF2-40B4-BE49-F238E27FC236}">
                  <a16:creationId xmlns:a16="http://schemas.microsoft.com/office/drawing/2014/main" id="{77E900CF-489F-4656-BDFE-89769C1A0992}"/>
                </a:ext>
              </a:extLst>
            </p:cNvPr>
            <p:cNvSpPr>
              <a:spLocks noChangeArrowheads="1"/>
            </p:cNvSpPr>
            <p:nvPr/>
          </p:nvSpPr>
          <p:spPr bwMode="auto">
            <a:xfrm rot="5400000">
              <a:off x="3372" y="2688"/>
              <a:ext cx="1728" cy="8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50 w 21600"/>
                <a:gd name="T13" fmla="*/ 3652 h 21600"/>
                <a:gd name="T14" fmla="*/ 17950 w 21600"/>
                <a:gd name="T15" fmla="*/ 17948 h 21600"/>
              </a:gdLst>
              <a:ahLst/>
              <a:cxnLst>
                <a:cxn ang="T8">
                  <a:pos x="T0" y="T1"/>
                </a:cxn>
                <a:cxn ang="T9">
                  <a:pos x="T2" y="T3"/>
                </a:cxn>
                <a:cxn ang="T10">
                  <a:pos x="T4" y="T5"/>
                </a:cxn>
                <a:cxn ang="T11">
                  <a:pos x="T6" y="T7"/>
                </a:cxn>
              </a:cxnLst>
              <a:rect l="T12" t="T13" r="T14" b="T15"/>
              <a:pathLst>
                <a:path w="21600" h="21600">
                  <a:moveTo>
                    <a:pt x="0" y="0"/>
                  </a:moveTo>
                  <a:lnTo>
                    <a:pt x="3707" y="21600"/>
                  </a:lnTo>
                  <a:lnTo>
                    <a:pt x="17893"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75" name="Rectangle 10">
              <a:extLst>
                <a:ext uri="{FF2B5EF4-FFF2-40B4-BE49-F238E27FC236}">
                  <a16:creationId xmlns:a16="http://schemas.microsoft.com/office/drawing/2014/main" id="{754B6C44-82F8-4FAD-AA31-D1FD0808B962}"/>
                </a:ext>
              </a:extLst>
            </p:cNvPr>
            <p:cNvSpPr>
              <a:spLocks noChangeArrowheads="1"/>
            </p:cNvSpPr>
            <p:nvPr/>
          </p:nvSpPr>
          <p:spPr bwMode="auto">
            <a:xfrm>
              <a:off x="4656" y="2232"/>
              <a:ext cx="60" cy="1740"/>
            </a:xfrm>
            <a:prstGeom prst="rect">
              <a:avLst/>
            </a:prstGeom>
            <a:solidFill>
              <a:srgbClr val="A3ECFB"/>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5376" name="Oval 11">
              <a:extLst>
                <a:ext uri="{FF2B5EF4-FFF2-40B4-BE49-F238E27FC236}">
                  <a16:creationId xmlns:a16="http://schemas.microsoft.com/office/drawing/2014/main" id="{2EB0CAE7-FEDD-4CC4-B9D5-26114923AE15}"/>
                </a:ext>
              </a:extLst>
            </p:cNvPr>
            <p:cNvSpPr>
              <a:spLocks noChangeArrowheads="1"/>
            </p:cNvSpPr>
            <p:nvPr/>
          </p:nvSpPr>
          <p:spPr bwMode="auto">
            <a:xfrm>
              <a:off x="3756" y="2544"/>
              <a:ext cx="144" cy="1116"/>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sp>
        <p:nvSpPr>
          <p:cNvPr id="15365" name="Text Box 12">
            <a:extLst>
              <a:ext uri="{FF2B5EF4-FFF2-40B4-BE49-F238E27FC236}">
                <a16:creationId xmlns:a16="http://schemas.microsoft.com/office/drawing/2014/main" id="{71A87B9A-057B-4B35-BF1D-B11CDBEE9894}"/>
              </a:ext>
            </a:extLst>
          </p:cNvPr>
          <p:cNvSpPr txBox="1">
            <a:spLocks noChangeArrowheads="1"/>
          </p:cNvSpPr>
          <p:nvPr/>
        </p:nvSpPr>
        <p:spPr bwMode="auto">
          <a:xfrm>
            <a:off x="2844800" y="3128963"/>
            <a:ext cx="2571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latin typeface="VNI-Times" pitchFamily="2" charset="0"/>
              </a:rPr>
              <a:t>Tr</a:t>
            </a:r>
            <a:r>
              <a:rPr lang="en-US" altLang="en-US" sz="2400" u="none"/>
              <a:t>ục chính của thấu kính</a:t>
            </a:r>
          </a:p>
        </p:txBody>
      </p:sp>
      <p:sp>
        <p:nvSpPr>
          <p:cNvPr id="15366" name="Text Box 13">
            <a:extLst>
              <a:ext uri="{FF2B5EF4-FFF2-40B4-BE49-F238E27FC236}">
                <a16:creationId xmlns:a16="http://schemas.microsoft.com/office/drawing/2014/main" id="{FC193327-8F3D-4A48-B8F8-5F98466AF97A}"/>
              </a:ext>
            </a:extLst>
          </p:cNvPr>
          <p:cNvSpPr txBox="1">
            <a:spLocks noChangeArrowheads="1"/>
          </p:cNvSpPr>
          <p:nvPr/>
        </p:nvSpPr>
        <p:spPr bwMode="auto">
          <a:xfrm>
            <a:off x="8807450" y="2808288"/>
            <a:ext cx="18859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t>Phim ảnh K       ( kính ảnh )</a:t>
            </a:r>
          </a:p>
        </p:txBody>
      </p:sp>
      <p:sp>
        <p:nvSpPr>
          <p:cNvPr id="15367" name="Line 14">
            <a:extLst>
              <a:ext uri="{FF2B5EF4-FFF2-40B4-BE49-F238E27FC236}">
                <a16:creationId xmlns:a16="http://schemas.microsoft.com/office/drawing/2014/main" id="{C4A46A75-6D68-42BD-B03B-87CC0D4F5072}"/>
              </a:ext>
            </a:extLst>
          </p:cNvPr>
          <p:cNvSpPr>
            <a:spLocks noChangeShapeType="1"/>
          </p:cNvSpPr>
          <p:nvPr/>
        </p:nvSpPr>
        <p:spPr bwMode="auto">
          <a:xfrm flipH="1">
            <a:off x="8159750" y="3151188"/>
            <a:ext cx="723900" cy="495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68" name="Text Box 15">
            <a:extLst>
              <a:ext uri="{FF2B5EF4-FFF2-40B4-BE49-F238E27FC236}">
                <a16:creationId xmlns:a16="http://schemas.microsoft.com/office/drawing/2014/main" id="{AB8A5DE4-C901-4A0D-A1A1-2E7C570FFDED}"/>
              </a:ext>
            </a:extLst>
          </p:cNvPr>
          <p:cNvSpPr txBox="1">
            <a:spLocks noChangeArrowheads="1"/>
          </p:cNvSpPr>
          <p:nvPr/>
        </p:nvSpPr>
        <p:spPr bwMode="auto">
          <a:xfrm>
            <a:off x="2159000" y="5018088"/>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t>Thấu kính hội tụ L</a:t>
            </a:r>
            <a:r>
              <a:rPr lang="en-US" altLang="en-US" sz="2400" u="none" baseline="-25000"/>
              <a:t>2</a:t>
            </a:r>
            <a:endParaRPr lang="en-US" altLang="en-US" sz="2400" u="none"/>
          </a:p>
        </p:txBody>
      </p:sp>
      <p:sp>
        <p:nvSpPr>
          <p:cNvPr id="15369" name="Line 16">
            <a:extLst>
              <a:ext uri="{FF2B5EF4-FFF2-40B4-BE49-F238E27FC236}">
                <a16:creationId xmlns:a16="http://schemas.microsoft.com/office/drawing/2014/main" id="{D5019EE0-6BA9-462A-8953-A1F4C12EBF04}"/>
              </a:ext>
            </a:extLst>
          </p:cNvPr>
          <p:cNvSpPr>
            <a:spLocks noChangeShapeType="1"/>
          </p:cNvSpPr>
          <p:nvPr/>
        </p:nvSpPr>
        <p:spPr bwMode="auto">
          <a:xfrm flipV="1">
            <a:off x="4502150" y="4586288"/>
            <a:ext cx="1485900"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70" name="Text Box 18">
            <a:extLst>
              <a:ext uri="{FF2B5EF4-FFF2-40B4-BE49-F238E27FC236}">
                <a16:creationId xmlns:a16="http://schemas.microsoft.com/office/drawing/2014/main" id="{08A636D3-5B91-4022-A89D-E5B79316E5BB}"/>
              </a:ext>
            </a:extLst>
          </p:cNvPr>
          <p:cNvSpPr txBox="1">
            <a:spLocks noChangeArrowheads="1"/>
          </p:cNvSpPr>
          <p:nvPr/>
        </p:nvSpPr>
        <p:spPr bwMode="auto">
          <a:xfrm>
            <a:off x="8064500" y="4087813"/>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latin typeface="VNI-Times" pitchFamily="2" charset="0"/>
              </a:rPr>
              <a:t>K</a:t>
            </a:r>
          </a:p>
        </p:txBody>
      </p:sp>
      <p:sp>
        <p:nvSpPr>
          <p:cNvPr id="15371" name="Text Box 2">
            <a:extLst>
              <a:ext uri="{FF2B5EF4-FFF2-40B4-BE49-F238E27FC236}">
                <a16:creationId xmlns:a16="http://schemas.microsoft.com/office/drawing/2014/main" id="{B2C5E651-48B4-4EA2-A5E9-AD7DAFADDE38}"/>
              </a:ext>
            </a:extLst>
          </p:cNvPr>
          <p:cNvSpPr txBox="1">
            <a:spLocks noChangeArrowheads="1"/>
          </p:cNvSpPr>
          <p:nvPr/>
        </p:nvSpPr>
        <p:spPr bwMode="auto">
          <a:xfrm>
            <a:off x="2773363" y="15779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latin typeface="Arial" panose="020B0604020202020204" pitchFamily="34" charset="0"/>
            </a:endParaRPr>
          </a:p>
        </p:txBody>
      </p:sp>
      <p:sp>
        <p:nvSpPr>
          <p:cNvPr id="15372" name="Text Box 4">
            <a:extLst>
              <a:ext uri="{FF2B5EF4-FFF2-40B4-BE49-F238E27FC236}">
                <a16:creationId xmlns:a16="http://schemas.microsoft.com/office/drawing/2014/main" id="{CFDF7B70-7165-4FE8-B98C-1F913FAD8EED}"/>
              </a:ext>
            </a:extLst>
          </p:cNvPr>
          <p:cNvSpPr txBox="1">
            <a:spLocks noChangeArrowheads="1"/>
          </p:cNvSpPr>
          <p:nvPr/>
        </p:nvSpPr>
        <p:spPr bwMode="auto">
          <a:xfrm flipV="1">
            <a:off x="1912939" y="1082675"/>
            <a:ext cx="2536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200" u="none">
                <a:solidFill>
                  <a:srgbClr val="0000FF"/>
                </a:solidFill>
              </a:rPr>
              <a:t>-</a:t>
            </a:r>
            <a:r>
              <a:rPr lang="en-US" altLang="en-US" sz="3200" b="0" u="none">
                <a:solidFill>
                  <a:srgbClr val="0000FF"/>
                </a:solidFill>
              </a:rPr>
              <a:t> </a:t>
            </a:r>
            <a:r>
              <a:rPr lang="en-US" altLang="en-US" sz="3200" u="none">
                <a:solidFill>
                  <a:srgbClr val="0000FF"/>
                </a:solidFill>
              </a:rPr>
              <a:t>Cấu tạo</a:t>
            </a:r>
            <a:r>
              <a:rPr lang="en-US" altLang="en-US" sz="3200" b="0" u="none">
                <a:solidFill>
                  <a:srgbClr val="0000FF"/>
                </a:solidFill>
              </a:rPr>
              <a:t>:</a:t>
            </a:r>
          </a:p>
        </p:txBody>
      </p:sp>
      <p:sp>
        <p:nvSpPr>
          <p:cNvPr id="15373" name="Text Box 6">
            <a:extLst>
              <a:ext uri="{FF2B5EF4-FFF2-40B4-BE49-F238E27FC236}">
                <a16:creationId xmlns:a16="http://schemas.microsoft.com/office/drawing/2014/main" id="{8B4D751E-9ACA-4023-AD67-7694979517CA}"/>
              </a:ext>
            </a:extLst>
          </p:cNvPr>
          <p:cNvSpPr txBox="1">
            <a:spLocks noChangeArrowheads="1"/>
          </p:cNvSpPr>
          <p:nvPr/>
        </p:nvSpPr>
        <p:spPr bwMode="auto">
          <a:xfrm>
            <a:off x="1905001" y="1638300"/>
            <a:ext cx="277336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3200" u="none">
                <a:solidFill>
                  <a:srgbClr val="0000FF"/>
                </a:solidFill>
              </a:rPr>
              <a:t>-</a:t>
            </a:r>
            <a:r>
              <a:rPr lang="en-US" altLang="en-US" sz="3200" b="0" u="none">
                <a:solidFill>
                  <a:srgbClr val="0000FF"/>
                </a:solidFill>
              </a:rPr>
              <a:t> </a:t>
            </a:r>
            <a:r>
              <a:rPr lang="en-US" altLang="en-US" sz="3200" u="none">
                <a:solidFill>
                  <a:srgbClr val="0000FF"/>
                </a:solidFill>
              </a:rPr>
              <a:t>Nhiệm vụ</a:t>
            </a:r>
            <a:r>
              <a:rPr lang="en-US" altLang="en-US" sz="3200" b="0" u="none">
                <a:solidFill>
                  <a:srgbClr val="0000FF"/>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1693326-7545-4EF2-B025-416D0BA281BC}"/>
              </a:ext>
            </a:extLst>
          </p:cNvPr>
          <p:cNvSpPr txBox="1">
            <a:spLocks noChangeArrowheads="1"/>
          </p:cNvSpPr>
          <p:nvPr/>
        </p:nvSpPr>
        <p:spPr bwMode="auto">
          <a:xfrm>
            <a:off x="4038600" y="345122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F</a:t>
            </a:r>
          </a:p>
        </p:txBody>
      </p:sp>
      <p:sp>
        <p:nvSpPr>
          <p:cNvPr id="16387" name="Text Box 3">
            <a:extLst>
              <a:ext uri="{FF2B5EF4-FFF2-40B4-BE49-F238E27FC236}">
                <a16:creationId xmlns:a16="http://schemas.microsoft.com/office/drawing/2014/main" id="{9CB0F3FB-DEE8-42E5-B98A-BDCF94AB52F1}"/>
              </a:ext>
            </a:extLst>
          </p:cNvPr>
          <p:cNvSpPr txBox="1">
            <a:spLocks noChangeArrowheads="1"/>
          </p:cNvSpPr>
          <p:nvPr/>
        </p:nvSpPr>
        <p:spPr bwMode="auto">
          <a:xfrm>
            <a:off x="4876800" y="40179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L</a:t>
            </a:r>
            <a:r>
              <a:rPr lang="en-US" altLang="en-US" u="none" baseline="-25000">
                <a:solidFill>
                  <a:srgbClr val="FFFF00"/>
                </a:solidFill>
                <a:latin typeface="Arial" panose="020B0604020202020204" pitchFamily="34" charset="0"/>
              </a:rPr>
              <a:t>1</a:t>
            </a:r>
            <a:endParaRPr lang="en-US" altLang="en-US" u="none">
              <a:solidFill>
                <a:srgbClr val="FFFF00"/>
              </a:solidFill>
              <a:latin typeface="Arial" panose="020B0604020202020204" pitchFamily="34" charset="0"/>
            </a:endParaRPr>
          </a:p>
        </p:txBody>
      </p:sp>
      <p:sp>
        <p:nvSpPr>
          <p:cNvPr id="16388" name="Freeform 4">
            <a:extLst>
              <a:ext uri="{FF2B5EF4-FFF2-40B4-BE49-F238E27FC236}">
                <a16:creationId xmlns:a16="http://schemas.microsoft.com/office/drawing/2014/main" id="{45D72AAE-C17F-4954-9DA7-AD7EB825DBFB}"/>
              </a:ext>
            </a:extLst>
          </p:cNvPr>
          <p:cNvSpPr>
            <a:spLocks/>
          </p:cNvSpPr>
          <p:nvPr/>
        </p:nvSpPr>
        <p:spPr bwMode="auto">
          <a:xfrm>
            <a:off x="8583613" y="3030539"/>
            <a:ext cx="381000" cy="1419225"/>
          </a:xfrm>
          <a:custGeom>
            <a:avLst/>
            <a:gdLst>
              <a:gd name="T0" fmla="*/ 2147483646 w 240"/>
              <a:gd name="T1" fmla="*/ 0 h 894"/>
              <a:gd name="T2" fmla="*/ 0 w 240"/>
              <a:gd name="T3" fmla="*/ 2147483646 h 894"/>
              <a:gd name="T4" fmla="*/ 0 60000 65536"/>
              <a:gd name="T5" fmla="*/ 0 60000 65536"/>
            </a:gdLst>
            <a:ahLst/>
            <a:cxnLst>
              <a:cxn ang="T4">
                <a:pos x="T0" y="T1"/>
              </a:cxn>
              <a:cxn ang="T5">
                <a:pos x="T2" y="T3"/>
              </a:cxn>
            </a:cxnLst>
            <a:rect l="0" t="0" r="r" b="b"/>
            <a:pathLst>
              <a:path w="240" h="894">
                <a:moveTo>
                  <a:pt x="240" y="0"/>
                </a:moveTo>
                <a:lnTo>
                  <a:pt x="0" y="894"/>
                </a:lnTo>
              </a:path>
            </a:pathLst>
          </a:custGeom>
          <a:noFill/>
          <a:ln w="76200" cmpd="tri">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389" name="Group 12">
            <a:extLst>
              <a:ext uri="{FF2B5EF4-FFF2-40B4-BE49-F238E27FC236}">
                <a16:creationId xmlns:a16="http://schemas.microsoft.com/office/drawing/2014/main" id="{233FFE67-84E9-466E-966C-2D3C9AFC5FA7}"/>
              </a:ext>
            </a:extLst>
          </p:cNvPr>
          <p:cNvGrpSpPr>
            <a:grpSpLocks/>
          </p:cNvGrpSpPr>
          <p:nvPr/>
        </p:nvGrpSpPr>
        <p:grpSpPr bwMode="auto">
          <a:xfrm>
            <a:off x="3683000" y="3046413"/>
            <a:ext cx="1284288" cy="1206500"/>
            <a:chOff x="1360" y="985"/>
            <a:chExt cx="809" cy="760"/>
          </a:xfrm>
        </p:grpSpPr>
        <p:grpSp>
          <p:nvGrpSpPr>
            <p:cNvPr id="16449" name="Group 13">
              <a:extLst>
                <a:ext uri="{FF2B5EF4-FFF2-40B4-BE49-F238E27FC236}">
                  <a16:creationId xmlns:a16="http://schemas.microsoft.com/office/drawing/2014/main" id="{F730CF55-A669-4947-AB2B-4812B0F33327}"/>
                </a:ext>
              </a:extLst>
            </p:cNvPr>
            <p:cNvGrpSpPr>
              <a:grpSpLocks/>
            </p:cNvGrpSpPr>
            <p:nvPr/>
          </p:nvGrpSpPr>
          <p:grpSpPr bwMode="auto">
            <a:xfrm>
              <a:off x="1360" y="985"/>
              <a:ext cx="809" cy="760"/>
              <a:chOff x="1360" y="985"/>
              <a:chExt cx="809" cy="760"/>
            </a:xfrm>
          </p:grpSpPr>
          <p:grpSp>
            <p:nvGrpSpPr>
              <p:cNvPr id="16452" name="Group 14">
                <a:extLst>
                  <a:ext uri="{FF2B5EF4-FFF2-40B4-BE49-F238E27FC236}">
                    <a16:creationId xmlns:a16="http://schemas.microsoft.com/office/drawing/2014/main" id="{47873E15-14E0-4221-968D-27EFE137E714}"/>
                  </a:ext>
                </a:extLst>
              </p:cNvPr>
              <p:cNvGrpSpPr>
                <a:grpSpLocks/>
              </p:cNvGrpSpPr>
              <p:nvPr/>
            </p:nvGrpSpPr>
            <p:grpSpPr bwMode="auto">
              <a:xfrm>
                <a:off x="1399" y="1056"/>
                <a:ext cx="761" cy="689"/>
                <a:chOff x="1104" y="1632"/>
                <a:chExt cx="800" cy="768"/>
              </a:xfrm>
            </p:grpSpPr>
            <p:sp>
              <p:nvSpPr>
                <p:cNvPr id="16456" name="Freeform 15">
                  <a:extLst>
                    <a:ext uri="{FF2B5EF4-FFF2-40B4-BE49-F238E27FC236}">
                      <a16:creationId xmlns:a16="http://schemas.microsoft.com/office/drawing/2014/main" id="{4C16211C-3364-4D58-B5DB-48D172107B44}"/>
                    </a:ext>
                  </a:extLst>
                </p:cNvPr>
                <p:cNvSpPr>
                  <a:spLocks/>
                </p:cNvSpPr>
                <p:nvPr/>
              </p:nvSpPr>
              <p:spPr bwMode="auto">
                <a:xfrm>
                  <a:off x="1104" y="1632"/>
                  <a:ext cx="800" cy="768"/>
                </a:xfrm>
                <a:custGeom>
                  <a:avLst/>
                  <a:gdLst>
                    <a:gd name="T0" fmla="*/ 0 w 800"/>
                    <a:gd name="T1" fmla="*/ 768 h 768"/>
                    <a:gd name="T2" fmla="*/ 800 w 800"/>
                    <a:gd name="T3" fmla="*/ 0 h 768"/>
                    <a:gd name="T4" fmla="*/ 0 60000 65536"/>
                    <a:gd name="T5" fmla="*/ 0 60000 65536"/>
                  </a:gdLst>
                  <a:ahLst/>
                  <a:cxnLst>
                    <a:cxn ang="T4">
                      <a:pos x="T0" y="T1"/>
                    </a:cxn>
                    <a:cxn ang="T5">
                      <a:pos x="T2" y="T3"/>
                    </a:cxn>
                  </a:cxnLst>
                  <a:rect l="0" t="0" r="r" b="b"/>
                  <a:pathLst>
                    <a:path w="800" h="768">
                      <a:moveTo>
                        <a:pt x="0" y="768"/>
                      </a:moveTo>
                      <a:lnTo>
                        <a:pt x="800" y="0"/>
                      </a:ln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57" name="Freeform 16">
                  <a:extLst>
                    <a:ext uri="{FF2B5EF4-FFF2-40B4-BE49-F238E27FC236}">
                      <a16:creationId xmlns:a16="http://schemas.microsoft.com/office/drawing/2014/main" id="{374C9C4C-E889-4355-AA6C-1B74F9894A7E}"/>
                    </a:ext>
                  </a:extLst>
                </p:cNvPr>
                <p:cNvSpPr>
                  <a:spLocks/>
                </p:cNvSpPr>
                <p:nvPr/>
              </p:nvSpPr>
              <p:spPr bwMode="auto">
                <a:xfrm>
                  <a:off x="1196" y="2073"/>
                  <a:ext cx="246" cy="240"/>
                </a:xfrm>
                <a:custGeom>
                  <a:avLst/>
                  <a:gdLst>
                    <a:gd name="T0" fmla="*/ 0 w 246"/>
                    <a:gd name="T1" fmla="*/ 240 h 240"/>
                    <a:gd name="T2" fmla="*/ 246 w 246"/>
                    <a:gd name="T3" fmla="*/ 0 h 240"/>
                    <a:gd name="T4" fmla="*/ 0 60000 65536"/>
                    <a:gd name="T5" fmla="*/ 0 60000 65536"/>
                  </a:gdLst>
                  <a:ahLst/>
                  <a:cxnLst>
                    <a:cxn ang="T4">
                      <a:pos x="T0" y="T1"/>
                    </a:cxn>
                    <a:cxn ang="T5">
                      <a:pos x="T2" y="T3"/>
                    </a:cxn>
                  </a:cxnLst>
                  <a:rect l="0" t="0" r="r" b="b"/>
                  <a:pathLst>
                    <a:path w="246" h="240">
                      <a:moveTo>
                        <a:pt x="0" y="240"/>
                      </a:moveTo>
                      <a:lnTo>
                        <a:pt x="246" y="0"/>
                      </a:lnTo>
                    </a:path>
                  </a:pathLst>
                </a:custGeom>
                <a:noFill/>
                <a:ln w="28575" cmpd="sng">
                  <a:solidFill>
                    <a:srgbClr val="FFCC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453" name="Group 17">
                <a:extLst>
                  <a:ext uri="{FF2B5EF4-FFF2-40B4-BE49-F238E27FC236}">
                    <a16:creationId xmlns:a16="http://schemas.microsoft.com/office/drawing/2014/main" id="{B1CF242C-079C-45DF-BD9B-A0903BF9D7DA}"/>
                  </a:ext>
                </a:extLst>
              </p:cNvPr>
              <p:cNvGrpSpPr>
                <a:grpSpLocks/>
              </p:cNvGrpSpPr>
              <p:nvPr/>
            </p:nvGrpSpPr>
            <p:grpSpPr bwMode="auto">
              <a:xfrm>
                <a:off x="1360" y="985"/>
                <a:ext cx="809" cy="607"/>
                <a:chOff x="1104" y="1632"/>
                <a:chExt cx="816" cy="672"/>
              </a:xfrm>
            </p:grpSpPr>
            <p:sp>
              <p:nvSpPr>
                <p:cNvPr id="16454" name="Line 18">
                  <a:extLst>
                    <a:ext uri="{FF2B5EF4-FFF2-40B4-BE49-F238E27FC236}">
                      <a16:creationId xmlns:a16="http://schemas.microsoft.com/office/drawing/2014/main" id="{D6A6C77A-BEC1-4439-83D3-88201FA83760}"/>
                    </a:ext>
                  </a:extLst>
                </p:cNvPr>
                <p:cNvSpPr>
                  <a:spLocks noChangeShapeType="1"/>
                </p:cNvSpPr>
                <p:nvPr/>
              </p:nvSpPr>
              <p:spPr bwMode="auto">
                <a:xfrm>
                  <a:off x="1104" y="1632"/>
                  <a:ext cx="816" cy="672"/>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55" name="Freeform 19">
                  <a:extLst>
                    <a:ext uri="{FF2B5EF4-FFF2-40B4-BE49-F238E27FC236}">
                      <a16:creationId xmlns:a16="http://schemas.microsoft.com/office/drawing/2014/main" id="{4DCDE4E5-E20E-48CA-A310-EB7B20A4DC7F}"/>
                    </a:ext>
                  </a:extLst>
                </p:cNvPr>
                <p:cNvSpPr>
                  <a:spLocks/>
                </p:cNvSpPr>
                <p:nvPr/>
              </p:nvSpPr>
              <p:spPr bwMode="auto">
                <a:xfrm>
                  <a:off x="1200" y="1710"/>
                  <a:ext cx="168" cy="138"/>
                </a:xfrm>
                <a:custGeom>
                  <a:avLst/>
                  <a:gdLst>
                    <a:gd name="T0" fmla="*/ 0 w 168"/>
                    <a:gd name="T1" fmla="*/ 0 h 138"/>
                    <a:gd name="T2" fmla="*/ 168 w 168"/>
                    <a:gd name="T3" fmla="*/ 138 h 138"/>
                    <a:gd name="T4" fmla="*/ 0 60000 65536"/>
                    <a:gd name="T5" fmla="*/ 0 60000 65536"/>
                  </a:gdLst>
                  <a:ahLst/>
                  <a:cxnLst>
                    <a:cxn ang="T4">
                      <a:pos x="T0" y="T1"/>
                    </a:cxn>
                    <a:cxn ang="T5">
                      <a:pos x="T2" y="T3"/>
                    </a:cxn>
                  </a:cxnLst>
                  <a:rect l="0" t="0" r="r" b="b"/>
                  <a:pathLst>
                    <a:path w="168" h="138">
                      <a:moveTo>
                        <a:pt x="0" y="0"/>
                      </a:moveTo>
                      <a:lnTo>
                        <a:pt x="168" y="138"/>
                      </a:lnTo>
                    </a:path>
                  </a:pathLst>
                </a:custGeom>
                <a:noFill/>
                <a:ln w="28575" cmpd="sng">
                  <a:solidFill>
                    <a:srgbClr val="FFCC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16450" name="Freeform 20">
              <a:extLst>
                <a:ext uri="{FF2B5EF4-FFF2-40B4-BE49-F238E27FC236}">
                  <a16:creationId xmlns:a16="http://schemas.microsoft.com/office/drawing/2014/main" id="{FC3D5C79-A530-4F74-9943-A400419A9A48}"/>
                </a:ext>
              </a:extLst>
            </p:cNvPr>
            <p:cNvSpPr>
              <a:spLocks/>
            </p:cNvSpPr>
            <p:nvPr/>
          </p:nvSpPr>
          <p:spPr bwMode="auto">
            <a:xfrm>
              <a:off x="1927" y="1397"/>
              <a:ext cx="168" cy="138"/>
            </a:xfrm>
            <a:custGeom>
              <a:avLst/>
              <a:gdLst>
                <a:gd name="T0" fmla="*/ 0 w 168"/>
                <a:gd name="T1" fmla="*/ 0 h 138"/>
                <a:gd name="T2" fmla="*/ 168 w 168"/>
                <a:gd name="T3" fmla="*/ 138 h 138"/>
                <a:gd name="T4" fmla="*/ 0 60000 65536"/>
                <a:gd name="T5" fmla="*/ 0 60000 65536"/>
              </a:gdLst>
              <a:ahLst/>
              <a:cxnLst>
                <a:cxn ang="T4">
                  <a:pos x="T0" y="T1"/>
                </a:cxn>
                <a:cxn ang="T5">
                  <a:pos x="T2" y="T3"/>
                </a:cxn>
              </a:cxnLst>
              <a:rect l="0" t="0" r="r" b="b"/>
              <a:pathLst>
                <a:path w="168" h="138">
                  <a:moveTo>
                    <a:pt x="0" y="0"/>
                  </a:moveTo>
                  <a:lnTo>
                    <a:pt x="168" y="138"/>
                  </a:lnTo>
                </a:path>
              </a:pathLst>
            </a:custGeom>
            <a:noFill/>
            <a:ln w="28575" cmpd="sng">
              <a:solidFill>
                <a:srgbClr val="FFCC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51" name="Freeform 21">
              <a:extLst>
                <a:ext uri="{FF2B5EF4-FFF2-40B4-BE49-F238E27FC236}">
                  <a16:creationId xmlns:a16="http://schemas.microsoft.com/office/drawing/2014/main" id="{0A69D7ED-46C5-49CF-ADE6-92EC2452EC84}"/>
                </a:ext>
              </a:extLst>
            </p:cNvPr>
            <p:cNvSpPr>
              <a:spLocks/>
            </p:cNvSpPr>
            <p:nvPr/>
          </p:nvSpPr>
          <p:spPr bwMode="auto">
            <a:xfrm>
              <a:off x="1904" y="1133"/>
              <a:ext cx="168" cy="151"/>
            </a:xfrm>
            <a:custGeom>
              <a:avLst/>
              <a:gdLst>
                <a:gd name="T0" fmla="*/ 0 w 168"/>
                <a:gd name="T1" fmla="*/ 151 h 151"/>
                <a:gd name="T2" fmla="*/ 168 w 168"/>
                <a:gd name="T3" fmla="*/ 0 h 151"/>
                <a:gd name="T4" fmla="*/ 0 60000 65536"/>
                <a:gd name="T5" fmla="*/ 0 60000 65536"/>
              </a:gdLst>
              <a:ahLst/>
              <a:cxnLst>
                <a:cxn ang="T4">
                  <a:pos x="T0" y="T1"/>
                </a:cxn>
                <a:cxn ang="T5">
                  <a:pos x="T2" y="T3"/>
                </a:cxn>
              </a:cxnLst>
              <a:rect l="0" t="0" r="r" b="b"/>
              <a:pathLst>
                <a:path w="168" h="151">
                  <a:moveTo>
                    <a:pt x="0" y="151"/>
                  </a:moveTo>
                  <a:lnTo>
                    <a:pt x="168" y="0"/>
                  </a:lnTo>
                </a:path>
              </a:pathLst>
            </a:custGeom>
            <a:noFill/>
            <a:ln w="28575" cmpd="sng">
              <a:solidFill>
                <a:srgbClr val="FFCC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390" name="Group 22">
            <a:extLst>
              <a:ext uri="{FF2B5EF4-FFF2-40B4-BE49-F238E27FC236}">
                <a16:creationId xmlns:a16="http://schemas.microsoft.com/office/drawing/2014/main" id="{76E67577-02B9-47A5-B344-A37B685B854A}"/>
              </a:ext>
            </a:extLst>
          </p:cNvPr>
          <p:cNvGrpSpPr>
            <a:grpSpLocks/>
          </p:cNvGrpSpPr>
          <p:nvPr/>
        </p:nvGrpSpPr>
        <p:grpSpPr bwMode="auto">
          <a:xfrm>
            <a:off x="5059363" y="2813051"/>
            <a:ext cx="1066800" cy="1204913"/>
            <a:chOff x="2227" y="834"/>
            <a:chExt cx="672" cy="759"/>
          </a:xfrm>
        </p:grpSpPr>
        <p:grpSp>
          <p:nvGrpSpPr>
            <p:cNvPr id="16443" name="Group 23">
              <a:extLst>
                <a:ext uri="{FF2B5EF4-FFF2-40B4-BE49-F238E27FC236}">
                  <a16:creationId xmlns:a16="http://schemas.microsoft.com/office/drawing/2014/main" id="{04E33141-93EC-4621-80B6-9ED2EF085F2D}"/>
                </a:ext>
              </a:extLst>
            </p:cNvPr>
            <p:cNvGrpSpPr>
              <a:grpSpLocks/>
            </p:cNvGrpSpPr>
            <p:nvPr/>
          </p:nvGrpSpPr>
          <p:grpSpPr bwMode="auto">
            <a:xfrm>
              <a:off x="2227" y="1449"/>
              <a:ext cx="672" cy="144"/>
              <a:chOff x="1920" y="2160"/>
              <a:chExt cx="672" cy="144"/>
            </a:xfrm>
          </p:grpSpPr>
          <p:sp>
            <p:nvSpPr>
              <p:cNvPr id="16447" name="Line 24">
                <a:extLst>
                  <a:ext uri="{FF2B5EF4-FFF2-40B4-BE49-F238E27FC236}">
                    <a16:creationId xmlns:a16="http://schemas.microsoft.com/office/drawing/2014/main" id="{F0EFCF39-B4C6-4D41-A68E-A65E86565C0D}"/>
                  </a:ext>
                </a:extLst>
              </p:cNvPr>
              <p:cNvSpPr>
                <a:spLocks noChangeShapeType="1"/>
              </p:cNvSpPr>
              <p:nvPr/>
            </p:nvSpPr>
            <p:spPr bwMode="auto">
              <a:xfrm flipV="1">
                <a:off x="1920" y="2160"/>
                <a:ext cx="672" cy="14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8" name="Freeform 25">
                <a:extLst>
                  <a:ext uri="{FF2B5EF4-FFF2-40B4-BE49-F238E27FC236}">
                    <a16:creationId xmlns:a16="http://schemas.microsoft.com/office/drawing/2014/main" id="{889BFD36-5152-45E2-BA29-F48B51605FE5}"/>
                  </a:ext>
                </a:extLst>
              </p:cNvPr>
              <p:cNvSpPr>
                <a:spLocks/>
              </p:cNvSpPr>
              <p:nvPr/>
            </p:nvSpPr>
            <p:spPr bwMode="auto">
              <a:xfrm>
                <a:off x="2007" y="2253"/>
                <a:ext cx="153" cy="30"/>
              </a:xfrm>
              <a:custGeom>
                <a:avLst/>
                <a:gdLst>
                  <a:gd name="T0" fmla="*/ 0 w 153"/>
                  <a:gd name="T1" fmla="*/ 30 h 30"/>
                  <a:gd name="T2" fmla="*/ 153 w 153"/>
                  <a:gd name="T3" fmla="*/ 0 h 30"/>
                  <a:gd name="T4" fmla="*/ 0 60000 65536"/>
                  <a:gd name="T5" fmla="*/ 0 60000 65536"/>
                </a:gdLst>
                <a:ahLst/>
                <a:cxnLst>
                  <a:cxn ang="T4">
                    <a:pos x="T0" y="T1"/>
                  </a:cxn>
                  <a:cxn ang="T5">
                    <a:pos x="T2" y="T3"/>
                  </a:cxn>
                </a:cxnLst>
                <a:rect l="0" t="0" r="r" b="b"/>
                <a:pathLst>
                  <a:path w="153" h="30">
                    <a:moveTo>
                      <a:pt x="0" y="30"/>
                    </a:moveTo>
                    <a:lnTo>
                      <a:pt x="153" y="0"/>
                    </a:lnTo>
                  </a:path>
                </a:pathLst>
              </a:custGeom>
              <a:noFill/>
              <a:ln w="28575" cmpd="sng">
                <a:solidFill>
                  <a:srgbClr val="FFCC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444" name="Group 26">
              <a:extLst>
                <a:ext uri="{FF2B5EF4-FFF2-40B4-BE49-F238E27FC236}">
                  <a16:creationId xmlns:a16="http://schemas.microsoft.com/office/drawing/2014/main" id="{02242BF7-6362-457D-9B3F-20191D87B3F8}"/>
                </a:ext>
              </a:extLst>
            </p:cNvPr>
            <p:cNvGrpSpPr>
              <a:grpSpLocks/>
            </p:cNvGrpSpPr>
            <p:nvPr/>
          </p:nvGrpSpPr>
          <p:grpSpPr bwMode="auto">
            <a:xfrm rot="209485">
              <a:off x="2255" y="834"/>
              <a:ext cx="541" cy="175"/>
              <a:chOff x="1908" y="1440"/>
              <a:chExt cx="588" cy="194"/>
            </a:xfrm>
          </p:grpSpPr>
          <p:sp>
            <p:nvSpPr>
              <p:cNvPr id="16445" name="Freeform 27">
                <a:extLst>
                  <a:ext uri="{FF2B5EF4-FFF2-40B4-BE49-F238E27FC236}">
                    <a16:creationId xmlns:a16="http://schemas.microsoft.com/office/drawing/2014/main" id="{6AFA8A0A-E3E0-4F5F-951B-F453A6EC8997}"/>
                  </a:ext>
                </a:extLst>
              </p:cNvPr>
              <p:cNvSpPr>
                <a:spLocks/>
              </p:cNvSpPr>
              <p:nvPr/>
            </p:nvSpPr>
            <p:spPr bwMode="auto">
              <a:xfrm>
                <a:off x="1908" y="1440"/>
                <a:ext cx="588" cy="194"/>
              </a:xfrm>
              <a:custGeom>
                <a:avLst/>
                <a:gdLst>
                  <a:gd name="T0" fmla="*/ 0 w 588"/>
                  <a:gd name="T1" fmla="*/ 194 h 194"/>
                  <a:gd name="T2" fmla="*/ 588 w 588"/>
                  <a:gd name="T3" fmla="*/ 0 h 194"/>
                  <a:gd name="T4" fmla="*/ 0 60000 65536"/>
                  <a:gd name="T5" fmla="*/ 0 60000 65536"/>
                </a:gdLst>
                <a:ahLst/>
                <a:cxnLst>
                  <a:cxn ang="T4">
                    <a:pos x="T0" y="T1"/>
                  </a:cxn>
                  <a:cxn ang="T5">
                    <a:pos x="T2" y="T3"/>
                  </a:cxn>
                </a:cxnLst>
                <a:rect l="0" t="0" r="r" b="b"/>
                <a:pathLst>
                  <a:path w="588" h="194">
                    <a:moveTo>
                      <a:pt x="0" y="194"/>
                    </a:moveTo>
                    <a:lnTo>
                      <a:pt x="588" y="0"/>
                    </a:ln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6" name="Freeform 28">
                <a:extLst>
                  <a:ext uri="{FF2B5EF4-FFF2-40B4-BE49-F238E27FC236}">
                    <a16:creationId xmlns:a16="http://schemas.microsoft.com/office/drawing/2014/main" id="{47E73F5A-238B-44E4-8752-10834F0C15A7}"/>
                  </a:ext>
                </a:extLst>
              </p:cNvPr>
              <p:cNvSpPr>
                <a:spLocks/>
              </p:cNvSpPr>
              <p:nvPr/>
            </p:nvSpPr>
            <p:spPr bwMode="auto">
              <a:xfrm>
                <a:off x="2104" y="1522"/>
                <a:ext cx="144" cy="48"/>
              </a:xfrm>
              <a:custGeom>
                <a:avLst/>
                <a:gdLst>
                  <a:gd name="T0" fmla="*/ 0 w 144"/>
                  <a:gd name="T1" fmla="*/ 48 h 48"/>
                  <a:gd name="T2" fmla="*/ 144 w 144"/>
                  <a:gd name="T3" fmla="*/ 0 h 48"/>
                  <a:gd name="T4" fmla="*/ 0 60000 65536"/>
                  <a:gd name="T5" fmla="*/ 0 60000 65536"/>
                </a:gdLst>
                <a:ahLst/>
                <a:cxnLst>
                  <a:cxn ang="T4">
                    <a:pos x="T0" y="T1"/>
                  </a:cxn>
                  <a:cxn ang="T5">
                    <a:pos x="T2" y="T3"/>
                  </a:cxn>
                </a:cxnLst>
                <a:rect l="0" t="0" r="r" b="b"/>
                <a:pathLst>
                  <a:path w="144" h="48">
                    <a:moveTo>
                      <a:pt x="0" y="48"/>
                    </a:moveTo>
                    <a:lnTo>
                      <a:pt x="144" y="0"/>
                    </a:lnTo>
                  </a:path>
                </a:pathLst>
              </a:custGeom>
              <a:noFill/>
              <a:ln w="28575" cmpd="sng">
                <a:solidFill>
                  <a:srgbClr val="FFCC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16391" name="Freeform 29">
            <a:extLst>
              <a:ext uri="{FF2B5EF4-FFF2-40B4-BE49-F238E27FC236}">
                <a16:creationId xmlns:a16="http://schemas.microsoft.com/office/drawing/2014/main" id="{189E6E49-E376-4CEF-9A3D-9363A11EF2B6}"/>
              </a:ext>
            </a:extLst>
          </p:cNvPr>
          <p:cNvSpPr>
            <a:spLocks/>
          </p:cNvSpPr>
          <p:nvPr/>
        </p:nvSpPr>
        <p:spPr bwMode="auto">
          <a:xfrm>
            <a:off x="4441826" y="3040063"/>
            <a:ext cx="3175" cy="512762"/>
          </a:xfrm>
          <a:custGeom>
            <a:avLst/>
            <a:gdLst>
              <a:gd name="T0" fmla="*/ 0 w 2"/>
              <a:gd name="T1" fmla="*/ 0 h 323"/>
              <a:gd name="T2" fmla="*/ 2147483646 w 2"/>
              <a:gd name="T3" fmla="*/ 2147483646 h 323"/>
              <a:gd name="T4" fmla="*/ 0 60000 65536"/>
              <a:gd name="T5" fmla="*/ 0 60000 65536"/>
            </a:gdLst>
            <a:ahLst/>
            <a:cxnLst>
              <a:cxn ang="T4">
                <a:pos x="T0" y="T1"/>
              </a:cxn>
              <a:cxn ang="T5">
                <a:pos x="T2" y="T3"/>
              </a:cxn>
            </a:cxnLst>
            <a:rect l="0" t="0" r="r" b="b"/>
            <a:pathLst>
              <a:path w="2" h="323">
                <a:moveTo>
                  <a:pt x="0" y="0"/>
                </a:moveTo>
                <a:lnTo>
                  <a:pt x="2" y="323"/>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2" name="Freeform 30">
            <a:extLst>
              <a:ext uri="{FF2B5EF4-FFF2-40B4-BE49-F238E27FC236}">
                <a16:creationId xmlns:a16="http://schemas.microsoft.com/office/drawing/2014/main" id="{132A403B-FFAA-4015-B9CE-34FA65F3327A}"/>
              </a:ext>
            </a:extLst>
          </p:cNvPr>
          <p:cNvSpPr>
            <a:spLocks/>
          </p:cNvSpPr>
          <p:nvPr/>
        </p:nvSpPr>
        <p:spPr bwMode="auto">
          <a:xfrm>
            <a:off x="4443414" y="3667126"/>
            <a:ext cx="1587" cy="519113"/>
          </a:xfrm>
          <a:custGeom>
            <a:avLst/>
            <a:gdLst>
              <a:gd name="T0" fmla="*/ 2147483646 w 1"/>
              <a:gd name="T1" fmla="*/ 0 h 327"/>
              <a:gd name="T2" fmla="*/ 0 w 1"/>
              <a:gd name="T3" fmla="*/ 2147483646 h 327"/>
              <a:gd name="T4" fmla="*/ 0 60000 65536"/>
              <a:gd name="T5" fmla="*/ 0 60000 65536"/>
            </a:gdLst>
            <a:ahLst/>
            <a:cxnLst>
              <a:cxn ang="T4">
                <a:pos x="T0" y="T1"/>
              </a:cxn>
              <a:cxn ang="T5">
                <a:pos x="T2" y="T3"/>
              </a:cxn>
            </a:cxnLst>
            <a:rect l="0" t="0" r="r" b="b"/>
            <a:pathLst>
              <a:path w="1" h="327">
                <a:moveTo>
                  <a:pt x="1" y="0"/>
                </a:moveTo>
                <a:lnTo>
                  <a:pt x="0" y="327"/>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3" name="Freeform 31">
            <a:extLst>
              <a:ext uri="{FF2B5EF4-FFF2-40B4-BE49-F238E27FC236}">
                <a16:creationId xmlns:a16="http://schemas.microsoft.com/office/drawing/2014/main" id="{271D7FC6-F791-4DF1-B949-7601F9024FF8}"/>
              </a:ext>
            </a:extLst>
          </p:cNvPr>
          <p:cNvSpPr>
            <a:spLocks/>
          </p:cNvSpPr>
          <p:nvPr/>
        </p:nvSpPr>
        <p:spPr bwMode="auto">
          <a:xfrm>
            <a:off x="4441825" y="3041651"/>
            <a:ext cx="573088" cy="9525"/>
          </a:xfrm>
          <a:custGeom>
            <a:avLst/>
            <a:gdLst>
              <a:gd name="T0" fmla="*/ 0 w 361"/>
              <a:gd name="T1" fmla="*/ 2147483646 h 6"/>
              <a:gd name="T2" fmla="*/ 2147483646 w 361"/>
              <a:gd name="T3" fmla="*/ 0 h 6"/>
              <a:gd name="T4" fmla="*/ 0 60000 65536"/>
              <a:gd name="T5" fmla="*/ 0 60000 65536"/>
            </a:gdLst>
            <a:ahLst/>
            <a:cxnLst>
              <a:cxn ang="T4">
                <a:pos x="T0" y="T1"/>
              </a:cxn>
              <a:cxn ang="T5">
                <a:pos x="T2" y="T3"/>
              </a:cxn>
            </a:cxnLst>
            <a:rect l="0" t="0" r="r" b="b"/>
            <a:pathLst>
              <a:path w="361" h="6">
                <a:moveTo>
                  <a:pt x="0" y="6"/>
                </a:moveTo>
                <a:lnTo>
                  <a:pt x="361"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4" name="Freeform 32">
            <a:extLst>
              <a:ext uri="{FF2B5EF4-FFF2-40B4-BE49-F238E27FC236}">
                <a16:creationId xmlns:a16="http://schemas.microsoft.com/office/drawing/2014/main" id="{946A8D85-8623-47FD-8342-D914FF048D8B}"/>
              </a:ext>
            </a:extLst>
          </p:cNvPr>
          <p:cNvSpPr>
            <a:spLocks/>
          </p:cNvSpPr>
          <p:nvPr/>
        </p:nvSpPr>
        <p:spPr bwMode="auto">
          <a:xfrm>
            <a:off x="4441825" y="4094164"/>
            <a:ext cx="585788" cy="77787"/>
          </a:xfrm>
          <a:custGeom>
            <a:avLst/>
            <a:gdLst>
              <a:gd name="T0" fmla="*/ 0 w 369"/>
              <a:gd name="T1" fmla="*/ 2147483646 h 49"/>
              <a:gd name="T2" fmla="*/ 2147483646 w 369"/>
              <a:gd name="T3" fmla="*/ 0 h 49"/>
              <a:gd name="T4" fmla="*/ 0 60000 65536"/>
              <a:gd name="T5" fmla="*/ 0 60000 65536"/>
            </a:gdLst>
            <a:ahLst/>
            <a:cxnLst>
              <a:cxn ang="T4">
                <a:pos x="T0" y="T1"/>
              </a:cxn>
              <a:cxn ang="T5">
                <a:pos x="T2" y="T3"/>
              </a:cxn>
            </a:cxnLst>
            <a:rect l="0" t="0" r="r" b="b"/>
            <a:pathLst>
              <a:path w="369" h="49">
                <a:moveTo>
                  <a:pt x="0" y="49"/>
                </a:moveTo>
                <a:lnTo>
                  <a:pt x="369"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5" name="Freeform 33">
            <a:extLst>
              <a:ext uri="{FF2B5EF4-FFF2-40B4-BE49-F238E27FC236}">
                <a16:creationId xmlns:a16="http://schemas.microsoft.com/office/drawing/2014/main" id="{675A0A50-2627-472A-A8EE-C618A6CCDEBB}"/>
              </a:ext>
            </a:extLst>
          </p:cNvPr>
          <p:cNvSpPr>
            <a:spLocks/>
          </p:cNvSpPr>
          <p:nvPr/>
        </p:nvSpPr>
        <p:spPr bwMode="auto">
          <a:xfrm>
            <a:off x="5000625" y="2705101"/>
            <a:ext cx="3989388" cy="334963"/>
          </a:xfrm>
          <a:custGeom>
            <a:avLst/>
            <a:gdLst>
              <a:gd name="T0" fmla="*/ 0 w 2513"/>
              <a:gd name="T1" fmla="*/ 2147483646 h 211"/>
              <a:gd name="T2" fmla="*/ 2147483646 w 2513"/>
              <a:gd name="T3" fmla="*/ 0 h 211"/>
              <a:gd name="T4" fmla="*/ 2147483646 w 2513"/>
              <a:gd name="T5" fmla="*/ 2147483646 h 211"/>
              <a:gd name="T6" fmla="*/ 2147483646 w 2513"/>
              <a:gd name="T7" fmla="*/ 2147483646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13" h="211">
                <a:moveTo>
                  <a:pt x="0" y="209"/>
                </a:moveTo>
                <a:lnTo>
                  <a:pt x="630" y="0"/>
                </a:lnTo>
                <a:lnTo>
                  <a:pt x="1770" y="86"/>
                </a:lnTo>
                <a:lnTo>
                  <a:pt x="2513" y="211"/>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6" name="Freeform 34">
            <a:extLst>
              <a:ext uri="{FF2B5EF4-FFF2-40B4-BE49-F238E27FC236}">
                <a16:creationId xmlns:a16="http://schemas.microsoft.com/office/drawing/2014/main" id="{AE63E729-E51D-4464-BB51-2A023B8FBFB8}"/>
              </a:ext>
            </a:extLst>
          </p:cNvPr>
          <p:cNvSpPr>
            <a:spLocks/>
          </p:cNvSpPr>
          <p:nvPr/>
        </p:nvSpPr>
        <p:spPr bwMode="auto">
          <a:xfrm>
            <a:off x="5010151" y="3889375"/>
            <a:ext cx="3573463" cy="534988"/>
          </a:xfrm>
          <a:custGeom>
            <a:avLst/>
            <a:gdLst>
              <a:gd name="T0" fmla="*/ 0 w 2251"/>
              <a:gd name="T1" fmla="*/ 2147483646 h 337"/>
              <a:gd name="T2" fmla="*/ 2147483646 w 2251"/>
              <a:gd name="T3" fmla="*/ 0 h 337"/>
              <a:gd name="T4" fmla="*/ 2147483646 w 2251"/>
              <a:gd name="T5" fmla="*/ 2147483646 h 337"/>
              <a:gd name="T6" fmla="*/ 2147483646 w 2251"/>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1" h="337">
                <a:moveTo>
                  <a:pt x="0" y="132"/>
                </a:moveTo>
                <a:lnTo>
                  <a:pt x="1068" y="0"/>
                </a:lnTo>
                <a:lnTo>
                  <a:pt x="1560" y="156"/>
                </a:lnTo>
                <a:lnTo>
                  <a:pt x="2251" y="337"/>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397" name="Group 38">
            <a:extLst>
              <a:ext uri="{FF2B5EF4-FFF2-40B4-BE49-F238E27FC236}">
                <a16:creationId xmlns:a16="http://schemas.microsoft.com/office/drawing/2014/main" id="{0803FE85-B35A-4AFB-9764-85D2DED2D03C}"/>
              </a:ext>
            </a:extLst>
          </p:cNvPr>
          <p:cNvGrpSpPr>
            <a:grpSpLocks/>
          </p:cNvGrpSpPr>
          <p:nvPr/>
        </p:nvGrpSpPr>
        <p:grpSpPr bwMode="auto">
          <a:xfrm>
            <a:off x="7593013" y="3021014"/>
            <a:ext cx="1238250" cy="828675"/>
            <a:chOff x="3823" y="965"/>
            <a:chExt cx="780" cy="522"/>
          </a:xfrm>
        </p:grpSpPr>
        <p:grpSp>
          <p:nvGrpSpPr>
            <p:cNvPr id="16438" name="Group 39">
              <a:extLst>
                <a:ext uri="{FF2B5EF4-FFF2-40B4-BE49-F238E27FC236}">
                  <a16:creationId xmlns:a16="http://schemas.microsoft.com/office/drawing/2014/main" id="{87A14949-4C21-467E-A36A-0FDF32C223C1}"/>
                </a:ext>
              </a:extLst>
            </p:cNvPr>
            <p:cNvGrpSpPr>
              <a:grpSpLocks/>
            </p:cNvGrpSpPr>
            <p:nvPr/>
          </p:nvGrpSpPr>
          <p:grpSpPr bwMode="auto">
            <a:xfrm>
              <a:off x="3823" y="1259"/>
              <a:ext cx="774" cy="228"/>
              <a:chOff x="3528" y="1914"/>
              <a:chExt cx="774" cy="228"/>
            </a:xfrm>
          </p:grpSpPr>
          <p:sp>
            <p:nvSpPr>
              <p:cNvPr id="16441" name="Freeform 40">
                <a:extLst>
                  <a:ext uri="{FF2B5EF4-FFF2-40B4-BE49-F238E27FC236}">
                    <a16:creationId xmlns:a16="http://schemas.microsoft.com/office/drawing/2014/main" id="{D08CED60-B1F0-4F4E-9B6A-A1C7B567B03A}"/>
                  </a:ext>
                </a:extLst>
              </p:cNvPr>
              <p:cNvSpPr>
                <a:spLocks/>
              </p:cNvSpPr>
              <p:nvPr/>
            </p:nvSpPr>
            <p:spPr bwMode="auto">
              <a:xfrm>
                <a:off x="3528" y="1914"/>
                <a:ext cx="774" cy="228"/>
              </a:xfrm>
              <a:custGeom>
                <a:avLst/>
                <a:gdLst>
                  <a:gd name="T0" fmla="*/ 0 w 774"/>
                  <a:gd name="T1" fmla="*/ 228 h 228"/>
                  <a:gd name="T2" fmla="*/ 774 w 774"/>
                  <a:gd name="T3" fmla="*/ 0 h 228"/>
                  <a:gd name="T4" fmla="*/ 0 60000 65536"/>
                  <a:gd name="T5" fmla="*/ 0 60000 65536"/>
                </a:gdLst>
                <a:ahLst/>
                <a:cxnLst>
                  <a:cxn ang="T4">
                    <a:pos x="T0" y="T1"/>
                  </a:cxn>
                  <a:cxn ang="T5">
                    <a:pos x="T2" y="T3"/>
                  </a:cxn>
                </a:cxnLst>
                <a:rect l="0" t="0" r="r" b="b"/>
                <a:pathLst>
                  <a:path w="774" h="228">
                    <a:moveTo>
                      <a:pt x="0" y="228"/>
                    </a:moveTo>
                    <a:lnTo>
                      <a:pt x="774" y="0"/>
                    </a:lnTo>
                  </a:path>
                </a:pathLst>
              </a:custGeom>
              <a:noFill/>
              <a:ln w="38100" cap="flat" cmpd="sng">
                <a:solidFill>
                  <a:srgbClr val="FF00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2" name="Freeform 41">
                <a:extLst>
                  <a:ext uri="{FF2B5EF4-FFF2-40B4-BE49-F238E27FC236}">
                    <a16:creationId xmlns:a16="http://schemas.microsoft.com/office/drawing/2014/main" id="{FF84AF7C-8EE9-403D-97A6-F07A3AFF06EC}"/>
                  </a:ext>
                </a:extLst>
              </p:cNvPr>
              <p:cNvSpPr>
                <a:spLocks/>
              </p:cNvSpPr>
              <p:nvPr/>
            </p:nvSpPr>
            <p:spPr bwMode="auto">
              <a:xfrm>
                <a:off x="3888" y="1952"/>
                <a:ext cx="280" cy="84"/>
              </a:xfrm>
              <a:custGeom>
                <a:avLst/>
                <a:gdLst>
                  <a:gd name="T0" fmla="*/ 0 w 280"/>
                  <a:gd name="T1" fmla="*/ 84 h 84"/>
                  <a:gd name="T2" fmla="*/ 280 w 280"/>
                  <a:gd name="T3" fmla="*/ 0 h 84"/>
                  <a:gd name="T4" fmla="*/ 0 60000 65536"/>
                  <a:gd name="T5" fmla="*/ 0 60000 65536"/>
                </a:gdLst>
                <a:ahLst/>
                <a:cxnLst>
                  <a:cxn ang="T4">
                    <a:pos x="T0" y="T1"/>
                  </a:cxn>
                  <a:cxn ang="T5">
                    <a:pos x="T2" y="T3"/>
                  </a:cxn>
                </a:cxnLst>
                <a:rect l="0" t="0" r="r" b="b"/>
                <a:pathLst>
                  <a:path w="280" h="84">
                    <a:moveTo>
                      <a:pt x="0" y="84"/>
                    </a:moveTo>
                    <a:lnTo>
                      <a:pt x="280" y="0"/>
                    </a:lnTo>
                  </a:path>
                </a:pathLst>
              </a:custGeom>
              <a:noFill/>
              <a:ln w="28575" cmpd="sng">
                <a:solidFill>
                  <a:srgbClr val="FF0066"/>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439" name="Line 42">
              <a:extLst>
                <a:ext uri="{FF2B5EF4-FFF2-40B4-BE49-F238E27FC236}">
                  <a16:creationId xmlns:a16="http://schemas.microsoft.com/office/drawing/2014/main" id="{BEF273A5-5FC5-4464-B281-EF203C003352}"/>
                </a:ext>
              </a:extLst>
            </p:cNvPr>
            <p:cNvSpPr>
              <a:spLocks noChangeShapeType="1"/>
            </p:cNvSpPr>
            <p:nvPr/>
          </p:nvSpPr>
          <p:spPr bwMode="auto">
            <a:xfrm>
              <a:off x="3931" y="965"/>
              <a:ext cx="672" cy="288"/>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40" name="Line 43">
              <a:extLst>
                <a:ext uri="{FF2B5EF4-FFF2-40B4-BE49-F238E27FC236}">
                  <a16:creationId xmlns:a16="http://schemas.microsoft.com/office/drawing/2014/main" id="{83173C20-AF07-4859-B0C5-CFC5B13F2FE9}"/>
                </a:ext>
              </a:extLst>
            </p:cNvPr>
            <p:cNvSpPr>
              <a:spLocks noChangeShapeType="1"/>
            </p:cNvSpPr>
            <p:nvPr/>
          </p:nvSpPr>
          <p:spPr bwMode="auto">
            <a:xfrm>
              <a:off x="4183" y="1073"/>
              <a:ext cx="240" cy="96"/>
            </a:xfrm>
            <a:prstGeom prst="line">
              <a:avLst/>
            </a:prstGeom>
            <a:noFill/>
            <a:ln w="28575">
              <a:solidFill>
                <a:srgbClr val="FF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398" name="Group 44">
            <a:extLst>
              <a:ext uri="{FF2B5EF4-FFF2-40B4-BE49-F238E27FC236}">
                <a16:creationId xmlns:a16="http://schemas.microsoft.com/office/drawing/2014/main" id="{E975D413-1AB7-4ABB-A698-76BD755284A6}"/>
              </a:ext>
            </a:extLst>
          </p:cNvPr>
          <p:cNvGrpSpPr>
            <a:grpSpLocks/>
          </p:cNvGrpSpPr>
          <p:nvPr/>
        </p:nvGrpSpPr>
        <p:grpSpPr bwMode="auto">
          <a:xfrm>
            <a:off x="7507288" y="3355975"/>
            <a:ext cx="1162050" cy="647700"/>
            <a:chOff x="3769" y="1256"/>
            <a:chExt cx="732" cy="408"/>
          </a:xfrm>
        </p:grpSpPr>
        <p:grpSp>
          <p:nvGrpSpPr>
            <p:cNvPr id="16432" name="Group 45">
              <a:extLst>
                <a:ext uri="{FF2B5EF4-FFF2-40B4-BE49-F238E27FC236}">
                  <a16:creationId xmlns:a16="http://schemas.microsoft.com/office/drawing/2014/main" id="{2DBF13A2-A853-439E-AFDF-7D58003B806D}"/>
                </a:ext>
              </a:extLst>
            </p:cNvPr>
            <p:cNvGrpSpPr>
              <a:grpSpLocks/>
            </p:cNvGrpSpPr>
            <p:nvPr/>
          </p:nvGrpSpPr>
          <p:grpSpPr bwMode="auto">
            <a:xfrm rot="-387845">
              <a:off x="3900" y="1256"/>
              <a:ext cx="588" cy="408"/>
              <a:chOff x="3895" y="1217"/>
              <a:chExt cx="588" cy="408"/>
            </a:xfrm>
          </p:grpSpPr>
          <p:sp>
            <p:nvSpPr>
              <p:cNvPr id="16436" name="Freeform 46">
                <a:extLst>
                  <a:ext uri="{FF2B5EF4-FFF2-40B4-BE49-F238E27FC236}">
                    <a16:creationId xmlns:a16="http://schemas.microsoft.com/office/drawing/2014/main" id="{EE6C173E-EA82-432A-9B4C-04242E8DFF5E}"/>
                  </a:ext>
                </a:extLst>
              </p:cNvPr>
              <p:cNvSpPr>
                <a:spLocks/>
              </p:cNvSpPr>
              <p:nvPr/>
            </p:nvSpPr>
            <p:spPr bwMode="auto">
              <a:xfrm>
                <a:off x="3895" y="1217"/>
                <a:ext cx="588" cy="408"/>
              </a:xfrm>
              <a:custGeom>
                <a:avLst/>
                <a:gdLst>
                  <a:gd name="T0" fmla="*/ 0 w 588"/>
                  <a:gd name="T1" fmla="*/ 0 h 408"/>
                  <a:gd name="T2" fmla="*/ 588 w 588"/>
                  <a:gd name="T3" fmla="*/ 408 h 408"/>
                  <a:gd name="T4" fmla="*/ 0 60000 65536"/>
                  <a:gd name="T5" fmla="*/ 0 60000 65536"/>
                </a:gdLst>
                <a:ahLst/>
                <a:cxnLst>
                  <a:cxn ang="T4">
                    <a:pos x="T0" y="T1"/>
                  </a:cxn>
                  <a:cxn ang="T5">
                    <a:pos x="T2" y="T3"/>
                  </a:cxn>
                </a:cxnLst>
                <a:rect l="0" t="0" r="r" b="b"/>
                <a:pathLst>
                  <a:path w="588" h="408">
                    <a:moveTo>
                      <a:pt x="0" y="0"/>
                    </a:moveTo>
                    <a:lnTo>
                      <a:pt x="588" y="408"/>
                    </a:lnTo>
                  </a:path>
                </a:pathLst>
              </a:custGeom>
              <a:noFill/>
              <a:ln w="28575" cmpd="sng">
                <a:solidFill>
                  <a:srgbClr val="008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7" name="Freeform 47">
                <a:extLst>
                  <a:ext uri="{FF2B5EF4-FFF2-40B4-BE49-F238E27FC236}">
                    <a16:creationId xmlns:a16="http://schemas.microsoft.com/office/drawing/2014/main" id="{680884A3-1173-475A-B3D8-603DB103B494}"/>
                  </a:ext>
                </a:extLst>
              </p:cNvPr>
              <p:cNvSpPr>
                <a:spLocks/>
              </p:cNvSpPr>
              <p:nvPr/>
            </p:nvSpPr>
            <p:spPr bwMode="auto">
              <a:xfrm>
                <a:off x="4175" y="1409"/>
                <a:ext cx="216" cy="160"/>
              </a:xfrm>
              <a:custGeom>
                <a:avLst/>
                <a:gdLst>
                  <a:gd name="T0" fmla="*/ 0 w 216"/>
                  <a:gd name="T1" fmla="*/ 0 h 160"/>
                  <a:gd name="T2" fmla="*/ 216 w 216"/>
                  <a:gd name="T3" fmla="*/ 160 h 160"/>
                  <a:gd name="T4" fmla="*/ 0 60000 65536"/>
                  <a:gd name="T5" fmla="*/ 0 60000 65536"/>
                </a:gdLst>
                <a:ahLst/>
                <a:cxnLst>
                  <a:cxn ang="T4">
                    <a:pos x="T0" y="T1"/>
                  </a:cxn>
                  <a:cxn ang="T5">
                    <a:pos x="T2" y="T3"/>
                  </a:cxn>
                </a:cxnLst>
                <a:rect l="0" t="0" r="r" b="b"/>
                <a:pathLst>
                  <a:path w="216" h="160">
                    <a:moveTo>
                      <a:pt x="0" y="0"/>
                    </a:moveTo>
                    <a:lnTo>
                      <a:pt x="216" y="160"/>
                    </a:lnTo>
                  </a:path>
                </a:pathLst>
              </a:custGeom>
              <a:noFill/>
              <a:ln w="28575" cmpd="sng">
                <a:solidFill>
                  <a:srgbClr val="00808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433" name="Group 48">
              <a:extLst>
                <a:ext uri="{FF2B5EF4-FFF2-40B4-BE49-F238E27FC236}">
                  <a16:creationId xmlns:a16="http://schemas.microsoft.com/office/drawing/2014/main" id="{56D208C7-597E-4658-A17C-D71D2E4AECDF}"/>
                </a:ext>
              </a:extLst>
            </p:cNvPr>
            <p:cNvGrpSpPr>
              <a:grpSpLocks/>
            </p:cNvGrpSpPr>
            <p:nvPr/>
          </p:nvGrpSpPr>
          <p:grpSpPr bwMode="auto">
            <a:xfrm>
              <a:off x="3769" y="1631"/>
              <a:ext cx="732" cy="26"/>
              <a:chOff x="3474" y="2286"/>
              <a:chExt cx="732" cy="26"/>
            </a:xfrm>
          </p:grpSpPr>
          <p:sp>
            <p:nvSpPr>
              <p:cNvPr id="16434" name="Freeform 49">
                <a:extLst>
                  <a:ext uri="{FF2B5EF4-FFF2-40B4-BE49-F238E27FC236}">
                    <a16:creationId xmlns:a16="http://schemas.microsoft.com/office/drawing/2014/main" id="{2B026D84-0487-4C7D-8AB1-8659B6A11ADE}"/>
                  </a:ext>
                </a:extLst>
              </p:cNvPr>
              <p:cNvSpPr>
                <a:spLocks/>
              </p:cNvSpPr>
              <p:nvPr/>
            </p:nvSpPr>
            <p:spPr bwMode="auto">
              <a:xfrm>
                <a:off x="3474" y="2286"/>
                <a:ext cx="732" cy="26"/>
              </a:xfrm>
              <a:custGeom>
                <a:avLst/>
                <a:gdLst>
                  <a:gd name="T0" fmla="*/ 0 w 732"/>
                  <a:gd name="T1" fmla="*/ 26 h 26"/>
                  <a:gd name="T2" fmla="*/ 732 w 732"/>
                  <a:gd name="T3" fmla="*/ 0 h 26"/>
                  <a:gd name="T4" fmla="*/ 0 60000 65536"/>
                  <a:gd name="T5" fmla="*/ 0 60000 65536"/>
                </a:gdLst>
                <a:ahLst/>
                <a:cxnLst>
                  <a:cxn ang="T4">
                    <a:pos x="T0" y="T1"/>
                  </a:cxn>
                  <a:cxn ang="T5">
                    <a:pos x="T2" y="T3"/>
                  </a:cxn>
                </a:cxnLst>
                <a:rect l="0" t="0" r="r" b="b"/>
                <a:pathLst>
                  <a:path w="732" h="26">
                    <a:moveTo>
                      <a:pt x="0" y="26"/>
                    </a:moveTo>
                    <a:lnTo>
                      <a:pt x="732" y="0"/>
                    </a:lnTo>
                  </a:path>
                </a:pathLst>
              </a:custGeom>
              <a:noFill/>
              <a:ln w="38100" cmpd="sng">
                <a:solidFill>
                  <a:srgbClr val="008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5" name="Freeform 50">
                <a:extLst>
                  <a:ext uri="{FF2B5EF4-FFF2-40B4-BE49-F238E27FC236}">
                    <a16:creationId xmlns:a16="http://schemas.microsoft.com/office/drawing/2014/main" id="{E27EE1F3-3384-439F-9BD0-5125541E72A8}"/>
                  </a:ext>
                </a:extLst>
              </p:cNvPr>
              <p:cNvSpPr>
                <a:spLocks/>
              </p:cNvSpPr>
              <p:nvPr/>
            </p:nvSpPr>
            <p:spPr bwMode="auto">
              <a:xfrm>
                <a:off x="3744" y="2292"/>
                <a:ext cx="224" cy="8"/>
              </a:xfrm>
              <a:custGeom>
                <a:avLst/>
                <a:gdLst>
                  <a:gd name="T0" fmla="*/ 0 w 224"/>
                  <a:gd name="T1" fmla="*/ 8 h 8"/>
                  <a:gd name="T2" fmla="*/ 224 w 224"/>
                  <a:gd name="T3" fmla="*/ 0 h 8"/>
                  <a:gd name="T4" fmla="*/ 0 60000 65536"/>
                  <a:gd name="T5" fmla="*/ 0 60000 65536"/>
                </a:gdLst>
                <a:ahLst/>
                <a:cxnLst>
                  <a:cxn ang="T4">
                    <a:pos x="T0" y="T1"/>
                  </a:cxn>
                  <a:cxn ang="T5">
                    <a:pos x="T2" y="T3"/>
                  </a:cxn>
                </a:cxnLst>
                <a:rect l="0" t="0" r="r" b="b"/>
                <a:pathLst>
                  <a:path w="224" h="8">
                    <a:moveTo>
                      <a:pt x="0" y="8"/>
                    </a:moveTo>
                    <a:lnTo>
                      <a:pt x="224" y="0"/>
                    </a:lnTo>
                  </a:path>
                </a:pathLst>
              </a:custGeom>
              <a:noFill/>
              <a:ln w="28575" cmpd="sng">
                <a:solidFill>
                  <a:srgbClr val="00808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16399" name="Text Box 51">
            <a:extLst>
              <a:ext uri="{FF2B5EF4-FFF2-40B4-BE49-F238E27FC236}">
                <a16:creationId xmlns:a16="http://schemas.microsoft.com/office/drawing/2014/main" id="{DB5994AB-B69E-4DB4-94FB-461509A28636}"/>
              </a:ext>
            </a:extLst>
          </p:cNvPr>
          <p:cNvSpPr txBox="1">
            <a:spLocks noChangeArrowheads="1"/>
          </p:cNvSpPr>
          <p:nvPr/>
        </p:nvSpPr>
        <p:spPr bwMode="auto">
          <a:xfrm>
            <a:off x="7315200" y="415607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L</a:t>
            </a:r>
            <a:r>
              <a:rPr lang="en-US" altLang="en-US" u="none" baseline="-25000">
                <a:solidFill>
                  <a:srgbClr val="FFFF00"/>
                </a:solidFill>
                <a:latin typeface="Arial" panose="020B0604020202020204" pitchFamily="34" charset="0"/>
              </a:rPr>
              <a:t>2</a:t>
            </a:r>
            <a:endParaRPr lang="en-US" altLang="en-US" u="none">
              <a:solidFill>
                <a:srgbClr val="FFFF00"/>
              </a:solidFill>
              <a:latin typeface="Arial" panose="020B0604020202020204" pitchFamily="34" charset="0"/>
            </a:endParaRPr>
          </a:p>
        </p:txBody>
      </p:sp>
      <p:sp>
        <p:nvSpPr>
          <p:cNvPr id="16400" name="Text Box 52">
            <a:extLst>
              <a:ext uri="{FF2B5EF4-FFF2-40B4-BE49-F238E27FC236}">
                <a16:creationId xmlns:a16="http://schemas.microsoft.com/office/drawing/2014/main" id="{8C73F052-47B6-45DE-899D-2514CF0E922E}"/>
              </a:ext>
            </a:extLst>
          </p:cNvPr>
          <p:cNvSpPr txBox="1">
            <a:spLocks noChangeArrowheads="1"/>
          </p:cNvSpPr>
          <p:nvPr/>
        </p:nvSpPr>
        <p:spPr bwMode="auto">
          <a:xfrm>
            <a:off x="8382000" y="43989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K</a:t>
            </a:r>
          </a:p>
        </p:txBody>
      </p:sp>
      <p:sp>
        <p:nvSpPr>
          <p:cNvPr id="16401" name="Text Box 53">
            <a:extLst>
              <a:ext uri="{FF2B5EF4-FFF2-40B4-BE49-F238E27FC236}">
                <a16:creationId xmlns:a16="http://schemas.microsoft.com/office/drawing/2014/main" id="{133663D9-6891-441A-822F-16C90DD45B89}"/>
              </a:ext>
            </a:extLst>
          </p:cNvPr>
          <p:cNvSpPr txBox="1">
            <a:spLocks noChangeArrowheads="1"/>
          </p:cNvSpPr>
          <p:nvPr/>
        </p:nvSpPr>
        <p:spPr bwMode="auto">
          <a:xfrm>
            <a:off x="4495800" y="26463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C</a:t>
            </a:r>
          </a:p>
        </p:txBody>
      </p:sp>
      <p:sp>
        <p:nvSpPr>
          <p:cNvPr id="16402" name="Text Box 54">
            <a:extLst>
              <a:ext uri="{FF2B5EF4-FFF2-40B4-BE49-F238E27FC236}">
                <a16:creationId xmlns:a16="http://schemas.microsoft.com/office/drawing/2014/main" id="{16E8BB04-11E2-46A0-A2B7-333DAA64EA57}"/>
              </a:ext>
            </a:extLst>
          </p:cNvPr>
          <p:cNvSpPr txBox="1">
            <a:spLocks noChangeArrowheads="1"/>
          </p:cNvSpPr>
          <p:nvPr/>
        </p:nvSpPr>
        <p:spPr bwMode="auto">
          <a:xfrm rot="20979079">
            <a:off x="5943600" y="4084639"/>
            <a:ext cx="609600" cy="376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u="none">
                <a:solidFill>
                  <a:srgbClr val="FFFF00"/>
                </a:solidFill>
                <a:latin typeface="Arial" panose="020B0604020202020204" pitchFamily="34" charset="0"/>
              </a:rPr>
              <a:t>P</a:t>
            </a:r>
          </a:p>
        </p:txBody>
      </p:sp>
      <p:sp>
        <p:nvSpPr>
          <p:cNvPr id="16403" name="Text Box 55">
            <a:extLst>
              <a:ext uri="{FF2B5EF4-FFF2-40B4-BE49-F238E27FC236}">
                <a16:creationId xmlns:a16="http://schemas.microsoft.com/office/drawing/2014/main" id="{4B35FF58-3389-4E4D-834D-E5D4E7DAC7C1}"/>
              </a:ext>
            </a:extLst>
          </p:cNvPr>
          <p:cNvSpPr txBox="1">
            <a:spLocks noChangeArrowheads="1"/>
          </p:cNvSpPr>
          <p:nvPr/>
        </p:nvSpPr>
        <p:spPr bwMode="auto">
          <a:xfrm>
            <a:off x="8839200" y="331787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0066"/>
                </a:solidFill>
                <a:latin typeface="Arial" panose="020B0604020202020204" pitchFamily="34" charset="0"/>
              </a:rPr>
              <a:t>F</a:t>
            </a:r>
            <a:r>
              <a:rPr lang="en-US" altLang="en-US" u="none" baseline="-25000">
                <a:solidFill>
                  <a:srgbClr val="FF0066"/>
                </a:solidFill>
                <a:latin typeface="Arial" panose="020B0604020202020204" pitchFamily="34" charset="0"/>
              </a:rPr>
              <a:t>1</a:t>
            </a:r>
            <a:endParaRPr lang="en-US" altLang="en-US" u="none">
              <a:solidFill>
                <a:srgbClr val="FF0066"/>
              </a:solidFill>
              <a:latin typeface="Arial" panose="020B0604020202020204" pitchFamily="34" charset="0"/>
            </a:endParaRPr>
          </a:p>
        </p:txBody>
      </p:sp>
      <p:sp>
        <p:nvSpPr>
          <p:cNvPr id="16404" name="Text Box 56">
            <a:extLst>
              <a:ext uri="{FF2B5EF4-FFF2-40B4-BE49-F238E27FC236}">
                <a16:creationId xmlns:a16="http://schemas.microsoft.com/office/drawing/2014/main" id="{837C11BA-A9C8-4F71-81E3-1443FE744C80}"/>
              </a:ext>
            </a:extLst>
          </p:cNvPr>
          <p:cNvSpPr txBox="1">
            <a:spLocks noChangeArrowheads="1"/>
          </p:cNvSpPr>
          <p:nvPr/>
        </p:nvSpPr>
        <p:spPr bwMode="auto">
          <a:xfrm>
            <a:off x="8677275" y="381317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008080"/>
                </a:solidFill>
                <a:latin typeface="Arial" panose="020B0604020202020204" pitchFamily="34" charset="0"/>
              </a:rPr>
              <a:t>F</a:t>
            </a:r>
            <a:r>
              <a:rPr lang="en-US" altLang="en-US" u="none" baseline="-25000">
                <a:solidFill>
                  <a:srgbClr val="008080"/>
                </a:solidFill>
                <a:latin typeface="Arial" panose="020B0604020202020204" pitchFamily="34" charset="0"/>
              </a:rPr>
              <a:t>2</a:t>
            </a:r>
          </a:p>
        </p:txBody>
      </p:sp>
      <p:sp>
        <p:nvSpPr>
          <p:cNvPr id="16405" name="Oval 57">
            <a:extLst>
              <a:ext uri="{FF2B5EF4-FFF2-40B4-BE49-F238E27FC236}">
                <a16:creationId xmlns:a16="http://schemas.microsoft.com/office/drawing/2014/main" id="{5382C526-BE12-4C41-A80F-185C07FD3CCA}"/>
              </a:ext>
            </a:extLst>
          </p:cNvPr>
          <p:cNvSpPr>
            <a:spLocks noChangeArrowheads="1"/>
          </p:cNvSpPr>
          <p:nvPr/>
        </p:nvSpPr>
        <p:spPr bwMode="auto">
          <a:xfrm rot="697688">
            <a:off x="7477125" y="2817813"/>
            <a:ext cx="304800" cy="1371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200">
              <a:latin typeface="Arial" panose="020B0604020202020204" pitchFamily="34" charset="0"/>
            </a:endParaRPr>
          </a:p>
        </p:txBody>
      </p:sp>
      <p:sp>
        <p:nvSpPr>
          <p:cNvPr id="16406" name="Oval 58">
            <a:extLst>
              <a:ext uri="{FF2B5EF4-FFF2-40B4-BE49-F238E27FC236}">
                <a16:creationId xmlns:a16="http://schemas.microsoft.com/office/drawing/2014/main" id="{05C32496-3A82-4E4E-9513-1ACA6ABC4020}"/>
              </a:ext>
            </a:extLst>
          </p:cNvPr>
          <p:cNvSpPr>
            <a:spLocks noChangeArrowheads="1"/>
          </p:cNvSpPr>
          <p:nvPr/>
        </p:nvSpPr>
        <p:spPr bwMode="auto">
          <a:xfrm>
            <a:off x="4887913" y="3040063"/>
            <a:ext cx="304800" cy="1066800"/>
          </a:xfrm>
          <a:prstGeom prst="ellipse">
            <a:avLst/>
          </a:prstGeom>
          <a:solidFill>
            <a:schemeClr val="bg1"/>
          </a:solidFill>
          <a:ln w="9525">
            <a:solidFill>
              <a:schemeClr val="bg1"/>
            </a:solidFill>
            <a:round/>
            <a:headEnd/>
            <a:tailEnd/>
          </a:ln>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16407" name="Group 59">
            <a:extLst>
              <a:ext uri="{FF2B5EF4-FFF2-40B4-BE49-F238E27FC236}">
                <a16:creationId xmlns:a16="http://schemas.microsoft.com/office/drawing/2014/main" id="{5A01C4C4-03A5-43E2-8458-A6F494C3B436}"/>
              </a:ext>
            </a:extLst>
          </p:cNvPr>
          <p:cNvGrpSpPr>
            <a:grpSpLocks/>
          </p:cNvGrpSpPr>
          <p:nvPr/>
        </p:nvGrpSpPr>
        <p:grpSpPr bwMode="auto">
          <a:xfrm>
            <a:off x="6042025" y="2787650"/>
            <a:ext cx="1460500" cy="1219200"/>
            <a:chOff x="2846" y="818"/>
            <a:chExt cx="920" cy="768"/>
          </a:xfrm>
        </p:grpSpPr>
        <p:sp>
          <p:nvSpPr>
            <p:cNvPr id="16427" name="Freeform 60">
              <a:extLst>
                <a:ext uri="{FF2B5EF4-FFF2-40B4-BE49-F238E27FC236}">
                  <a16:creationId xmlns:a16="http://schemas.microsoft.com/office/drawing/2014/main" id="{741DA39F-D788-431B-9426-2248EF447037}"/>
                </a:ext>
              </a:extLst>
            </p:cNvPr>
            <p:cNvSpPr>
              <a:spLocks/>
            </p:cNvSpPr>
            <p:nvPr/>
          </p:nvSpPr>
          <p:spPr bwMode="auto">
            <a:xfrm rot="-229409">
              <a:off x="2846" y="818"/>
              <a:ext cx="920" cy="400"/>
            </a:xfrm>
            <a:custGeom>
              <a:avLst/>
              <a:gdLst>
                <a:gd name="T0" fmla="*/ 0 w 920"/>
                <a:gd name="T1" fmla="*/ 0 h 400"/>
                <a:gd name="T2" fmla="*/ 920 w 920"/>
                <a:gd name="T3" fmla="*/ 400 h 400"/>
                <a:gd name="T4" fmla="*/ 0 60000 65536"/>
                <a:gd name="T5" fmla="*/ 0 60000 65536"/>
              </a:gdLst>
              <a:ahLst/>
              <a:cxnLst>
                <a:cxn ang="T4">
                  <a:pos x="T0" y="T1"/>
                </a:cxn>
                <a:cxn ang="T5">
                  <a:pos x="T2" y="T3"/>
                </a:cxn>
              </a:cxnLst>
              <a:rect l="0" t="0" r="r" b="b"/>
              <a:pathLst>
                <a:path w="920" h="400">
                  <a:moveTo>
                    <a:pt x="0" y="0"/>
                  </a:moveTo>
                  <a:lnTo>
                    <a:pt x="920" y="400"/>
                  </a:lnTo>
                </a:path>
              </a:pathLst>
            </a:custGeom>
            <a:noFill/>
            <a:ln w="28575" cmpd="sng">
              <a:solidFill>
                <a:srgbClr val="008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8" name="Freeform 61">
              <a:extLst>
                <a:ext uri="{FF2B5EF4-FFF2-40B4-BE49-F238E27FC236}">
                  <a16:creationId xmlns:a16="http://schemas.microsoft.com/office/drawing/2014/main" id="{61DEC56D-37F2-43D0-957F-469D8ACC9BC1}"/>
                </a:ext>
              </a:extLst>
            </p:cNvPr>
            <p:cNvSpPr>
              <a:spLocks/>
            </p:cNvSpPr>
            <p:nvPr/>
          </p:nvSpPr>
          <p:spPr bwMode="auto">
            <a:xfrm>
              <a:off x="3264" y="1002"/>
              <a:ext cx="258" cy="89"/>
            </a:xfrm>
            <a:custGeom>
              <a:avLst/>
              <a:gdLst>
                <a:gd name="T0" fmla="*/ 0 w 258"/>
                <a:gd name="T1" fmla="*/ 0 h 89"/>
                <a:gd name="T2" fmla="*/ 258 w 258"/>
                <a:gd name="T3" fmla="*/ 89 h 89"/>
                <a:gd name="T4" fmla="*/ 0 60000 65536"/>
                <a:gd name="T5" fmla="*/ 0 60000 65536"/>
              </a:gdLst>
              <a:ahLst/>
              <a:cxnLst>
                <a:cxn ang="T4">
                  <a:pos x="T0" y="T1"/>
                </a:cxn>
                <a:cxn ang="T5">
                  <a:pos x="T2" y="T3"/>
                </a:cxn>
              </a:cxnLst>
              <a:rect l="0" t="0" r="r" b="b"/>
              <a:pathLst>
                <a:path w="258" h="89">
                  <a:moveTo>
                    <a:pt x="0" y="0"/>
                  </a:moveTo>
                  <a:lnTo>
                    <a:pt x="258" y="89"/>
                  </a:lnTo>
                </a:path>
              </a:pathLst>
            </a:custGeom>
            <a:noFill/>
            <a:ln w="28575" cmpd="sng">
              <a:solidFill>
                <a:srgbClr val="00808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429" name="Group 62">
              <a:extLst>
                <a:ext uri="{FF2B5EF4-FFF2-40B4-BE49-F238E27FC236}">
                  <a16:creationId xmlns:a16="http://schemas.microsoft.com/office/drawing/2014/main" id="{D4CBC498-DEDB-4E6F-8C68-9E6DD33C2F29}"/>
                </a:ext>
              </a:extLst>
            </p:cNvPr>
            <p:cNvGrpSpPr>
              <a:grpSpLocks/>
            </p:cNvGrpSpPr>
            <p:nvPr/>
          </p:nvGrpSpPr>
          <p:grpSpPr bwMode="auto">
            <a:xfrm>
              <a:off x="3307" y="1426"/>
              <a:ext cx="402" cy="160"/>
              <a:chOff x="3367" y="1450"/>
              <a:chExt cx="402" cy="160"/>
            </a:xfrm>
          </p:grpSpPr>
          <p:sp>
            <p:nvSpPr>
              <p:cNvPr id="16430" name="Freeform 63">
                <a:extLst>
                  <a:ext uri="{FF2B5EF4-FFF2-40B4-BE49-F238E27FC236}">
                    <a16:creationId xmlns:a16="http://schemas.microsoft.com/office/drawing/2014/main" id="{6FC48B6D-6536-4C03-9437-ADA3A040C623}"/>
                  </a:ext>
                </a:extLst>
              </p:cNvPr>
              <p:cNvSpPr>
                <a:spLocks/>
              </p:cNvSpPr>
              <p:nvPr/>
            </p:nvSpPr>
            <p:spPr bwMode="auto">
              <a:xfrm rot="-229409">
                <a:off x="3367" y="1450"/>
                <a:ext cx="402" cy="160"/>
              </a:xfrm>
              <a:custGeom>
                <a:avLst/>
                <a:gdLst>
                  <a:gd name="T0" fmla="*/ 0 w 402"/>
                  <a:gd name="T1" fmla="*/ 0 h 160"/>
                  <a:gd name="T2" fmla="*/ 402 w 402"/>
                  <a:gd name="T3" fmla="*/ 160 h 160"/>
                  <a:gd name="T4" fmla="*/ 0 60000 65536"/>
                  <a:gd name="T5" fmla="*/ 0 60000 65536"/>
                </a:gdLst>
                <a:ahLst/>
                <a:cxnLst>
                  <a:cxn ang="T4">
                    <a:pos x="T0" y="T1"/>
                  </a:cxn>
                  <a:cxn ang="T5">
                    <a:pos x="T2" y="T3"/>
                  </a:cxn>
                </a:cxnLst>
                <a:rect l="0" t="0" r="r" b="b"/>
                <a:pathLst>
                  <a:path w="402" h="160">
                    <a:moveTo>
                      <a:pt x="0" y="0"/>
                    </a:moveTo>
                    <a:lnTo>
                      <a:pt x="402" y="160"/>
                    </a:lnTo>
                  </a:path>
                </a:pathLst>
              </a:custGeom>
              <a:noFill/>
              <a:ln w="28575" cmpd="sng">
                <a:solidFill>
                  <a:srgbClr val="008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31" name="Line 64">
                <a:extLst>
                  <a:ext uri="{FF2B5EF4-FFF2-40B4-BE49-F238E27FC236}">
                    <a16:creationId xmlns:a16="http://schemas.microsoft.com/office/drawing/2014/main" id="{EE1C6FD3-C447-4644-B3B8-835FC3D7F7C5}"/>
                  </a:ext>
                </a:extLst>
              </p:cNvPr>
              <p:cNvSpPr>
                <a:spLocks noChangeShapeType="1"/>
              </p:cNvSpPr>
              <p:nvPr/>
            </p:nvSpPr>
            <p:spPr bwMode="auto">
              <a:xfrm rot="-229409">
                <a:off x="3457" y="1482"/>
                <a:ext cx="240" cy="96"/>
              </a:xfrm>
              <a:prstGeom prst="line">
                <a:avLst/>
              </a:prstGeom>
              <a:noFill/>
              <a:ln w="28575">
                <a:solidFill>
                  <a:srgbClr val="0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nvGrpSpPr>
          <p:cNvPr id="16408" name="Group 65">
            <a:extLst>
              <a:ext uri="{FF2B5EF4-FFF2-40B4-BE49-F238E27FC236}">
                <a16:creationId xmlns:a16="http://schemas.microsoft.com/office/drawing/2014/main" id="{BD7537D5-CE3A-458A-A64F-86E923801DB6}"/>
              </a:ext>
            </a:extLst>
          </p:cNvPr>
          <p:cNvGrpSpPr>
            <a:grpSpLocks/>
          </p:cNvGrpSpPr>
          <p:nvPr/>
        </p:nvGrpSpPr>
        <p:grpSpPr bwMode="auto">
          <a:xfrm>
            <a:off x="6057901" y="2813050"/>
            <a:ext cx="1584325" cy="1016000"/>
            <a:chOff x="2856" y="834"/>
            <a:chExt cx="998" cy="640"/>
          </a:xfrm>
        </p:grpSpPr>
        <p:sp>
          <p:nvSpPr>
            <p:cNvPr id="16423" name="Freeform 66">
              <a:extLst>
                <a:ext uri="{FF2B5EF4-FFF2-40B4-BE49-F238E27FC236}">
                  <a16:creationId xmlns:a16="http://schemas.microsoft.com/office/drawing/2014/main" id="{1068E43A-4028-4E0F-A01A-6F424F9698A1}"/>
                </a:ext>
              </a:extLst>
            </p:cNvPr>
            <p:cNvSpPr>
              <a:spLocks/>
            </p:cNvSpPr>
            <p:nvPr/>
          </p:nvSpPr>
          <p:spPr bwMode="auto">
            <a:xfrm>
              <a:off x="3298" y="1418"/>
              <a:ext cx="416" cy="56"/>
            </a:xfrm>
            <a:custGeom>
              <a:avLst/>
              <a:gdLst>
                <a:gd name="T0" fmla="*/ 0 w 416"/>
                <a:gd name="T1" fmla="*/ 0 h 56"/>
                <a:gd name="T2" fmla="*/ 416 w 416"/>
                <a:gd name="T3" fmla="*/ 56 h 56"/>
                <a:gd name="T4" fmla="*/ 0 60000 65536"/>
                <a:gd name="T5" fmla="*/ 0 60000 65536"/>
              </a:gdLst>
              <a:ahLst/>
              <a:cxnLst>
                <a:cxn ang="T4">
                  <a:pos x="T0" y="T1"/>
                </a:cxn>
                <a:cxn ang="T5">
                  <a:pos x="T2" y="T3"/>
                </a:cxn>
              </a:cxnLst>
              <a:rect l="0" t="0" r="r" b="b"/>
              <a:pathLst>
                <a:path w="416" h="56">
                  <a:moveTo>
                    <a:pt x="0" y="0"/>
                  </a:moveTo>
                  <a:lnTo>
                    <a:pt x="416" y="56"/>
                  </a:lnTo>
                </a:path>
              </a:pathLst>
            </a:custGeom>
            <a:noFill/>
            <a:ln w="28575" cmpd="sng">
              <a:solidFill>
                <a:srgbClr val="FF00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4" name="Freeform 67">
              <a:extLst>
                <a:ext uri="{FF2B5EF4-FFF2-40B4-BE49-F238E27FC236}">
                  <a16:creationId xmlns:a16="http://schemas.microsoft.com/office/drawing/2014/main" id="{E16AF998-B8B9-4537-A570-720B7D2D2A4E}"/>
                </a:ext>
              </a:extLst>
            </p:cNvPr>
            <p:cNvSpPr>
              <a:spLocks/>
            </p:cNvSpPr>
            <p:nvPr/>
          </p:nvSpPr>
          <p:spPr bwMode="auto">
            <a:xfrm>
              <a:off x="2856" y="834"/>
              <a:ext cx="998" cy="138"/>
            </a:xfrm>
            <a:custGeom>
              <a:avLst/>
              <a:gdLst>
                <a:gd name="T0" fmla="*/ 0 w 998"/>
                <a:gd name="T1" fmla="*/ 0 h 138"/>
                <a:gd name="T2" fmla="*/ 998 w 998"/>
                <a:gd name="T3" fmla="*/ 138 h 138"/>
                <a:gd name="T4" fmla="*/ 0 60000 65536"/>
                <a:gd name="T5" fmla="*/ 0 60000 65536"/>
              </a:gdLst>
              <a:ahLst/>
              <a:cxnLst>
                <a:cxn ang="T4">
                  <a:pos x="T0" y="T1"/>
                </a:cxn>
                <a:cxn ang="T5">
                  <a:pos x="T2" y="T3"/>
                </a:cxn>
              </a:cxnLst>
              <a:rect l="0" t="0" r="r" b="b"/>
              <a:pathLst>
                <a:path w="998" h="138">
                  <a:moveTo>
                    <a:pt x="0" y="0"/>
                  </a:moveTo>
                  <a:lnTo>
                    <a:pt x="998" y="138"/>
                  </a:lnTo>
                </a:path>
              </a:pathLst>
            </a:custGeom>
            <a:noFill/>
            <a:ln w="28575" cmpd="sng">
              <a:solidFill>
                <a:srgbClr val="FF00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5" name="Freeform 68">
              <a:extLst>
                <a:ext uri="{FF2B5EF4-FFF2-40B4-BE49-F238E27FC236}">
                  <a16:creationId xmlns:a16="http://schemas.microsoft.com/office/drawing/2014/main" id="{92F675E4-B885-457F-A523-542894DBF8C9}"/>
                </a:ext>
              </a:extLst>
            </p:cNvPr>
            <p:cNvSpPr>
              <a:spLocks/>
            </p:cNvSpPr>
            <p:nvPr/>
          </p:nvSpPr>
          <p:spPr bwMode="auto">
            <a:xfrm>
              <a:off x="3360" y="904"/>
              <a:ext cx="192" cy="31"/>
            </a:xfrm>
            <a:custGeom>
              <a:avLst/>
              <a:gdLst>
                <a:gd name="T0" fmla="*/ 0 w 192"/>
                <a:gd name="T1" fmla="*/ 0 h 31"/>
                <a:gd name="T2" fmla="*/ 192 w 192"/>
                <a:gd name="T3" fmla="*/ 31 h 31"/>
                <a:gd name="T4" fmla="*/ 0 60000 65536"/>
                <a:gd name="T5" fmla="*/ 0 60000 65536"/>
              </a:gdLst>
              <a:ahLst/>
              <a:cxnLst>
                <a:cxn ang="T4">
                  <a:pos x="T0" y="T1"/>
                </a:cxn>
                <a:cxn ang="T5">
                  <a:pos x="T2" y="T3"/>
                </a:cxn>
              </a:cxnLst>
              <a:rect l="0" t="0" r="r" b="b"/>
              <a:pathLst>
                <a:path w="192" h="31">
                  <a:moveTo>
                    <a:pt x="0" y="0"/>
                  </a:moveTo>
                  <a:lnTo>
                    <a:pt x="192" y="31"/>
                  </a:lnTo>
                </a:path>
              </a:pathLst>
            </a:custGeom>
            <a:noFill/>
            <a:ln w="28575" cmpd="sng">
              <a:solidFill>
                <a:srgbClr val="FF0066"/>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6" name="Freeform 69">
              <a:extLst>
                <a:ext uri="{FF2B5EF4-FFF2-40B4-BE49-F238E27FC236}">
                  <a16:creationId xmlns:a16="http://schemas.microsoft.com/office/drawing/2014/main" id="{21C1A8B4-4784-4991-9EE2-608789B9F866}"/>
                </a:ext>
              </a:extLst>
            </p:cNvPr>
            <p:cNvSpPr>
              <a:spLocks/>
            </p:cNvSpPr>
            <p:nvPr/>
          </p:nvSpPr>
          <p:spPr bwMode="auto">
            <a:xfrm>
              <a:off x="3458" y="1440"/>
              <a:ext cx="196" cy="24"/>
            </a:xfrm>
            <a:custGeom>
              <a:avLst/>
              <a:gdLst>
                <a:gd name="T0" fmla="*/ 0 w 196"/>
                <a:gd name="T1" fmla="*/ 0 h 24"/>
                <a:gd name="T2" fmla="*/ 196 w 196"/>
                <a:gd name="T3" fmla="*/ 24 h 24"/>
                <a:gd name="T4" fmla="*/ 0 60000 65536"/>
                <a:gd name="T5" fmla="*/ 0 60000 65536"/>
              </a:gdLst>
              <a:ahLst/>
              <a:cxnLst>
                <a:cxn ang="T4">
                  <a:pos x="T0" y="T1"/>
                </a:cxn>
                <a:cxn ang="T5">
                  <a:pos x="T2" y="T3"/>
                </a:cxn>
              </a:cxnLst>
              <a:rect l="0" t="0" r="r" b="b"/>
              <a:pathLst>
                <a:path w="196" h="24">
                  <a:moveTo>
                    <a:pt x="0" y="0"/>
                  </a:moveTo>
                  <a:lnTo>
                    <a:pt x="196" y="24"/>
                  </a:lnTo>
                </a:path>
              </a:pathLst>
            </a:custGeom>
            <a:noFill/>
            <a:ln w="28575" cmpd="sng">
              <a:solidFill>
                <a:srgbClr val="FF0066"/>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409" name="AutoShape 75">
            <a:extLst>
              <a:ext uri="{FF2B5EF4-FFF2-40B4-BE49-F238E27FC236}">
                <a16:creationId xmlns:a16="http://schemas.microsoft.com/office/drawing/2014/main" id="{4666988D-97EE-4FAB-A2EB-1CC361491DC6}"/>
              </a:ext>
            </a:extLst>
          </p:cNvPr>
          <p:cNvSpPr>
            <a:spLocks noChangeArrowheads="1"/>
          </p:cNvSpPr>
          <p:nvPr/>
        </p:nvSpPr>
        <p:spPr bwMode="auto">
          <a:xfrm rot="21107372">
            <a:off x="5459413" y="2708275"/>
            <a:ext cx="1295400" cy="1219200"/>
          </a:xfrm>
          <a:prstGeom prst="triangle">
            <a:avLst>
              <a:gd name="adj" fmla="val 50000"/>
            </a:avLst>
          </a:prstGeom>
          <a:solidFill>
            <a:schemeClr val="bg1"/>
          </a:solidFill>
          <a:ln w="9525">
            <a:solidFill>
              <a:schemeClr val="bg1"/>
            </a:solidFill>
            <a:miter lim="800000"/>
            <a:headEnd/>
            <a:tailEnd/>
          </a:ln>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410" name="Rectangle 76">
            <a:extLst>
              <a:ext uri="{FF2B5EF4-FFF2-40B4-BE49-F238E27FC236}">
                <a16:creationId xmlns:a16="http://schemas.microsoft.com/office/drawing/2014/main" id="{79C59CF6-FF67-44BC-B203-A0ADF2AEE255}"/>
              </a:ext>
            </a:extLst>
          </p:cNvPr>
          <p:cNvSpPr>
            <a:spLocks noChangeArrowheads="1"/>
          </p:cNvSpPr>
          <p:nvPr/>
        </p:nvSpPr>
        <p:spPr bwMode="auto">
          <a:xfrm rot="770490">
            <a:off x="9175750" y="3165476"/>
            <a:ext cx="685800" cy="1450975"/>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411" name="Line 77">
            <a:extLst>
              <a:ext uri="{FF2B5EF4-FFF2-40B4-BE49-F238E27FC236}">
                <a16:creationId xmlns:a16="http://schemas.microsoft.com/office/drawing/2014/main" id="{6BB78831-C748-4C7B-9AFC-F3A5D86B6166}"/>
              </a:ext>
            </a:extLst>
          </p:cNvPr>
          <p:cNvSpPr>
            <a:spLocks noChangeShapeType="1"/>
          </p:cNvSpPr>
          <p:nvPr/>
        </p:nvSpPr>
        <p:spPr bwMode="auto">
          <a:xfrm>
            <a:off x="9267825" y="3556000"/>
            <a:ext cx="609600" cy="1524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2" name="Line 78">
            <a:extLst>
              <a:ext uri="{FF2B5EF4-FFF2-40B4-BE49-F238E27FC236}">
                <a16:creationId xmlns:a16="http://schemas.microsoft.com/office/drawing/2014/main" id="{7A30265E-748B-4A78-A291-E8FD4183F4DA}"/>
              </a:ext>
            </a:extLst>
          </p:cNvPr>
          <p:cNvSpPr>
            <a:spLocks noChangeShapeType="1"/>
          </p:cNvSpPr>
          <p:nvPr/>
        </p:nvSpPr>
        <p:spPr bwMode="auto">
          <a:xfrm>
            <a:off x="9148763" y="4027488"/>
            <a:ext cx="609600" cy="15240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3" name="AutoShape 80">
            <a:extLst>
              <a:ext uri="{FF2B5EF4-FFF2-40B4-BE49-F238E27FC236}">
                <a16:creationId xmlns:a16="http://schemas.microsoft.com/office/drawing/2014/main" id="{4EF3C952-13B6-4DF3-8EFF-AAE89F52C7FC}"/>
              </a:ext>
            </a:extLst>
          </p:cNvPr>
          <p:cNvSpPr>
            <a:spLocks/>
          </p:cNvSpPr>
          <p:nvPr/>
        </p:nvSpPr>
        <p:spPr bwMode="auto">
          <a:xfrm rot="15668101">
            <a:off x="4776788" y="4152900"/>
            <a:ext cx="76200" cy="762000"/>
          </a:xfrm>
          <a:prstGeom prst="leftBrace">
            <a:avLst>
              <a:gd name="adj1" fmla="val 83333"/>
              <a:gd name="adj2" fmla="val 51593"/>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414" name="AutoShape 81">
            <a:extLst>
              <a:ext uri="{FF2B5EF4-FFF2-40B4-BE49-F238E27FC236}">
                <a16:creationId xmlns:a16="http://schemas.microsoft.com/office/drawing/2014/main" id="{1F43868D-C440-4B8E-B8BF-D26E182E5051}"/>
              </a:ext>
            </a:extLst>
          </p:cNvPr>
          <p:cNvSpPr>
            <a:spLocks/>
          </p:cNvSpPr>
          <p:nvPr/>
        </p:nvSpPr>
        <p:spPr bwMode="auto">
          <a:xfrm>
            <a:off x="2133600" y="5410201"/>
            <a:ext cx="2446338" cy="644525"/>
          </a:xfrm>
          <a:prstGeom prst="borderCallout2">
            <a:avLst>
              <a:gd name="adj1" fmla="val 17736"/>
              <a:gd name="adj2" fmla="val 103116"/>
              <a:gd name="adj3" fmla="val 17736"/>
              <a:gd name="adj4" fmla="val 107787"/>
              <a:gd name="adj5" fmla="val -121921"/>
              <a:gd name="adj6" fmla="val 112458"/>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FFFF00"/>
                </a:solidFill>
              </a:rPr>
              <a:t>Ống chuẩn trực</a:t>
            </a:r>
          </a:p>
        </p:txBody>
      </p:sp>
      <p:sp>
        <p:nvSpPr>
          <p:cNvPr id="16415" name="AutoShape 82">
            <a:extLst>
              <a:ext uri="{FF2B5EF4-FFF2-40B4-BE49-F238E27FC236}">
                <a16:creationId xmlns:a16="http://schemas.microsoft.com/office/drawing/2014/main" id="{F48BB62C-A2DC-4F57-ADFC-1C6EF7DA4D4A}"/>
              </a:ext>
            </a:extLst>
          </p:cNvPr>
          <p:cNvSpPr>
            <a:spLocks/>
          </p:cNvSpPr>
          <p:nvPr/>
        </p:nvSpPr>
        <p:spPr bwMode="auto">
          <a:xfrm rot="6046139">
            <a:off x="8358188" y="2200275"/>
            <a:ext cx="114300" cy="1143000"/>
          </a:xfrm>
          <a:prstGeom prst="leftBrace">
            <a:avLst>
              <a:gd name="adj1" fmla="val 83333"/>
              <a:gd name="adj2" fmla="val 51593"/>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416" name="AutoShape 83">
            <a:extLst>
              <a:ext uri="{FF2B5EF4-FFF2-40B4-BE49-F238E27FC236}">
                <a16:creationId xmlns:a16="http://schemas.microsoft.com/office/drawing/2014/main" id="{4C82AC82-78CC-45E5-B8A2-3B32B14BE4F1}"/>
              </a:ext>
            </a:extLst>
          </p:cNvPr>
          <p:cNvSpPr>
            <a:spLocks/>
          </p:cNvSpPr>
          <p:nvPr/>
        </p:nvSpPr>
        <p:spPr bwMode="auto">
          <a:xfrm>
            <a:off x="8839201" y="1447800"/>
            <a:ext cx="1414463" cy="609600"/>
          </a:xfrm>
          <a:prstGeom prst="borderCallout2">
            <a:avLst>
              <a:gd name="adj1" fmla="val 18750"/>
              <a:gd name="adj2" fmla="val -5389"/>
              <a:gd name="adj3" fmla="val 18750"/>
              <a:gd name="adj4" fmla="val -7968"/>
              <a:gd name="adj5" fmla="val 218231"/>
              <a:gd name="adj6" fmla="val -10773"/>
            </a:avLst>
          </a:prstGeom>
          <a:noFill/>
          <a:ln w="9525" algn="ctr">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FFFF00"/>
                </a:solidFill>
              </a:rPr>
              <a:t>Buồng tối</a:t>
            </a:r>
          </a:p>
        </p:txBody>
      </p:sp>
      <p:sp>
        <p:nvSpPr>
          <p:cNvPr id="16417" name="Line 85">
            <a:extLst>
              <a:ext uri="{FF2B5EF4-FFF2-40B4-BE49-F238E27FC236}">
                <a16:creationId xmlns:a16="http://schemas.microsoft.com/office/drawing/2014/main" id="{F22AAD94-1C01-4963-ACC9-1B1CFA2E2951}"/>
              </a:ext>
            </a:extLst>
          </p:cNvPr>
          <p:cNvSpPr>
            <a:spLocks noChangeShapeType="1"/>
          </p:cNvSpPr>
          <p:nvPr/>
        </p:nvSpPr>
        <p:spPr bwMode="auto">
          <a:xfrm>
            <a:off x="8839200" y="3698875"/>
            <a:ext cx="304800" cy="76200"/>
          </a:xfrm>
          <a:prstGeom prst="line">
            <a:avLst/>
          </a:prstGeom>
          <a:noFill/>
          <a:ln w="381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418" name="Group 86">
            <a:extLst>
              <a:ext uri="{FF2B5EF4-FFF2-40B4-BE49-F238E27FC236}">
                <a16:creationId xmlns:a16="http://schemas.microsoft.com/office/drawing/2014/main" id="{DF447176-AE09-4A76-8257-901EC5097841}"/>
              </a:ext>
            </a:extLst>
          </p:cNvPr>
          <p:cNvGrpSpPr>
            <a:grpSpLocks/>
          </p:cNvGrpSpPr>
          <p:nvPr/>
        </p:nvGrpSpPr>
        <p:grpSpPr bwMode="auto">
          <a:xfrm>
            <a:off x="8153401" y="3657601"/>
            <a:ext cx="2100263" cy="2276475"/>
            <a:chOff x="4608" y="2621"/>
            <a:chExt cx="865" cy="1204"/>
          </a:xfrm>
        </p:grpSpPr>
        <p:sp>
          <p:nvSpPr>
            <p:cNvPr id="16421" name="AutoShape 87">
              <a:extLst>
                <a:ext uri="{FF2B5EF4-FFF2-40B4-BE49-F238E27FC236}">
                  <a16:creationId xmlns:a16="http://schemas.microsoft.com/office/drawing/2014/main" id="{2539943E-21A4-4FFE-A345-63561AA1325C}"/>
                </a:ext>
              </a:extLst>
            </p:cNvPr>
            <p:cNvSpPr>
              <a:spLocks/>
            </p:cNvSpPr>
            <p:nvPr/>
          </p:nvSpPr>
          <p:spPr bwMode="auto">
            <a:xfrm rot="-10153861">
              <a:off x="5317" y="2621"/>
              <a:ext cx="48" cy="312"/>
            </a:xfrm>
            <a:prstGeom prst="leftBrace">
              <a:avLst>
                <a:gd name="adj1" fmla="val 54167"/>
                <a:gd name="adj2" fmla="val 51593"/>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422" name="AutoShape 88">
              <a:extLst>
                <a:ext uri="{FF2B5EF4-FFF2-40B4-BE49-F238E27FC236}">
                  <a16:creationId xmlns:a16="http://schemas.microsoft.com/office/drawing/2014/main" id="{966F1DDE-D1A7-469C-A497-479A49AED55A}"/>
                </a:ext>
              </a:extLst>
            </p:cNvPr>
            <p:cNvSpPr>
              <a:spLocks/>
            </p:cNvSpPr>
            <p:nvPr/>
          </p:nvSpPr>
          <p:spPr bwMode="auto">
            <a:xfrm>
              <a:off x="4608" y="3360"/>
              <a:ext cx="865" cy="465"/>
            </a:xfrm>
            <a:prstGeom prst="borderCallout2">
              <a:avLst>
                <a:gd name="adj1" fmla="val 16667"/>
                <a:gd name="adj2" fmla="val 105884"/>
                <a:gd name="adj3" fmla="val 16667"/>
                <a:gd name="adj4" fmla="val 107231"/>
                <a:gd name="adj5" fmla="val -103009"/>
                <a:gd name="adj6" fmla="val 108699"/>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FFFF00"/>
                  </a:solidFill>
                </a:rPr>
                <a:t>Quang phổ</a:t>
              </a:r>
            </a:p>
            <a:p>
              <a:pPr algn="ctr" eaLnBrk="1" hangingPunct="1"/>
              <a:r>
                <a:rPr lang="en-US" altLang="en-US" sz="2400" b="0" u="none">
                  <a:solidFill>
                    <a:srgbClr val="FFFF00"/>
                  </a:solidFill>
                </a:rPr>
                <a:t>của nguồn sáng</a:t>
              </a:r>
            </a:p>
          </p:txBody>
        </p:sp>
      </p:grpSp>
      <p:sp>
        <p:nvSpPr>
          <p:cNvPr id="16419" name="Text Box 90">
            <a:extLst>
              <a:ext uri="{FF2B5EF4-FFF2-40B4-BE49-F238E27FC236}">
                <a16:creationId xmlns:a16="http://schemas.microsoft.com/office/drawing/2014/main" id="{13DE317E-A615-4090-A13B-C15192D6C961}"/>
              </a:ext>
            </a:extLst>
          </p:cNvPr>
          <p:cNvSpPr txBox="1">
            <a:spLocks noChangeArrowheads="1"/>
          </p:cNvSpPr>
          <p:nvPr/>
        </p:nvSpPr>
        <p:spPr bwMode="auto">
          <a:xfrm>
            <a:off x="1524000" y="173039"/>
            <a:ext cx="9144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3200" b="0" u="none">
                <a:solidFill>
                  <a:srgbClr val="FFFF00"/>
                </a:solidFill>
              </a:rPr>
              <a:t>SƠ ĐỒ CẤU TẠO VÀ NGUYÊN TẮC HỌAT ĐỘNG CỦA MÁY QUANG PHỔ LĂNG KÍNH</a:t>
            </a:r>
          </a:p>
        </p:txBody>
      </p:sp>
      <p:sp>
        <p:nvSpPr>
          <p:cNvPr id="16420" name="AutoShape 84">
            <a:extLst>
              <a:ext uri="{FF2B5EF4-FFF2-40B4-BE49-F238E27FC236}">
                <a16:creationId xmlns:a16="http://schemas.microsoft.com/office/drawing/2014/main" id="{AEEF4CB9-3B89-42F7-8E39-1E4C5F988BEB}"/>
              </a:ext>
            </a:extLst>
          </p:cNvPr>
          <p:cNvSpPr>
            <a:spLocks/>
          </p:cNvSpPr>
          <p:nvPr/>
        </p:nvSpPr>
        <p:spPr bwMode="auto">
          <a:xfrm>
            <a:off x="5562600" y="5029200"/>
            <a:ext cx="1752600" cy="685800"/>
          </a:xfrm>
          <a:prstGeom prst="borderCallout2">
            <a:avLst>
              <a:gd name="adj1" fmla="val 16667"/>
              <a:gd name="adj2" fmla="val 40125"/>
              <a:gd name="adj3" fmla="val 16667"/>
              <a:gd name="adj4" fmla="val 40125"/>
              <a:gd name="adj5" fmla="val -86343"/>
              <a:gd name="adj6" fmla="val 40125"/>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FFFF00"/>
                </a:solidFill>
              </a:rPr>
              <a:t>Hệ Tán Sắc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B3C8CCDA-401D-41A6-AA6C-258FC4ADECDC}"/>
              </a:ext>
            </a:extLst>
          </p:cNvPr>
          <p:cNvSpPr txBox="1">
            <a:spLocks noChangeArrowheads="1"/>
          </p:cNvSpPr>
          <p:nvPr/>
        </p:nvSpPr>
        <p:spPr bwMode="auto">
          <a:xfrm>
            <a:off x="2209800" y="1401764"/>
            <a:ext cx="426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800" u="none">
                <a:solidFill>
                  <a:srgbClr val="0000FF"/>
                </a:solidFill>
              </a:rPr>
              <a:t>1. Quang phổ phát xạ:</a:t>
            </a:r>
          </a:p>
        </p:txBody>
      </p:sp>
      <p:sp>
        <p:nvSpPr>
          <p:cNvPr id="18441" name="Text Box 9">
            <a:extLst>
              <a:ext uri="{FF2B5EF4-FFF2-40B4-BE49-F238E27FC236}">
                <a16:creationId xmlns:a16="http://schemas.microsoft.com/office/drawing/2014/main" id="{7B498569-78AC-4D20-B45E-91CF659797C8}"/>
              </a:ext>
            </a:extLst>
          </p:cNvPr>
          <p:cNvSpPr txBox="1">
            <a:spLocks noChangeArrowheads="1"/>
          </p:cNvSpPr>
          <p:nvPr/>
        </p:nvSpPr>
        <p:spPr bwMode="auto">
          <a:xfrm>
            <a:off x="2209800" y="3668714"/>
            <a:ext cx="228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800" u="none">
                <a:solidFill>
                  <a:srgbClr val="0000FF"/>
                </a:solidFill>
              </a:rPr>
              <a:t>2</a:t>
            </a:r>
            <a:r>
              <a:rPr lang="en-US" altLang="en-US" sz="2800" b="0" u="none">
                <a:solidFill>
                  <a:srgbClr val="0000FF"/>
                </a:solidFill>
              </a:rPr>
              <a:t>. </a:t>
            </a:r>
            <a:r>
              <a:rPr lang="en-US" altLang="en-US" sz="2800" u="none">
                <a:solidFill>
                  <a:srgbClr val="0000FF"/>
                </a:solidFill>
              </a:rPr>
              <a:t>Phân loại</a:t>
            </a:r>
            <a:r>
              <a:rPr lang="en-US" altLang="en-US" sz="2800" b="0" u="none">
                <a:solidFill>
                  <a:srgbClr val="0000FF"/>
                </a:solidFill>
              </a:rPr>
              <a:t>:</a:t>
            </a:r>
          </a:p>
        </p:txBody>
      </p:sp>
      <p:sp>
        <p:nvSpPr>
          <p:cNvPr id="18442" name="Text Box 10">
            <a:extLst>
              <a:ext uri="{FF2B5EF4-FFF2-40B4-BE49-F238E27FC236}">
                <a16:creationId xmlns:a16="http://schemas.microsoft.com/office/drawing/2014/main" id="{9FCA75E7-FC72-4E91-9AD3-D797E39DC348}"/>
              </a:ext>
            </a:extLst>
          </p:cNvPr>
          <p:cNvSpPr txBox="1">
            <a:spLocks noChangeArrowheads="1"/>
          </p:cNvSpPr>
          <p:nvPr/>
        </p:nvSpPr>
        <p:spPr bwMode="auto">
          <a:xfrm>
            <a:off x="4267201" y="3683000"/>
            <a:ext cx="614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t>Quang phổ liên tục và quang phổ vạch.</a:t>
            </a:r>
          </a:p>
        </p:txBody>
      </p:sp>
      <p:sp>
        <p:nvSpPr>
          <p:cNvPr id="18437" name="AutoShape 4">
            <a:extLst>
              <a:ext uri="{FF2B5EF4-FFF2-40B4-BE49-F238E27FC236}">
                <a16:creationId xmlns:a16="http://schemas.microsoft.com/office/drawing/2014/main" id="{B2611ED6-67F8-47FC-A64E-3B8A3C6ED4C2}"/>
              </a:ext>
            </a:extLst>
          </p:cNvPr>
          <p:cNvSpPr>
            <a:spLocks noChangeArrowheads="1"/>
          </p:cNvSpPr>
          <p:nvPr/>
        </p:nvSpPr>
        <p:spPr bwMode="ltGray">
          <a:xfrm>
            <a:off x="1752601" y="228600"/>
            <a:ext cx="6283325" cy="522288"/>
          </a:xfrm>
          <a:prstGeom prst="chevron">
            <a:avLst>
              <a:gd name="adj" fmla="val 17823"/>
            </a:avLst>
          </a:prstGeom>
          <a:solidFill>
            <a:srgbClr val="FFC000"/>
          </a:soli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800" u="none">
                <a:solidFill>
                  <a:srgbClr val="C00000"/>
                </a:solidFill>
              </a:rPr>
              <a:t>II. QUANG PHỔ PHÁT XẠ</a:t>
            </a:r>
            <a:endParaRPr lang="en-US" altLang="vi-VN" sz="2800" b="0" u="none">
              <a:solidFill>
                <a:srgbClr val="C00000"/>
              </a:solidFill>
              <a:latin typeface="Arial" panose="020B0604020202020204" pitchFamily="34" charset="0"/>
            </a:endParaRPr>
          </a:p>
        </p:txBody>
      </p:sp>
      <p:sp>
        <p:nvSpPr>
          <p:cNvPr id="18438" name="TextBox 1">
            <a:extLst>
              <a:ext uri="{FF2B5EF4-FFF2-40B4-BE49-F238E27FC236}">
                <a16:creationId xmlns:a16="http://schemas.microsoft.com/office/drawing/2014/main" id="{3BFAE6D2-694E-46F4-98B1-564CFC65CF4B}"/>
              </a:ext>
            </a:extLst>
          </p:cNvPr>
          <p:cNvSpPr txBox="1">
            <a:spLocks noChangeArrowheads="1"/>
          </p:cNvSpPr>
          <p:nvPr/>
        </p:nvSpPr>
        <p:spPr bwMode="auto">
          <a:xfrm>
            <a:off x="2667000" y="2438401"/>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endParaRPr lang="en-US" altLang="vi-VN"/>
          </a:p>
          <a:p>
            <a:endParaRPr lang="en-US" altLang="vi-VN"/>
          </a:p>
        </p:txBody>
      </p:sp>
      <p:sp>
        <p:nvSpPr>
          <p:cNvPr id="18439" name="TextBox 1">
            <a:extLst>
              <a:ext uri="{FF2B5EF4-FFF2-40B4-BE49-F238E27FC236}">
                <a16:creationId xmlns:a16="http://schemas.microsoft.com/office/drawing/2014/main" id="{C7DBC1CB-A89B-4709-81E0-4572807ACD58}"/>
              </a:ext>
            </a:extLst>
          </p:cNvPr>
          <p:cNvSpPr txBox="1">
            <a:spLocks noChangeArrowheads="1"/>
          </p:cNvSpPr>
          <p:nvPr/>
        </p:nvSpPr>
        <p:spPr bwMode="auto">
          <a:xfrm>
            <a:off x="2438400" y="2133601"/>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t>Quang phổ phát xạ của một chất là quang phổ của ánh sáng do chất đó phát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linds(horizontal)">
                                      <p:cBhvr>
                                        <p:cTn id="7" dur="500"/>
                                        <p:tgtEl>
                                          <p:spTgt spid="18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blinds(horizontal)">
                                      <p:cBhvr>
                                        <p:cTn id="12"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CDF31B-9E86-4AE4-A737-5AF559D9DBC7}"/>
              </a:ext>
            </a:extLst>
          </p:cNvPr>
          <p:cNvGraphicFramePr>
            <a:graphicFrameLocks noGrp="1"/>
          </p:cNvGraphicFramePr>
          <p:nvPr/>
        </p:nvGraphicFramePr>
        <p:xfrm>
          <a:off x="2209800" y="457200"/>
          <a:ext cx="8001000" cy="5927724"/>
        </p:xfrm>
        <a:graphic>
          <a:graphicData uri="http://schemas.openxmlformats.org/drawingml/2006/table">
            <a:tbl>
              <a:tblPr firstRow="1" bandRow="1">
                <a:tableStyleId>{D7AC3CCA-C797-4891-BE02-D94E43425B78}</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34308">
                <a:tc>
                  <a:txBody>
                    <a:bodyPr/>
                    <a:lstStyle/>
                    <a:p>
                      <a:endParaRPr lang="en-US" sz="1300" dirty="0"/>
                    </a:p>
                  </a:txBody>
                  <a:tcPr marT="45715" marB="45715"/>
                </a:tc>
                <a:tc>
                  <a:txBody>
                    <a:bodyPr/>
                    <a:lstStyle/>
                    <a:p>
                      <a:endParaRPr lang="en-US" sz="2400" dirty="0"/>
                    </a:p>
                    <a:p>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tục</a:t>
                      </a:r>
                      <a:endParaRPr lang="en-US" sz="2400" dirty="0">
                        <a:latin typeface="Times New Roman" panose="02020603050405020304" pitchFamily="18" charset="0"/>
                        <a:cs typeface="Times New Roman" panose="02020603050405020304" pitchFamily="18" charset="0"/>
                      </a:endParaRPr>
                    </a:p>
                  </a:txBody>
                  <a:tcPr marT="45715" marB="45715"/>
                </a:tc>
                <a:tc>
                  <a:txBody>
                    <a:bodyPr/>
                    <a:lstStyle/>
                    <a:p>
                      <a:endParaRPr lang="en-US" sz="1300" dirty="0"/>
                    </a:p>
                    <a:p>
                      <a:endParaRPr lang="en-US" sz="1300" dirty="0"/>
                    </a:p>
                    <a:p>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vạch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xạ</a:t>
                      </a:r>
                      <a:endParaRPr lang="en-US" sz="2400" dirty="0">
                        <a:latin typeface="Times New Roman" panose="02020603050405020304" pitchFamily="18" charset="0"/>
                        <a:cs typeface="Times New Roman" panose="02020603050405020304" pitchFamily="18" charset="0"/>
                      </a:endParaRPr>
                    </a:p>
                  </a:txBody>
                  <a:tcPr marT="45715" marB="45715"/>
                </a:tc>
                <a:extLst>
                  <a:ext uri="{0D108BD9-81ED-4DB2-BD59-A6C34878D82A}">
                    <a16:rowId xmlns:a16="http://schemas.microsoft.com/office/drawing/2014/main" val="10000"/>
                  </a:ext>
                </a:extLst>
              </a:tr>
              <a:tr h="1173354">
                <a:tc>
                  <a:txBody>
                    <a:bodyPr/>
                    <a:lstStyle/>
                    <a:p>
                      <a:r>
                        <a:rPr lang="en-US" sz="2400" b="1" dirty="0" err="1">
                          <a:latin typeface="Times New Roman" panose="02020603050405020304" pitchFamily="18" charset="0"/>
                          <a:cs typeface="Times New Roman" panose="02020603050405020304" pitchFamily="18" charset="0"/>
                        </a:rPr>
                        <a:t>Định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cs typeface="Times New Roman" panose="02020603050405020304" pitchFamily="18" charset="0"/>
                      </a:endParaRPr>
                    </a:p>
                  </a:txBody>
                  <a:tcPr marT="45715" marB="45715"/>
                </a:tc>
                <a:tc>
                  <a:txBody>
                    <a:bodyPr/>
                    <a:lstStyle/>
                    <a:p>
                      <a:endParaRPr lang="en-US" sz="2400" b="1"/>
                    </a:p>
                  </a:txBody>
                  <a:tcPr marT="45715" marB="45715"/>
                </a:tc>
                <a:tc>
                  <a:txBody>
                    <a:bodyPr/>
                    <a:lstStyle/>
                    <a:p>
                      <a:endParaRPr lang="en-US" sz="2400" b="1" dirty="0"/>
                    </a:p>
                  </a:txBody>
                  <a:tcPr marT="45715" marB="45715"/>
                </a:tc>
                <a:extLst>
                  <a:ext uri="{0D108BD9-81ED-4DB2-BD59-A6C34878D82A}">
                    <a16:rowId xmlns:a16="http://schemas.microsoft.com/office/drawing/2014/main" val="10001"/>
                  </a:ext>
                </a:extLst>
              </a:tr>
              <a:tr h="1173354">
                <a:tc>
                  <a:txBody>
                    <a:bodyPr/>
                    <a:lstStyle/>
                    <a:p>
                      <a:endParaRPr lang="en-US" sz="2400" b="1" dirty="0"/>
                    </a:p>
                    <a:p>
                      <a:r>
                        <a:rPr lang="en-US" sz="2400" b="1" dirty="0" err="1"/>
                        <a:t>Nguồn</a:t>
                      </a:r>
                      <a:r>
                        <a:rPr lang="en-US" sz="2400" b="1" baseline="0" dirty="0"/>
                        <a:t> </a:t>
                      </a:r>
                      <a:r>
                        <a:rPr lang="en-US" sz="2400" b="1" baseline="0" dirty="0" err="1"/>
                        <a:t>phát</a:t>
                      </a:r>
                      <a:endParaRPr lang="en-US" sz="2400" b="1" dirty="0"/>
                    </a:p>
                  </a:txBody>
                  <a:tcPr marT="45715" marB="45715"/>
                </a:tc>
                <a:tc>
                  <a:txBody>
                    <a:bodyPr/>
                    <a:lstStyle/>
                    <a:p>
                      <a:endParaRPr lang="en-US" sz="2400" b="1" dirty="0"/>
                    </a:p>
                  </a:txBody>
                  <a:tcPr marT="45715" marB="45715"/>
                </a:tc>
                <a:tc>
                  <a:txBody>
                    <a:bodyPr/>
                    <a:lstStyle/>
                    <a:p>
                      <a:endParaRPr lang="en-US" sz="2400" b="1" dirty="0"/>
                    </a:p>
                  </a:txBody>
                  <a:tcPr marT="45715" marB="45715"/>
                </a:tc>
                <a:extLst>
                  <a:ext uri="{0D108BD9-81ED-4DB2-BD59-A6C34878D82A}">
                    <a16:rowId xmlns:a16="http://schemas.microsoft.com/office/drawing/2014/main" val="10002"/>
                  </a:ext>
                </a:extLst>
              </a:tr>
              <a:tr h="1173354">
                <a:tc>
                  <a:txBody>
                    <a:bodyPr/>
                    <a:lstStyle/>
                    <a:p>
                      <a:endParaRPr lang="en-US" sz="2400" b="1" dirty="0"/>
                    </a:p>
                    <a:p>
                      <a:r>
                        <a:rPr lang="en-US" sz="2400" b="1" dirty="0" err="1"/>
                        <a:t>Đặc</a:t>
                      </a:r>
                      <a:r>
                        <a:rPr lang="en-US" sz="2400" b="1" baseline="0" dirty="0"/>
                        <a:t> </a:t>
                      </a:r>
                      <a:r>
                        <a:rPr lang="en-US" sz="2400" b="1" baseline="0" dirty="0" err="1"/>
                        <a:t>điểm</a:t>
                      </a:r>
                      <a:endParaRPr lang="en-US" sz="2400" b="1" dirty="0"/>
                    </a:p>
                  </a:txBody>
                  <a:tcPr marT="45715" marB="45715"/>
                </a:tc>
                <a:tc>
                  <a:txBody>
                    <a:bodyPr/>
                    <a:lstStyle/>
                    <a:p>
                      <a:endParaRPr lang="en-US" sz="2400" b="1"/>
                    </a:p>
                  </a:txBody>
                  <a:tcPr marT="45715" marB="45715"/>
                </a:tc>
                <a:tc>
                  <a:txBody>
                    <a:bodyPr/>
                    <a:lstStyle/>
                    <a:p>
                      <a:endParaRPr lang="en-US" sz="2400" b="1"/>
                    </a:p>
                  </a:txBody>
                  <a:tcPr marT="45715" marB="45715"/>
                </a:tc>
                <a:extLst>
                  <a:ext uri="{0D108BD9-81ED-4DB2-BD59-A6C34878D82A}">
                    <a16:rowId xmlns:a16="http://schemas.microsoft.com/office/drawing/2014/main" val="10003"/>
                  </a:ext>
                </a:extLst>
              </a:tr>
              <a:tr h="1173354">
                <a:tc>
                  <a:txBody>
                    <a:bodyPr/>
                    <a:lstStyle/>
                    <a:p>
                      <a:endParaRPr lang="en-US" sz="2400" b="1" dirty="0"/>
                    </a:p>
                    <a:p>
                      <a:r>
                        <a:rPr lang="en-US" sz="2400" b="1" dirty="0" err="1"/>
                        <a:t>Ứng</a:t>
                      </a:r>
                      <a:r>
                        <a:rPr lang="en-US" sz="2400" b="1" baseline="0" dirty="0"/>
                        <a:t> </a:t>
                      </a:r>
                      <a:r>
                        <a:rPr lang="en-US" sz="2400" b="1" baseline="0" dirty="0" err="1"/>
                        <a:t>dụng</a:t>
                      </a:r>
                      <a:endParaRPr lang="en-US" sz="2400" b="1" dirty="0"/>
                    </a:p>
                  </a:txBody>
                  <a:tcPr marT="45715" marB="45715"/>
                </a:tc>
                <a:tc>
                  <a:txBody>
                    <a:bodyPr/>
                    <a:lstStyle/>
                    <a:p>
                      <a:endParaRPr lang="en-US" sz="2400" b="1" dirty="0"/>
                    </a:p>
                  </a:txBody>
                  <a:tcPr marT="45715" marB="45715"/>
                </a:tc>
                <a:tc>
                  <a:txBody>
                    <a:bodyPr/>
                    <a:lstStyle/>
                    <a:p>
                      <a:endParaRPr lang="en-US" sz="2400" b="1" dirty="0"/>
                    </a:p>
                  </a:txBody>
                  <a:tcPr marT="45715" marB="4571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E0AFC939-436E-47FC-9EB3-36E85EFA994F}"/>
              </a:ext>
            </a:extLst>
          </p:cNvPr>
          <p:cNvSpPr>
            <a:spLocks noChangeArrowheads="1"/>
          </p:cNvSpPr>
          <p:nvPr/>
        </p:nvSpPr>
        <p:spPr bwMode="auto">
          <a:xfrm rot="15968961">
            <a:off x="1809750" y="2266950"/>
            <a:ext cx="1085850" cy="990600"/>
          </a:xfrm>
          <a:prstGeom prst="triangle">
            <a:avLst>
              <a:gd name="adj" fmla="val 50000"/>
            </a:avLst>
          </a:prstGeom>
          <a:solidFill>
            <a:srgbClr val="FFFFE7"/>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483" name="Rectangle 3">
            <a:extLst>
              <a:ext uri="{FF2B5EF4-FFF2-40B4-BE49-F238E27FC236}">
                <a16:creationId xmlns:a16="http://schemas.microsoft.com/office/drawing/2014/main" id="{23940736-3142-4A8B-9AEC-15E6BBF422A4}"/>
              </a:ext>
            </a:extLst>
          </p:cNvPr>
          <p:cNvSpPr>
            <a:spLocks noChangeArrowheads="1"/>
          </p:cNvSpPr>
          <p:nvPr/>
        </p:nvSpPr>
        <p:spPr bwMode="auto">
          <a:xfrm rot="911401">
            <a:off x="8393114" y="2247901"/>
            <a:ext cx="674687" cy="153352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20484" name="Group 4">
            <a:extLst>
              <a:ext uri="{FF2B5EF4-FFF2-40B4-BE49-F238E27FC236}">
                <a16:creationId xmlns:a16="http://schemas.microsoft.com/office/drawing/2014/main" id="{6F8C01FB-53D6-4671-A4B7-4E2258935AC3}"/>
              </a:ext>
            </a:extLst>
          </p:cNvPr>
          <p:cNvGrpSpPr>
            <a:grpSpLocks/>
          </p:cNvGrpSpPr>
          <p:nvPr/>
        </p:nvGrpSpPr>
        <p:grpSpPr bwMode="auto">
          <a:xfrm>
            <a:off x="7129464" y="2141538"/>
            <a:ext cx="1266825" cy="857250"/>
            <a:chOff x="3768" y="1007"/>
            <a:chExt cx="798" cy="540"/>
          </a:xfrm>
        </p:grpSpPr>
        <p:sp>
          <p:nvSpPr>
            <p:cNvPr id="20523" name="Freeform 5">
              <a:extLst>
                <a:ext uri="{FF2B5EF4-FFF2-40B4-BE49-F238E27FC236}">
                  <a16:creationId xmlns:a16="http://schemas.microsoft.com/office/drawing/2014/main" id="{40062A91-3088-4D4C-8ACE-A5519E494AE4}"/>
                </a:ext>
              </a:extLst>
            </p:cNvPr>
            <p:cNvSpPr>
              <a:spLocks/>
            </p:cNvSpPr>
            <p:nvPr/>
          </p:nvSpPr>
          <p:spPr bwMode="auto">
            <a:xfrm>
              <a:off x="3768" y="1319"/>
              <a:ext cx="774" cy="228"/>
            </a:xfrm>
            <a:custGeom>
              <a:avLst/>
              <a:gdLst>
                <a:gd name="T0" fmla="*/ 0 w 774"/>
                <a:gd name="T1" fmla="*/ 228 h 228"/>
                <a:gd name="T2" fmla="*/ 774 w 774"/>
                <a:gd name="T3" fmla="*/ 0 h 228"/>
                <a:gd name="T4" fmla="*/ 0 60000 65536"/>
                <a:gd name="T5" fmla="*/ 0 60000 65536"/>
              </a:gdLst>
              <a:ahLst/>
              <a:cxnLst>
                <a:cxn ang="T4">
                  <a:pos x="T0" y="T1"/>
                </a:cxn>
                <a:cxn ang="T5">
                  <a:pos x="T2" y="T3"/>
                </a:cxn>
              </a:cxnLst>
              <a:rect l="0" t="0" r="r" b="b"/>
              <a:pathLst>
                <a:path w="774" h="228">
                  <a:moveTo>
                    <a:pt x="0" y="228"/>
                  </a:moveTo>
                  <a:lnTo>
                    <a:pt x="774" y="0"/>
                  </a:lnTo>
                </a:path>
              </a:pathLst>
            </a:custGeom>
            <a:noFill/>
            <a:ln w="381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24" name="Freeform 6">
              <a:extLst>
                <a:ext uri="{FF2B5EF4-FFF2-40B4-BE49-F238E27FC236}">
                  <a16:creationId xmlns:a16="http://schemas.microsoft.com/office/drawing/2014/main" id="{6A8D0D9D-1E29-4BA6-844F-29CE0B1EB482}"/>
                </a:ext>
              </a:extLst>
            </p:cNvPr>
            <p:cNvSpPr>
              <a:spLocks/>
            </p:cNvSpPr>
            <p:nvPr/>
          </p:nvSpPr>
          <p:spPr bwMode="auto">
            <a:xfrm>
              <a:off x="4128" y="1357"/>
              <a:ext cx="280" cy="84"/>
            </a:xfrm>
            <a:custGeom>
              <a:avLst/>
              <a:gdLst>
                <a:gd name="T0" fmla="*/ 0 w 280"/>
                <a:gd name="T1" fmla="*/ 84 h 84"/>
                <a:gd name="T2" fmla="*/ 280 w 280"/>
                <a:gd name="T3" fmla="*/ 0 h 84"/>
                <a:gd name="T4" fmla="*/ 0 60000 65536"/>
                <a:gd name="T5" fmla="*/ 0 60000 65536"/>
              </a:gdLst>
              <a:ahLst/>
              <a:cxnLst>
                <a:cxn ang="T4">
                  <a:pos x="T0" y="T1"/>
                </a:cxn>
                <a:cxn ang="T5">
                  <a:pos x="T2" y="T3"/>
                </a:cxn>
              </a:cxnLst>
              <a:rect l="0" t="0" r="r" b="b"/>
              <a:pathLst>
                <a:path w="280" h="84">
                  <a:moveTo>
                    <a:pt x="0" y="84"/>
                  </a:moveTo>
                  <a:lnTo>
                    <a:pt x="280" y="0"/>
                  </a:lnTo>
                </a:path>
              </a:pathLst>
            </a:custGeom>
            <a:noFill/>
            <a:ln w="28575" cmpd="sng">
              <a:solidFill>
                <a:srgbClr val="FF33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25" name="Line 7">
              <a:extLst>
                <a:ext uri="{FF2B5EF4-FFF2-40B4-BE49-F238E27FC236}">
                  <a16:creationId xmlns:a16="http://schemas.microsoft.com/office/drawing/2014/main" id="{DE28F807-DCFE-4B19-97FD-E341CEADCC61}"/>
                </a:ext>
              </a:extLst>
            </p:cNvPr>
            <p:cNvSpPr>
              <a:spLocks noChangeShapeType="1"/>
            </p:cNvSpPr>
            <p:nvPr/>
          </p:nvSpPr>
          <p:spPr bwMode="auto">
            <a:xfrm>
              <a:off x="3894" y="1007"/>
              <a:ext cx="672" cy="2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26" name="Line 8">
              <a:extLst>
                <a:ext uri="{FF2B5EF4-FFF2-40B4-BE49-F238E27FC236}">
                  <a16:creationId xmlns:a16="http://schemas.microsoft.com/office/drawing/2014/main" id="{9A5D5789-895D-42F4-9F61-CC7A8A9C72FB}"/>
                </a:ext>
              </a:extLst>
            </p:cNvPr>
            <p:cNvSpPr>
              <a:spLocks noChangeShapeType="1"/>
            </p:cNvSpPr>
            <p:nvPr/>
          </p:nvSpPr>
          <p:spPr bwMode="auto">
            <a:xfrm>
              <a:off x="4146" y="1115"/>
              <a:ext cx="240" cy="96"/>
            </a:xfrm>
            <a:prstGeom prst="line">
              <a:avLst/>
            </a:prstGeom>
            <a:noFill/>
            <a:ln w="285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20485" name="Picture 9">
            <a:extLst>
              <a:ext uri="{FF2B5EF4-FFF2-40B4-BE49-F238E27FC236}">
                <a16:creationId xmlns:a16="http://schemas.microsoft.com/office/drawing/2014/main" id="{FCDFDC76-08A0-404B-8DFF-2ABCAFC08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1"/>
            <a:ext cx="190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0">
            <a:extLst>
              <a:ext uri="{FF2B5EF4-FFF2-40B4-BE49-F238E27FC236}">
                <a16:creationId xmlns:a16="http://schemas.microsoft.com/office/drawing/2014/main" id="{01194548-9AAF-4ECC-ACED-76198C740D03}"/>
              </a:ext>
            </a:extLst>
          </p:cNvPr>
          <p:cNvSpPr>
            <a:spLocks noChangeArrowheads="1"/>
          </p:cNvSpPr>
          <p:nvPr/>
        </p:nvSpPr>
        <p:spPr bwMode="auto">
          <a:xfrm rot="21076176">
            <a:off x="4568825" y="1979613"/>
            <a:ext cx="1225550" cy="1066800"/>
          </a:xfrm>
          <a:prstGeom prst="rect">
            <a:avLst/>
          </a:prstGeom>
          <a:solidFill>
            <a:srgbClr val="FFFF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487" name="Text Box 11">
            <a:extLst>
              <a:ext uri="{FF2B5EF4-FFF2-40B4-BE49-F238E27FC236}">
                <a16:creationId xmlns:a16="http://schemas.microsoft.com/office/drawing/2014/main" id="{AFCB3C59-E578-4731-8BE3-5ACC89613296}"/>
              </a:ext>
            </a:extLst>
          </p:cNvPr>
          <p:cNvSpPr txBox="1">
            <a:spLocks noChangeArrowheads="1"/>
          </p:cNvSpPr>
          <p:nvPr/>
        </p:nvSpPr>
        <p:spPr bwMode="auto">
          <a:xfrm>
            <a:off x="3890963" y="177641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C</a:t>
            </a:r>
          </a:p>
        </p:txBody>
      </p:sp>
      <p:sp>
        <p:nvSpPr>
          <p:cNvPr id="20488" name="AutoShape 12">
            <a:extLst>
              <a:ext uri="{FF2B5EF4-FFF2-40B4-BE49-F238E27FC236}">
                <a16:creationId xmlns:a16="http://schemas.microsoft.com/office/drawing/2014/main" id="{58A70570-8D67-4CD2-978B-BADDC0A322C8}"/>
              </a:ext>
            </a:extLst>
          </p:cNvPr>
          <p:cNvSpPr>
            <a:spLocks noChangeArrowheads="1"/>
          </p:cNvSpPr>
          <p:nvPr/>
        </p:nvSpPr>
        <p:spPr bwMode="auto">
          <a:xfrm rot="5276659">
            <a:off x="2730500" y="2311400"/>
            <a:ext cx="1073150" cy="755650"/>
          </a:xfrm>
          <a:prstGeom prst="triangle">
            <a:avLst>
              <a:gd name="adj" fmla="val 50000"/>
            </a:avLst>
          </a:prstGeom>
          <a:solidFill>
            <a:srgbClr val="FFFFE7"/>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20489" name="Picture 13">
            <a:extLst>
              <a:ext uri="{FF2B5EF4-FFF2-40B4-BE49-F238E27FC236}">
                <a16:creationId xmlns:a16="http://schemas.microsoft.com/office/drawing/2014/main" id="{06634675-D3D1-46A9-AD5E-BBF1C8F19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9434">
            <a:off x="6305550" y="2630488"/>
            <a:ext cx="9334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Freeform 14">
            <a:extLst>
              <a:ext uri="{FF2B5EF4-FFF2-40B4-BE49-F238E27FC236}">
                <a16:creationId xmlns:a16="http://schemas.microsoft.com/office/drawing/2014/main" id="{792460CF-0CE9-4B0A-865B-BE897215FCF5}"/>
              </a:ext>
            </a:extLst>
          </p:cNvPr>
          <p:cNvSpPr>
            <a:spLocks/>
          </p:cNvSpPr>
          <p:nvPr/>
        </p:nvSpPr>
        <p:spPr bwMode="auto">
          <a:xfrm>
            <a:off x="8120063" y="2151064"/>
            <a:ext cx="381000" cy="1419225"/>
          </a:xfrm>
          <a:custGeom>
            <a:avLst/>
            <a:gdLst>
              <a:gd name="T0" fmla="*/ 2147483646 w 240"/>
              <a:gd name="T1" fmla="*/ 0 h 894"/>
              <a:gd name="T2" fmla="*/ 0 w 240"/>
              <a:gd name="T3" fmla="*/ 2147483646 h 894"/>
              <a:gd name="T4" fmla="*/ 0 60000 65536"/>
              <a:gd name="T5" fmla="*/ 0 60000 65536"/>
            </a:gdLst>
            <a:ahLst/>
            <a:cxnLst>
              <a:cxn ang="T4">
                <a:pos x="T0" y="T1"/>
              </a:cxn>
              <a:cxn ang="T5">
                <a:pos x="T2" y="T3"/>
              </a:cxn>
            </a:cxnLst>
            <a:rect l="0" t="0" r="r" b="b"/>
            <a:pathLst>
              <a:path w="240" h="894">
                <a:moveTo>
                  <a:pt x="240" y="0"/>
                </a:moveTo>
                <a:lnTo>
                  <a:pt x="0" y="894"/>
                </a:lnTo>
              </a:path>
            </a:pathLst>
          </a:custGeom>
          <a:noFill/>
          <a:ln w="76200" cmpd="tri">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1" name="Line 15">
            <a:extLst>
              <a:ext uri="{FF2B5EF4-FFF2-40B4-BE49-F238E27FC236}">
                <a16:creationId xmlns:a16="http://schemas.microsoft.com/office/drawing/2014/main" id="{EE791812-7637-4115-AB58-747FED19640B}"/>
              </a:ext>
            </a:extLst>
          </p:cNvPr>
          <p:cNvSpPr>
            <a:spLocks noChangeShapeType="1"/>
          </p:cNvSpPr>
          <p:nvPr/>
        </p:nvSpPr>
        <p:spPr bwMode="auto">
          <a:xfrm>
            <a:off x="3633788" y="2116138"/>
            <a:ext cx="0" cy="533400"/>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2" name="Line 16">
            <a:extLst>
              <a:ext uri="{FF2B5EF4-FFF2-40B4-BE49-F238E27FC236}">
                <a16:creationId xmlns:a16="http://schemas.microsoft.com/office/drawing/2014/main" id="{181F3E61-D95D-4F02-A2E2-B3D8C15A0D0C}"/>
              </a:ext>
            </a:extLst>
          </p:cNvPr>
          <p:cNvSpPr>
            <a:spLocks noChangeShapeType="1"/>
          </p:cNvSpPr>
          <p:nvPr/>
        </p:nvSpPr>
        <p:spPr bwMode="auto">
          <a:xfrm>
            <a:off x="3630613" y="2700338"/>
            <a:ext cx="0" cy="533400"/>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3" name="Freeform 17">
            <a:extLst>
              <a:ext uri="{FF2B5EF4-FFF2-40B4-BE49-F238E27FC236}">
                <a16:creationId xmlns:a16="http://schemas.microsoft.com/office/drawing/2014/main" id="{D249F31F-2399-4EC3-922C-1D30514E096F}"/>
              </a:ext>
            </a:extLst>
          </p:cNvPr>
          <p:cNvSpPr>
            <a:spLocks/>
          </p:cNvSpPr>
          <p:nvPr/>
        </p:nvSpPr>
        <p:spPr bwMode="auto">
          <a:xfrm>
            <a:off x="3614739" y="2095501"/>
            <a:ext cx="1023937" cy="28575"/>
          </a:xfrm>
          <a:custGeom>
            <a:avLst/>
            <a:gdLst>
              <a:gd name="T0" fmla="*/ 0 w 645"/>
              <a:gd name="T1" fmla="*/ 2147483646 h 18"/>
              <a:gd name="T2" fmla="*/ 2147483646 w 645"/>
              <a:gd name="T3" fmla="*/ 0 h 18"/>
              <a:gd name="T4" fmla="*/ 0 60000 65536"/>
              <a:gd name="T5" fmla="*/ 0 60000 65536"/>
            </a:gdLst>
            <a:ahLst/>
            <a:cxnLst>
              <a:cxn ang="T4">
                <a:pos x="T0" y="T1"/>
              </a:cxn>
              <a:cxn ang="T5">
                <a:pos x="T2" y="T3"/>
              </a:cxn>
            </a:cxnLst>
            <a:rect l="0" t="0" r="r" b="b"/>
            <a:pathLst>
              <a:path w="645" h="18">
                <a:moveTo>
                  <a:pt x="0" y="18"/>
                </a:moveTo>
                <a:lnTo>
                  <a:pt x="645"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4" name="Freeform 18">
            <a:extLst>
              <a:ext uri="{FF2B5EF4-FFF2-40B4-BE49-F238E27FC236}">
                <a16:creationId xmlns:a16="http://schemas.microsoft.com/office/drawing/2014/main" id="{E41125BE-3399-4D15-90B9-D08C1F07A1BE}"/>
              </a:ext>
            </a:extLst>
          </p:cNvPr>
          <p:cNvSpPr>
            <a:spLocks/>
          </p:cNvSpPr>
          <p:nvPr/>
        </p:nvSpPr>
        <p:spPr bwMode="auto">
          <a:xfrm>
            <a:off x="3624264" y="3111501"/>
            <a:ext cx="1601787" cy="98425"/>
          </a:xfrm>
          <a:custGeom>
            <a:avLst/>
            <a:gdLst>
              <a:gd name="T0" fmla="*/ 0 w 1009"/>
              <a:gd name="T1" fmla="*/ 2147483646 h 62"/>
              <a:gd name="T2" fmla="*/ 2147483646 w 1009"/>
              <a:gd name="T3" fmla="*/ 0 h 62"/>
              <a:gd name="T4" fmla="*/ 0 60000 65536"/>
              <a:gd name="T5" fmla="*/ 0 60000 65536"/>
            </a:gdLst>
            <a:ahLst/>
            <a:cxnLst>
              <a:cxn ang="T4">
                <a:pos x="T0" y="T1"/>
              </a:cxn>
              <a:cxn ang="T5">
                <a:pos x="T2" y="T3"/>
              </a:cxn>
            </a:cxnLst>
            <a:rect l="0" t="0" r="r" b="b"/>
            <a:pathLst>
              <a:path w="1009" h="62">
                <a:moveTo>
                  <a:pt x="0" y="62"/>
                </a:moveTo>
                <a:lnTo>
                  <a:pt x="1009" y="0"/>
                </a:lnTo>
              </a:path>
            </a:pathLst>
          </a:custGeom>
          <a:noFill/>
          <a:ln w="38100" cmpd="sng">
            <a:solidFill>
              <a:srgbClr val="FFCC99"/>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5" name="Freeform 19">
            <a:extLst>
              <a:ext uri="{FF2B5EF4-FFF2-40B4-BE49-F238E27FC236}">
                <a16:creationId xmlns:a16="http://schemas.microsoft.com/office/drawing/2014/main" id="{9E924689-ECC7-43B6-88F6-012F7349F803}"/>
              </a:ext>
            </a:extLst>
          </p:cNvPr>
          <p:cNvSpPr>
            <a:spLocks/>
          </p:cNvSpPr>
          <p:nvPr/>
        </p:nvSpPr>
        <p:spPr bwMode="auto">
          <a:xfrm>
            <a:off x="4602163" y="1820864"/>
            <a:ext cx="3924300" cy="339725"/>
          </a:xfrm>
          <a:custGeom>
            <a:avLst/>
            <a:gdLst>
              <a:gd name="T0" fmla="*/ 0 w 2472"/>
              <a:gd name="T1" fmla="*/ 2147483646 h 214"/>
              <a:gd name="T2" fmla="*/ 2147483646 w 2472"/>
              <a:gd name="T3" fmla="*/ 0 h 214"/>
              <a:gd name="T4" fmla="*/ 2147483646 w 2472"/>
              <a:gd name="T5" fmla="*/ 2147483646 h 214"/>
              <a:gd name="T6" fmla="*/ 2147483646 w 2472"/>
              <a:gd name="T7" fmla="*/ 2147483646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2" h="214">
                <a:moveTo>
                  <a:pt x="0" y="155"/>
                </a:moveTo>
                <a:lnTo>
                  <a:pt x="677" y="0"/>
                </a:lnTo>
                <a:lnTo>
                  <a:pt x="1755" y="100"/>
                </a:lnTo>
                <a:lnTo>
                  <a:pt x="2472" y="214"/>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6" name="Freeform 20">
            <a:extLst>
              <a:ext uri="{FF2B5EF4-FFF2-40B4-BE49-F238E27FC236}">
                <a16:creationId xmlns:a16="http://schemas.microsoft.com/office/drawing/2014/main" id="{24FF4423-75AB-4650-B6AA-6F908A23F7C6}"/>
              </a:ext>
            </a:extLst>
          </p:cNvPr>
          <p:cNvSpPr>
            <a:spLocks/>
          </p:cNvSpPr>
          <p:nvPr/>
        </p:nvSpPr>
        <p:spPr bwMode="auto">
          <a:xfrm>
            <a:off x="6459539" y="2938464"/>
            <a:ext cx="1660525" cy="606425"/>
          </a:xfrm>
          <a:custGeom>
            <a:avLst/>
            <a:gdLst>
              <a:gd name="T0" fmla="*/ 0 w 1046"/>
              <a:gd name="T1" fmla="*/ 0 h 382"/>
              <a:gd name="T2" fmla="*/ 2147483646 w 1046"/>
              <a:gd name="T3" fmla="*/ 2147483646 h 382"/>
              <a:gd name="T4" fmla="*/ 2147483646 w 1046"/>
              <a:gd name="T5" fmla="*/ 2147483646 h 382"/>
              <a:gd name="T6" fmla="*/ 0 60000 65536"/>
              <a:gd name="T7" fmla="*/ 0 60000 65536"/>
              <a:gd name="T8" fmla="*/ 0 60000 65536"/>
            </a:gdLst>
            <a:ahLst/>
            <a:cxnLst>
              <a:cxn ang="T6">
                <a:pos x="T0" y="T1"/>
              </a:cxn>
              <a:cxn ang="T7">
                <a:pos x="T2" y="T3"/>
              </a:cxn>
              <a:cxn ang="T8">
                <a:pos x="T4" y="T5"/>
              </a:cxn>
            </a:cxnLst>
            <a:rect l="0" t="0" r="r" b="b"/>
            <a:pathLst>
              <a:path w="1046" h="382">
                <a:moveTo>
                  <a:pt x="0" y="0"/>
                </a:moveTo>
                <a:lnTo>
                  <a:pt x="421" y="246"/>
                </a:lnTo>
                <a:lnTo>
                  <a:pt x="1046" y="382"/>
                </a:lnTo>
              </a:path>
            </a:pathLst>
          </a:custGeom>
          <a:noFill/>
          <a:ln w="38100" cap="flat" cmpd="sng">
            <a:solidFill>
              <a:srgbClr val="FFCC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97" name="Oval 21">
            <a:extLst>
              <a:ext uri="{FF2B5EF4-FFF2-40B4-BE49-F238E27FC236}">
                <a16:creationId xmlns:a16="http://schemas.microsoft.com/office/drawing/2014/main" id="{D0FDC8A6-E053-42F7-AA70-45771D349FE7}"/>
              </a:ext>
            </a:extLst>
          </p:cNvPr>
          <p:cNvSpPr>
            <a:spLocks noChangeArrowheads="1"/>
          </p:cNvSpPr>
          <p:nvPr/>
        </p:nvSpPr>
        <p:spPr bwMode="auto">
          <a:xfrm>
            <a:off x="1757363" y="2679700"/>
            <a:ext cx="228600" cy="228600"/>
          </a:xfrm>
          <a:prstGeom prst="ellipse">
            <a:avLst/>
          </a:prstGeom>
          <a:gradFill rotWithShape="1">
            <a:gsLst>
              <a:gs pos="0">
                <a:srgbClr val="FFFFFF"/>
              </a:gs>
              <a:gs pos="100000">
                <a:srgbClr val="FFFFCC"/>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498" name="Text Box 22">
            <a:extLst>
              <a:ext uri="{FF2B5EF4-FFF2-40B4-BE49-F238E27FC236}">
                <a16:creationId xmlns:a16="http://schemas.microsoft.com/office/drawing/2014/main" id="{E16A2CE5-2315-4D97-BEF5-DD829DA253D9}"/>
              </a:ext>
            </a:extLst>
          </p:cNvPr>
          <p:cNvSpPr txBox="1">
            <a:spLocks noChangeArrowheads="1"/>
          </p:cNvSpPr>
          <p:nvPr/>
        </p:nvSpPr>
        <p:spPr bwMode="auto">
          <a:xfrm>
            <a:off x="1757363" y="232251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b="0" u="none">
                <a:solidFill>
                  <a:srgbClr val="FFFF00"/>
                </a:solidFill>
                <a:latin typeface="Arial" panose="020B0604020202020204" pitchFamily="34" charset="0"/>
              </a:rPr>
              <a:t>s</a:t>
            </a:r>
          </a:p>
        </p:txBody>
      </p:sp>
      <p:grpSp>
        <p:nvGrpSpPr>
          <p:cNvPr id="20499" name="Group 23">
            <a:extLst>
              <a:ext uri="{FF2B5EF4-FFF2-40B4-BE49-F238E27FC236}">
                <a16:creationId xmlns:a16="http://schemas.microsoft.com/office/drawing/2014/main" id="{63B8D2C2-951F-4D3C-8CB1-CE97617A7F20}"/>
              </a:ext>
            </a:extLst>
          </p:cNvPr>
          <p:cNvGrpSpPr>
            <a:grpSpLocks/>
          </p:cNvGrpSpPr>
          <p:nvPr/>
        </p:nvGrpSpPr>
        <p:grpSpPr bwMode="auto">
          <a:xfrm>
            <a:off x="7015164" y="2541588"/>
            <a:ext cx="1190625" cy="709612"/>
            <a:chOff x="3696" y="1259"/>
            <a:chExt cx="750" cy="447"/>
          </a:xfrm>
        </p:grpSpPr>
        <p:sp>
          <p:nvSpPr>
            <p:cNvPr id="20519" name="Freeform 24">
              <a:extLst>
                <a:ext uri="{FF2B5EF4-FFF2-40B4-BE49-F238E27FC236}">
                  <a16:creationId xmlns:a16="http://schemas.microsoft.com/office/drawing/2014/main" id="{6F14CA89-398C-4755-AE8E-BE04F11C1DA6}"/>
                </a:ext>
              </a:extLst>
            </p:cNvPr>
            <p:cNvSpPr>
              <a:spLocks/>
            </p:cNvSpPr>
            <p:nvPr/>
          </p:nvSpPr>
          <p:spPr bwMode="auto">
            <a:xfrm>
              <a:off x="3858" y="1259"/>
              <a:ext cx="588" cy="408"/>
            </a:xfrm>
            <a:custGeom>
              <a:avLst/>
              <a:gdLst>
                <a:gd name="T0" fmla="*/ 0 w 588"/>
                <a:gd name="T1" fmla="*/ 0 h 408"/>
                <a:gd name="T2" fmla="*/ 588 w 588"/>
                <a:gd name="T3" fmla="*/ 408 h 408"/>
                <a:gd name="T4" fmla="*/ 0 60000 65536"/>
                <a:gd name="T5" fmla="*/ 0 60000 65536"/>
              </a:gdLst>
              <a:ahLst/>
              <a:cxnLst>
                <a:cxn ang="T4">
                  <a:pos x="T0" y="T1"/>
                </a:cxn>
                <a:cxn ang="T5">
                  <a:pos x="T2" y="T3"/>
                </a:cxn>
              </a:cxnLst>
              <a:rect l="0" t="0" r="r" b="b"/>
              <a:pathLst>
                <a:path w="588" h="408">
                  <a:moveTo>
                    <a:pt x="0" y="0"/>
                  </a:moveTo>
                  <a:lnTo>
                    <a:pt x="588" y="408"/>
                  </a:lnTo>
                </a:path>
              </a:pathLst>
            </a:custGeom>
            <a:noFill/>
            <a:ln w="38100" cmpd="sng">
              <a:solidFill>
                <a:srgbClr val="99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20" name="Freeform 25">
              <a:extLst>
                <a:ext uri="{FF2B5EF4-FFF2-40B4-BE49-F238E27FC236}">
                  <a16:creationId xmlns:a16="http://schemas.microsoft.com/office/drawing/2014/main" id="{17F3B364-94D0-4EC8-A564-12F4C7322FA5}"/>
                </a:ext>
              </a:extLst>
            </p:cNvPr>
            <p:cNvSpPr>
              <a:spLocks/>
            </p:cNvSpPr>
            <p:nvPr/>
          </p:nvSpPr>
          <p:spPr bwMode="auto">
            <a:xfrm>
              <a:off x="4138" y="1451"/>
              <a:ext cx="216" cy="160"/>
            </a:xfrm>
            <a:custGeom>
              <a:avLst/>
              <a:gdLst>
                <a:gd name="T0" fmla="*/ 0 w 216"/>
                <a:gd name="T1" fmla="*/ 0 h 160"/>
                <a:gd name="T2" fmla="*/ 216 w 216"/>
                <a:gd name="T3" fmla="*/ 160 h 160"/>
                <a:gd name="T4" fmla="*/ 0 60000 65536"/>
                <a:gd name="T5" fmla="*/ 0 60000 65536"/>
              </a:gdLst>
              <a:ahLst/>
              <a:cxnLst>
                <a:cxn ang="T4">
                  <a:pos x="T0" y="T1"/>
                </a:cxn>
                <a:cxn ang="T5">
                  <a:pos x="T2" y="T3"/>
                </a:cxn>
              </a:cxnLst>
              <a:rect l="0" t="0" r="r" b="b"/>
              <a:pathLst>
                <a:path w="216" h="160">
                  <a:moveTo>
                    <a:pt x="0" y="0"/>
                  </a:moveTo>
                  <a:lnTo>
                    <a:pt x="216" y="160"/>
                  </a:lnTo>
                </a:path>
              </a:pathLst>
            </a:custGeom>
            <a:noFill/>
            <a:ln w="28575" cmpd="sng">
              <a:solidFill>
                <a:srgbClr val="9900FF"/>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21" name="Freeform 26">
              <a:extLst>
                <a:ext uri="{FF2B5EF4-FFF2-40B4-BE49-F238E27FC236}">
                  <a16:creationId xmlns:a16="http://schemas.microsoft.com/office/drawing/2014/main" id="{85E914D1-ADC5-46A8-813B-D92EA45FD9DD}"/>
                </a:ext>
              </a:extLst>
            </p:cNvPr>
            <p:cNvSpPr>
              <a:spLocks/>
            </p:cNvSpPr>
            <p:nvPr/>
          </p:nvSpPr>
          <p:spPr bwMode="auto">
            <a:xfrm>
              <a:off x="3696" y="1680"/>
              <a:ext cx="732" cy="26"/>
            </a:xfrm>
            <a:custGeom>
              <a:avLst/>
              <a:gdLst>
                <a:gd name="T0" fmla="*/ 0 w 732"/>
                <a:gd name="T1" fmla="*/ 26 h 26"/>
                <a:gd name="T2" fmla="*/ 732 w 732"/>
                <a:gd name="T3" fmla="*/ 0 h 26"/>
                <a:gd name="T4" fmla="*/ 0 60000 65536"/>
                <a:gd name="T5" fmla="*/ 0 60000 65536"/>
              </a:gdLst>
              <a:ahLst/>
              <a:cxnLst>
                <a:cxn ang="T4">
                  <a:pos x="T0" y="T1"/>
                </a:cxn>
                <a:cxn ang="T5">
                  <a:pos x="T2" y="T3"/>
                </a:cxn>
              </a:cxnLst>
              <a:rect l="0" t="0" r="r" b="b"/>
              <a:pathLst>
                <a:path w="732" h="26">
                  <a:moveTo>
                    <a:pt x="0" y="26"/>
                  </a:moveTo>
                  <a:lnTo>
                    <a:pt x="732" y="0"/>
                  </a:lnTo>
                </a:path>
              </a:pathLst>
            </a:custGeom>
            <a:noFill/>
            <a:ln w="38100" cmpd="sng">
              <a:solidFill>
                <a:srgbClr val="99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22" name="Freeform 27">
              <a:extLst>
                <a:ext uri="{FF2B5EF4-FFF2-40B4-BE49-F238E27FC236}">
                  <a16:creationId xmlns:a16="http://schemas.microsoft.com/office/drawing/2014/main" id="{AE33F48F-B39A-4262-A40C-02C76B07923B}"/>
                </a:ext>
              </a:extLst>
            </p:cNvPr>
            <p:cNvSpPr>
              <a:spLocks/>
            </p:cNvSpPr>
            <p:nvPr/>
          </p:nvSpPr>
          <p:spPr bwMode="auto">
            <a:xfrm>
              <a:off x="3966" y="1686"/>
              <a:ext cx="224" cy="8"/>
            </a:xfrm>
            <a:custGeom>
              <a:avLst/>
              <a:gdLst>
                <a:gd name="T0" fmla="*/ 0 w 224"/>
                <a:gd name="T1" fmla="*/ 8 h 8"/>
                <a:gd name="T2" fmla="*/ 224 w 224"/>
                <a:gd name="T3" fmla="*/ 0 h 8"/>
                <a:gd name="T4" fmla="*/ 0 60000 65536"/>
                <a:gd name="T5" fmla="*/ 0 60000 65536"/>
              </a:gdLst>
              <a:ahLst/>
              <a:cxnLst>
                <a:cxn ang="T4">
                  <a:pos x="T0" y="T1"/>
                </a:cxn>
                <a:cxn ang="T5">
                  <a:pos x="T2" y="T3"/>
                </a:cxn>
              </a:cxnLst>
              <a:rect l="0" t="0" r="r" b="b"/>
              <a:pathLst>
                <a:path w="224" h="8">
                  <a:moveTo>
                    <a:pt x="0" y="8"/>
                  </a:moveTo>
                  <a:lnTo>
                    <a:pt x="224" y="0"/>
                  </a:lnTo>
                </a:path>
              </a:pathLst>
            </a:custGeom>
            <a:noFill/>
            <a:ln w="28575" cmpd="sng">
              <a:solidFill>
                <a:srgbClr val="9900FF"/>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500" name="AutoShape 28">
            <a:extLst>
              <a:ext uri="{FF2B5EF4-FFF2-40B4-BE49-F238E27FC236}">
                <a16:creationId xmlns:a16="http://schemas.microsoft.com/office/drawing/2014/main" id="{7DFB3286-3148-4E5E-A9D2-BCCE6AC2A389}"/>
              </a:ext>
            </a:extLst>
          </p:cNvPr>
          <p:cNvSpPr>
            <a:spLocks noChangeArrowheads="1"/>
          </p:cNvSpPr>
          <p:nvPr/>
        </p:nvSpPr>
        <p:spPr bwMode="auto">
          <a:xfrm rot="21107372">
            <a:off x="5110163" y="1804988"/>
            <a:ext cx="1295400" cy="1219200"/>
          </a:xfrm>
          <a:prstGeom prst="triangle">
            <a:avLst>
              <a:gd name="adj" fmla="val 50000"/>
            </a:avLst>
          </a:prstGeom>
          <a:solidFill>
            <a:schemeClr val="tx1"/>
          </a:solidFill>
          <a:ln w="9525">
            <a:solidFill>
              <a:schemeClr val="bg1"/>
            </a:solidFill>
            <a:miter lim="800000"/>
            <a:headEnd/>
            <a:tailEnd/>
          </a:ln>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501" name="Oval 29">
            <a:extLst>
              <a:ext uri="{FF2B5EF4-FFF2-40B4-BE49-F238E27FC236}">
                <a16:creationId xmlns:a16="http://schemas.microsoft.com/office/drawing/2014/main" id="{7291B499-242B-4783-AC08-86C6869E186D}"/>
              </a:ext>
            </a:extLst>
          </p:cNvPr>
          <p:cNvSpPr>
            <a:spLocks noChangeArrowheads="1"/>
          </p:cNvSpPr>
          <p:nvPr/>
        </p:nvSpPr>
        <p:spPr bwMode="auto">
          <a:xfrm>
            <a:off x="1757363" y="2679700"/>
            <a:ext cx="228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502" name="Text Box 30">
            <a:extLst>
              <a:ext uri="{FF2B5EF4-FFF2-40B4-BE49-F238E27FC236}">
                <a16:creationId xmlns:a16="http://schemas.microsoft.com/office/drawing/2014/main" id="{6D18C8D8-E6A7-4663-ACD1-F9EAEA5DD3A3}"/>
              </a:ext>
            </a:extLst>
          </p:cNvPr>
          <p:cNvSpPr txBox="1">
            <a:spLocks noChangeArrowheads="1"/>
          </p:cNvSpPr>
          <p:nvPr/>
        </p:nvSpPr>
        <p:spPr bwMode="auto">
          <a:xfrm>
            <a:off x="2719388" y="32940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L</a:t>
            </a:r>
          </a:p>
        </p:txBody>
      </p:sp>
      <p:sp>
        <p:nvSpPr>
          <p:cNvPr id="20503" name="Text Box 31">
            <a:extLst>
              <a:ext uri="{FF2B5EF4-FFF2-40B4-BE49-F238E27FC236}">
                <a16:creationId xmlns:a16="http://schemas.microsoft.com/office/drawing/2014/main" id="{9CFA0591-8B11-4BCE-A35E-DF8C5910984D}"/>
              </a:ext>
            </a:extLst>
          </p:cNvPr>
          <p:cNvSpPr txBox="1">
            <a:spLocks noChangeArrowheads="1"/>
          </p:cNvSpPr>
          <p:nvPr/>
        </p:nvSpPr>
        <p:spPr bwMode="auto">
          <a:xfrm>
            <a:off x="4471988" y="3133726"/>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L</a:t>
            </a:r>
            <a:r>
              <a:rPr lang="en-US" altLang="en-US" u="none" baseline="-25000">
                <a:solidFill>
                  <a:srgbClr val="FFFF00"/>
                </a:solidFill>
                <a:latin typeface="Arial" panose="020B0604020202020204" pitchFamily="34" charset="0"/>
              </a:rPr>
              <a:t>1</a:t>
            </a:r>
            <a:endParaRPr lang="en-US" altLang="en-US" u="none">
              <a:solidFill>
                <a:srgbClr val="FFFF00"/>
              </a:solidFill>
              <a:latin typeface="Arial" panose="020B0604020202020204" pitchFamily="34" charset="0"/>
            </a:endParaRPr>
          </a:p>
        </p:txBody>
      </p:sp>
      <p:sp>
        <p:nvSpPr>
          <p:cNvPr id="20504" name="Text Box 32">
            <a:extLst>
              <a:ext uri="{FF2B5EF4-FFF2-40B4-BE49-F238E27FC236}">
                <a16:creationId xmlns:a16="http://schemas.microsoft.com/office/drawing/2014/main" id="{740053CF-F7CA-434A-87FD-842C1872F8A3}"/>
              </a:ext>
            </a:extLst>
          </p:cNvPr>
          <p:cNvSpPr txBox="1">
            <a:spLocks noChangeArrowheads="1"/>
          </p:cNvSpPr>
          <p:nvPr/>
        </p:nvSpPr>
        <p:spPr bwMode="auto">
          <a:xfrm>
            <a:off x="6953250" y="330993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b="0" u="none">
                <a:solidFill>
                  <a:srgbClr val="FFFF00"/>
                </a:solidFill>
                <a:latin typeface="Arial" panose="020B0604020202020204" pitchFamily="34" charset="0"/>
              </a:rPr>
              <a:t>L</a:t>
            </a:r>
            <a:r>
              <a:rPr lang="en-US" altLang="en-US" b="0" u="none" baseline="-25000">
                <a:solidFill>
                  <a:srgbClr val="FFFF00"/>
                </a:solidFill>
                <a:latin typeface="Arial" panose="020B0604020202020204" pitchFamily="34" charset="0"/>
              </a:rPr>
              <a:t>2</a:t>
            </a:r>
            <a:endParaRPr lang="en-US" altLang="en-US" b="0" u="none">
              <a:solidFill>
                <a:srgbClr val="FFFF00"/>
              </a:solidFill>
              <a:latin typeface="Arial" panose="020B0604020202020204" pitchFamily="34" charset="0"/>
            </a:endParaRPr>
          </a:p>
        </p:txBody>
      </p:sp>
      <p:sp>
        <p:nvSpPr>
          <p:cNvPr id="20505" name="Text Box 33">
            <a:extLst>
              <a:ext uri="{FF2B5EF4-FFF2-40B4-BE49-F238E27FC236}">
                <a16:creationId xmlns:a16="http://schemas.microsoft.com/office/drawing/2014/main" id="{02B8269B-245D-45E3-A16C-8442AAC9F272}"/>
              </a:ext>
            </a:extLst>
          </p:cNvPr>
          <p:cNvSpPr txBox="1">
            <a:spLocks noChangeArrowheads="1"/>
          </p:cNvSpPr>
          <p:nvPr/>
        </p:nvSpPr>
        <p:spPr bwMode="auto">
          <a:xfrm>
            <a:off x="7918450" y="35194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b="0" u="none">
                <a:solidFill>
                  <a:srgbClr val="FFFF00"/>
                </a:solidFill>
                <a:latin typeface="Arial" panose="020B0604020202020204" pitchFamily="34" charset="0"/>
              </a:rPr>
              <a:t>K</a:t>
            </a:r>
          </a:p>
        </p:txBody>
      </p:sp>
      <p:sp>
        <p:nvSpPr>
          <p:cNvPr id="20506" name="Text Box 34">
            <a:extLst>
              <a:ext uri="{FF2B5EF4-FFF2-40B4-BE49-F238E27FC236}">
                <a16:creationId xmlns:a16="http://schemas.microsoft.com/office/drawing/2014/main" id="{6BFCD143-E3BF-4E4B-95C8-6CFC6957805D}"/>
              </a:ext>
            </a:extLst>
          </p:cNvPr>
          <p:cNvSpPr txBox="1">
            <a:spLocks noChangeArrowheads="1"/>
          </p:cNvSpPr>
          <p:nvPr/>
        </p:nvSpPr>
        <p:spPr bwMode="auto">
          <a:xfrm>
            <a:off x="3328988" y="2252663"/>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u="none">
                <a:solidFill>
                  <a:srgbClr val="FFFF00"/>
                </a:solidFill>
                <a:latin typeface="Arial" panose="020B0604020202020204" pitchFamily="34" charset="0"/>
              </a:rPr>
              <a:t>F</a:t>
            </a:r>
          </a:p>
        </p:txBody>
      </p:sp>
      <p:sp>
        <p:nvSpPr>
          <p:cNvPr id="20507" name="Text Box 35">
            <a:extLst>
              <a:ext uri="{FF2B5EF4-FFF2-40B4-BE49-F238E27FC236}">
                <a16:creationId xmlns:a16="http://schemas.microsoft.com/office/drawing/2014/main" id="{AD5CAC9F-BE64-4B62-9D6C-99542C2244F6}"/>
              </a:ext>
            </a:extLst>
          </p:cNvPr>
          <p:cNvSpPr txBox="1">
            <a:spLocks noChangeArrowheads="1"/>
          </p:cNvSpPr>
          <p:nvPr/>
        </p:nvSpPr>
        <p:spPr bwMode="auto">
          <a:xfrm rot="20979079">
            <a:off x="5748338" y="3028951"/>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b="0" u="none">
                <a:solidFill>
                  <a:srgbClr val="FFFF00"/>
                </a:solidFill>
                <a:latin typeface="Arial" panose="020B0604020202020204" pitchFamily="34" charset="0"/>
              </a:rPr>
              <a:t>P</a:t>
            </a:r>
          </a:p>
        </p:txBody>
      </p:sp>
      <p:sp>
        <p:nvSpPr>
          <p:cNvPr id="20508" name="Oval 36">
            <a:extLst>
              <a:ext uri="{FF2B5EF4-FFF2-40B4-BE49-F238E27FC236}">
                <a16:creationId xmlns:a16="http://schemas.microsoft.com/office/drawing/2014/main" id="{31EEBD4D-0138-4DF8-9ADD-A6A5BEBC6E6A}"/>
              </a:ext>
            </a:extLst>
          </p:cNvPr>
          <p:cNvSpPr>
            <a:spLocks noChangeArrowheads="1"/>
          </p:cNvSpPr>
          <p:nvPr/>
        </p:nvSpPr>
        <p:spPr bwMode="auto">
          <a:xfrm>
            <a:off x="2749550" y="2143125"/>
            <a:ext cx="215900" cy="1169988"/>
          </a:xfrm>
          <a:prstGeom prst="ellipse">
            <a:avLst/>
          </a:prstGeom>
          <a:solidFill>
            <a:schemeClr val="tx1"/>
          </a:solidFill>
          <a:ln w="9525">
            <a:solidFill>
              <a:schemeClr val="bg1"/>
            </a:solidFill>
            <a:round/>
            <a:headEnd/>
            <a:tailEnd/>
          </a:ln>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509" name="AutoShape 37">
            <a:extLst>
              <a:ext uri="{FF2B5EF4-FFF2-40B4-BE49-F238E27FC236}">
                <a16:creationId xmlns:a16="http://schemas.microsoft.com/office/drawing/2014/main" id="{3C7F1B65-8E95-41E1-BFC5-F046689A63A3}"/>
              </a:ext>
            </a:extLst>
          </p:cNvPr>
          <p:cNvSpPr>
            <a:spLocks noChangeArrowheads="1"/>
          </p:cNvSpPr>
          <p:nvPr/>
        </p:nvSpPr>
        <p:spPr bwMode="auto">
          <a:xfrm rot="15968961">
            <a:off x="3586163" y="2143125"/>
            <a:ext cx="1085850" cy="990600"/>
          </a:xfrm>
          <a:prstGeom prst="triangle">
            <a:avLst>
              <a:gd name="adj" fmla="val 50000"/>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510" name="Oval 38">
            <a:extLst>
              <a:ext uri="{FF2B5EF4-FFF2-40B4-BE49-F238E27FC236}">
                <a16:creationId xmlns:a16="http://schemas.microsoft.com/office/drawing/2014/main" id="{9D4EA97D-64F4-4CFC-8D9B-3B9F1231DF6A}"/>
              </a:ext>
            </a:extLst>
          </p:cNvPr>
          <p:cNvSpPr>
            <a:spLocks noChangeArrowheads="1"/>
          </p:cNvSpPr>
          <p:nvPr/>
        </p:nvSpPr>
        <p:spPr bwMode="auto">
          <a:xfrm>
            <a:off x="4500563" y="2057400"/>
            <a:ext cx="239712" cy="1066800"/>
          </a:xfrm>
          <a:prstGeom prst="ellipse">
            <a:avLst/>
          </a:prstGeom>
          <a:solidFill>
            <a:schemeClr val="tx1"/>
          </a:solidFill>
          <a:ln w="9525">
            <a:solidFill>
              <a:schemeClr val="bg1"/>
            </a:solidFill>
            <a:round/>
            <a:headEnd/>
            <a:tailEnd/>
          </a:ln>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20511" name="Oval 39">
            <a:extLst>
              <a:ext uri="{FF2B5EF4-FFF2-40B4-BE49-F238E27FC236}">
                <a16:creationId xmlns:a16="http://schemas.microsoft.com/office/drawing/2014/main" id="{023925AB-CB41-4F08-81CB-DBD9A0433B9F}"/>
              </a:ext>
            </a:extLst>
          </p:cNvPr>
          <p:cNvSpPr>
            <a:spLocks noChangeArrowheads="1"/>
          </p:cNvSpPr>
          <p:nvPr/>
        </p:nvSpPr>
        <p:spPr bwMode="auto">
          <a:xfrm rot="697688">
            <a:off x="7091363" y="1990725"/>
            <a:ext cx="304800" cy="1371600"/>
          </a:xfrm>
          <a:prstGeom prst="ellipse">
            <a:avLst/>
          </a:prstGeom>
          <a:solidFill>
            <a:schemeClr val="tx1"/>
          </a:solidFill>
          <a:ln w="9525" algn="ctr">
            <a:solidFill>
              <a:srgbClr val="F8F8F8"/>
            </a:solidFill>
            <a:round/>
            <a:headEnd/>
            <a:tailEnd/>
          </a:ln>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20512" name="Picture 40">
            <a:extLst>
              <a:ext uri="{FF2B5EF4-FFF2-40B4-BE49-F238E27FC236}">
                <a16:creationId xmlns:a16="http://schemas.microsoft.com/office/drawing/2014/main" id="{8235B173-1004-4F0B-A334-830FEF358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4210">
            <a:off x="8423275" y="2679701"/>
            <a:ext cx="603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3" name="Text Box 41">
            <a:extLst>
              <a:ext uri="{FF2B5EF4-FFF2-40B4-BE49-F238E27FC236}">
                <a16:creationId xmlns:a16="http://schemas.microsoft.com/office/drawing/2014/main" id="{217F069A-1E12-4D49-A227-2342B33F25B1}"/>
              </a:ext>
            </a:extLst>
          </p:cNvPr>
          <p:cNvSpPr txBox="1">
            <a:spLocks noChangeArrowheads="1"/>
          </p:cNvSpPr>
          <p:nvPr/>
        </p:nvSpPr>
        <p:spPr bwMode="auto">
          <a:xfrm>
            <a:off x="2286000" y="415926"/>
            <a:ext cx="7620000" cy="925513"/>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2800" u="none">
                <a:solidFill>
                  <a:srgbClr val="FFFF00"/>
                </a:solidFill>
                <a:latin typeface=".VnTimeH" panose="020B7200000000000000" pitchFamily="34" charset="0"/>
              </a:rPr>
              <a:t> </a:t>
            </a:r>
            <a:r>
              <a:rPr lang="en-US" altLang="en-US" sz="2600" u="none">
                <a:solidFill>
                  <a:srgbClr val="FFFF00"/>
                </a:solidFill>
              </a:rPr>
              <a:t>MÔ PHỎNG </a:t>
            </a:r>
            <a:r>
              <a:rPr lang="en-US" altLang="en-US" sz="2600" u="none">
                <a:solidFill>
                  <a:srgbClr val="FFFF00"/>
                </a:solidFill>
                <a:latin typeface=".VnTimeH" panose="020B7200000000000000" pitchFamily="34" charset="0"/>
              </a:rPr>
              <a:t>TH</a:t>
            </a:r>
            <a:r>
              <a:rPr lang="en-US" altLang="en-US" sz="2600" u="none">
                <a:solidFill>
                  <a:srgbClr val="FFFF00"/>
                </a:solidFill>
              </a:rPr>
              <a:t>Í NGHIỆM SỰ TẠO THÀNH QUANG PHỔ LIÊN TỤC.</a:t>
            </a:r>
          </a:p>
        </p:txBody>
      </p:sp>
      <p:sp>
        <p:nvSpPr>
          <p:cNvPr id="20514" name="AutoShape 42">
            <a:extLst>
              <a:ext uri="{FF2B5EF4-FFF2-40B4-BE49-F238E27FC236}">
                <a16:creationId xmlns:a16="http://schemas.microsoft.com/office/drawing/2014/main" id="{6A18DC3F-B56C-4FEE-8C20-0DBEBA452DFA}"/>
              </a:ext>
            </a:extLst>
          </p:cNvPr>
          <p:cNvSpPr>
            <a:spLocks/>
          </p:cNvSpPr>
          <p:nvPr/>
        </p:nvSpPr>
        <p:spPr bwMode="auto">
          <a:xfrm>
            <a:off x="7010400" y="4648200"/>
            <a:ext cx="1524000" cy="685800"/>
          </a:xfrm>
          <a:prstGeom prst="borderCallout2">
            <a:avLst>
              <a:gd name="adj1" fmla="val 16667"/>
              <a:gd name="adj2" fmla="val 105000"/>
              <a:gd name="adj3" fmla="val 16667"/>
              <a:gd name="adj4" fmla="val 105523"/>
              <a:gd name="adj5" fmla="val -186343"/>
              <a:gd name="adj6" fmla="val 106148"/>
            </a:avLst>
          </a:prstGeom>
          <a:noFill/>
          <a:ln w="9525">
            <a:solidFill>
              <a:srgbClr val="FFFFFF"/>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b="0" u="none"/>
              <a:t> </a:t>
            </a:r>
            <a:r>
              <a:rPr lang="en-US" altLang="en-US" u="none">
                <a:solidFill>
                  <a:srgbClr val="FFFF00"/>
                </a:solidFill>
              </a:rPr>
              <a:t>Quang ph</a:t>
            </a:r>
            <a:r>
              <a:rPr lang="en-US" altLang="en-US" b="0" u="none">
                <a:solidFill>
                  <a:srgbClr val="FFFF66"/>
                </a:solidFill>
              </a:rPr>
              <a:t>ổ</a:t>
            </a:r>
            <a:r>
              <a:rPr lang="en-US" altLang="en-US" b="0" u="none">
                <a:solidFill>
                  <a:srgbClr val="FFFF00"/>
                </a:solidFill>
              </a:rPr>
              <a:t> </a:t>
            </a:r>
            <a:r>
              <a:rPr lang="en-US" altLang="en-US" u="none">
                <a:solidFill>
                  <a:srgbClr val="FFFF00"/>
                </a:solidFill>
              </a:rPr>
              <a:t>liên tục của S</a:t>
            </a:r>
          </a:p>
        </p:txBody>
      </p:sp>
      <p:pic>
        <p:nvPicPr>
          <p:cNvPr id="20515" name="Picture 43">
            <a:extLst>
              <a:ext uri="{FF2B5EF4-FFF2-40B4-BE49-F238E27FC236}">
                <a16:creationId xmlns:a16="http://schemas.microsoft.com/office/drawing/2014/main" id="{BBD6CFE3-C0F8-4593-98DC-DF4A5F41B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520" t="25760" r="62160" b="66240"/>
          <a:stretch>
            <a:fillRect/>
          </a:stretch>
        </p:blipFill>
        <p:spPr bwMode="auto">
          <a:xfrm>
            <a:off x="3060701" y="4406900"/>
            <a:ext cx="21066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2"/>
                </a:solidFill>
                <a:miter lim="800000"/>
                <a:headEnd/>
                <a:tailEnd/>
              </a14:hiddenLine>
            </a:ext>
          </a:extLst>
        </p:spPr>
      </p:pic>
      <p:sp>
        <p:nvSpPr>
          <p:cNvPr id="20516" name="AutoShape 44">
            <a:extLst>
              <a:ext uri="{FF2B5EF4-FFF2-40B4-BE49-F238E27FC236}">
                <a16:creationId xmlns:a16="http://schemas.microsoft.com/office/drawing/2014/main" id="{F60DC701-A7BC-4BBE-A1B3-68B9BCF67123}"/>
              </a:ext>
            </a:extLst>
          </p:cNvPr>
          <p:cNvSpPr>
            <a:spLocks/>
          </p:cNvSpPr>
          <p:nvPr/>
        </p:nvSpPr>
        <p:spPr bwMode="auto">
          <a:xfrm>
            <a:off x="1579563" y="6019800"/>
            <a:ext cx="1219200" cy="342900"/>
          </a:xfrm>
          <a:prstGeom prst="borderCallout2">
            <a:avLst>
              <a:gd name="adj1" fmla="val 33333"/>
              <a:gd name="adj2" fmla="val 106250"/>
              <a:gd name="adj3" fmla="val 33333"/>
              <a:gd name="adj4" fmla="val 114583"/>
              <a:gd name="adj5" fmla="val -172222"/>
              <a:gd name="adj6" fmla="val 123440"/>
            </a:avLst>
          </a:prstGeom>
          <a:solidFill>
            <a:srgbClr val="CCFFCC"/>
          </a:solidFill>
          <a:ln w="9525">
            <a:solidFill>
              <a:srgbClr val="FFFFE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u="none">
                <a:latin typeface="Arial" panose="020B0604020202020204" pitchFamily="34" charset="0"/>
              </a:rPr>
              <a:t>2500</a:t>
            </a:r>
            <a:r>
              <a:rPr lang="en-US" altLang="en-US" u="none" baseline="30000">
                <a:latin typeface="Arial" panose="020B0604020202020204" pitchFamily="34" charset="0"/>
              </a:rPr>
              <a:t>0</a:t>
            </a:r>
            <a:r>
              <a:rPr lang="en-US" altLang="en-US" u="none">
                <a:latin typeface="Arial" panose="020B0604020202020204" pitchFamily="34" charset="0"/>
              </a:rPr>
              <a:t>K</a:t>
            </a:r>
          </a:p>
        </p:txBody>
      </p:sp>
      <p:sp>
        <p:nvSpPr>
          <p:cNvPr id="20517" name="AutoShape 45">
            <a:extLst>
              <a:ext uri="{FF2B5EF4-FFF2-40B4-BE49-F238E27FC236}">
                <a16:creationId xmlns:a16="http://schemas.microsoft.com/office/drawing/2014/main" id="{9FFC7256-588A-48CC-A640-72DA55A5795F}"/>
              </a:ext>
            </a:extLst>
          </p:cNvPr>
          <p:cNvSpPr>
            <a:spLocks/>
          </p:cNvSpPr>
          <p:nvPr/>
        </p:nvSpPr>
        <p:spPr bwMode="auto">
          <a:xfrm>
            <a:off x="3868738" y="6057900"/>
            <a:ext cx="1200150" cy="495300"/>
          </a:xfrm>
          <a:prstGeom prst="borderCallout2">
            <a:avLst>
              <a:gd name="adj1" fmla="val 23079"/>
              <a:gd name="adj2" fmla="val 106347"/>
              <a:gd name="adj3" fmla="val 23079"/>
              <a:gd name="adj4" fmla="val 106347"/>
              <a:gd name="adj5" fmla="val -119231"/>
              <a:gd name="adj6" fmla="val 106347"/>
            </a:avLst>
          </a:prstGeom>
          <a:solidFill>
            <a:srgbClr val="CCFFCC"/>
          </a:solidFill>
          <a:ln w="9525">
            <a:solidFill>
              <a:srgbClr val="FFFFE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u="none">
                <a:latin typeface="Arial" panose="020B0604020202020204" pitchFamily="34" charset="0"/>
              </a:rPr>
              <a:t>3000</a:t>
            </a:r>
            <a:r>
              <a:rPr lang="en-US" altLang="en-US" u="none" baseline="30000">
                <a:latin typeface="Arial" panose="020B0604020202020204" pitchFamily="34" charset="0"/>
              </a:rPr>
              <a:t>0</a:t>
            </a:r>
            <a:r>
              <a:rPr lang="en-US" altLang="en-US" u="none">
                <a:latin typeface="Arial" panose="020B0604020202020204" pitchFamily="34" charset="0"/>
              </a:rPr>
              <a:t>K</a:t>
            </a:r>
          </a:p>
        </p:txBody>
      </p:sp>
      <p:sp>
        <p:nvSpPr>
          <p:cNvPr id="20518" name="Rectangle 1">
            <a:extLst>
              <a:ext uri="{FF2B5EF4-FFF2-40B4-BE49-F238E27FC236}">
                <a16:creationId xmlns:a16="http://schemas.microsoft.com/office/drawing/2014/main" id="{F191B1B2-0CE4-4B7E-A2FD-7EB4FB5A3079}"/>
              </a:ext>
            </a:extLst>
          </p:cNvPr>
          <p:cNvSpPr>
            <a:spLocks noChangeArrowheads="1"/>
          </p:cNvSpPr>
          <p:nvPr/>
        </p:nvSpPr>
        <p:spPr bwMode="auto">
          <a:xfrm>
            <a:off x="1579564" y="3676650"/>
            <a:ext cx="4289425" cy="3028950"/>
          </a:xfrm>
          <a:prstGeom prst="rect">
            <a:avLst/>
          </a:prstGeom>
          <a:solidFill>
            <a:schemeClr val="tx1"/>
          </a:solidFill>
          <a:ln w="9525" algn="ctr">
            <a:solidFill>
              <a:schemeClr val="tx1"/>
            </a:solidFill>
            <a:round/>
            <a:headEnd/>
            <a:tailEnd/>
          </a:ln>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vi-VN" altLang="vi-V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5FB2921-5385-4388-8E7A-4A1FB32ED281}"/>
              </a:ext>
            </a:extLst>
          </p:cNvPr>
          <p:cNvGraphicFramePr>
            <a:graphicFrameLocks noGrp="1"/>
          </p:cNvGraphicFramePr>
          <p:nvPr/>
        </p:nvGraphicFramePr>
        <p:xfrm>
          <a:off x="1981200" y="304800"/>
          <a:ext cx="8364538" cy="6753224"/>
        </p:xfrm>
        <a:graphic>
          <a:graphicData uri="http://schemas.openxmlformats.org/drawingml/2006/table">
            <a:tbl>
              <a:tblPr firstRow="1" bandRow="1">
                <a:tableStyleId>{5940675A-B579-460E-94D1-54222C63F5DA}</a:tableStyleId>
              </a:tblPr>
              <a:tblGrid>
                <a:gridCol w="1142912">
                  <a:extLst>
                    <a:ext uri="{9D8B030D-6E8A-4147-A177-3AD203B41FA5}">
                      <a16:colId xmlns:a16="http://schemas.microsoft.com/office/drawing/2014/main" val="20000"/>
                    </a:ext>
                  </a:extLst>
                </a:gridCol>
                <a:gridCol w="3657320">
                  <a:extLst>
                    <a:ext uri="{9D8B030D-6E8A-4147-A177-3AD203B41FA5}">
                      <a16:colId xmlns:a16="http://schemas.microsoft.com/office/drawing/2014/main" val="20001"/>
                    </a:ext>
                  </a:extLst>
                </a:gridCol>
                <a:gridCol w="3564306">
                  <a:extLst>
                    <a:ext uri="{9D8B030D-6E8A-4147-A177-3AD203B41FA5}">
                      <a16:colId xmlns:a16="http://schemas.microsoft.com/office/drawing/2014/main" val="20002"/>
                    </a:ext>
                  </a:extLst>
                </a:gridCol>
              </a:tblGrid>
              <a:tr h="1175182">
                <a:tc>
                  <a:txBody>
                    <a:bodyPr/>
                    <a:lstStyle/>
                    <a:p>
                      <a:endParaRPr lang="en-US" sz="1400" dirty="0"/>
                    </a:p>
                  </a:txBody>
                  <a:tcPr marL="91433" marR="91433" marT="45722" marB="45722"/>
                </a:tc>
                <a:tc>
                  <a:txBody>
                    <a:bodyPr/>
                    <a:lstStyle/>
                    <a:p>
                      <a:endParaRPr lang="en-US" sz="1400" dirty="0"/>
                    </a:p>
                  </a:txBody>
                  <a:tcPr marL="91433" marR="91433" marT="45722" marB="45722"/>
                </a:tc>
                <a:tc>
                  <a:txBody>
                    <a:bodyPr/>
                    <a:lstStyle/>
                    <a:p>
                      <a:endParaRPr lang="en-US" sz="1400" dirty="0"/>
                    </a:p>
                  </a:txBody>
                  <a:tcPr marL="91433" marR="91433" marT="45722" marB="45722"/>
                </a:tc>
                <a:extLst>
                  <a:ext uri="{0D108BD9-81ED-4DB2-BD59-A6C34878D82A}">
                    <a16:rowId xmlns:a16="http://schemas.microsoft.com/office/drawing/2014/main" val="10000"/>
                  </a:ext>
                </a:extLst>
              </a:tr>
              <a:tr h="1190443">
                <a:tc>
                  <a:txBody>
                    <a:bodyPr/>
                    <a:lstStyle/>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Định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cs typeface="Times New Roman" panose="02020603050405020304" pitchFamily="18" charset="0"/>
                      </a:endParaRPr>
                    </a:p>
                  </a:txBody>
                  <a:tcPr marL="91433" marR="91433" marT="45722" marB="45722"/>
                </a:tc>
                <a:tc>
                  <a:txBody>
                    <a:bodyPr/>
                    <a:lstStyle/>
                    <a:p>
                      <a:pPr algn="just" eaLnBrk="1" hangingPunct="1">
                        <a:spcBef>
                          <a:spcPct val="50000"/>
                        </a:spcBef>
                      </a:pPr>
                      <a:endParaRPr lang="en-US" altLang="en-US" sz="2400" b="0" u="none" dirty="0">
                        <a:solidFill>
                          <a:srgbClr val="0000FF"/>
                        </a:solidFill>
                      </a:endParaRPr>
                    </a:p>
                  </a:txBody>
                  <a:tcPr marL="91433" marR="91433" marT="45722" marB="45722"/>
                </a:tc>
                <a:tc>
                  <a:txBody>
                    <a:bodyPr/>
                    <a:lstStyle/>
                    <a:p>
                      <a:endParaRPr lang="en-US" sz="1400" dirty="0"/>
                    </a:p>
                  </a:txBody>
                  <a:tcPr marL="91433" marR="91433" marT="45722" marB="45722"/>
                </a:tc>
                <a:extLst>
                  <a:ext uri="{0D108BD9-81ED-4DB2-BD59-A6C34878D82A}">
                    <a16:rowId xmlns:a16="http://schemas.microsoft.com/office/drawing/2014/main" val="10001"/>
                  </a:ext>
                </a:extLst>
              </a:tr>
              <a:tr h="1190443">
                <a:tc>
                  <a:txBody>
                    <a:bodyPr/>
                    <a:lstStyle/>
                    <a:p>
                      <a:endParaRPr lang="en-US" sz="2400" b="1" dirty="0"/>
                    </a:p>
                    <a:p>
                      <a:r>
                        <a:rPr lang="en-US" sz="2400" b="1" dirty="0" err="1"/>
                        <a:t>Nguồn</a:t>
                      </a:r>
                      <a:r>
                        <a:rPr lang="en-US" sz="2400" b="1" baseline="0" dirty="0"/>
                        <a:t> </a:t>
                      </a:r>
                      <a:r>
                        <a:rPr lang="en-US" sz="2400" b="1" baseline="0" dirty="0" err="1"/>
                        <a:t>phát</a:t>
                      </a:r>
                      <a:endParaRPr lang="en-US" sz="2400" b="1" dirty="0"/>
                    </a:p>
                  </a:txBody>
                  <a:tcPr marL="91433" marR="91433" marT="45722" marB="45722"/>
                </a:tc>
                <a:tc>
                  <a:txBody>
                    <a:bodyPr/>
                    <a:lstStyle/>
                    <a:p>
                      <a:pPr algn="just" eaLnBrk="1" hangingPunct="1">
                        <a:spcBef>
                          <a:spcPct val="50000"/>
                        </a:spcBef>
                      </a:pPr>
                      <a:r>
                        <a:rPr lang="en-US" altLang="en-US" sz="2400" b="0" u="none" dirty="0">
                          <a:solidFill>
                            <a:srgbClr val="0000FF"/>
                          </a:solidFill>
                        </a:rPr>
                        <a:t> </a:t>
                      </a:r>
                    </a:p>
                  </a:txBody>
                  <a:tcPr marL="91433" marR="91433" marT="45722" marB="45722"/>
                </a:tc>
                <a:tc>
                  <a:txBody>
                    <a:bodyPr/>
                    <a:lstStyle/>
                    <a:p>
                      <a:endParaRPr lang="en-US" sz="1400" dirty="0"/>
                    </a:p>
                  </a:txBody>
                  <a:tcPr marL="91433" marR="91433" marT="45722" marB="45722"/>
                </a:tc>
                <a:extLst>
                  <a:ext uri="{0D108BD9-81ED-4DB2-BD59-A6C34878D82A}">
                    <a16:rowId xmlns:a16="http://schemas.microsoft.com/office/drawing/2014/main" val="10002"/>
                  </a:ext>
                </a:extLst>
              </a:tr>
              <a:tr h="2006713">
                <a:tc>
                  <a:txBody>
                    <a:bodyPr/>
                    <a:lstStyle/>
                    <a:p>
                      <a:endParaRPr lang="en-US" sz="2400" b="1" dirty="0"/>
                    </a:p>
                    <a:p>
                      <a:r>
                        <a:rPr lang="en-US" sz="2400" b="1" dirty="0" err="1"/>
                        <a:t>Đặc</a:t>
                      </a:r>
                      <a:r>
                        <a:rPr lang="en-US" sz="2400" b="1" baseline="0" dirty="0"/>
                        <a:t> </a:t>
                      </a:r>
                      <a:r>
                        <a:rPr lang="en-US" sz="2400" b="1" baseline="0" dirty="0" err="1"/>
                        <a:t>điểm</a:t>
                      </a:r>
                      <a:endParaRPr lang="en-US" sz="2400" b="1" dirty="0"/>
                    </a:p>
                  </a:txBody>
                  <a:tcPr marL="91433" marR="91433" marT="45722" marB="45722"/>
                </a:tc>
                <a:tc>
                  <a:txBody>
                    <a:bodyPr/>
                    <a:lstStyle/>
                    <a:p>
                      <a:pPr algn="just" eaLnBrk="1" hangingPunct="1">
                        <a:spcBef>
                          <a:spcPct val="50000"/>
                        </a:spcBef>
                      </a:pPr>
                      <a:r>
                        <a:rPr lang="en-US" altLang="en-US" sz="2400" b="0" u="none" dirty="0">
                          <a:solidFill>
                            <a:srgbClr val="0000FF"/>
                          </a:solidFill>
                        </a:rPr>
                        <a:t> </a:t>
                      </a:r>
                    </a:p>
                  </a:txBody>
                  <a:tcPr marL="91433" marR="91433" marT="45722" marB="45722"/>
                </a:tc>
                <a:tc>
                  <a:txBody>
                    <a:bodyPr/>
                    <a:lstStyle/>
                    <a:p>
                      <a:endParaRPr lang="en-US" sz="1400" dirty="0"/>
                    </a:p>
                  </a:txBody>
                  <a:tcPr marL="91433" marR="91433" marT="45722" marB="45722"/>
                </a:tc>
                <a:extLst>
                  <a:ext uri="{0D108BD9-81ED-4DB2-BD59-A6C34878D82A}">
                    <a16:rowId xmlns:a16="http://schemas.microsoft.com/office/drawing/2014/main" val="10003"/>
                  </a:ext>
                </a:extLst>
              </a:tr>
              <a:tr h="1190443">
                <a:tc>
                  <a:txBody>
                    <a:bodyPr/>
                    <a:lstStyle/>
                    <a:p>
                      <a:r>
                        <a:rPr lang="en-US" sz="2400" b="1" dirty="0" err="1"/>
                        <a:t>Ứng</a:t>
                      </a:r>
                      <a:r>
                        <a:rPr lang="en-US" sz="2400" b="1" baseline="0" dirty="0"/>
                        <a:t> </a:t>
                      </a:r>
                      <a:r>
                        <a:rPr lang="en-US" sz="2400" b="1" baseline="0" dirty="0" err="1"/>
                        <a:t>dụng</a:t>
                      </a:r>
                      <a:endParaRPr lang="en-US" sz="2400" b="1" dirty="0"/>
                    </a:p>
                  </a:txBody>
                  <a:tcPr marL="91433" marR="91433" marT="45722" marB="45722"/>
                </a:tc>
                <a:tc>
                  <a:txBody>
                    <a:bodyPr/>
                    <a:lstStyle/>
                    <a:p>
                      <a:endParaRPr lang="en-US" sz="2400" b="0" u="none" dirty="0">
                        <a:solidFill>
                          <a:srgbClr val="0000FF"/>
                        </a:solidFill>
                      </a:endParaRPr>
                    </a:p>
                  </a:txBody>
                  <a:tcPr marL="91433" marR="91433" marT="45722" marB="45722"/>
                </a:tc>
                <a:tc>
                  <a:txBody>
                    <a:bodyPr/>
                    <a:lstStyle/>
                    <a:p>
                      <a:endParaRPr lang="en-US" sz="1400" dirty="0"/>
                    </a:p>
                  </a:txBody>
                  <a:tcPr marL="91433" marR="91433" marT="45722" marB="45722"/>
                </a:tc>
                <a:extLst>
                  <a:ext uri="{0D108BD9-81ED-4DB2-BD59-A6C34878D82A}">
                    <a16:rowId xmlns:a16="http://schemas.microsoft.com/office/drawing/2014/main" val="10004"/>
                  </a:ext>
                </a:extLst>
              </a:tr>
            </a:tbl>
          </a:graphicData>
        </a:graphic>
      </p:graphicFrame>
      <p:sp>
        <p:nvSpPr>
          <p:cNvPr id="22556" name="TextBox 11">
            <a:extLst>
              <a:ext uri="{FF2B5EF4-FFF2-40B4-BE49-F238E27FC236}">
                <a16:creationId xmlns:a16="http://schemas.microsoft.com/office/drawing/2014/main" id="{C49D4BE9-A657-4FC5-B147-87D4A6F91645}"/>
              </a:ext>
            </a:extLst>
          </p:cNvPr>
          <p:cNvSpPr txBox="1">
            <a:spLocks noChangeArrowheads="1"/>
          </p:cNvSpPr>
          <p:nvPr/>
        </p:nvSpPr>
        <p:spPr bwMode="auto">
          <a:xfrm>
            <a:off x="3363913" y="346076"/>
            <a:ext cx="325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u="none"/>
              <a:t>Quang phổ liên tục</a:t>
            </a:r>
          </a:p>
        </p:txBody>
      </p:sp>
      <p:sp>
        <p:nvSpPr>
          <p:cNvPr id="22557" name="TextBox 12">
            <a:extLst>
              <a:ext uri="{FF2B5EF4-FFF2-40B4-BE49-F238E27FC236}">
                <a16:creationId xmlns:a16="http://schemas.microsoft.com/office/drawing/2014/main" id="{DD1A58EF-1265-4E34-A7CF-E9AD6B9969DC}"/>
              </a:ext>
            </a:extLst>
          </p:cNvPr>
          <p:cNvSpPr txBox="1">
            <a:spLocks noChangeArrowheads="1"/>
          </p:cNvSpPr>
          <p:nvPr/>
        </p:nvSpPr>
        <p:spPr bwMode="auto">
          <a:xfrm>
            <a:off x="6858000" y="346076"/>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u="none"/>
              <a:t>Quang phổ vạch phát xạ</a:t>
            </a:r>
          </a:p>
        </p:txBody>
      </p:sp>
      <p:pic>
        <p:nvPicPr>
          <p:cNvPr id="14" name="Picture 34">
            <a:extLst>
              <a:ext uri="{FF2B5EF4-FFF2-40B4-BE49-F238E27FC236}">
                <a16:creationId xmlns:a16="http://schemas.microsoft.com/office/drawing/2014/main" id="{2ADB404C-6E4C-4031-A601-2F42E97EB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22" t="25763" r="62167" b="66248"/>
          <a:stretch>
            <a:fillRect/>
          </a:stretch>
        </p:blipFill>
        <p:spPr bwMode="auto">
          <a:xfrm>
            <a:off x="3363913" y="808039"/>
            <a:ext cx="3257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2"/>
                </a:solidFill>
                <a:miter lim="800000"/>
                <a:headEnd/>
                <a:tailEnd/>
              </a14:hiddenLine>
            </a:ext>
          </a:extLst>
        </p:spPr>
      </p:pic>
      <p:sp>
        <p:nvSpPr>
          <p:cNvPr id="15" name="TextBox 14">
            <a:extLst>
              <a:ext uri="{FF2B5EF4-FFF2-40B4-BE49-F238E27FC236}">
                <a16:creationId xmlns:a16="http://schemas.microsoft.com/office/drawing/2014/main" id="{D95856BE-E322-4191-97F4-E4CDBC62C7CA}"/>
              </a:ext>
            </a:extLst>
          </p:cNvPr>
          <p:cNvSpPr txBox="1">
            <a:spLocks noChangeArrowheads="1"/>
          </p:cNvSpPr>
          <p:nvPr/>
        </p:nvSpPr>
        <p:spPr bwMode="auto">
          <a:xfrm>
            <a:off x="3128963" y="1431925"/>
            <a:ext cx="3497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solidFill>
                  <a:srgbClr val="0000FF"/>
                </a:solidFill>
              </a:rPr>
              <a:t>Là một dải có màu biến thiên liên tục từ đỏ đến tím.</a:t>
            </a:r>
          </a:p>
        </p:txBody>
      </p:sp>
      <p:sp>
        <p:nvSpPr>
          <p:cNvPr id="16" name="TextBox 15">
            <a:extLst>
              <a:ext uri="{FF2B5EF4-FFF2-40B4-BE49-F238E27FC236}">
                <a16:creationId xmlns:a16="http://schemas.microsoft.com/office/drawing/2014/main" id="{9C7F0073-D371-44DF-82C6-3EE4949BB6FB}"/>
              </a:ext>
            </a:extLst>
          </p:cNvPr>
          <p:cNvSpPr txBox="1">
            <a:spLocks noChangeArrowheads="1"/>
          </p:cNvSpPr>
          <p:nvPr/>
        </p:nvSpPr>
        <p:spPr bwMode="auto">
          <a:xfrm>
            <a:off x="3248025" y="2665413"/>
            <a:ext cx="325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solidFill>
                  <a:srgbClr val="0000FF"/>
                </a:solidFill>
              </a:rPr>
              <a:t>Chất rắn, lỏng hoặc chất khí có áp suất lớn phát ra khi bị nung nóng</a:t>
            </a:r>
          </a:p>
        </p:txBody>
      </p:sp>
      <p:sp>
        <p:nvSpPr>
          <p:cNvPr id="17" name="TextBox 16">
            <a:extLst>
              <a:ext uri="{FF2B5EF4-FFF2-40B4-BE49-F238E27FC236}">
                <a16:creationId xmlns:a16="http://schemas.microsoft.com/office/drawing/2014/main" id="{AAECC971-0997-4557-AAEB-00276105FB73}"/>
              </a:ext>
            </a:extLst>
          </p:cNvPr>
          <p:cNvSpPr txBox="1">
            <a:spLocks noChangeArrowheads="1"/>
          </p:cNvSpPr>
          <p:nvPr/>
        </p:nvSpPr>
        <p:spPr bwMode="auto">
          <a:xfrm>
            <a:off x="3248026" y="3829050"/>
            <a:ext cx="3533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en-US" sz="2400" b="0" u="none">
                <a:solidFill>
                  <a:srgbClr val="0000FF"/>
                </a:solidFill>
              </a:rPr>
              <a:t>Đặc điểm:Phụ thuộc vào nhiệt độ của nguồn sáng. Không phụ thuộc vào thành phần cấu tạo của nguồn sáng.</a:t>
            </a:r>
            <a:endParaRPr lang="en-US" altLang="vi-VN" sz="2400"/>
          </a:p>
        </p:txBody>
      </p:sp>
      <p:sp>
        <p:nvSpPr>
          <p:cNvPr id="18" name="TextBox 17">
            <a:extLst>
              <a:ext uri="{FF2B5EF4-FFF2-40B4-BE49-F238E27FC236}">
                <a16:creationId xmlns:a16="http://schemas.microsoft.com/office/drawing/2014/main" id="{22E80A04-4C30-4400-9054-3F9B657C1E11}"/>
              </a:ext>
            </a:extLst>
          </p:cNvPr>
          <p:cNvSpPr txBox="1">
            <a:spLocks noChangeArrowheads="1"/>
          </p:cNvSpPr>
          <p:nvPr/>
        </p:nvSpPr>
        <p:spPr bwMode="auto">
          <a:xfrm>
            <a:off x="3344863" y="5486400"/>
            <a:ext cx="3414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endParaRPr lang="en-US" altLang="vi-VN" sz="2400" b="0" u="none">
              <a:solidFill>
                <a:srgbClr val="0000FF"/>
              </a:solidFill>
            </a:endParaRPr>
          </a:p>
          <a:p>
            <a:r>
              <a:rPr lang="en-US" altLang="vi-VN" sz="2400" b="0" u="none">
                <a:solidFill>
                  <a:srgbClr val="0000FF"/>
                </a:solidFill>
              </a:rPr>
              <a:t>Ứng dụng: xác định nhiệt độ của nguồn sáng.</a:t>
            </a:r>
            <a:endParaRPr lang="en-US" altLang="vi-VN"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253DEFBE-E4DE-4057-A648-D7376F254A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267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a:extLst>
              <a:ext uri="{FF2B5EF4-FFF2-40B4-BE49-F238E27FC236}">
                <a16:creationId xmlns:a16="http://schemas.microsoft.com/office/drawing/2014/main" id="{E29BB224-26B0-4613-B287-6984EE927B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295401"/>
            <a:ext cx="33813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nh 3">
            <a:extLst>
              <a:ext uri="{FF2B5EF4-FFF2-40B4-BE49-F238E27FC236}">
                <a16:creationId xmlns:a16="http://schemas.microsoft.com/office/drawing/2014/main" id="{943261F8-92D1-4050-A27D-D5152885D6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43075"/>
            <a:ext cx="9144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20">
            <a:extLst>
              <a:ext uri="{FF2B5EF4-FFF2-40B4-BE49-F238E27FC236}">
                <a16:creationId xmlns:a16="http://schemas.microsoft.com/office/drawing/2014/main" id="{D01E1C99-C94B-4791-A9C8-0C6CCF222367}"/>
              </a:ext>
            </a:extLst>
          </p:cNvPr>
          <p:cNvSpPr txBox="1">
            <a:spLocks noChangeArrowheads="1"/>
          </p:cNvSpPr>
          <p:nvPr/>
        </p:nvSpPr>
        <p:spPr bwMode="auto">
          <a:xfrm>
            <a:off x="1524000" y="381000"/>
            <a:ext cx="9144000" cy="895350"/>
          </a:xfrm>
          <a:prstGeom prst="rect">
            <a:avLst/>
          </a:prstGeom>
          <a:solidFill>
            <a:schemeClr val="tx1"/>
          </a:solidFill>
          <a:ln w="9525">
            <a:solidFill>
              <a:srgbClr val="FFFFFF"/>
            </a:solidFill>
            <a:miter lim="800000"/>
            <a:headEnd/>
            <a:tailEnd/>
          </a:ln>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2600" u="none">
                <a:solidFill>
                  <a:srgbClr val="FFFF00"/>
                </a:solidFill>
              </a:rPr>
              <a:t>MÔ PHỎNG </a:t>
            </a:r>
            <a:r>
              <a:rPr lang="en-US" altLang="en-US" sz="2600" u="none">
                <a:solidFill>
                  <a:srgbClr val="FFFF00"/>
                </a:solidFill>
                <a:latin typeface=".VnTimeH" panose="020B7200000000000000" pitchFamily="34" charset="0"/>
              </a:rPr>
              <a:t>TH</a:t>
            </a:r>
            <a:r>
              <a:rPr lang="en-US" altLang="en-US" sz="2600" u="none">
                <a:solidFill>
                  <a:srgbClr val="FFFF00"/>
                </a:solidFill>
              </a:rPr>
              <a:t>Í NGHIỆM SỰ TẠO THÀNH QUANG PHỔ VẠCH CỦA NATRI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142EC257-7768-479A-9FFB-1ED594B0B770}"/>
              </a:ext>
            </a:extLst>
          </p:cNvPr>
          <p:cNvSpPr txBox="1">
            <a:spLocks noChangeArrowheads="1"/>
          </p:cNvSpPr>
          <p:nvPr/>
        </p:nvSpPr>
        <p:spPr bwMode="auto">
          <a:xfrm>
            <a:off x="457200" y="304800"/>
            <a:ext cx="11353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just"/>
            <a:r>
              <a:rPr lang="en-US" altLang="vi-VN" sz="4000">
                <a:solidFill>
                  <a:srgbClr val="0000FF"/>
                </a:solidFill>
                <a:latin typeface="UTM Swiss Condensed" panose="02000500000000000000" pitchFamily="2" charset="0"/>
              </a:rPr>
              <a:t>Nhắc lại kiến thức :</a:t>
            </a:r>
            <a:r>
              <a:rPr lang="en-US" altLang="vi-VN" sz="4000" u="none">
                <a:latin typeface="UTM Swiss Condensed" panose="02000500000000000000" pitchFamily="2" charset="0"/>
              </a:rPr>
              <a:t> Trong bài </a:t>
            </a:r>
            <a:r>
              <a:rPr lang="en-US" altLang="vi-VN" sz="4000" u="none">
                <a:solidFill>
                  <a:srgbClr val="FF0000"/>
                </a:solidFill>
                <a:latin typeface="UTM Swiss Condensed" panose="02000500000000000000" pitchFamily="2" charset="0"/>
              </a:rPr>
              <a:t>tán sắc ánh sáng</a:t>
            </a:r>
            <a:r>
              <a:rPr lang="en-US" altLang="vi-VN" sz="4000" u="none">
                <a:latin typeface="UTM Swiss Condensed" panose="02000500000000000000" pitchFamily="2" charset="0"/>
              </a:rPr>
              <a:t>, khi cho ánh sáng mặt trời qua lăng kính ta thu được một dải sáng màu. Dải sáng đó gọi là </a:t>
            </a:r>
            <a:r>
              <a:rPr lang="en-US" altLang="vi-VN" sz="4000" u="none">
                <a:solidFill>
                  <a:srgbClr val="FF0000"/>
                </a:solidFill>
                <a:latin typeface="UTM Swiss Condensed" panose="02000500000000000000" pitchFamily="2" charset="0"/>
              </a:rPr>
              <a:t>quang phổ của  mặt trời.</a:t>
            </a:r>
            <a:r>
              <a:rPr lang="en-US" altLang="vi-VN" sz="4000" u="none">
                <a:latin typeface="UTM Swiss Condensed" panose="02000500000000000000" pitchFamily="2" charset="0"/>
              </a:rPr>
              <a:t> </a:t>
            </a:r>
          </a:p>
        </p:txBody>
      </p:sp>
      <p:sp>
        <p:nvSpPr>
          <p:cNvPr id="3" name="TextBox 2">
            <a:extLst>
              <a:ext uri="{FF2B5EF4-FFF2-40B4-BE49-F238E27FC236}">
                <a16:creationId xmlns:a16="http://schemas.microsoft.com/office/drawing/2014/main" id="{74C159B1-C134-4EF1-AA15-F7E8789C12E0}"/>
              </a:ext>
            </a:extLst>
          </p:cNvPr>
          <p:cNvSpPr txBox="1">
            <a:spLocks noChangeArrowheads="1"/>
          </p:cNvSpPr>
          <p:nvPr/>
        </p:nvSpPr>
        <p:spPr bwMode="auto">
          <a:xfrm>
            <a:off x="2270126" y="8588375"/>
            <a:ext cx="1516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endParaRPr lang="vi-VN" altLang="vi-VN" sz="3600">
              <a:latin typeface="UTM Swiss Condensed" panose="02000500000000000000" pitchFamily="2" charset="0"/>
            </a:endParaRPr>
          </a:p>
        </p:txBody>
      </p:sp>
      <p:pic>
        <p:nvPicPr>
          <p:cNvPr id="4102" name="Picture 6" descr="Giải câu 1 Bài 24: Tán sắc ánh sáng">
            <a:extLst>
              <a:ext uri="{FF2B5EF4-FFF2-40B4-BE49-F238E27FC236}">
                <a16:creationId xmlns:a16="http://schemas.microsoft.com/office/drawing/2014/main" id="{6F7EBA0B-F804-41A8-AC71-241FE6439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1059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96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Ảnh 3">
            <a:extLst>
              <a:ext uri="{FF2B5EF4-FFF2-40B4-BE49-F238E27FC236}">
                <a16:creationId xmlns:a16="http://schemas.microsoft.com/office/drawing/2014/main" id="{F445504A-FEDF-417C-B2B5-66035CE5D1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1676400"/>
            <a:ext cx="9067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20">
            <a:extLst>
              <a:ext uri="{FF2B5EF4-FFF2-40B4-BE49-F238E27FC236}">
                <a16:creationId xmlns:a16="http://schemas.microsoft.com/office/drawing/2014/main" id="{CAA4F2F1-8A9F-49C5-B8C7-3EBA364058C4}"/>
              </a:ext>
            </a:extLst>
          </p:cNvPr>
          <p:cNvSpPr txBox="1">
            <a:spLocks noChangeArrowheads="1"/>
          </p:cNvSpPr>
          <p:nvPr/>
        </p:nvSpPr>
        <p:spPr bwMode="auto">
          <a:xfrm>
            <a:off x="1524000" y="381000"/>
            <a:ext cx="9144000" cy="895350"/>
          </a:xfrm>
          <a:prstGeom prst="rect">
            <a:avLst/>
          </a:prstGeom>
          <a:solidFill>
            <a:schemeClr val="tx1"/>
          </a:solidFill>
          <a:ln w="9525">
            <a:solidFill>
              <a:srgbClr val="FFFFFF"/>
            </a:solidFill>
            <a:miter lim="800000"/>
            <a:headEnd/>
            <a:tailEnd/>
          </a:ln>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2600" u="none">
                <a:solidFill>
                  <a:srgbClr val="FFFF00"/>
                </a:solidFill>
              </a:rPr>
              <a:t>MÔ PHỎNG </a:t>
            </a:r>
            <a:r>
              <a:rPr lang="en-US" altLang="en-US" sz="2600" u="none">
                <a:solidFill>
                  <a:srgbClr val="FFFF00"/>
                </a:solidFill>
                <a:latin typeface=".VnTimeH" panose="020B7200000000000000" pitchFamily="34" charset="0"/>
              </a:rPr>
              <a:t>TH</a:t>
            </a:r>
            <a:r>
              <a:rPr lang="en-US" altLang="en-US" sz="2600" u="none">
                <a:solidFill>
                  <a:srgbClr val="FFFF00"/>
                </a:solidFill>
              </a:rPr>
              <a:t>Í NGHIỆM SỰ TẠO THÀNH QUANG PHỔ VẠCH CỦA HIDRO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119F821-F5FC-4E2D-B0F2-E473A781BBB0}"/>
              </a:ext>
            </a:extLst>
          </p:cNvPr>
          <p:cNvSpPr>
            <a:spLocks noGrp="1" noChangeArrowheads="1"/>
          </p:cNvSpPr>
          <p:nvPr>
            <p:ph type="title"/>
          </p:nvPr>
        </p:nvSpPr>
        <p:spPr>
          <a:xfrm>
            <a:off x="1981200" y="0"/>
            <a:ext cx="8229600" cy="1143000"/>
          </a:xfrm>
        </p:spPr>
        <p:txBody>
          <a:bodyPr/>
          <a:lstStyle/>
          <a:p>
            <a:pPr eaLnBrk="1" hangingPunct="1"/>
            <a:r>
              <a:rPr lang="en-US" altLang="en-US" sz="3600">
                <a:solidFill>
                  <a:srgbClr val="008000"/>
                </a:solidFill>
                <a:latin typeface="VNI-Times" pitchFamily="2" charset="0"/>
              </a:rPr>
              <a:t>Hình aûnh quang phoå vaïch cuûa moät soá chaát</a:t>
            </a:r>
          </a:p>
        </p:txBody>
      </p:sp>
      <p:sp>
        <p:nvSpPr>
          <p:cNvPr id="24579" name="Rectangle 3">
            <a:extLst>
              <a:ext uri="{FF2B5EF4-FFF2-40B4-BE49-F238E27FC236}">
                <a16:creationId xmlns:a16="http://schemas.microsoft.com/office/drawing/2014/main" id="{329C18DC-558E-4E51-A2E4-CAAF93191007}"/>
              </a:ext>
            </a:extLst>
          </p:cNvPr>
          <p:cNvSpPr>
            <a:spLocks noChangeArrowheads="1"/>
          </p:cNvSpPr>
          <p:nvPr/>
        </p:nvSpPr>
        <p:spPr bwMode="auto">
          <a:xfrm>
            <a:off x="2286000" y="3810000"/>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20000"/>
              </a:spcBef>
            </a:pPr>
            <a:r>
              <a:rPr lang="en-US" altLang="en-US" sz="2800" b="0" u="none">
                <a:latin typeface="VNI-Times" pitchFamily="2" charset="0"/>
              </a:rPr>
              <a:t> Natri</a:t>
            </a:r>
          </a:p>
        </p:txBody>
      </p:sp>
      <p:sp>
        <p:nvSpPr>
          <p:cNvPr id="24580" name="Rectangle 4">
            <a:extLst>
              <a:ext uri="{FF2B5EF4-FFF2-40B4-BE49-F238E27FC236}">
                <a16:creationId xmlns:a16="http://schemas.microsoft.com/office/drawing/2014/main" id="{DC4503FE-4224-467E-9297-0EBC8FA1B44E}"/>
              </a:ext>
            </a:extLst>
          </p:cNvPr>
          <p:cNvSpPr>
            <a:spLocks noChangeArrowheads="1"/>
          </p:cNvSpPr>
          <p:nvPr/>
        </p:nvSpPr>
        <p:spPr bwMode="auto">
          <a:xfrm>
            <a:off x="2590800" y="1543050"/>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20000"/>
              </a:spcBef>
            </a:pPr>
            <a:r>
              <a:rPr lang="en-US" altLang="en-US" sz="2800" b="0" u="none">
                <a:latin typeface="VNI-Times" pitchFamily="2" charset="0"/>
              </a:rPr>
              <a:t>Hidro</a:t>
            </a:r>
          </a:p>
        </p:txBody>
      </p:sp>
      <p:pic>
        <p:nvPicPr>
          <p:cNvPr id="24581" name="Picture 5">
            <a:extLst>
              <a:ext uri="{FF2B5EF4-FFF2-40B4-BE49-F238E27FC236}">
                <a16:creationId xmlns:a16="http://schemas.microsoft.com/office/drawing/2014/main" id="{8D984CB5-C891-4231-A590-738D30F6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594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Rectangle 6">
            <a:extLst>
              <a:ext uri="{FF2B5EF4-FFF2-40B4-BE49-F238E27FC236}">
                <a16:creationId xmlns:a16="http://schemas.microsoft.com/office/drawing/2014/main" id="{D70E68A1-DC7E-4363-AAD6-1187F8C71226}"/>
              </a:ext>
            </a:extLst>
          </p:cNvPr>
          <p:cNvSpPr>
            <a:spLocks noChangeArrowheads="1"/>
          </p:cNvSpPr>
          <p:nvPr/>
        </p:nvSpPr>
        <p:spPr bwMode="auto">
          <a:xfrm>
            <a:off x="1524000" y="48006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00FF"/>
                </a:solidFill>
                <a:latin typeface="VNI-Times" pitchFamily="2" charset="0"/>
                <a:cs typeface="Times New Roman" panose="02020603050405020304" pitchFamily="18" charset="0"/>
              </a:rPr>
              <a:t>Quang phoå v</a:t>
            </a:r>
            <a:r>
              <a:rPr lang="en-US" altLang="en-US" sz="2000" b="0" u="none">
                <a:solidFill>
                  <a:srgbClr val="0000FF"/>
                </a:solidFill>
              </a:rPr>
              <a:t>ạch</a:t>
            </a:r>
            <a:r>
              <a:rPr lang="en-US" altLang="en-US" sz="2000" b="0" u="none">
                <a:solidFill>
                  <a:srgbClr val="0000FF"/>
                </a:solidFill>
                <a:latin typeface="VNI-Times" pitchFamily="2" charset="0"/>
                <a:cs typeface="Times New Roman" panose="02020603050405020304" pitchFamily="18" charset="0"/>
              </a:rPr>
              <a:t> </a:t>
            </a:r>
            <a:r>
              <a:rPr lang="en-US" altLang="en-US" sz="2400" b="0" u="none">
                <a:solidFill>
                  <a:srgbClr val="0000FF"/>
                </a:solidFill>
                <a:latin typeface="VNI-Times" pitchFamily="2" charset="0"/>
                <a:cs typeface="Times New Roman" panose="02020603050405020304" pitchFamily="18" charset="0"/>
              </a:rPr>
              <a:t>cuûa hôi natri coù 2 vaïch vaøng raát saùng naèm caïnh nhau öùng vôùi böôùc soùng 0,5890 </a:t>
            </a:r>
            <a:r>
              <a:rPr lang="en-US" altLang="en-US" sz="2400" b="0" u="none">
                <a:solidFill>
                  <a:srgbClr val="0000FF"/>
                </a:solidFill>
                <a:latin typeface="VNI-Times" pitchFamily="2" charset="0"/>
                <a:cs typeface="Times New Roman" panose="02020603050405020304" pitchFamily="18" charset="0"/>
                <a:sym typeface="Symbol" panose="05050102010706020507" pitchFamily="18" charset="2"/>
              </a:rPr>
              <a:t>m</a:t>
            </a:r>
            <a:r>
              <a:rPr lang="en-US" altLang="en-US" sz="2400" b="0" u="none">
                <a:solidFill>
                  <a:srgbClr val="0000FF"/>
                </a:solidFill>
                <a:latin typeface="VNI-Times" pitchFamily="2" charset="0"/>
                <a:cs typeface="Times New Roman" panose="02020603050405020304" pitchFamily="18" charset="0"/>
              </a:rPr>
              <a:t> vaø 0,5896 </a:t>
            </a:r>
            <a:r>
              <a:rPr lang="en-US" altLang="en-US" sz="2400" b="0" u="none">
                <a:solidFill>
                  <a:srgbClr val="0000FF"/>
                </a:solidFill>
                <a:latin typeface="VNI-Times" pitchFamily="2" charset="0"/>
                <a:cs typeface="Times New Roman" panose="02020603050405020304" pitchFamily="18" charset="0"/>
                <a:sym typeface="Symbol" panose="05050102010706020507" pitchFamily="18" charset="2"/>
              </a:rPr>
              <a:t>m.</a:t>
            </a:r>
          </a:p>
        </p:txBody>
      </p:sp>
      <p:sp>
        <p:nvSpPr>
          <p:cNvPr id="24583" name="Rectangle 7">
            <a:extLst>
              <a:ext uri="{FF2B5EF4-FFF2-40B4-BE49-F238E27FC236}">
                <a16:creationId xmlns:a16="http://schemas.microsoft.com/office/drawing/2014/main" id="{DB478EA5-441F-437E-BA82-805099AA36C4}"/>
              </a:ext>
            </a:extLst>
          </p:cNvPr>
          <p:cNvSpPr>
            <a:spLocks noChangeArrowheads="1"/>
          </p:cNvSpPr>
          <p:nvPr/>
        </p:nvSpPr>
        <p:spPr bwMode="auto">
          <a:xfrm>
            <a:off x="1981200" y="253365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00FF"/>
                </a:solidFill>
                <a:latin typeface="VNI-Times" pitchFamily="2" charset="0"/>
                <a:cs typeface="Times New Roman" panose="02020603050405020304" pitchFamily="18" charset="0"/>
              </a:rPr>
              <a:t>Quang phoå v</a:t>
            </a:r>
            <a:r>
              <a:rPr lang="en-US" altLang="en-US" sz="2000" b="0" u="none">
                <a:solidFill>
                  <a:srgbClr val="0000FF"/>
                </a:solidFill>
              </a:rPr>
              <a:t>ạch</a:t>
            </a:r>
            <a:r>
              <a:rPr lang="en-US" altLang="en-US" sz="2400" b="0" u="none">
                <a:solidFill>
                  <a:srgbClr val="0000FF"/>
                </a:solidFill>
                <a:latin typeface="VNI-Times" pitchFamily="2" charset="0"/>
                <a:cs typeface="Times New Roman" panose="02020603050405020304" pitchFamily="18" charset="0"/>
              </a:rPr>
              <a:t> cuûa hidro coù heä thoáng 4 vaïch raát ñaëc tröng laø vaïch ñoû H</a:t>
            </a:r>
            <a:r>
              <a:rPr lang="en-US" altLang="en-US" sz="2400" b="0" u="none">
                <a:solidFill>
                  <a:srgbClr val="0000FF"/>
                </a:solidFill>
                <a:latin typeface="VNI-Times" pitchFamily="2" charset="0"/>
                <a:cs typeface="Times New Roman" panose="02020603050405020304" pitchFamily="18" charset="0"/>
                <a:sym typeface="Symbol" panose="05050102010706020507" pitchFamily="18" charset="2"/>
              </a:rPr>
              <a:t> ( = 0,6563m) ; vaïch lam H ( = 0,4861m) ; vaïch chaøm H ( = 0,4340m) ; vaïch tím H ( = 0,4102m). </a:t>
            </a:r>
            <a:endParaRPr lang="en-US" altLang="en-US" sz="2400" b="0" u="none">
              <a:solidFill>
                <a:srgbClr val="0000FF"/>
              </a:solidFill>
              <a:latin typeface="VNI-Times" pitchFamily="2" charset="0"/>
              <a:cs typeface="Times New Roman" panose="02020603050405020304" pitchFamily="18" charset="0"/>
            </a:endParaRPr>
          </a:p>
          <a:p>
            <a:pPr algn="ctr" eaLnBrk="1" hangingPunct="1"/>
            <a:endParaRPr lang="en-US" altLang="en-US" sz="3200" b="0" u="none">
              <a:solidFill>
                <a:srgbClr val="008000"/>
              </a:solidFill>
              <a:latin typeface="VNI-Times" pitchFamily="2" charset="0"/>
            </a:endParaRPr>
          </a:p>
        </p:txBody>
      </p:sp>
      <p:pic>
        <p:nvPicPr>
          <p:cNvPr id="24587" name="Picture 11">
            <a:extLst>
              <a:ext uri="{FF2B5EF4-FFF2-40B4-BE49-F238E27FC236}">
                <a16:creationId xmlns:a16="http://schemas.microsoft.com/office/drawing/2014/main" id="{5140E526-CB2A-4690-8823-E423306F6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38250"/>
            <a:ext cx="525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24587"/>
                                        </p:tgtEl>
                                        <p:attrNameLst>
                                          <p:attrName>style.visibility</p:attrName>
                                        </p:attrNameLst>
                                      </p:cBhvr>
                                      <p:to>
                                        <p:strVal val="visible"/>
                                      </p:to>
                                    </p:set>
                                    <p:animEffect transition="in" filter="box(in)">
                                      <p:cBhvr>
                                        <p:cTn id="12" dur="500"/>
                                        <p:tgtEl>
                                          <p:spTgt spid="2458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linds(horizontal)">
                                      <p:cBhvr>
                                        <p:cTn id="15" dur="500"/>
                                        <p:tgtEl>
                                          <p:spTgt spid="245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4583"/>
                                        </p:tgtEl>
                                        <p:attrNameLst>
                                          <p:attrName>style.visibility</p:attrName>
                                        </p:attrNameLst>
                                      </p:cBhvr>
                                      <p:to>
                                        <p:strVal val="visible"/>
                                      </p:to>
                                    </p:set>
                                    <p:anim calcmode="lin" valueType="num">
                                      <p:cBhvr additive="base">
                                        <p:cTn id="20" dur="500" fill="hold"/>
                                        <p:tgtEl>
                                          <p:spTgt spid="24583"/>
                                        </p:tgtEl>
                                        <p:attrNameLst>
                                          <p:attrName>ppt_x</p:attrName>
                                        </p:attrNameLst>
                                      </p:cBhvr>
                                      <p:tavLst>
                                        <p:tav tm="0">
                                          <p:val>
                                            <p:strVal val="0-#ppt_w/2"/>
                                          </p:val>
                                        </p:tav>
                                        <p:tav tm="100000">
                                          <p:val>
                                            <p:strVal val="#ppt_x"/>
                                          </p:val>
                                        </p:tav>
                                      </p:tavLst>
                                    </p:anim>
                                    <p:anim calcmode="lin" valueType="num">
                                      <p:cBhvr additive="base">
                                        <p:cTn id="21"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4579"/>
                                        </p:tgtEl>
                                        <p:attrNameLst>
                                          <p:attrName>style.visibility</p:attrName>
                                        </p:attrNameLst>
                                      </p:cBhvr>
                                      <p:to>
                                        <p:strVal val="visible"/>
                                      </p:to>
                                    </p:set>
                                    <p:anim calcmode="lin" valueType="num">
                                      <p:cBhvr additive="base">
                                        <p:cTn id="26" dur="500" fill="hold"/>
                                        <p:tgtEl>
                                          <p:spTgt spid="24579"/>
                                        </p:tgtEl>
                                        <p:attrNameLst>
                                          <p:attrName>ppt_x</p:attrName>
                                        </p:attrNameLst>
                                      </p:cBhvr>
                                      <p:tavLst>
                                        <p:tav tm="0">
                                          <p:val>
                                            <p:strVal val="1+#ppt_w/2"/>
                                          </p:val>
                                        </p:tav>
                                        <p:tav tm="100000">
                                          <p:val>
                                            <p:strVal val="#ppt_x"/>
                                          </p:val>
                                        </p:tav>
                                      </p:tavLst>
                                    </p:anim>
                                    <p:anim calcmode="lin" valueType="num">
                                      <p:cBhvr additive="base">
                                        <p:cTn id="27" dur="500" fill="hold"/>
                                        <p:tgtEl>
                                          <p:spTgt spid="24579"/>
                                        </p:tgtEl>
                                        <p:attrNameLst>
                                          <p:attrName>ppt_y</p:attrName>
                                        </p:attrNameLst>
                                      </p:cBhvr>
                                      <p:tavLst>
                                        <p:tav tm="0">
                                          <p:val>
                                            <p:strVal val="#ppt_y"/>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24581"/>
                                        </p:tgtEl>
                                        <p:attrNameLst>
                                          <p:attrName>style.visibility</p:attrName>
                                        </p:attrNameLst>
                                      </p:cBhvr>
                                      <p:to>
                                        <p:strVal val="visible"/>
                                      </p:to>
                                    </p:set>
                                    <p:anim calcmode="lin" valueType="num">
                                      <p:cBhvr additive="base">
                                        <p:cTn id="30" dur="500" fill="hold"/>
                                        <p:tgtEl>
                                          <p:spTgt spid="24581"/>
                                        </p:tgtEl>
                                        <p:attrNameLst>
                                          <p:attrName>ppt_x</p:attrName>
                                        </p:attrNameLst>
                                      </p:cBhvr>
                                      <p:tavLst>
                                        <p:tav tm="0">
                                          <p:val>
                                            <p:strVal val="0-#ppt_w/2"/>
                                          </p:val>
                                        </p:tav>
                                        <p:tav tm="100000">
                                          <p:val>
                                            <p:strVal val="#ppt_x"/>
                                          </p:val>
                                        </p:tav>
                                      </p:tavLst>
                                    </p:anim>
                                    <p:anim calcmode="lin" valueType="num">
                                      <p:cBhvr additive="base">
                                        <p:cTn id="31"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24582"/>
                                        </p:tgtEl>
                                        <p:attrNameLst>
                                          <p:attrName>style.visibility</p:attrName>
                                        </p:attrNameLst>
                                      </p:cBhvr>
                                      <p:to>
                                        <p:strVal val="visible"/>
                                      </p:to>
                                    </p:set>
                                    <p:anim calcmode="lin" valueType="num">
                                      <p:cBhvr additive="base">
                                        <p:cTn id="36" dur="500" fill="hold"/>
                                        <p:tgtEl>
                                          <p:spTgt spid="24582"/>
                                        </p:tgtEl>
                                        <p:attrNameLst>
                                          <p:attrName>ppt_x</p:attrName>
                                        </p:attrNameLst>
                                      </p:cBhvr>
                                      <p:tavLst>
                                        <p:tav tm="0">
                                          <p:val>
                                            <p:strVal val="1+#ppt_w/2"/>
                                          </p:val>
                                        </p:tav>
                                        <p:tav tm="100000">
                                          <p:val>
                                            <p:strVal val="#ppt_x"/>
                                          </p:val>
                                        </p:tav>
                                      </p:tavLst>
                                    </p:anim>
                                    <p:anim calcmode="lin" valueType="num">
                                      <p:cBhvr additive="base">
                                        <p:cTn id="37"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utoUpdateAnimBg="0"/>
      <p:bldP spid="24580" grpId="0" autoUpdateAnimBg="0"/>
      <p:bldP spid="24582" grpId="0" autoUpdateAnimBg="0"/>
      <p:bldP spid="24583" grpId="0" autoUpdateAnimBg="0"/>
      <p:bldP spid="245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CF52A7-AEEC-44EA-914E-5428DFCC14F3}"/>
              </a:ext>
            </a:extLst>
          </p:cNvPr>
          <p:cNvGraphicFramePr>
            <a:graphicFrameLocks noGrp="1"/>
          </p:cNvGraphicFramePr>
          <p:nvPr/>
        </p:nvGraphicFramePr>
        <p:xfrm>
          <a:off x="2133600" y="609601"/>
          <a:ext cx="9050338" cy="6583365"/>
        </p:xfrm>
        <a:graphic>
          <a:graphicData uri="http://schemas.openxmlformats.org/drawingml/2006/table">
            <a:tbl>
              <a:tblPr firstRow="1" bandRow="1">
                <a:tableStyleId>{5940675A-B579-460E-94D1-54222C63F5DA}</a:tableStyleId>
              </a:tblPr>
              <a:tblGrid>
                <a:gridCol w="1066724">
                  <a:extLst>
                    <a:ext uri="{9D8B030D-6E8A-4147-A177-3AD203B41FA5}">
                      <a16:colId xmlns:a16="http://schemas.microsoft.com/office/drawing/2014/main" val="20000"/>
                    </a:ext>
                  </a:extLst>
                </a:gridCol>
                <a:gridCol w="3276676">
                  <a:extLst>
                    <a:ext uri="{9D8B030D-6E8A-4147-A177-3AD203B41FA5}">
                      <a16:colId xmlns:a16="http://schemas.microsoft.com/office/drawing/2014/main" val="20001"/>
                    </a:ext>
                  </a:extLst>
                </a:gridCol>
                <a:gridCol w="4706938">
                  <a:extLst>
                    <a:ext uri="{9D8B030D-6E8A-4147-A177-3AD203B41FA5}">
                      <a16:colId xmlns:a16="http://schemas.microsoft.com/office/drawing/2014/main" val="20002"/>
                    </a:ext>
                  </a:extLst>
                </a:gridCol>
              </a:tblGrid>
              <a:tr h="1173395">
                <a:tc>
                  <a:txBody>
                    <a:bodyPr/>
                    <a:lstStyle/>
                    <a:p>
                      <a:endParaRPr lang="en-US" sz="1300" dirty="0"/>
                    </a:p>
                  </a:txBody>
                  <a:tcPr marL="91434" marR="91434" marT="45717" marB="45717"/>
                </a:tc>
                <a:tc>
                  <a:txBody>
                    <a:bodyPr/>
                    <a:lstStyle/>
                    <a:p>
                      <a:pPr algn="r"/>
                      <a:endParaRPr lang="en-US" sz="1300" dirty="0"/>
                    </a:p>
                  </a:txBody>
                  <a:tcPr marL="91434" marR="91434" marT="45717" marB="45717"/>
                </a:tc>
                <a:tc>
                  <a:txBody>
                    <a:bodyPr/>
                    <a:lstStyle/>
                    <a:p>
                      <a:r>
                        <a:rPr lang="en-US" sz="2400" b="1" dirty="0" err="1">
                          <a:latin typeface="Times New Roman" panose="02020603050405020304" pitchFamily="18" charset="0"/>
                          <a:cs typeface="Times New Roman" panose="02020603050405020304" pitchFamily="18" charset="0"/>
                        </a:rPr>
                        <a:t>Quang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phổ</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vạch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phát</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xạ</a:t>
                      </a:r>
                      <a:endParaRPr lang="en-US" sz="2400" b="1" dirty="0">
                        <a:latin typeface="Times New Roman" panose="02020603050405020304" pitchFamily="18" charset="0"/>
                        <a:cs typeface="Times New Roman" panose="02020603050405020304" pitchFamily="18" charset="0"/>
                      </a:endParaRPr>
                    </a:p>
                  </a:txBody>
                  <a:tcPr marL="91434" marR="91434" marT="45717" marB="45717"/>
                </a:tc>
                <a:extLst>
                  <a:ext uri="{0D108BD9-81ED-4DB2-BD59-A6C34878D82A}">
                    <a16:rowId xmlns:a16="http://schemas.microsoft.com/office/drawing/2014/main" val="10000"/>
                  </a:ext>
                </a:extLst>
              </a:tr>
              <a:tr h="1188713">
                <a:tc>
                  <a:txBody>
                    <a:bodyPr/>
                    <a:lstStyle/>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Định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cs typeface="Times New Roman" panose="02020603050405020304" pitchFamily="18" charset="0"/>
                      </a:endParaRPr>
                    </a:p>
                  </a:txBody>
                  <a:tcPr marL="91434" marR="91434" marT="45717" marB="45717"/>
                </a:tc>
                <a:tc>
                  <a:txBody>
                    <a:bodyPr/>
                    <a:lstStyle/>
                    <a:p>
                      <a:pPr algn="just" eaLnBrk="1" hangingPunct="1">
                        <a:spcBef>
                          <a:spcPct val="50000"/>
                        </a:spcBef>
                      </a:pPr>
                      <a:endParaRPr lang="en-US" altLang="en-US" sz="2400" b="0" u="none" dirty="0">
                        <a:solidFill>
                          <a:srgbClr val="0000FF"/>
                        </a:solidFill>
                      </a:endParaRPr>
                    </a:p>
                  </a:txBody>
                  <a:tcPr marL="91434" marR="91434" marT="45717" marB="45717"/>
                </a:tc>
                <a:tc>
                  <a:txBody>
                    <a:bodyPr/>
                    <a:lstStyle/>
                    <a:p>
                      <a:pPr algn="just" eaLnBrk="1" hangingPunct="1">
                        <a:spcBef>
                          <a:spcPct val="50000"/>
                        </a:spcBef>
                      </a:pPr>
                      <a:endParaRPr lang="en-US" altLang="en-US" sz="1400" b="0" u="none" dirty="0">
                        <a:solidFill>
                          <a:srgbClr val="0000FF"/>
                        </a:solidFill>
                      </a:endParaRPr>
                    </a:p>
                  </a:txBody>
                  <a:tcPr marL="91434" marR="91434" marT="45717" marB="45717"/>
                </a:tc>
                <a:extLst>
                  <a:ext uri="{0D108BD9-81ED-4DB2-BD59-A6C34878D82A}">
                    <a16:rowId xmlns:a16="http://schemas.microsoft.com/office/drawing/2014/main" val="10001"/>
                  </a:ext>
                </a:extLst>
              </a:tr>
              <a:tr h="1188713">
                <a:tc>
                  <a:txBody>
                    <a:bodyPr/>
                    <a:lstStyle/>
                    <a:p>
                      <a:endParaRPr lang="en-US" sz="2400" b="1" dirty="0"/>
                    </a:p>
                    <a:p>
                      <a:r>
                        <a:rPr lang="en-US" sz="2400" b="1" dirty="0" err="1"/>
                        <a:t>Nguồn</a:t>
                      </a:r>
                      <a:r>
                        <a:rPr lang="en-US" sz="2400" b="1" baseline="0" dirty="0"/>
                        <a:t> </a:t>
                      </a:r>
                      <a:r>
                        <a:rPr lang="en-US" sz="2400" b="1" baseline="0" dirty="0" err="1"/>
                        <a:t>phát</a:t>
                      </a:r>
                      <a:endParaRPr lang="en-US" sz="2400" b="1" dirty="0"/>
                    </a:p>
                  </a:txBody>
                  <a:tcPr marL="91434" marR="91434" marT="45717" marB="45717"/>
                </a:tc>
                <a:tc>
                  <a:txBody>
                    <a:bodyPr/>
                    <a:lstStyle/>
                    <a:p>
                      <a:pPr algn="just" eaLnBrk="1" hangingPunct="1">
                        <a:spcBef>
                          <a:spcPct val="50000"/>
                        </a:spcBef>
                      </a:pPr>
                      <a:r>
                        <a:rPr lang="en-US" altLang="en-US" sz="2400" b="0" u="none" dirty="0">
                          <a:solidFill>
                            <a:srgbClr val="0000FF"/>
                          </a:solidFill>
                        </a:rPr>
                        <a:t> </a:t>
                      </a:r>
                    </a:p>
                  </a:txBody>
                  <a:tcPr marL="91434" marR="91434" marT="45717" marB="45717"/>
                </a:tc>
                <a:tc>
                  <a:txBody>
                    <a:bodyPr/>
                    <a:lstStyle/>
                    <a:p>
                      <a:pPr algn="just" eaLnBrk="1" hangingPunct="1">
                        <a:spcBef>
                          <a:spcPct val="50000"/>
                        </a:spcBef>
                      </a:pPr>
                      <a:endParaRPr lang="en-US" altLang="en-US" sz="1400" b="0" u="none" dirty="0">
                        <a:solidFill>
                          <a:srgbClr val="0000FF"/>
                        </a:solidFill>
                      </a:endParaRPr>
                    </a:p>
                  </a:txBody>
                  <a:tcPr marL="91434" marR="91434" marT="45717" marB="45717"/>
                </a:tc>
                <a:extLst>
                  <a:ext uri="{0D108BD9-81ED-4DB2-BD59-A6C34878D82A}">
                    <a16:rowId xmlns:a16="http://schemas.microsoft.com/office/drawing/2014/main" val="10002"/>
                  </a:ext>
                </a:extLst>
              </a:tr>
              <a:tr h="1859147">
                <a:tc>
                  <a:txBody>
                    <a:bodyPr/>
                    <a:lstStyle/>
                    <a:p>
                      <a:endParaRPr lang="en-US" sz="2400" b="1" dirty="0"/>
                    </a:p>
                    <a:p>
                      <a:r>
                        <a:rPr lang="en-US" sz="2400" b="1" dirty="0" err="1"/>
                        <a:t>Đặc</a:t>
                      </a:r>
                      <a:r>
                        <a:rPr lang="en-US" sz="2400" b="1" baseline="0" dirty="0"/>
                        <a:t> </a:t>
                      </a:r>
                      <a:r>
                        <a:rPr lang="en-US" sz="2400" b="1" baseline="0" dirty="0" err="1"/>
                        <a:t>điểm</a:t>
                      </a:r>
                      <a:endParaRPr lang="en-US" sz="2400" b="1" dirty="0"/>
                    </a:p>
                  </a:txBody>
                  <a:tcPr marL="91434" marR="91434" marT="45717" marB="45717"/>
                </a:tc>
                <a:tc>
                  <a:txBody>
                    <a:bodyPr/>
                    <a:lstStyle/>
                    <a:p>
                      <a:pPr algn="just" eaLnBrk="1" hangingPunct="1">
                        <a:spcBef>
                          <a:spcPct val="50000"/>
                        </a:spcBef>
                      </a:pPr>
                      <a:r>
                        <a:rPr lang="en-US" altLang="en-US" sz="2400" b="0" u="none" dirty="0">
                          <a:solidFill>
                            <a:srgbClr val="0000FF"/>
                          </a:solidFill>
                        </a:rPr>
                        <a:t> </a:t>
                      </a:r>
                    </a:p>
                  </a:txBody>
                  <a:tcPr marL="91434" marR="91434" marT="45717" marB="45717"/>
                </a:tc>
                <a:tc>
                  <a:txBody>
                    <a:bodyPr/>
                    <a:lstStyle/>
                    <a:p>
                      <a:pPr algn="just" eaLnBrk="1" hangingPunct="1">
                        <a:spcBef>
                          <a:spcPct val="50000"/>
                        </a:spcBef>
                      </a:pPr>
                      <a:endParaRPr lang="en-US" altLang="en-US" sz="1400" b="0" u="none" dirty="0">
                        <a:solidFill>
                          <a:srgbClr val="0000FF"/>
                        </a:solidFill>
                      </a:endParaRPr>
                    </a:p>
                  </a:txBody>
                  <a:tcPr marL="91434" marR="91434" marT="45717" marB="45717"/>
                </a:tc>
                <a:extLst>
                  <a:ext uri="{0D108BD9-81ED-4DB2-BD59-A6C34878D82A}">
                    <a16:rowId xmlns:a16="http://schemas.microsoft.com/office/drawing/2014/main" val="10003"/>
                  </a:ext>
                </a:extLst>
              </a:tr>
              <a:tr h="1173395">
                <a:tc>
                  <a:txBody>
                    <a:bodyPr/>
                    <a:lstStyle/>
                    <a:p>
                      <a:r>
                        <a:rPr lang="en-US" sz="2400" b="1" dirty="0" err="1"/>
                        <a:t>Ứng</a:t>
                      </a:r>
                      <a:r>
                        <a:rPr lang="en-US" sz="2400" b="1" baseline="0" dirty="0"/>
                        <a:t> </a:t>
                      </a:r>
                      <a:r>
                        <a:rPr lang="en-US" sz="2400" b="1" baseline="0" dirty="0" err="1"/>
                        <a:t>dụng</a:t>
                      </a:r>
                      <a:endParaRPr lang="en-US" sz="2400" b="1" dirty="0"/>
                    </a:p>
                  </a:txBody>
                  <a:tcPr marL="91434" marR="91434" marT="45717" marB="45717"/>
                </a:tc>
                <a:tc>
                  <a:txBody>
                    <a:bodyPr/>
                    <a:lstStyle/>
                    <a:p>
                      <a:endParaRPr lang="en-US" sz="2400" b="0" u="none" dirty="0">
                        <a:solidFill>
                          <a:srgbClr val="0000FF"/>
                        </a:solidFill>
                      </a:endParaRPr>
                    </a:p>
                  </a:txBody>
                  <a:tcPr marL="91434" marR="91434" marT="45717" marB="45717"/>
                </a:tc>
                <a:tc>
                  <a:txBody>
                    <a:bodyPr/>
                    <a:lstStyle/>
                    <a:p>
                      <a:endParaRPr lang="en-US" sz="1300" dirty="0"/>
                    </a:p>
                  </a:txBody>
                  <a:tcPr marL="91434" marR="91434" marT="45717" marB="45717"/>
                </a:tc>
                <a:extLst>
                  <a:ext uri="{0D108BD9-81ED-4DB2-BD59-A6C34878D82A}">
                    <a16:rowId xmlns:a16="http://schemas.microsoft.com/office/drawing/2014/main" val="10004"/>
                  </a:ext>
                </a:extLst>
              </a:tr>
            </a:tbl>
          </a:graphicData>
        </a:graphic>
      </p:graphicFrame>
      <p:sp>
        <p:nvSpPr>
          <p:cNvPr id="27676" name="TextBox 4">
            <a:extLst>
              <a:ext uri="{FF2B5EF4-FFF2-40B4-BE49-F238E27FC236}">
                <a16:creationId xmlns:a16="http://schemas.microsoft.com/office/drawing/2014/main" id="{EEC15D52-3D92-40B8-8E94-D233E93760FB}"/>
              </a:ext>
            </a:extLst>
          </p:cNvPr>
          <p:cNvSpPr txBox="1">
            <a:spLocks noChangeArrowheads="1"/>
          </p:cNvSpPr>
          <p:nvPr/>
        </p:nvSpPr>
        <p:spPr bwMode="auto">
          <a:xfrm>
            <a:off x="3657601" y="609601"/>
            <a:ext cx="2887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u="none"/>
              <a:t>Quang phổ liên tục</a:t>
            </a:r>
          </a:p>
        </p:txBody>
      </p:sp>
      <p:pic>
        <p:nvPicPr>
          <p:cNvPr id="27677" name="Picture 34">
            <a:extLst>
              <a:ext uri="{FF2B5EF4-FFF2-40B4-BE49-F238E27FC236}">
                <a16:creationId xmlns:a16="http://schemas.microsoft.com/office/drawing/2014/main" id="{77F0AE62-04FB-4957-A340-E1F77B4B3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22" t="25763" r="62167" b="66248"/>
          <a:stretch>
            <a:fillRect/>
          </a:stretch>
        </p:blipFill>
        <p:spPr bwMode="auto">
          <a:xfrm>
            <a:off x="3306764" y="1125539"/>
            <a:ext cx="30178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2"/>
                </a:solidFill>
                <a:miter lim="800000"/>
                <a:headEnd/>
                <a:tailEnd/>
              </a14:hiddenLine>
            </a:ext>
          </a:extLst>
        </p:spPr>
      </p:pic>
      <p:sp>
        <p:nvSpPr>
          <p:cNvPr id="7" name="TextBox 6">
            <a:extLst>
              <a:ext uri="{FF2B5EF4-FFF2-40B4-BE49-F238E27FC236}">
                <a16:creationId xmlns:a16="http://schemas.microsoft.com/office/drawing/2014/main" id="{1610EA93-3F1E-40E9-B78D-69D6ACDF13A9}"/>
              </a:ext>
            </a:extLst>
          </p:cNvPr>
          <p:cNvSpPr txBox="1">
            <a:spLocks noChangeArrowheads="1"/>
          </p:cNvSpPr>
          <p:nvPr/>
        </p:nvSpPr>
        <p:spPr bwMode="auto">
          <a:xfrm>
            <a:off x="3306763" y="1765300"/>
            <a:ext cx="3498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solidFill>
                  <a:srgbClr val="0000FF"/>
                </a:solidFill>
              </a:rPr>
              <a:t>Là một dải có màu biến thiên liên tục từ đỏ đến tím.</a:t>
            </a:r>
          </a:p>
        </p:txBody>
      </p:sp>
      <p:sp>
        <p:nvSpPr>
          <p:cNvPr id="8" name="TextBox 7">
            <a:extLst>
              <a:ext uri="{FF2B5EF4-FFF2-40B4-BE49-F238E27FC236}">
                <a16:creationId xmlns:a16="http://schemas.microsoft.com/office/drawing/2014/main" id="{AEBCE187-7C22-4187-8FF0-4D59B56FF81A}"/>
              </a:ext>
            </a:extLst>
          </p:cNvPr>
          <p:cNvSpPr txBox="1">
            <a:spLocks noChangeArrowheads="1"/>
          </p:cNvSpPr>
          <p:nvPr/>
        </p:nvSpPr>
        <p:spPr bwMode="auto">
          <a:xfrm>
            <a:off x="3224214" y="2924175"/>
            <a:ext cx="325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solidFill>
                  <a:srgbClr val="0000FF"/>
                </a:solidFill>
              </a:rPr>
              <a:t>Chất rắn, lỏng hoặc chất khí có áp suất lớn phát ra khi bị nung nóng</a:t>
            </a:r>
          </a:p>
        </p:txBody>
      </p:sp>
      <p:sp>
        <p:nvSpPr>
          <p:cNvPr id="9" name="TextBox 8">
            <a:extLst>
              <a:ext uri="{FF2B5EF4-FFF2-40B4-BE49-F238E27FC236}">
                <a16:creationId xmlns:a16="http://schemas.microsoft.com/office/drawing/2014/main" id="{D7CE970C-CA47-4C84-A58B-60508118486C}"/>
              </a:ext>
            </a:extLst>
          </p:cNvPr>
          <p:cNvSpPr txBox="1">
            <a:spLocks noChangeArrowheads="1"/>
          </p:cNvSpPr>
          <p:nvPr/>
        </p:nvSpPr>
        <p:spPr bwMode="auto">
          <a:xfrm>
            <a:off x="3197226" y="4100514"/>
            <a:ext cx="3533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en-US" sz="2400" b="0" u="none">
                <a:solidFill>
                  <a:srgbClr val="0000FF"/>
                </a:solidFill>
              </a:rPr>
              <a:t>Đặc điểm:Phụ thuộc vào nhiệt độ của nguồn sáng. Không phụ thuộc vào thành phần cấu tạo của nguồn sáng.</a:t>
            </a:r>
            <a:endParaRPr lang="en-US" altLang="vi-VN" sz="2400"/>
          </a:p>
        </p:txBody>
      </p:sp>
      <p:sp>
        <p:nvSpPr>
          <p:cNvPr id="10" name="TextBox 9">
            <a:extLst>
              <a:ext uri="{FF2B5EF4-FFF2-40B4-BE49-F238E27FC236}">
                <a16:creationId xmlns:a16="http://schemas.microsoft.com/office/drawing/2014/main" id="{7C874148-BC75-4052-B417-45DBE2E9D65B}"/>
              </a:ext>
            </a:extLst>
          </p:cNvPr>
          <p:cNvSpPr txBox="1">
            <a:spLocks noChangeArrowheads="1"/>
          </p:cNvSpPr>
          <p:nvPr/>
        </p:nvSpPr>
        <p:spPr bwMode="auto">
          <a:xfrm>
            <a:off x="3259138" y="5657850"/>
            <a:ext cx="3414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endParaRPr lang="en-US" altLang="vi-VN" sz="2400" b="0" u="none">
              <a:solidFill>
                <a:srgbClr val="0000FF"/>
              </a:solidFill>
            </a:endParaRPr>
          </a:p>
          <a:p>
            <a:r>
              <a:rPr lang="en-US" altLang="vi-VN" sz="2400" b="0" u="none">
                <a:solidFill>
                  <a:srgbClr val="0000FF"/>
                </a:solidFill>
              </a:rPr>
              <a:t>Ứng dụng: xác định nhiệt độ của nguồn sáng.</a:t>
            </a:r>
            <a:endParaRPr lang="en-US" altLang="vi-VN" sz="2400"/>
          </a:p>
        </p:txBody>
      </p:sp>
      <p:pic>
        <p:nvPicPr>
          <p:cNvPr id="27682" name="Picture 46">
            <a:extLst>
              <a:ext uri="{FF2B5EF4-FFF2-40B4-BE49-F238E27FC236}">
                <a16:creationId xmlns:a16="http://schemas.microsoft.com/office/drawing/2014/main" id="{4D2FDBFF-7878-48B7-A321-495324CEC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038225"/>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80A5AC33-843F-444F-9382-90FBD0A244E3}"/>
              </a:ext>
            </a:extLst>
          </p:cNvPr>
          <p:cNvSpPr txBox="1">
            <a:spLocks noChangeArrowheads="1"/>
          </p:cNvSpPr>
          <p:nvPr/>
        </p:nvSpPr>
        <p:spPr bwMode="auto">
          <a:xfrm>
            <a:off x="6545264" y="5949951"/>
            <a:ext cx="4122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solidFill>
                  <a:srgbClr val="0000FF"/>
                </a:solidFill>
              </a:rPr>
              <a:t>Ứng dụng: Xác định thành phần nguyên tố cấu tạo nên vật.</a:t>
            </a:r>
            <a:r>
              <a:rPr lang="en-US" altLang="vi-VN" b="0" u="none"/>
              <a:t> </a:t>
            </a:r>
          </a:p>
        </p:txBody>
      </p:sp>
      <p:sp>
        <p:nvSpPr>
          <p:cNvPr id="13" name="Text Box 45">
            <a:extLst>
              <a:ext uri="{FF2B5EF4-FFF2-40B4-BE49-F238E27FC236}">
                <a16:creationId xmlns:a16="http://schemas.microsoft.com/office/drawing/2014/main" id="{8C7A92CE-1B6F-4472-A6FC-A9EF25101F3C}"/>
              </a:ext>
            </a:extLst>
          </p:cNvPr>
          <p:cNvSpPr txBox="1">
            <a:spLocks noChangeArrowheads="1"/>
          </p:cNvSpPr>
          <p:nvPr/>
        </p:nvSpPr>
        <p:spPr bwMode="auto">
          <a:xfrm>
            <a:off x="6483351" y="1751013"/>
            <a:ext cx="4284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just" eaLnBrk="1" hangingPunct="1">
              <a:spcBef>
                <a:spcPct val="50000"/>
              </a:spcBef>
            </a:pPr>
            <a:r>
              <a:rPr lang="en-US" altLang="en-US" sz="2400" b="0" u="none">
                <a:solidFill>
                  <a:srgbClr val="0000FF"/>
                </a:solidFill>
              </a:rPr>
              <a:t>Là một hệ thống những vạch màu riêng lẻ, ngăn cách nhau bởi những khoảng tối.</a:t>
            </a:r>
          </a:p>
        </p:txBody>
      </p:sp>
      <p:sp>
        <p:nvSpPr>
          <p:cNvPr id="14" name="Text Box 29">
            <a:extLst>
              <a:ext uri="{FF2B5EF4-FFF2-40B4-BE49-F238E27FC236}">
                <a16:creationId xmlns:a16="http://schemas.microsoft.com/office/drawing/2014/main" id="{E019A607-4F8B-42A2-BDF3-554DE2B83C57}"/>
              </a:ext>
            </a:extLst>
          </p:cNvPr>
          <p:cNvSpPr txBox="1">
            <a:spLocks noChangeArrowheads="1"/>
          </p:cNvSpPr>
          <p:nvPr/>
        </p:nvSpPr>
        <p:spPr bwMode="auto">
          <a:xfrm>
            <a:off x="6475414" y="2882900"/>
            <a:ext cx="39465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just" eaLnBrk="1" hangingPunct="1">
              <a:spcBef>
                <a:spcPct val="50000"/>
              </a:spcBef>
            </a:pPr>
            <a:r>
              <a:rPr lang="en-US" altLang="en-US" sz="2400" b="0" u="none">
                <a:solidFill>
                  <a:srgbClr val="0000FF"/>
                </a:solidFill>
              </a:rPr>
              <a:t>Chất khí (hay hơi) ở </a:t>
            </a:r>
            <a:r>
              <a:rPr lang="en-US" altLang="en-US" sz="2400">
                <a:solidFill>
                  <a:srgbClr val="0000FF"/>
                </a:solidFill>
              </a:rPr>
              <a:t>áp suất thấp</a:t>
            </a:r>
            <a:r>
              <a:rPr lang="en-US" altLang="en-US" sz="2400" b="0" u="none">
                <a:solidFill>
                  <a:srgbClr val="0000FF"/>
                </a:solidFill>
              </a:rPr>
              <a:t> phát ra khi bị kích thích bằng nhiệt hay bằng điện. </a:t>
            </a:r>
          </a:p>
        </p:txBody>
      </p:sp>
      <p:sp>
        <p:nvSpPr>
          <p:cNvPr id="15" name="Text Box 30">
            <a:extLst>
              <a:ext uri="{FF2B5EF4-FFF2-40B4-BE49-F238E27FC236}">
                <a16:creationId xmlns:a16="http://schemas.microsoft.com/office/drawing/2014/main" id="{A0BEE7A0-DA0C-460B-AB70-D1CBC7DBE8F1}"/>
              </a:ext>
            </a:extLst>
          </p:cNvPr>
          <p:cNvSpPr txBox="1">
            <a:spLocks noChangeArrowheads="1"/>
          </p:cNvSpPr>
          <p:nvPr/>
        </p:nvSpPr>
        <p:spPr bwMode="auto">
          <a:xfrm>
            <a:off x="6505576" y="4224339"/>
            <a:ext cx="4073525" cy="1444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just" eaLnBrk="1" hangingPunct="1">
              <a:spcBef>
                <a:spcPct val="50000"/>
              </a:spcBef>
            </a:pPr>
            <a:r>
              <a:rPr lang="en-US" altLang="en-US" sz="2200" b="0" u="none">
                <a:solidFill>
                  <a:srgbClr val="0000FF"/>
                </a:solidFill>
              </a:rPr>
              <a:t>Đặc điểm: Quang phổ vạch của các nguyên tố khác nhau thì khác nhau về số lượng vạch, vị trí và độ sáng tỉ đối giữa các vạch.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Ảnh 3">
            <a:extLst>
              <a:ext uri="{FF2B5EF4-FFF2-40B4-BE49-F238E27FC236}">
                <a16:creationId xmlns:a16="http://schemas.microsoft.com/office/drawing/2014/main" id="{94F9EEC8-4E84-452B-A333-F9E0614A9B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0">
            <a:extLst>
              <a:ext uri="{FF2B5EF4-FFF2-40B4-BE49-F238E27FC236}">
                <a16:creationId xmlns:a16="http://schemas.microsoft.com/office/drawing/2014/main" id="{FB855302-B2A8-42EF-8321-64B70F469134}"/>
              </a:ext>
            </a:extLst>
          </p:cNvPr>
          <p:cNvSpPr txBox="1">
            <a:spLocks noChangeArrowheads="1"/>
          </p:cNvSpPr>
          <p:nvPr/>
        </p:nvSpPr>
        <p:spPr bwMode="auto">
          <a:xfrm>
            <a:off x="1524000" y="381000"/>
            <a:ext cx="9144000" cy="895350"/>
          </a:xfrm>
          <a:prstGeom prst="rect">
            <a:avLst/>
          </a:prstGeom>
          <a:solidFill>
            <a:schemeClr val="tx1"/>
          </a:solidFill>
          <a:ln w="9525">
            <a:solidFill>
              <a:srgbClr val="FFFFFF"/>
            </a:solidFill>
            <a:miter lim="800000"/>
            <a:headEnd/>
            <a:tailEnd/>
          </a:ln>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2600" u="none">
                <a:solidFill>
                  <a:srgbClr val="FFFF00"/>
                </a:solidFill>
              </a:rPr>
              <a:t>MÔ PHỎNG </a:t>
            </a:r>
            <a:r>
              <a:rPr lang="en-US" altLang="en-US" sz="2600" u="none">
                <a:solidFill>
                  <a:srgbClr val="FFFF00"/>
                </a:solidFill>
                <a:latin typeface=".VnTimeH" panose="020B7200000000000000" pitchFamily="34" charset="0"/>
              </a:rPr>
              <a:t>TH</a:t>
            </a:r>
            <a:r>
              <a:rPr lang="en-US" altLang="en-US" sz="2600" u="none">
                <a:solidFill>
                  <a:srgbClr val="FFFF00"/>
                </a:solidFill>
              </a:rPr>
              <a:t>Í NGHIỆM SỰ TẠO THÀNH QUANG PHỔ HẤP THỤ CỦA HYĐRO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Ảnh 3">
            <a:extLst>
              <a:ext uri="{FF2B5EF4-FFF2-40B4-BE49-F238E27FC236}">
                <a16:creationId xmlns:a16="http://schemas.microsoft.com/office/drawing/2014/main" id="{63F597FA-7535-4245-91D0-BE45CBAEC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0">
            <a:extLst>
              <a:ext uri="{FF2B5EF4-FFF2-40B4-BE49-F238E27FC236}">
                <a16:creationId xmlns:a16="http://schemas.microsoft.com/office/drawing/2014/main" id="{F103BCB9-26F8-4594-B566-7C9F6A43620C}"/>
              </a:ext>
            </a:extLst>
          </p:cNvPr>
          <p:cNvSpPr txBox="1">
            <a:spLocks noChangeArrowheads="1"/>
          </p:cNvSpPr>
          <p:nvPr/>
        </p:nvSpPr>
        <p:spPr bwMode="auto">
          <a:xfrm>
            <a:off x="1524000" y="381000"/>
            <a:ext cx="9144000" cy="895350"/>
          </a:xfrm>
          <a:prstGeom prst="rect">
            <a:avLst/>
          </a:prstGeom>
          <a:solidFill>
            <a:schemeClr val="tx1"/>
          </a:solidFill>
          <a:ln w="9525">
            <a:solidFill>
              <a:srgbClr val="FFFFFF"/>
            </a:solidFill>
            <a:miter lim="800000"/>
            <a:headEnd/>
            <a:tailEnd/>
          </a:ln>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2600" u="none">
                <a:solidFill>
                  <a:srgbClr val="FFFF00"/>
                </a:solidFill>
              </a:rPr>
              <a:t>MÔ PHỎNG </a:t>
            </a:r>
            <a:r>
              <a:rPr lang="en-US" altLang="en-US" sz="2600" u="none">
                <a:solidFill>
                  <a:srgbClr val="FFFF00"/>
                </a:solidFill>
                <a:latin typeface=".VnTimeH" panose="020B7200000000000000" pitchFamily="34" charset="0"/>
              </a:rPr>
              <a:t>TH</a:t>
            </a:r>
            <a:r>
              <a:rPr lang="en-US" altLang="en-US" sz="2600" u="none">
                <a:solidFill>
                  <a:srgbClr val="FFFF00"/>
                </a:solidFill>
              </a:rPr>
              <a:t>Í NGHIỆM SỰ TẠO THÀNH QUANG PHỔ HẤP THỤ CỦA NATRI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041659D7-C920-4346-A65D-6B511FBDFB21}"/>
              </a:ext>
            </a:extLst>
          </p:cNvPr>
          <p:cNvSpPr txBox="1">
            <a:spLocks noChangeArrowheads="1"/>
          </p:cNvSpPr>
          <p:nvPr/>
        </p:nvSpPr>
        <p:spPr bwMode="auto">
          <a:xfrm>
            <a:off x="1866900" y="225901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solidFill>
                  <a:srgbClr val="0000FF"/>
                </a:solidFill>
              </a:rPr>
              <a:t>2. Nguồn phát: </a:t>
            </a:r>
          </a:p>
        </p:txBody>
      </p:sp>
      <p:sp>
        <p:nvSpPr>
          <p:cNvPr id="30723" name="Text Box 7">
            <a:extLst>
              <a:ext uri="{FF2B5EF4-FFF2-40B4-BE49-F238E27FC236}">
                <a16:creationId xmlns:a16="http://schemas.microsoft.com/office/drawing/2014/main" id="{F3F25495-997A-4362-BCDA-776804F0127F}"/>
              </a:ext>
            </a:extLst>
          </p:cNvPr>
          <p:cNvSpPr txBox="1">
            <a:spLocks noChangeArrowheads="1"/>
          </p:cNvSpPr>
          <p:nvPr/>
        </p:nvSpPr>
        <p:spPr bwMode="auto">
          <a:xfrm>
            <a:off x="1828800" y="900113"/>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solidFill>
                  <a:srgbClr val="0000FF"/>
                </a:solidFill>
              </a:rPr>
              <a:t>1. Định nghĩa: </a:t>
            </a:r>
          </a:p>
        </p:txBody>
      </p:sp>
      <p:sp>
        <p:nvSpPr>
          <p:cNvPr id="25609" name="Text Box 9">
            <a:extLst>
              <a:ext uri="{FF2B5EF4-FFF2-40B4-BE49-F238E27FC236}">
                <a16:creationId xmlns:a16="http://schemas.microsoft.com/office/drawing/2014/main" id="{FE2AFBDC-ED17-4408-A418-44355719D1AF}"/>
              </a:ext>
            </a:extLst>
          </p:cNvPr>
          <p:cNvSpPr txBox="1">
            <a:spLocks noChangeArrowheads="1"/>
          </p:cNvSpPr>
          <p:nvPr/>
        </p:nvSpPr>
        <p:spPr bwMode="auto">
          <a:xfrm>
            <a:off x="1919288" y="3160713"/>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u="none">
                <a:solidFill>
                  <a:srgbClr val="0000FF"/>
                </a:solidFill>
              </a:rPr>
              <a:t>3. Đặc điểm: </a:t>
            </a:r>
          </a:p>
        </p:txBody>
      </p:sp>
      <p:pic>
        <p:nvPicPr>
          <p:cNvPr id="30725" name="Picture 16">
            <a:extLst>
              <a:ext uri="{FF2B5EF4-FFF2-40B4-BE49-F238E27FC236}">
                <a16:creationId xmlns:a16="http://schemas.microsoft.com/office/drawing/2014/main" id="{F9CAFE51-3462-4F6F-84AA-DE45E238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865189"/>
            <a:ext cx="58674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AutoShape 3">
            <a:extLst>
              <a:ext uri="{FF2B5EF4-FFF2-40B4-BE49-F238E27FC236}">
                <a16:creationId xmlns:a16="http://schemas.microsoft.com/office/drawing/2014/main" id="{ED4FF494-3418-4695-821D-4CAB27B7F18C}"/>
              </a:ext>
            </a:extLst>
          </p:cNvPr>
          <p:cNvSpPr>
            <a:spLocks noChangeArrowheads="1"/>
          </p:cNvSpPr>
          <p:nvPr/>
        </p:nvSpPr>
        <p:spPr bwMode="ltGray">
          <a:xfrm>
            <a:off x="1828801" y="169864"/>
            <a:ext cx="6283325" cy="522287"/>
          </a:xfrm>
          <a:prstGeom prst="chevron">
            <a:avLst>
              <a:gd name="adj" fmla="val 16486"/>
            </a:avLst>
          </a:prstGeom>
          <a:solidFill>
            <a:srgbClr val="FFC000"/>
          </a:soli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800" u="none">
                <a:solidFill>
                  <a:srgbClr val="C00000"/>
                </a:solidFill>
              </a:rPr>
              <a:t>III. QUANG PHỔ HẤP THỤ</a:t>
            </a:r>
            <a:endParaRPr lang="en-US" altLang="vi-VN" sz="2800" b="0" u="none">
              <a:solidFill>
                <a:srgbClr val="C00000"/>
              </a:solidFill>
              <a:latin typeface="Arial" panose="020B0604020202020204" pitchFamily="34" charset="0"/>
            </a:endParaRPr>
          </a:p>
        </p:txBody>
      </p:sp>
      <p:sp>
        <p:nvSpPr>
          <p:cNvPr id="30727" name="TextBox 1">
            <a:extLst>
              <a:ext uri="{FF2B5EF4-FFF2-40B4-BE49-F238E27FC236}">
                <a16:creationId xmlns:a16="http://schemas.microsoft.com/office/drawing/2014/main" id="{A00BE729-6462-4795-928F-571BA829D218}"/>
              </a:ext>
            </a:extLst>
          </p:cNvPr>
          <p:cNvSpPr txBox="1">
            <a:spLocks noChangeArrowheads="1"/>
          </p:cNvSpPr>
          <p:nvPr/>
        </p:nvSpPr>
        <p:spPr bwMode="auto">
          <a:xfrm>
            <a:off x="2354263" y="1870075"/>
            <a:ext cx="8043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t>Là những vạch tối nằm trên nền của quang phổ liên tục</a:t>
            </a:r>
          </a:p>
          <a:p>
            <a:endParaRPr lang="en-US" altLang="vi-VN" sz="2400" b="0" u="none"/>
          </a:p>
        </p:txBody>
      </p:sp>
      <p:sp>
        <p:nvSpPr>
          <p:cNvPr id="30728" name="TextBox 2">
            <a:extLst>
              <a:ext uri="{FF2B5EF4-FFF2-40B4-BE49-F238E27FC236}">
                <a16:creationId xmlns:a16="http://schemas.microsoft.com/office/drawing/2014/main" id="{BBD54EB3-6525-4B27-8CC3-8DE501BAF3AB}"/>
              </a:ext>
            </a:extLst>
          </p:cNvPr>
          <p:cNvSpPr txBox="1">
            <a:spLocks noChangeArrowheads="1"/>
          </p:cNvSpPr>
          <p:nvPr/>
        </p:nvSpPr>
        <p:spPr bwMode="auto">
          <a:xfrm>
            <a:off x="2341563" y="2614613"/>
            <a:ext cx="80565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t>Chất rắn, chất lỏng và chất khí đều cho được quang phổ hấp thụ. </a:t>
            </a:r>
          </a:p>
          <a:p>
            <a:endParaRPr lang="en-US" altLang="vi-VN" sz="2400" b="0" u="none"/>
          </a:p>
        </p:txBody>
      </p:sp>
      <p:sp>
        <p:nvSpPr>
          <p:cNvPr id="30729" name="TextBox 3">
            <a:extLst>
              <a:ext uri="{FF2B5EF4-FFF2-40B4-BE49-F238E27FC236}">
                <a16:creationId xmlns:a16="http://schemas.microsoft.com/office/drawing/2014/main" id="{0F7C1CAF-D4C1-4E34-AAD0-F8BA08467B9A}"/>
              </a:ext>
            </a:extLst>
          </p:cNvPr>
          <p:cNvSpPr txBox="1">
            <a:spLocks noChangeArrowheads="1"/>
          </p:cNvSpPr>
          <p:nvPr/>
        </p:nvSpPr>
        <p:spPr bwMode="auto">
          <a:xfrm>
            <a:off x="1893888" y="3560764"/>
            <a:ext cx="8153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t>- Nếu đặt giữa đèn và khe F chất khí thì vị trí của các vạch tối trùng với vị trí các vạch màu của nguyên tố có trong chất khí đang xét trong điều kiện chất khí ấy được phát sáng.</a:t>
            </a:r>
          </a:p>
        </p:txBody>
      </p:sp>
      <p:sp>
        <p:nvSpPr>
          <p:cNvPr id="30730" name="TextBox 4">
            <a:extLst>
              <a:ext uri="{FF2B5EF4-FFF2-40B4-BE49-F238E27FC236}">
                <a16:creationId xmlns:a16="http://schemas.microsoft.com/office/drawing/2014/main" id="{38DF536F-1EC0-4347-9BF5-0EF0A53096A4}"/>
              </a:ext>
            </a:extLst>
          </p:cNvPr>
          <p:cNvSpPr txBox="1">
            <a:spLocks noChangeArrowheads="1"/>
          </p:cNvSpPr>
          <p:nvPr/>
        </p:nvSpPr>
        <p:spPr bwMode="auto">
          <a:xfrm>
            <a:off x="1879600" y="4738689"/>
            <a:ext cx="8153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t>- Nếu đặt giữa đèn và khe F một chất rắn hoặc chất lỏng thì trên nền quang phổ liên tục của nguồn sáng trắng ta có những đám vạch tối.</a:t>
            </a:r>
          </a:p>
        </p:txBody>
      </p:sp>
      <p:sp>
        <p:nvSpPr>
          <p:cNvPr id="2" name="TextBox 1">
            <a:extLst>
              <a:ext uri="{FF2B5EF4-FFF2-40B4-BE49-F238E27FC236}">
                <a16:creationId xmlns:a16="http://schemas.microsoft.com/office/drawing/2014/main" id="{B89FF91E-F672-4752-A13B-50B91D9AB20F}"/>
              </a:ext>
            </a:extLst>
          </p:cNvPr>
          <p:cNvSpPr txBox="1">
            <a:spLocks noChangeArrowheads="1"/>
          </p:cNvSpPr>
          <p:nvPr/>
        </p:nvSpPr>
        <p:spPr bwMode="auto">
          <a:xfrm>
            <a:off x="1865313" y="5883275"/>
            <a:ext cx="7974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b="0" u="none"/>
              <a:t>- Nhiệt độ của chất hấp thụ phải thấp hơn nhiệt độ nguồn sáng trắng.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500" fill="hold"/>
                                        <p:tgtEl>
                                          <p:spTgt spid="30725"/>
                                        </p:tgtEl>
                                        <p:attrNameLst>
                                          <p:attrName>ppt_x</p:attrName>
                                        </p:attrNameLst>
                                      </p:cBhvr>
                                      <p:tavLst>
                                        <p:tav tm="0">
                                          <p:val>
                                            <p:strVal val="#ppt_x"/>
                                          </p:val>
                                        </p:tav>
                                        <p:tav tm="100000">
                                          <p:val>
                                            <p:strVal val="#ppt_x"/>
                                          </p:val>
                                        </p:tav>
                                      </p:tavLst>
                                    </p:anim>
                                    <p:anim calcmode="lin" valueType="num">
                                      <p:cBhvr additive="base">
                                        <p:cTn id="14"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7"/>
                                        </p:tgtEl>
                                        <p:attrNameLst>
                                          <p:attrName>style.visibility</p:attrName>
                                        </p:attrNameLst>
                                      </p:cBhvr>
                                      <p:to>
                                        <p:strVal val="visible"/>
                                      </p:to>
                                    </p:set>
                                    <p:anim calcmode="lin" valueType="num">
                                      <p:cBhvr additive="base">
                                        <p:cTn id="19" dur="500" fill="hold"/>
                                        <p:tgtEl>
                                          <p:spTgt spid="30727"/>
                                        </p:tgtEl>
                                        <p:attrNameLst>
                                          <p:attrName>ppt_x</p:attrName>
                                        </p:attrNameLst>
                                      </p:cBhvr>
                                      <p:tavLst>
                                        <p:tav tm="0">
                                          <p:val>
                                            <p:strVal val="#ppt_x"/>
                                          </p:val>
                                        </p:tav>
                                        <p:tav tm="100000">
                                          <p:val>
                                            <p:strVal val="#ppt_x"/>
                                          </p:val>
                                        </p:tav>
                                      </p:tavLst>
                                    </p:anim>
                                    <p:anim calcmode="lin" valueType="num">
                                      <p:cBhvr additive="base">
                                        <p:cTn id="20"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gtEl>
                                        <p:attrNameLst>
                                          <p:attrName>style.visibility</p:attrName>
                                        </p:attrNameLst>
                                      </p:cBhvr>
                                      <p:to>
                                        <p:strVal val="visible"/>
                                      </p:to>
                                    </p:set>
                                    <p:anim calcmode="lin" valueType="num">
                                      <p:cBhvr additive="base">
                                        <p:cTn id="25" dur="500" fill="hold"/>
                                        <p:tgtEl>
                                          <p:spTgt spid="25603"/>
                                        </p:tgtEl>
                                        <p:attrNameLst>
                                          <p:attrName>ppt_x</p:attrName>
                                        </p:attrNameLst>
                                      </p:cBhvr>
                                      <p:tavLst>
                                        <p:tav tm="0">
                                          <p:val>
                                            <p:strVal val="#ppt_x"/>
                                          </p:val>
                                        </p:tav>
                                        <p:tav tm="100000">
                                          <p:val>
                                            <p:strVal val="#ppt_x"/>
                                          </p:val>
                                        </p:tav>
                                      </p:tavLst>
                                    </p:anim>
                                    <p:anim calcmode="lin" valueType="num">
                                      <p:cBhvr additive="base">
                                        <p:cTn id="26"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8"/>
                                        </p:tgtEl>
                                        <p:attrNameLst>
                                          <p:attrName>style.visibility</p:attrName>
                                        </p:attrNameLst>
                                      </p:cBhvr>
                                      <p:to>
                                        <p:strVal val="visible"/>
                                      </p:to>
                                    </p:set>
                                    <p:anim calcmode="lin" valueType="num">
                                      <p:cBhvr additive="base">
                                        <p:cTn id="31" dur="500" fill="hold"/>
                                        <p:tgtEl>
                                          <p:spTgt spid="30728"/>
                                        </p:tgtEl>
                                        <p:attrNameLst>
                                          <p:attrName>ppt_x</p:attrName>
                                        </p:attrNameLst>
                                      </p:cBhvr>
                                      <p:tavLst>
                                        <p:tav tm="0">
                                          <p:val>
                                            <p:strVal val="#ppt_x"/>
                                          </p:val>
                                        </p:tav>
                                        <p:tav tm="100000">
                                          <p:val>
                                            <p:strVal val="#ppt_x"/>
                                          </p:val>
                                        </p:tav>
                                      </p:tavLst>
                                    </p:anim>
                                    <p:anim calcmode="lin" valueType="num">
                                      <p:cBhvr additive="base">
                                        <p:cTn id="32"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9"/>
                                        </p:tgtEl>
                                        <p:attrNameLst>
                                          <p:attrName>style.visibility</p:attrName>
                                        </p:attrNameLst>
                                      </p:cBhvr>
                                      <p:to>
                                        <p:strVal val="visible"/>
                                      </p:to>
                                    </p:set>
                                    <p:anim calcmode="lin" valueType="num">
                                      <p:cBhvr additive="base">
                                        <p:cTn id="37" dur="500" fill="hold"/>
                                        <p:tgtEl>
                                          <p:spTgt spid="25609"/>
                                        </p:tgtEl>
                                        <p:attrNameLst>
                                          <p:attrName>ppt_x</p:attrName>
                                        </p:attrNameLst>
                                      </p:cBhvr>
                                      <p:tavLst>
                                        <p:tav tm="0">
                                          <p:val>
                                            <p:strVal val="#ppt_x"/>
                                          </p:val>
                                        </p:tav>
                                        <p:tav tm="100000">
                                          <p:val>
                                            <p:strVal val="#ppt_x"/>
                                          </p:val>
                                        </p:tav>
                                      </p:tavLst>
                                    </p:anim>
                                    <p:anim calcmode="lin" valueType="num">
                                      <p:cBhvr additive="base">
                                        <p:cTn id="38"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9"/>
                                        </p:tgtEl>
                                        <p:attrNameLst>
                                          <p:attrName>style.visibility</p:attrName>
                                        </p:attrNameLst>
                                      </p:cBhvr>
                                      <p:to>
                                        <p:strVal val="visible"/>
                                      </p:to>
                                    </p:set>
                                    <p:anim calcmode="lin" valueType="num">
                                      <p:cBhvr additive="base">
                                        <p:cTn id="43" dur="500" fill="hold"/>
                                        <p:tgtEl>
                                          <p:spTgt spid="30729"/>
                                        </p:tgtEl>
                                        <p:attrNameLst>
                                          <p:attrName>ppt_x</p:attrName>
                                        </p:attrNameLst>
                                      </p:cBhvr>
                                      <p:tavLst>
                                        <p:tav tm="0">
                                          <p:val>
                                            <p:strVal val="#ppt_x"/>
                                          </p:val>
                                        </p:tav>
                                        <p:tav tm="100000">
                                          <p:val>
                                            <p:strVal val="#ppt_x"/>
                                          </p:val>
                                        </p:tav>
                                      </p:tavLst>
                                    </p:anim>
                                    <p:anim calcmode="lin" valueType="num">
                                      <p:cBhvr additive="base">
                                        <p:cTn id="44" dur="500" fill="hold"/>
                                        <p:tgtEl>
                                          <p:spTgt spid="3072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30"/>
                                        </p:tgtEl>
                                        <p:attrNameLst>
                                          <p:attrName>style.visibility</p:attrName>
                                        </p:attrNameLst>
                                      </p:cBhvr>
                                      <p:to>
                                        <p:strVal val="visible"/>
                                      </p:to>
                                    </p:set>
                                    <p:anim calcmode="lin" valueType="num">
                                      <p:cBhvr additive="base">
                                        <p:cTn id="49" dur="500" fill="hold"/>
                                        <p:tgtEl>
                                          <p:spTgt spid="30730"/>
                                        </p:tgtEl>
                                        <p:attrNameLst>
                                          <p:attrName>ppt_x</p:attrName>
                                        </p:attrNameLst>
                                      </p:cBhvr>
                                      <p:tavLst>
                                        <p:tav tm="0">
                                          <p:val>
                                            <p:strVal val="#ppt_x"/>
                                          </p:val>
                                        </p:tav>
                                        <p:tav tm="100000">
                                          <p:val>
                                            <p:strVal val="#ppt_x"/>
                                          </p:val>
                                        </p:tav>
                                      </p:tavLst>
                                    </p:anim>
                                    <p:anim calcmode="lin" valueType="num">
                                      <p:cBhvr additive="base">
                                        <p:cTn id="50"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30723" grpId="0"/>
      <p:bldP spid="25609" grpId="0"/>
      <p:bldP spid="30727" grpId="0"/>
      <p:bldP spid="30728" grpId="0"/>
      <p:bldP spid="30729" grpId="0"/>
      <p:bldP spid="3073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a:extLst>
              <a:ext uri="{FF2B5EF4-FFF2-40B4-BE49-F238E27FC236}">
                <a16:creationId xmlns:a16="http://schemas.microsoft.com/office/drawing/2014/main" id="{F9E3F62C-0372-43C6-9568-52FB8C041063}"/>
              </a:ext>
            </a:extLst>
          </p:cNvPr>
          <p:cNvSpPr>
            <a:spLocks noChangeArrowheads="1"/>
          </p:cNvSpPr>
          <p:nvPr/>
        </p:nvSpPr>
        <p:spPr bwMode="ltGray">
          <a:xfrm>
            <a:off x="1828801" y="169864"/>
            <a:ext cx="6283325" cy="522287"/>
          </a:xfrm>
          <a:prstGeom prst="chevron">
            <a:avLst>
              <a:gd name="adj" fmla="val 16486"/>
            </a:avLst>
          </a:prstGeom>
          <a:solidFill>
            <a:srgbClr val="FFC000"/>
          </a:soli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800" u="none">
                <a:solidFill>
                  <a:srgbClr val="C00000"/>
                </a:solidFill>
              </a:rPr>
              <a:t>III. QUANG PHỔ HẤP THỤ</a:t>
            </a:r>
            <a:endParaRPr lang="en-US" altLang="vi-VN" sz="2800" b="0" u="none">
              <a:solidFill>
                <a:srgbClr val="C00000"/>
              </a:solidFill>
              <a:latin typeface="Arial" panose="020B0604020202020204" pitchFamily="34" charset="0"/>
            </a:endParaRPr>
          </a:p>
        </p:txBody>
      </p:sp>
      <p:sp>
        <p:nvSpPr>
          <p:cNvPr id="5" name="TextBox 4">
            <a:extLst>
              <a:ext uri="{FF2B5EF4-FFF2-40B4-BE49-F238E27FC236}">
                <a16:creationId xmlns:a16="http://schemas.microsoft.com/office/drawing/2014/main" id="{9F36F50F-313C-4E66-B440-18CBC0FCE044}"/>
              </a:ext>
            </a:extLst>
          </p:cNvPr>
          <p:cNvSpPr txBox="1">
            <a:spLocks noChangeArrowheads="1"/>
          </p:cNvSpPr>
          <p:nvPr/>
        </p:nvSpPr>
        <p:spPr bwMode="auto">
          <a:xfrm>
            <a:off x="1981200" y="1371601"/>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2400" u="none">
                <a:solidFill>
                  <a:srgbClr val="0000FF"/>
                </a:solidFill>
              </a:rPr>
              <a:t>4. Ứng dụng: </a:t>
            </a:r>
            <a:r>
              <a:rPr lang="en-US" altLang="vi-VN" sz="2400" b="0" u="none">
                <a:solidFill>
                  <a:srgbClr val="0000FF"/>
                </a:solidFill>
              </a:rPr>
              <a:t>Nhận biết thành phần cấu tạo của các vật.</a:t>
            </a:r>
            <a:endParaRPr lang="en-US" altLang="vi-VN" sz="2400" u="none">
              <a:solidFill>
                <a:srgbClr val="0000FF"/>
              </a:solidFill>
            </a:endParaRPr>
          </a:p>
          <a:p>
            <a:endParaRPr lang="en-US" altLang="vi-VN" sz="2400" u="none">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E4B4A2E-8C6C-4136-BDD7-E8BA381D9649}"/>
              </a:ext>
            </a:extLst>
          </p:cNvPr>
          <p:cNvSpPr>
            <a:spLocks noGrp="1" noChangeArrowheads="1"/>
          </p:cNvSpPr>
          <p:nvPr>
            <p:ph type="title"/>
          </p:nvPr>
        </p:nvSpPr>
        <p:spPr>
          <a:xfrm>
            <a:off x="1524000" y="0"/>
            <a:ext cx="9144000" cy="838200"/>
          </a:xfrm>
          <a:noFill/>
        </p:spPr>
        <p:txBody>
          <a:bodyPr/>
          <a:lstStyle/>
          <a:p>
            <a:pPr eaLnBrk="1" hangingPunct="1"/>
            <a:r>
              <a:rPr lang="en-US" altLang="en-US" sz="3600">
                <a:solidFill>
                  <a:srgbClr val="008000"/>
                </a:solidFill>
                <a:latin typeface="VNI-Times" pitchFamily="2" charset="0"/>
              </a:rPr>
              <a:t>Hình aûnh quang phoå haáp thuï cuûa moät soá chaát</a:t>
            </a:r>
          </a:p>
        </p:txBody>
      </p:sp>
      <p:sp>
        <p:nvSpPr>
          <p:cNvPr id="32771" name="Rectangle 3">
            <a:extLst>
              <a:ext uri="{FF2B5EF4-FFF2-40B4-BE49-F238E27FC236}">
                <a16:creationId xmlns:a16="http://schemas.microsoft.com/office/drawing/2014/main" id="{1719E810-9EA0-4F1A-A633-022B35F721E9}"/>
              </a:ext>
            </a:extLst>
          </p:cNvPr>
          <p:cNvSpPr>
            <a:spLocks noChangeArrowheads="1"/>
          </p:cNvSpPr>
          <p:nvPr/>
        </p:nvSpPr>
        <p:spPr bwMode="auto">
          <a:xfrm>
            <a:off x="2057400" y="1371600"/>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20000"/>
              </a:spcBef>
            </a:pPr>
            <a:r>
              <a:rPr lang="en-US" altLang="en-US" sz="2800" b="0" u="none">
                <a:latin typeface="VNI-Times" pitchFamily="2" charset="0"/>
              </a:rPr>
              <a:t>Heâli</a:t>
            </a:r>
          </a:p>
        </p:txBody>
      </p:sp>
      <p:pic>
        <p:nvPicPr>
          <p:cNvPr id="32772" name="Picture 4">
            <a:extLst>
              <a:ext uri="{FF2B5EF4-FFF2-40B4-BE49-F238E27FC236}">
                <a16:creationId xmlns:a16="http://schemas.microsoft.com/office/drawing/2014/main" id="{800AEE5E-7195-4E64-9868-72C4FD2A9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624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a:extLst>
              <a:ext uri="{FF2B5EF4-FFF2-40B4-BE49-F238E27FC236}">
                <a16:creationId xmlns:a16="http://schemas.microsoft.com/office/drawing/2014/main" id="{10736D78-47AC-4C97-8F6E-8D3BE824AB69}"/>
              </a:ext>
            </a:extLst>
          </p:cNvPr>
          <p:cNvSpPr>
            <a:spLocks noChangeArrowheads="1"/>
          </p:cNvSpPr>
          <p:nvPr/>
        </p:nvSpPr>
        <p:spPr bwMode="auto">
          <a:xfrm>
            <a:off x="1981200" y="3124200"/>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20000"/>
              </a:spcBef>
            </a:pPr>
            <a:r>
              <a:rPr lang="en-US" altLang="en-US" sz="2800" b="0" u="none">
                <a:latin typeface="VNI-Times" pitchFamily="2" charset="0"/>
              </a:rPr>
              <a:t>Natri</a:t>
            </a:r>
          </a:p>
        </p:txBody>
      </p:sp>
      <p:sp>
        <p:nvSpPr>
          <p:cNvPr id="32774" name="Rectangle 6">
            <a:extLst>
              <a:ext uri="{FF2B5EF4-FFF2-40B4-BE49-F238E27FC236}">
                <a16:creationId xmlns:a16="http://schemas.microsoft.com/office/drawing/2014/main" id="{CC6882DE-6D29-415D-BFF9-DCC15B791DC5}"/>
              </a:ext>
            </a:extLst>
          </p:cNvPr>
          <p:cNvSpPr>
            <a:spLocks noChangeArrowheads="1"/>
          </p:cNvSpPr>
          <p:nvPr/>
        </p:nvSpPr>
        <p:spPr bwMode="auto">
          <a:xfrm>
            <a:off x="1752600" y="502920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20000"/>
              </a:spcBef>
            </a:pPr>
            <a:r>
              <a:rPr lang="en-US" altLang="en-US" sz="2800" b="0" u="none">
                <a:latin typeface="VNI-Times" pitchFamily="2" charset="0"/>
              </a:rPr>
              <a:t>Chaát dieäp luïc</a:t>
            </a:r>
          </a:p>
        </p:txBody>
      </p:sp>
      <p:pic>
        <p:nvPicPr>
          <p:cNvPr id="32775" name="Picture 7">
            <a:extLst>
              <a:ext uri="{FF2B5EF4-FFF2-40B4-BE49-F238E27FC236}">
                <a16:creationId xmlns:a16="http://schemas.microsoft.com/office/drawing/2014/main" id="{23346AD7-4DCB-4310-847F-D0D7EB5A2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624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8">
            <a:extLst>
              <a:ext uri="{FF2B5EF4-FFF2-40B4-BE49-F238E27FC236}">
                <a16:creationId xmlns:a16="http://schemas.microsoft.com/office/drawing/2014/main" id="{F15B39A3-9918-4946-818E-59967B59F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648200"/>
            <a:ext cx="62484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D80709B-13B1-4503-B0EB-4C6EBD68AC67}"/>
              </a:ext>
            </a:extLst>
          </p:cNvPr>
          <p:cNvSpPr>
            <a:spLocks noGrp="1" noChangeArrowheads="1"/>
          </p:cNvSpPr>
          <p:nvPr>
            <p:ph type="title"/>
          </p:nvPr>
        </p:nvSpPr>
        <p:spPr>
          <a:xfrm>
            <a:off x="1676400" y="228600"/>
            <a:ext cx="8763000" cy="609600"/>
          </a:xfrm>
        </p:spPr>
        <p:txBody>
          <a:bodyPr/>
          <a:lstStyle/>
          <a:p>
            <a:pPr eaLnBrk="1" hangingPunct="1"/>
            <a:r>
              <a:rPr lang="en-US" altLang="en-US" sz="2400" b="1">
                <a:latin typeface="Times New Roman" panose="02020603050405020304" pitchFamily="18" charset="0"/>
                <a:cs typeface="Times New Roman" panose="02020603050405020304" pitchFamily="18" charset="0"/>
              </a:rPr>
              <a:t>QUANG PHỔ VẠCH VÀ QUANG PHỔ HẤP THỤ CỦA NATRI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33795" name="Picture 3">
            <a:extLst>
              <a:ext uri="{FF2B5EF4-FFF2-40B4-BE49-F238E27FC236}">
                <a16:creationId xmlns:a16="http://schemas.microsoft.com/office/drawing/2014/main" id="{9710F329-945F-49A1-A84F-F3E50B216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a:extLst>
              <a:ext uri="{FF2B5EF4-FFF2-40B4-BE49-F238E27FC236}">
                <a16:creationId xmlns:a16="http://schemas.microsoft.com/office/drawing/2014/main" id="{D481F9FA-3A40-4907-984E-C3C6B9BD7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8229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6">
            <a:extLst>
              <a:ext uri="{FF2B5EF4-FFF2-40B4-BE49-F238E27FC236}">
                <a16:creationId xmlns:a16="http://schemas.microsoft.com/office/drawing/2014/main" id="{F66D1AD6-1BAF-4C16-B9AD-BE83A5E98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34001"/>
            <a:ext cx="80010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7">
            <a:extLst>
              <a:ext uri="{FF2B5EF4-FFF2-40B4-BE49-F238E27FC236}">
                <a16:creationId xmlns:a16="http://schemas.microsoft.com/office/drawing/2014/main" id="{99B51AE1-FE58-4C4E-A54D-D430D81B1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267200"/>
            <a:ext cx="8153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9" name="Rectangle 2">
            <a:extLst>
              <a:ext uri="{FF2B5EF4-FFF2-40B4-BE49-F238E27FC236}">
                <a16:creationId xmlns:a16="http://schemas.microsoft.com/office/drawing/2014/main" id="{439EC28C-D14D-422C-B7BB-D176F1D7E964}"/>
              </a:ext>
            </a:extLst>
          </p:cNvPr>
          <p:cNvSpPr txBox="1">
            <a:spLocks noChangeArrowheads="1"/>
          </p:cNvSpPr>
          <p:nvPr/>
        </p:nvSpPr>
        <p:spPr bwMode="auto">
          <a:xfrm>
            <a:off x="1790700" y="3478213"/>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400" u="none">
                <a:solidFill>
                  <a:schemeClr val="tx2"/>
                </a:solidFill>
                <a:cs typeface="Times New Roman" panose="02020603050405020304" pitchFamily="18" charset="0"/>
              </a:rPr>
              <a:t>QUANG PHỔ VẠCH VÀ QUANG PHỔ HẤP THỤ CỦA HÊLI</a:t>
            </a:r>
            <a:endParaRPr lang="en-US" altLang="en-US" sz="2400" u="none">
              <a:solidFill>
                <a:srgbClr val="0000FF"/>
              </a:solidFill>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9A21A01C-A949-4F8D-9D8A-A6752816C5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4026" y="152400"/>
            <a:ext cx="87915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a:extLst>
              <a:ext uri="{FF2B5EF4-FFF2-40B4-BE49-F238E27FC236}">
                <a16:creationId xmlns:a16="http://schemas.microsoft.com/office/drawing/2014/main" id="{A221CC21-C6F0-4631-9B73-1193E8B4DD6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3600">
                <a:solidFill>
                  <a:srgbClr val="FFFFFF"/>
                </a:solidFill>
                <a:latin typeface="UTM Swiss Condensed" panose="02000500000000000000" pitchFamily="2" charset="0"/>
              </a:rPr>
              <a:t>www.themegallery.com</a:t>
            </a:r>
          </a:p>
        </p:txBody>
      </p:sp>
      <p:pic>
        <p:nvPicPr>
          <p:cNvPr id="5123" name="Picture 3">
            <a:extLst>
              <a:ext uri="{FF2B5EF4-FFF2-40B4-BE49-F238E27FC236}">
                <a16:creationId xmlns:a16="http://schemas.microsoft.com/office/drawing/2014/main" id="{1F866BAB-B5BE-4616-9DA3-1CBE1CFEA6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1963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a:extLst>
              <a:ext uri="{FF2B5EF4-FFF2-40B4-BE49-F238E27FC236}">
                <a16:creationId xmlns:a16="http://schemas.microsoft.com/office/drawing/2014/main" id="{63C6CC2C-F680-4531-B6ED-CCC9C9ABE36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1400">
                <a:solidFill>
                  <a:srgbClr val="FFFFFF"/>
                </a:solidFill>
              </a:rPr>
              <a:t>www.themegallery.com</a:t>
            </a:r>
          </a:p>
        </p:txBody>
      </p:sp>
      <p:pic>
        <p:nvPicPr>
          <p:cNvPr id="35843" name="Picture 3">
            <a:extLst>
              <a:ext uri="{FF2B5EF4-FFF2-40B4-BE49-F238E27FC236}">
                <a16:creationId xmlns:a16="http://schemas.microsoft.com/office/drawing/2014/main" id="{63EEF248-F93B-4DFE-84C0-4D00888E5C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686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B645780E-5965-4CBD-B32D-18D46F7F95CD}"/>
              </a:ext>
            </a:extLst>
          </p:cNvPr>
          <p:cNvSpPr txBox="1">
            <a:spLocks noChangeArrowheads="1"/>
          </p:cNvSpPr>
          <p:nvPr/>
        </p:nvSpPr>
        <p:spPr bwMode="auto">
          <a:xfrm>
            <a:off x="1981200" y="68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FF"/>
                </a:solidFill>
              </a:rPr>
              <a:t>Câu 1</a:t>
            </a:r>
            <a:r>
              <a:rPr lang="en-US" altLang="en-US" sz="2400" b="0" u="none">
                <a:solidFill>
                  <a:srgbClr val="0000FF"/>
                </a:solidFill>
              </a:rPr>
              <a:t> </a:t>
            </a:r>
          </a:p>
        </p:txBody>
      </p:sp>
      <p:sp>
        <p:nvSpPr>
          <p:cNvPr id="32771" name="Text Box 3">
            <a:extLst>
              <a:ext uri="{FF2B5EF4-FFF2-40B4-BE49-F238E27FC236}">
                <a16:creationId xmlns:a16="http://schemas.microsoft.com/office/drawing/2014/main" id="{8F50AA84-8D9B-4B81-B275-0E3EFEFB942D}"/>
              </a:ext>
            </a:extLst>
          </p:cNvPr>
          <p:cNvSpPr txBox="1">
            <a:spLocks noChangeArrowheads="1"/>
          </p:cNvSpPr>
          <p:nvPr/>
        </p:nvSpPr>
        <p:spPr bwMode="auto">
          <a:xfrm>
            <a:off x="3048000" y="700088"/>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Máy quang phổ là dụng cụ dùng để   </a:t>
            </a:r>
          </a:p>
        </p:txBody>
      </p:sp>
      <p:sp>
        <p:nvSpPr>
          <p:cNvPr id="32772" name="Text Box 4">
            <a:extLst>
              <a:ext uri="{FF2B5EF4-FFF2-40B4-BE49-F238E27FC236}">
                <a16:creationId xmlns:a16="http://schemas.microsoft.com/office/drawing/2014/main" id="{56B10760-8CD8-4E4A-8896-69A7EC327A7E}"/>
              </a:ext>
            </a:extLst>
          </p:cNvPr>
          <p:cNvSpPr txBox="1">
            <a:spLocks noChangeArrowheads="1"/>
          </p:cNvSpPr>
          <p:nvPr/>
        </p:nvSpPr>
        <p:spPr bwMode="auto">
          <a:xfrm>
            <a:off x="2133600" y="16764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A. tạo quang phổ của các nguồn sáng.</a:t>
            </a:r>
          </a:p>
        </p:txBody>
      </p:sp>
      <p:sp>
        <p:nvSpPr>
          <p:cNvPr id="32773" name="Text Box 5">
            <a:extLst>
              <a:ext uri="{FF2B5EF4-FFF2-40B4-BE49-F238E27FC236}">
                <a16:creationId xmlns:a16="http://schemas.microsoft.com/office/drawing/2014/main" id="{A91ABB44-234F-42CB-917F-3D1C543AC60F}"/>
              </a:ext>
            </a:extLst>
          </p:cNvPr>
          <p:cNvSpPr txBox="1">
            <a:spLocks noChangeArrowheads="1"/>
          </p:cNvSpPr>
          <p:nvPr/>
        </p:nvSpPr>
        <p:spPr bwMode="auto">
          <a:xfrm>
            <a:off x="2133600" y="2530475"/>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B. nghiên cứu quang phổ của các nguồn sáng.</a:t>
            </a:r>
          </a:p>
        </p:txBody>
      </p:sp>
      <p:sp>
        <p:nvSpPr>
          <p:cNvPr id="32774" name="Text Box 6">
            <a:extLst>
              <a:ext uri="{FF2B5EF4-FFF2-40B4-BE49-F238E27FC236}">
                <a16:creationId xmlns:a16="http://schemas.microsoft.com/office/drawing/2014/main" id="{6E66398C-5463-4988-A64D-BE9CA1259CA5}"/>
              </a:ext>
            </a:extLst>
          </p:cNvPr>
          <p:cNvSpPr txBox="1">
            <a:spLocks noChangeArrowheads="1"/>
          </p:cNvSpPr>
          <p:nvPr/>
        </p:nvSpPr>
        <p:spPr bwMode="auto">
          <a:xfrm>
            <a:off x="2133600" y="3368676"/>
            <a:ext cx="7239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C. phân tích một chùm ánh sáng phức tạp thành những thành phần đơn sắc.</a:t>
            </a:r>
          </a:p>
        </p:txBody>
      </p:sp>
      <p:sp>
        <p:nvSpPr>
          <p:cNvPr id="32775" name="Text Box 7">
            <a:extLst>
              <a:ext uri="{FF2B5EF4-FFF2-40B4-BE49-F238E27FC236}">
                <a16:creationId xmlns:a16="http://schemas.microsoft.com/office/drawing/2014/main" id="{2055ABD7-EB4C-4DE3-9FBF-0F3C5275BD1E}"/>
              </a:ext>
            </a:extLst>
          </p:cNvPr>
          <p:cNvSpPr txBox="1">
            <a:spLocks noChangeArrowheads="1"/>
          </p:cNvSpPr>
          <p:nvPr/>
        </p:nvSpPr>
        <p:spPr bwMode="auto">
          <a:xfrm>
            <a:off x="2133600" y="4740275"/>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D. tạo vạch quang phổ cho các bức xạ đơn sắc.</a:t>
            </a:r>
          </a:p>
        </p:txBody>
      </p:sp>
      <p:sp>
        <p:nvSpPr>
          <p:cNvPr id="2" name="Oval 1">
            <a:extLst>
              <a:ext uri="{FF2B5EF4-FFF2-40B4-BE49-F238E27FC236}">
                <a16:creationId xmlns:a16="http://schemas.microsoft.com/office/drawing/2014/main" id="{75AEC998-E9BA-4C84-A0A8-D39708FED4A5}"/>
              </a:ext>
            </a:extLst>
          </p:cNvPr>
          <p:cNvSpPr>
            <a:spLocks noChangeArrowheads="1"/>
          </p:cNvSpPr>
          <p:nvPr/>
        </p:nvSpPr>
        <p:spPr bwMode="auto">
          <a:xfrm>
            <a:off x="1981200" y="3328988"/>
            <a:ext cx="838200" cy="6778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vi-VN" altLang="vi-VN">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par>
                          <p:cTn id="13" fill="hold" nodeType="afterGroup">
                            <p:stCondLst>
                              <p:cond delay="500"/>
                            </p:stCondLst>
                            <p:childTnLst>
                              <p:par>
                                <p:cTn id="14" presetID="3" presetClass="entr" presetSubtype="10" fill="hold" grpId="0" nodeType="afterEffect">
                                  <p:stCondLst>
                                    <p:cond delay="1000"/>
                                  </p:stCondLst>
                                  <p:childTnLst>
                                    <p:set>
                                      <p:cBhvr>
                                        <p:cTn id="15" dur="1" fill="hold">
                                          <p:stCondLst>
                                            <p:cond delay="0"/>
                                          </p:stCondLst>
                                        </p:cTn>
                                        <p:tgtEl>
                                          <p:spTgt spid="32772"/>
                                        </p:tgtEl>
                                        <p:attrNameLst>
                                          <p:attrName>style.visibility</p:attrName>
                                        </p:attrNameLst>
                                      </p:cBhvr>
                                      <p:to>
                                        <p:strVal val="visible"/>
                                      </p:to>
                                    </p:set>
                                    <p:animEffect transition="in" filter="blinds(horizontal)">
                                      <p:cBhvr>
                                        <p:cTn id="16" dur="500"/>
                                        <p:tgtEl>
                                          <p:spTgt spid="32772"/>
                                        </p:tgtEl>
                                      </p:cBhvr>
                                    </p:animEffect>
                                  </p:childTnLst>
                                </p:cTn>
                              </p:par>
                            </p:childTnLst>
                          </p:cTn>
                        </p:par>
                        <p:par>
                          <p:cTn id="17" fill="hold" nodeType="afterGroup">
                            <p:stCondLst>
                              <p:cond delay="2000"/>
                            </p:stCondLst>
                            <p:childTnLst>
                              <p:par>
                                <p:cTn id="18" presetID="3" presetClass="entr" presetSubtype="10" fill="hold" grpId="0" nodeType="afterEffect">
                                  <p:stCondLst>
                                    <p:cond delay="2000"/>
                                  </p:stCondLst>
                                  <p:childTnLst>
                                    <p:set>
                                      <p:cBhvr>
                                        <p:cTn id="19" dur="1" fill="hold">
                                          <p:stCondLst>
                                            <p:cond delay="0"/>
                                          </p:stCondLst>
                                        </p:cTn>
                                        <p:tgtEl>
                                          <p:spTgt spid="32773"/>
                                        </p:tgtEl>
                                        <p:attrNameLst>
                                          <p:attrName>style.visibility</p:attrName>
                                        </p:attrNameLst>
                                      </p:cBhvr>
                                      <p:to>
                                        <p:strVal val="visible"/>
                                      </p:to>
                                    </p:set>
                                    <p:animEffect transition="in" filter="blinds(horizontal)">
                                      <p:cBhvr>
                                        <p:cTn id="20" dur="500"/>
                                        <p:tgtEl>
                                          <p:spTgt spid="32773"/>
                                        </p:tgtEl>
                                      </p:cBhvr>
                                    </p:animEffect>
                                  </p:childTnLst>
                                </p:cTn>
                              </p:par>
                            </p:childTnLst>
                          </p:cTn>
                        </p:par>
                        <p:par>
                          <p:cTn id="21" fill="hold" nodeType="afterGroup">
                            <p:stCondLst>
                              <p:cond delay="4500"/>
                            </p:stCondLst>
                            <p:childTnLst>
                              <p:par>
                                <p:cTn id="22" presetID="3" presetClass="entr" presetSubtype="10" fill="hold" grpId="0" nodeType="afterEffect">
                                  <p:stCondLst>
                                    <p:cond delay="2000"/>
                                  </p:stCondLst>
                                  <p:childTnLst>
                                    <p:set>
                                      <p:cBhvr>
                                        <p:cTn id="23" dur="1" fill="hold">
                                          <p:stCondLst>
                                            <p:cond delay="0"/>
                                          </p:stCondLst>
                                        </p:cTn>
                                        <p:tgtEl>
                                          <p:spTgt spid="32774"/>
                                        </p:tgtEl>
                                        <p:attrNameLst>
                                          <p:attrName>style.visibility</p:attrName>
                                        </p:attrNameLst>
                                      </p:cBhvr>
                                      <p:to>
                                        <p:strVal val="visible"/>
                                      </p:to>
                                    </p:set>
                                    <p:animEffect transition="in" filter="blinds(horizontal)">
                                      <p:cBhvr>
                                        <p:cTn id="24" dur="500"/>
                                        <p:tgtEl>
                                          <p:spTgt spid="32774"/>
                                        </p:tgtEl>
                                      </p:cBhvr>
                                    </p:animEffect>
                                  </p:childTnLst>
                                </p:cTn>
                              </p:par>
                            </p:childTnLst>
                          </p:cTn>
                        </p:par>
                        <p:par>
                          <p:cTn id="25" fill="hold" nodeType="afterGroup">
                            <p:stCondLst>
                              <p:cond delay="7000"/>
                            </p:stCondLst>
                            <p:childTnLst>
                              <p:par>
                                <p:cTn id="26" presetID="3" presetClass="entr" presetSubtype="10" fill="hold" grpId="0" nodeType="afterEffect">
                                  <p:stCondLst>
                                    <p:cond delay="2000"/>
                                  </p:stCondLst>
                                  <p:childTnLst>
                                    <p:set>
                                      <p:cBhvr>
                                        <p:cTn id="27" dur="1" fill="hold">
                                          <p:stCondLst>
                                            <p:cond delay="0"/>
                                          </p:stCondLst>
                                        </p:cTn>
                                        <p:tgtEl>
                                          <p:spTgt spid="32775"/>
                                        </p:tgtEl>
                                        <p:attrNameLst>
                                          <p:attrName>style.visibility</p:attrName>
                                        </p:attrNameLst>
                                      </p:cBhvr>
                                      <p:to>
                                        <p:strVal val="visible"/>
                                      </p:to>
                                    </p:set>
                                    <p:animEffect transition="in" filter="blinds(horizontal)">
                                      <p:cBhvr>
                                        <p:cTn id="28" dur="500"/>
                                        <p:tgtEl>
                                          <p:spTgt spid="327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p:bldP spid="32773" grpId="0"/>
      <p:bldP spid="32774" grpId="0"/>
      <p:bldP spid="32775"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527C7719-AB3A-4B30-A642-83D9033FC3F9}"/>
              </a:ext>
            </a:extLst>
          </p:cNvPr>
          <p:cNvSpPr txBox="1">
            <a:spLocks noChangeArrowheads="1"/>
          </p:cNvSpPr>
          <p:nvPr/>
        </p:nvSpPr>
        <p:spPr bwMode="auto">
          <a:xfrm>
            <a:off x="1981200" y="68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FF"/>
                </a:solidFill>
              </a:rPr>
              <a:t>Câu 2</a:t>
            </a:r>
          </a:p>
        </p:txBody>
      </p:sp>
      <p:sp>
        <p:nvSpPr>
          <p:cNvPr id="33795" name="Text Box 3">
            <a:extLst>
              <a:ext uri="{FF2B5EF4-FFF2-40B4-BE49-F238E27FC236}">
                <a16:creationId xmlns:a16="http://schemas.microsoft.com/office/drawing/2014/main" id="{D2271661-BA73-48C5-97D4-43B34DDD1ED3}"/>
              </a:ext>
            </a:extLst>
          </p:cNvPr>
          <p:cNvSpPr txBox="1">
            <a:spLocks noChangeArrowheads="1"/>
          </p:cNvSpPr>
          <p:nvPr/>
        </p:nvSpPr>
        <p:spPr bwMode="auto">
          <a:xfrm>
            <a:off x="3200400" y="700088"/>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Quang phổ vạch được phát ra khi </a:t>
            </a:r>
          </a:p>
        </p:txBody>
      </p:sp>
      <p:sp>
        <p:nvSpPr>
          <p:cNvPr id="33796" name="Text Box 4">
            <a:extLst>
              <a:ext uri="{FF2B5EF4-FFF2-40B4-BE49-F238E27FC236}">
                <a16:creationId xmlns:a16="http://schemas.microsoft.com/office/drawing/2014/main" id="{7104D0FB-3F59-4BBE-A4AD-42EA5A860499}"/>
              </a:ext>
            </a:extLst>
          </p:cNvPr>
          <p:cNvSpPr txBox="1">
            <a:spLocks noChangeArrowheads="1"/>
          </p:cNvSpPr>
          <p:nvPr/>
        </p:nvSpPr>
        <p:spPr bwMode="auto">
          <a:xfrm>
            <a:off x="1981200" y="1690688"/>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A. nung nóng một chất khí ở áp suất thấp. </a:t>
            </a:r>
          </a:p>
        </p:txBody>
      </p:sp>
      <p:sp>
        <p:nvSpPr>
          <p:cNvPr id="33797" name="Text Box 5">
            <a:extLst>
              <a:ext uri="{FF2B5EF4-FFF2-40B4-BE49-F238E27FC236}">
                <a16:creationId xmlns:a16="http://schemas.microsoft.com/office/drawing/2014/main" id="{A8D0A662-143D-43FC-8D1B-ECFD2C7E8B29}"/>
              </a:ext>
            </a:extLst>
          </p:cNvPr>
          <p:cNvSpPr txBox="1">
            <a:spLocks noChangeArrowheads="1"/>
          </p:cNvSpPr>
          <p:nvPr/>
        </p:nvSpPr>
        <p:spPr bwMode="auto">
          <a:xfrm>
            <a:off x="1981200" y="2667001"/>
            <a:ext cx="5791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B. nung nóng một chất khí ở điều kiện tiêu chuẩn.</a:t>
            </a:r>
          </a:p>
        </p:txBody>
      </p:sp>
      <p:sp>
        <p:nvSpPr>
          <p:cNvPr id="33798" name="Text Box 6">
            <a:extLst>
              <a:ext uri="{FF2B5EF4-FFF2-40B4-BE49-F238E27FC236}">
                <a16:creationId xmlns:a16="http://schemas.microsoft.com/office/drawing/2014/main" id="{5EE1347D-9F8E-422B-918E-12B573D31329}"/>
              </a:ext>
            </a:extLst>
          </p:cNvPr>
          <p:cNvSpPr txBox="1">
            <a:spLocks noChangeArrowheads="1"/>
          </p:cNvSpPr>
          <p:nvPr/>
        </p:nvSpPr>
        <p:spPr bwMode="auto">
          <a:xfrm>
            <a:off x="1995488" y="3962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C. nung nóng một chất lỏng, chất khí.</a:t>
            </a:r>
          </a:p>
        </p:txBody>
      </p:sp>
      <p:sp>
        <p:nvSpPr>
          <p:cNvPr id="33799" name="Text Box 7">
            <a:extLst>
              <a:ext uri="{FF2B5EF4-FFF2-40B4-BE49-F238E27FC236}">
                <a16:creationId xmlns:a16="http://schemas.microsoft.com/office/drawing/2014/main" id="{0A220F0D-709A-44BA-B641-50E5FBA09F43}"/>
              </a:ext>
            </a:extLst>
          </p:cNvPr>
          <p:cNvSpPr txBox="1">
            <a:spLocks noChangeArrowheads="1"/>
          </p:cNvSpPr>
          <p:nvPr/>
        </p:nvSpPr>
        <p:spPr bwMode="auto">
          <a:xfrm>
            <a:off x="1987550" y="49530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D. nung nóng một chất rắn, lỏng, khí.</a:t>
            </a:r>
          </a:p>
        </p:txBody>
      </p:sp>
      <p:sp>
        <p:nvSpPr>
          <p:cNvPr id="2" name="Oval 1">
            <a:extLst>
              <a:ext uri="{FF2B5EF4-FFF2-40B4-BE49-F238E27FC236}">
                <a16:creationId xmlns:a16="http://schemas.microsoft.com/office/drawing/2014/main" id="{31FBAF3D-72CE-499E-887C-81B5607A4A01}"/>
              </a:ext>
            </a:extLst>
          </p:cNvPr>
          <p:cNvSpPr>
            <a:spLocks noChangeArrowheads="1"/>
          </p:cNvSpPr>
          <p:nvPr/>
        </p:nvSpPr>
        <p:spPr bwMode="auto">
          <a:xfrm>
            <a:off x="1938339" y="1647826"/>
            <a:ext cx="581025" cy="5953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blinds(horizontal)">
                                      <p:cBhvr>
                                        <p:cTn id="12" dur="500"/>
                                        <p:tgtEl>
                                          <p:spTgt spid="33795"/>
                                        </p:tgtEl>
                                      </p:cBhvr>
                                    </p:animEffect>
                                  </p:childTnLst>
                                </p:cTn>
                              </p:par>
                              <p:par>
                                <p:cTn id="13" presetID="3" presetClass="entr" presetSubtype="10" fill="hold" grpId="0" nodeType="withEffect">
                                  <p:stCondLst>
                                    <p:cond delay="1000"/>
                                  </p:stCondLst>
                                  <p:childTnLst>
                                    <p:set>
                                      <p:cBhvr>
                                        <p:cTn id="14" dur="1" fill="hold">
                                          <p:stCondLst>
                                            <p:cond delay="0"/>
                                          </p:stCondLst>
                                        </p:cTn>
                                        <p:tgtEl>
                                          <p:spTgt spid="33796"/>
                                        </p:tgtEl>
                                        <p:attrNameLst>
                                          <p:attrName>style.visibility</p:attrName>
                                        </p:attrNameLst>
                                      </p:cBhvr>
                                      <p:to>
                                        <p:strVal val="visible"/>
                                      </p:to>
                                    </p:set>
                                    <p:animEffect transition="in" filter="blinds(horizontal)">
                                      <p:cBhvr>
                                        <p:cTn id="15" dur="500"/>
                                        <p:tgtEl>
                                          <p:spTgt spid="33796"/>
                                        </p:tgtEl>
                                      </p:cBhvr>
                                    </p:animEffect>
                                  </p:childTnLst>
                                </p:cTn>
                              </p:par>
                              <p:par>
                                <p:cTn id="16" presetID="3" presetClass="entr" presetSubtype="10" fill="hold" grpId="0" nodeType="withEffect">
                                  <p:stCondLst>
                                    <p:cond delay="2000"/>
                                  </p:stCondLst>
                                  <p:childTnLst>
                                    <p:set>
                                      <p:cBhvr>
                                        <p:cTn id="17" dur="1" fill="hold">
                                          <p:stCondLst>
                                            <p:cond delay="0"/>
                                          </p:stCondLst>
                                        </p:cTn>
                                        <p:tgtEl>
                                          <p:spTgt spid="33797"/>
                                        </p:tgtEl>
                                        <p:attrNameLst>
                                          <p:attrName>style.visibility</p:attrName>
                                        </p:attrNameLst>
                                      </p:cBhvr>
                                      <p:to>
                                        <p:strVal val="visible"/>
                                      </p:to>
                                    </p:set>
                                    <p:animEffect transition="in" filter="blinds(horizontal)">
                                      <p:cBhvr>
                                        <p:cTn id="18" dur="500"/>
                                        <p:tgtEl>
                                          <p:spTgt spid="33797"/>
                                        </p:tgtEl>
                                      </p:cBhvr>
                                    </p:animEffect>
                                  </p:childTnLst>
                                </p:cTn>
                              </p:par>
                              <p:par>
                                <p:cTn id="19" presetID="3" presetClass="entr" presetSubtype="10" fill="hold" grpId="0" nodeType="withEffect">
                                  <p:stCondLst>
                                    <p:cond delay="3000"/>
                                  </p:stCondLst>
                                  <p:childTnLst>
                                    <p:set>
                                      <p:cBhvr>
                                        <p:cTn id="20" dur="1" fill="hold">
                                          <p:stCondLst>
                                            <p:cond delay="0"/>
                                          </p:stCondLst>
                                        </p:cTn>
                                        <p:tgtEl>
                                          <p:spTgt spid="33798"/>
                                        </p:tgtEl>
                                        <p:attrNameLst>
                                          <p:attrName>style.visibility</p:attrName>
                                        </p:attrNameLst>
                                      </p:cBhvr>
                                      <p:to>
                                        <p:strVal val="visible"/>
                                      </p:to>
                                    </p:set>
                                    <p:animEffect transition="in" filter="blinds(horizontal)">
                                      <p:cBhvr>
                                        <p:cTn id="21" dur="500"/>
                                        <p:tgtEl>
                                          <p:spTgt spid="33798"/>
                                        </p:tgtEl>
                                      </p:cBhvr>
                                    </p:animEffect>
                                  </p:childTnLst>
                                </p:cTn>
                              </p:par>
                              <p:par>
                                <p:cTn id="22" presetID="4" presetClass="entr" presetSubtype="16" fill="hold" grpId="0" nodeType="withEffect">
                                  <p:stCondLst>
                                    <p:cond delay="4000"/>
                                  </p:stCondLst>
                                  <p:childTnLst>
                                    <p:set>
                                      <p:cBhvr>
                                        <p:cTn id="23" dur="1" fill="hold">
                                          <p:stCondLst>
                                            <p:cond delay="0"/>
                                          </p:stCondLst>
                                        </p:cTn>
                                        <p:tgtEl>
                                          <p:spTgt spid="33799"/>
                                        </p:tgtEl>
                                        <p:attrNameLst>
                                          <p:attrName>style.visibility</p:attrName>
                                        </p:attrNameLst>
                                      </p:cBhvr>
                                      <p:to>
                                        <p:strVal val="visible"/>
                                      </p:to>
                                    </p:set>
                                    <p:animEffect transition="in" filter="box(in)">
                                      <p:cBhvr>
                                        <p:cTn id="24" dur="500"/>
                                        <p:tgtEl>
                                          <p:spTgt spid="33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6" grpId="0"/>
      <p:bldP spid="33797" grpId="0"/>
      <p:bldP spid="33798" grpId="0"/>
      <p:bldP spid="33799"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a:extLst>
              <a:ext uri="{FF2B5EF4-FFF2-40B4-BE49-F238E27FC236}">
                <a16:creationId xmlns:a16="http://schemas.microsoft.com/office/drawing/2014/main" id="{D8EDBD43-016C-4E99-8C14-5C2C435D5847}"/>
              </a:ext>
            </a:extLst>
          </p:cNvPr>
          <p:cNvSpPr>
            <a:spLocks noChangeArrowheads="1"/>
          </p:cNvSpPr>
          <p:nvPr/>
        </p:nvSpPr>
        <p:spPr bwMode="auto">
          <a:xfrm>
            <a:off x="1905000" y="4114800"/>
            <a:ext cx="533400" cy="381000"/>
          </a:xfrm>
          <a:prstGeom prst="ellipse">
            <a:avLst/>
          </a:prstGeom>
          <a:solidFill>
            <a:srgbClr val="FF0000"/>
          </a:solidFill>
          <a:ln w="9525">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35843" name="Text Box 3">
            <a:extLst>
              <a:ext uri="{FF2B5EF4-FFF2-40B4-BE49-F238E27FC236}">
                <a16:creationId xmlns:a16="http://schemas.microsoft.com/office/drawing/2014/main" id="{5B792191-2266-4A56-80FB-960F0BA35AC7}"/>
              </a:ext>
            </a:extLst>
          </p:cNvPr>
          <p:cNvSpPr txBox="1">
            <a:spLocks noChangeArrowheads="1"/>
          </p:cNvSpPr>
          <p:nvPr/>
        </p:nvSpPr>
        <p:spPr bwMode="auto">
          <a:xfrm>
            <a:off x="1981200" y="42862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FF"/>
                </a:solidFill>
              </a:rPr>
              <a:t>Câu 3</a:t>
            </a:r>
            <a:r>
              <a:rPr lang="en-US" altLang="en-US" sz="2400" b="0" u="none">
                <a:solidFill>
                  <a:srgbClr val="0000FF"/>
                </a:solidFill>
              </a:rPr>
              <a:t> </a:t>
            </a:r>
          </a:p>
        </p:txBody>
      </p:sp>
      <p:sp>
        <p:nvSpPr>
          <p:cNvPr id="35844" name="Text Box 4">
            <a:extLst>
              <a:ext uri="{FF2B5EF4-FFF2-40B4-BE49-F238E27FC236}">
                <a16:creationId xmlns:a16="http://schemas.microsoft.com/office/drawing/2014/main" id="{DF0BF2CC-1BF1-4020-BC56-B33B5C60AF92}"/>
              </a:ext>
            </a:extLst>
          </p:cNvPr>
          <p:cNvSpPr txBox="1">
            <a:spLocks noChangeArrowheads="1"/>
          </p:cNvSpPr>
          <p:nvPr/>
        </p:nvSpPr>
        <p:spPr bwMode="auto">
          <a:xfrm>
            <a:off x="2971800" y="442913"/>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Phát biểu nào sau đây là </a:t>
            </a:r>
            <a:r>
              <a:rPr lang="en-US" altLang="en-US" sz="2400" b="0" i="1">
                <a:solidFill>
                  <a:srgbClr val="FF0066"/>
                </a:solidFill>
              </a:rPr>
              <a:t>sai</a:t>
            </a:r>
            <a:r>
              <a:rPr lang="en-US" altLang="en-US" sz="2400" b="0" i="1" u="none">
                <a:solidFill>
                  <a:srgbClr val="0000FF"/>
                </a:solidFill>
              </a:rPr>
              <a:t>?</a:t>
            </a:r>
            <a:endParaRPr lang="en-US" altLang="en-US" sz="2400" b="0" i="1">
              <a:solidFill>
                <a:srgbClr val="0000FF"/>
              </a:solidFill>
            </a:endParaRPr>
          </a:p>
        </p:txBody>
      </p:sp>
      <p:sp>
        <p:nvSpPr>
          <p:cNvPr id="35845" name="Text Box 5">
            <a:extLst>
              <a:ext uri="{FF2B5EF4-FFF2-40B4-BE49-F238E27FC236}">
                <a16:creationId xmlns:a16="http://schemas.microsoft.com/office/drawing/2014/main" id="{11790A18-0732-425B-96AB-567CD1F9B43E}"/>
              </a:ext>
            </a:extLst>
          </p:cNvPr>
          <p:cNvSpPr txBox="1">
            <a:spLocks noChangeArrowheads="1"/>
          </p:cNvSpPr>
          <p:nvPr/>
        </p:nvSpPr>
        <p:spPr bwMode="auto">
          <a:xfrm>
            <a:off x="1828800" y="1419226"/>
            <a:ext cx="8839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A. Quang phổ vạch  của các nguyên tố khác nhau thì khác nhau về  số lượng vạch màu,  vị trí và độ sáng tỉ đối của các vạch quang phổ.</a:t>
            </a:r>
          </a:p>
        </p:txBody>
      </p:sp>
      <p:sp>
        <p:nvSpPr>
          <p:cNvPr id="35846" name="Text Box 6">
            <a:extLst>
              <a:ext uri="{FF2B5EF4-FFF2-40B4-BE49-F238E27FC236}">
                <a16:creationId xmlns:a16="http://schemas.microsoft.com/office/drawing/2014/main" id="{64D7698F-60B0-4AC5-9575-7CC9FA16178E}"/>
              </a:ext>
            </a:extLst>
          </p:cNvPr>
          <p:cNvSpPr txBox="1">
            <a:spLocks noChangeArrowheads="1"/>
          </p:cNvSpPr>
          <p:nvPr/>
        </p:nvSpPr>
        <p:spPr bwMode="auto">
          <a:xfrm>
            <a:off x="1857376" y="2895601"/>
            <a:ext cx="85058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B. Mỗi nguyên tố hoá học ở trạng thái khí ở áp suất thấp được kích thích phát sáng cho một quang phổ vạch  đặc trưng.</a:t>
            </a:r>
          </a:p>
        </p:txBody>
      </p:sp>
      <p:sp>
        <p:nvSpPr>
          <p:cNvPr id="35847" name="Text Box 7">
            <a:extLst>
              <a:ext uri="{FF2B5EF4-FFF2-40B4-BE49-F238E27FC236}">
                <a16:creationId xmlns:a16="http://schemas.microsoft.com/office/drawing/2014/main" id="{700F9262-754D-4869-A353-A35F03990736}"/>
              </a:ext>
            </a:extLst>
          </p:cNvPr>
          <p:cNvSpPr txBox="1">
            <a:spLocks noChangeArrowheads="1"/>
          </p:cNvSpPr>
          <p:nvPr/>
        </p:nvSpPr>
        <p:spPr bwMode="auto">
          <a:xfrm>
            <a:off x="1911350" y="4079876"/>
            <a:ext cx="838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C. Quang phổ vạch là những dải màu biến đổi liên tục nằm trên một nền tối.</a:t>
            </a:r>
          </a:p>
        </p:txBody>
      </p:sp>
      <p:sp>
        <p:nvSpPr>
          <p:cNvPr id="35848" name="Text Box 8">
            <a:extLst>
              <a:ext uri="{FF2B5EF4-FFF2-40B4-BE49-F238E27FC236}">
                <a16:creationId xmlns:a16="http://schemas.microsoft.com/office/drawing/2014/main" id="{193EB0B0-5124-4B3D-B8D6-203A3AF7B358}"/>
              </a:ext>
            </a:extLst>
          </p:cNvPr>
          <p:cNvSpPr txBox="1">
            <a:spLocks noChangeArrowheads="1"/>
          </p:cNvSpPr>
          <p:nvPr/>
        </p:nvSpPr>
        <p:spPr bwMode="auto">
          <a:xfrm>
            <a:off x="1863726" y="5257801"/>
            <a:ext cx="84994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D. Quang phổ vạch là một hệ thống các vạch sáng màu nằm riêng lẽ trên một nền tối.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horizontal)">
                                      <p:cBhvr>
                                        <p:cTn id="12" dur="500"/>
                                        <p:tgtEl>
                                          <p:spTgt spid="35844"/>
                                        </p:tgtEl>
                                      </p:cBhvr>
                                    </p:animEffect>
                                  </p:childTnLst>
                                </p:cTn>
                              </p:par>
                            </p:childTnLst>
                          </p:cTn>
                        </p:par>
                        <p:par>
                          <p:cTn id="13" fill="hold" nodeType="afterGroup">
                            <p:stCondLst>
                              <p:cond delay="500"/>
                            </p:stCondLst>
                            <p:childTnLst>
                              <p:par>
                                <p:cTn id="14" presetID="3" presetClass="entr" presetSubtype="10" fill="hold" grpId="0" nodeType="afterEffect">
                                  <p:stCondLst>
                                    <p:cond delay="2000"/>
                                  </p:stCondLst>
                                  <p:childTnLst>
                                    <p:set>
                                      <p:cBhvr>
                                        <p:cTn id="15" dur="1" fill="hold">
                                          <p:stCondLst>
                                            <p:cond delay="0"/>
                                          </p:stCondLst>
                                        </p:cTn>
                                        <p:tgtEl>
                                          <p:spTgt spid="35845"/>
                                        </p:tgtEl>
                                        <p:attrNameLst>
                                          <p:attrName>style.visibility</p:attrName>
                                        </p:attrNameLst>
                                      </p:cBhvr>
                                      <p:to>
                                        <p:strVal val="visible"/>
                                      </p:to>
                                    </p:set>
                                    <p:animEffect transition="in" filter="blinds(horizontal)">
                                      <p:cBhvr>
                                        <p:cTn id="16" dur="500"/>
                                        <p:tgtEl>
                                          <p:spTgt spid="35845"/>
                                        </p:tgtEl>
                                      </p:cBhvr>
                                    </p:animEffect>
                                  </p:childTnLst>
                                </p:cTn>
                              </p:par>
                            </p:childTnLst>
                          </p:cTn>
                        </p:par>
                        <p:par>
                          <p:cTn id="17" fill="hold" nodeType="afterGroup">
                            <p:stCondLst>
                              <p:cond delay="3000"/>
                            </p:stCondLst>
                            <p:childTnLst>
                              <p:par>
                                <p:cTn id="18" presetID="3" presetClass="entr" presetSubtype="10" fill="hold" grpId="0" nodeType="afterEffect">
                                  <p:stCondLst>
                                    <p:cond delay="3000"/>
                                  </p:stCondLst>
                                  <p:childTnLst>
                                    <p:set>
                                      <p:cBhvr>
                                        <p:cTn id="19" dur="1" fill="hold">
                                          <p:stCondLst>
                                            <p:cond delay="0"/>
                                          </p:stCondLst>
                                        </p:cTn>
                                        <p:tgtEl>
                                          <p:spTgt spid="35846"/>
                                        </p:tgtEl>
                                        <p:attrNameLst>
                                          <p:attrName>style.visibility</p:attrName>
                                        </p:attrNameLst>
                                      </p:cBhvr>
                                      <p:to>
                                        <p:strVal val="visible"/>
                                      </p:to>
                                    </p:set>
                                    <p:animEffect transition="in" filter="blinds(horizontal)">
                                      <p:cBhvr>
                                        <p:cTn id="20" dur="500"/>
                                        <p:tgtEl>
                                          <p:spTgt spid="35846"/>
                                        </p:tgtEl>
                                      </p:cBhvr>
                                    </p:animEffect>
                                  </p:childTnLst>
                                </p:cTn>
                              </p:par>
                            </p:childTnLst>
                          </p:cTn>
                        </p:par>
                        <p:par>
                          <p:cTn id="21" fill="hold" nodeType="afterGroup">
                            <p:stCondLst>
                              <p:cond delay="6500"/>
                            </p:stCondLst>
                            <p:childTnLst>
                              <p:par>
                                <p:cTn id="22" presetID="3" presetClass="entr" presetSubtype="10" fill="hold" grpId="0" nodeType="afterEffect">
                                  <p:stCondLst>
                                    <p:cond delay="3000"/>
                                  </p:stCondLst>
                                  <p:childTnLst>
                                    <p:set>
                                      <p:cBhvr>
                                        <p:cTn id="23" dur="1" fill="hold">
                                          <p:stCondLst>
                                            <p:cond delay="0"/>
                                          </p:stCondLst>
                                        </p:cTn>
                                        <p:tgtEl>
                                          <p:spTgt spid="35847"/>
                                        </p:tgtEl>
                                        <p:attrNameLst>
                                          <p:attrName>style.visibility</p:attrName>
                                        </p:attrNameLst>
                                      </p:cBhvr>
                                      <p:to>
                                        <p:strVal val="visible"/>
                                      </p:to>
                                    </p:set>
                                    <p:animEffect transition="in" filter="blinds(horizontal)">
                                      <p:cBhvr>
                                        <p:cTn id="24" dur="500"/>
                                        <p:tgtEl>
                                          <p:spTgt spid="35847"/>
                                        </p:tgtEl>
                                      </p:cBhvr>
                                    </p:animEffect>
                                  </p:childTnLst>
                                </p:cTn>
                              </p:par>
                            </p:childTnLst>
                          </p:cTn>
                        </p:par>
                        <p:par>
                          <p:cTn id="25" fill="hold" nodeType="afterGroup">
                            <p:stCondLst>
                              <p:cond delay="10000"/>
                            </p:stCondLst>
                            <p:childTnLst>
                              <p:par>
                                <p:cTn id="26" presetID="3" presetClass="entr" presetSubtype="10" fill="hold" grpId="0" nodeType="afterEffect">
                                  <p:stCondLst>
                                    <p:cond delay="2000"/>
                                  </p:stCondLst>
                                  <p:childTnLst>
                                    <p:set>
                                      <p:cBhvr>
                                        <p:cTn id="27" dur="1" fill="hold">
                                          <p:stCondLst>
                                            <p:cond delay="0"/>
                                          </p:stCondLst>
                                        </p:cTn>
                                        <p:tgtEl>
                                          <p:spTgt spid="35848"/>
                                        </p:tgtEl>
                                        <p:attrNameLst>
                                          <p:attrName>style.visibility</p:attrName>
                                        </p:attrNameLst>
                                      </p:cBhvr>
                                      <p:to>
                                        <p:strVal val="visible"/>
                                      </p:to>
                                    </p:set>
                                    <p:animEffect transition="in" filter="blinds(horizontal)">
                                      <p:cBhvr>
                                        <p:cTn id="28" dur="500"/>
                                        <p:tgtEl>
                                          <p:spTgt spid="358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5842"/>
                                        </p:tgtEl>
                                        <p:attrNameLst>
                                          <p:attrName>style.visibility</p:attrName>
                                        </p:attrNameLst>
                                      </p:cBhvr>
                                      <p:to>
                                        <p:strVal val="visible"/>
                                      </p:to>
                                    </p:set>
                                    <p:anim calcmode="lin" valueType="num">
                                      <p:cBhvr additive="base">
                                        <p:cTn id="33" dur="500" fill="hold"/>
                                        <p:tgtEl>
                                          <p:spTgt spid="35842"/>
                                        </p:tgtEl>
                                        <p:attrNameLst>
                                          <p:attrName>ppt_x</p:attrName>
                                        </p:attrNameLst>
                                      </p:cBhvr>
                                      <p:tavLst>
                                        <p:tav tm="0">
                                          <p:val>
                                            <p:strVal val="#ppt_x"/>
                                          </p:val>
                                        </p:tav>
                                        <p:tav tm="100000">
                                          <p:val>
                                            <p:strVal val="#ppt_x"/>
                                          </p:val>
                                        </p:tav>
                                      </p:tavLst>
                                    </p:anim>
                                    <p:anim calcmode="lin" valueType="num">
                                      <p:cBhvr additive="base">
                                        <p:cTn id="34"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p:bldP spid="35844" grpId="0"/>
      <p:bldP spid="35845" grpId="0"/>
      <p:bldP spid="35846" grpId="0"/>
      <p:bldP spid="35847" grpId="0"/>
      <p:bldP spid="358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D72505F5-B047-4F45-B3BE-B67B78427FF5}"/>
              </a:ext>
            </a:extLst>
          </p:cNvPr>
          <p:cNvSpPr txBox="1">
            <a:spLocks noChangeArrowheads="1"/>
          </p:cNvSpPr>
          <p:nvPr/>
        </p:nvSpPr>
        <p:spPr bwMode="auto">
          <a:xfrm>
            <a:off x="1981200" y="68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FF"/>
                </a:solidFill>
              </a:rPr>
              <a:t>Câu 4</a:t>
            </a:r>
            <a:r>
              <a:rPr lang="en-US" altLang="en-US" sz="2400" b="0" u="none">
                <a:solidFill>
                  <a:srgbClr val="0000FF"/>
                </a:solidFill>
              </a:rPr>
              <a:t> </a:t>
            </a:r>
          </a:p>
        </p:txBody>
      </p:sp>
      <p:sp>
        <p:nvSpPr>
          <p:cNvPr id="37891" name="Text Box 3">
            <a:extLst>
              <a:ext uri="{FF2B5EF4-FFF2-40B4-BE49-F238E27FC236}">
                <a16:creationId xmlns:a16="http://schemas.microsoft.com/office/drawing/2014/main" id="{C2503C70-8436-4E7B-A1E6-CD90932D5A19}"/>
              </a:ext>
            </a:extLst>
          </p:cNvPr>
          <p:cNvSpPr txBox="1">
            <a:spLocks noChangeArrowheads="1"/>
          </p:cNvSpPr>
          <p:nvPr/>
        </p:nvSpPr>
        <p:spPr bwMode="auto">
          <a:xfrm>
            <a:off x="3124200" y="700088"/>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Chỉ ra câu</a:t>
            </a:r>
            <a:r>
              <a:rPr lang="en-US" altLang="en-US" sz="2400" i="1" u="none">
                <a:solidFill>
                  <a:srgbClr val="0000FF"/>
                </a:solidFill>
              </a:rPr>
              <a:t> </a:t>
            </a:r>
            <a:r>
              <a:rPr lang="en-US" altLang="en-US" sz="2400" i="1">
                <a:solidFill>
                  <a:srgbClr val="FF0066"/>
                </a:solidFill>
              </a:rPr>
              <a:t>sai</a:t>
            </a:r>
            <a:r>
              <a:rPr lang="en-US" altLang="en-US" sz="2400" i="1" u="none">
                <a:solidFill>
                  <a:srgbClr val="0000FF"/>
                </a:solidFill>
              </a:rPr>
              <a:t>?</a:t>
            </a:r>
          </a:p>
        </p:txBody>
      </p:sp>
      <p:sp>
        <p:nvSpPr>
          <p:cNvPr id="37892" name="Text Box 4">
            <a:extLst>
              <a:ext uri="{FF2B5EF4-FFF2-40B4-BE49-F238E27FC236}">
                <a16:creationId xmlns:a16="http://schemas.microsoft.com/office/drawing/2014/main" id="{D48D5C44-E77D-4BF9-BA55-FF3232BD5B64}"/>
              </a:ext>
            </a:extLst>
          </p:cNvPr>
          <p:cNvSpPr txBox="1">
            <a:spLocks noChangeArrowheads="1"/>
          </p:cNvSpPr>
          <p:nvPr/>
        </p:nvSpPr>
        <p:spPr bwMode="auto">
          <a:xfrm>
            <a:off x="2822575" y="2362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A. Chất rắn.</a:t>
            </a:r>
          </a:p>
        </p:txBody>
      </p:sp>
      <p:sp>
        <p:nvSpPr>
          <p:cNvPr id="37893" name="Text Box 5">
            <a:extLst>
              <a:ext uri="{FF2B5EF4-FFF2-40B4-BE49-F238E27FC236}">
                <a16:creationId xmlns:a16="http://schemas.microsoft.com/office/drawing/2014/main" id="{C18694DC-315C-4DF1-BD30-EE707074847E}"/>
              </a:ext>
            </a:extLst>
          </p:cNvPr>
          <p:cNvSpPr txBox="1">
            <a:spLocks noChangeArrowheads="1"/>
          </p:cNvSpPr>
          <p:nvPr/>
        </p:nvSpPr>
        <p:spPr bwMode="auto">
          <a:xfrm>
            <a:off x="2847975" y="3124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B. Chất lỏng.</a:t>
            </a:r>
          </a:p>
        </p:txBody>
      </p:sp>
      <p:sp>
        <p:nvSpPr>
          <p:cNvPr id="37894" name="Text Box 6">
            <a:extLst>
              <a:ext uri="{FF2B5EF4-FFF2-40B4-BE49-F238E27FC236}">
                <a16:creationId xmlns:a16="http://schemas.microsoft.com/office/drawing/2014/main" id="{3D7291B8-7351-4BBD-A7EA-B3216AEF4BBB}"/>
              </a:ext>
            </a:extLst>
          </p:cNvPr>
          <p:cNvSpPr txBox="1">
            <a:spLocks noChangeArrowheads="1"/>
          </p:cNvSpPr>
          <p:nvPr/>
        </p:nvSpPr>
        <p:spPr bwMode="auto">
          <a:xfrm>
            <a:off x="2854325" y="3962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C. Chất khí ở áp suất thấp.</a:t>
            </a:r>
          </a:p>
        </p:txBody>
      </p:sp>
      <p:sp>
        <p:nvSpPr>
          <p:cNvPr id="37895" name="Text Box 7">
            <a:extLst>
              <a:ext uri="{FF2B5EF4-FFF2-40B4-BE49-F238E27FC236}">
                <a16:creationId xmlns:a16="http://schemas.microsoft.com/office/drawing/2014/main" id="{3BD20FCD-1956-4C97-B4E1-E6A794D094C7}"/>
              </a:ext>
            </a:extLst>
          </p:cNvPr>
          <p:cNvSpPr txBox="1">
            <a:spLocks noChangeArrowheads="1"/>
          </p:cNvSpPr>
          <p:nvPr/>
        </p:nvSpPr>
        <p:spPr bwMode="auto">
          <a:xfrm>
            <a:off x="2854325" y="4648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D. Chất khí ở áp suất cao.</a:t>
            </a:r>
          </a:p>
        </p:txBody>
      </p:sp>
      <p:sp>
        <p:nvSpPr>
          <p:cNvPr id="37896" name="Text Box 8">
            <a:extLst>
              <a:ext uri="{FF2B5EF4-FFF2-40B4-BE49-F238E27FC236}">
                <a16:creationId xmlns:a16="http://schemas.microsoft.com/office/drawing/2014/main" id="{2118DFE2-AC63-422A-B5C6-266B620B6D51}"/>
              </a:ext>
            </a:extLst>
          </p:cNvPr>
          <p:cNvSpPr txBox="1">
            <a:spLocks noChangeArrowheads="1"/>
          </p:cNvSpPr>
          <p:nvPr/>
        </p:nvSpPr>
        <p:spPr bwMode="auto">
          <a:xfrm>
            <a:off x="2286000" y="14478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2400" b="0" u="none">
                <a:solidFill>
                  <a:srgbClr val="0000FF"/>
                </a:solidFill>
              </a:rPr>
              <a:t>Quang phổ liên tục được phát ra bởi chất nào dưới đây khi bị nung nóng</a:t>
            </a:r>
          </a:p>
        </p:txBody>
      </p:sp>
      <p:sp>
        <p:nvSpPr>
          <p:cNvPr id="2" name="Oval 1">
            <a:extLst>
              <a:ext uri="{FF2B5EF4-FFF2-40B4-BE49-F238E27FC236}">
                <a16:creationId xmlns:a16="http://schemas.microsoft.com/office/drawing/2014/main" id="{C00E91B1-2098-4D45-B883-421B950FB562}"/>
              </a:ext>
            </a:extLst>
          </p:cNvPr>
          <p:cNvSpPr>
            <a:spLocks noChangeArrowheads="1"/>
          </p:cNvSpPr>
          <p:nvPr/>
        </p:nvSpPr>
        <p:spPr bwMode="auto">
          <a:xfrm>
            <a:off x="2743200" y="4610100"/>
            <a:ext cx="609600" cy="685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vi-VN" altLang="vi-VN"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blinds(horizontal)">
                                      <p:cBhvr>
                                        <p:cTn id="12" dur="500"/>
                                        <p:tgtEl>
                                          <p:spTgt spid="37891"/>
                                        </p:tgtEl>
                                      </p:cBhvr>
                                    </p:animEffect>
                                  </p:childTnLst>
                                </p:cTn>
                              </p:par>
                            </p:childTnLst>
                          </p:cTn>
                        </p:par>
                        <p:par>
                          <p:cTn id="13" fill="hold" nodeType="afterGroup">
                            <p:stCondLst>
                              <p:cond delay="500"/>
                            </p:stCondLst>
                            <p:childTnLst>
                              <p:par>
                                <p:cTn id="14" presetID="3" presetClass="entr" presetSubtype="10" fill="hold" grpId="0" nodeType="afterEffect">
                                  <p:stCondLst>
                                    <p:cond delay="1500"/>
                                  </p:stCondLst>
                                  <p:childTnLst>
                                    <p:set>
                                      <p:cBhvr>
                                        <p:cTn id="15" dur="1" fill="hold">
                                          <p:stCondLst>
                                            <p:cond delay="0"/>
                                          </p:stCondLst>
                                        </p:cTn>
                                        <p:tgtEl>
                                          <p:spTgt spid="37896"/>
                                        </p:tgtEl>
                                        <p:attrNameLst>
                                          <p:attrName>style.visibility</p:attrName>
                                        </p:attrNameLst>
                                      </p:cBhvr>
                                      <p:to>
                                        <p:strVal val="visible"/>
                                      </p:to>
                                    </p:set>
                                    <p:animEffect transition="in" filter="blinds(horizontal)">
                                      <p:cBhvr>
                                        <p:cTn id="16" dur="500"/>
                                        <p:tgtEl>
                                          <p:spTgt spid="37896"/>
                                        </p:tgtEl>
                                      </p:cBhvr>
                                    </p:animEffect>
                                  </p:childTnLst>
                                </p:cTn>
                              </p:par>
                            </p:childTnLst>
                          </p:cTn>
                        </p:par>
                        <p:par>
                          <p:cTn id="17" fill="hold" nodeType="afterGroup">
                            <p:stCondLst>
                              <p:cond delay="2500"/>
                            </p:stCondLst>
                            <p:childTnLst>
                              <p:par>
                                <p:cTn id="18" presetID="3" presetClass="entr" presetSubtype="10" fill="hold" grpId="0" nodeType="afterEffect">
                                  <p:stCondLst>
                                    <p:cond delay="2000"/>
                                  </p:stCondLst>
                                  <p:childTnLst>
                                    <p:set>
                                      <p:cBhvr>
                                        <p:cTn id="19" dur="1" fill="hold">
                                          <p:stCondLst>
                                            <p:cond delay="0"/>
                                          </p:stCondLst>
                                        </p:cTn>
                                        <p:tgtEl>
                                          <p:spTgt spid="37892"/>
                                        </p:tgtEl>
                                        <p:attrNameLst>
                                          <p:attrName>style.visibility</p:attrName>
                                        </p:attrNameLst>
                                      </p:cBhvr>
                                      <p:to>
                                        <p:strVal val="visible"/>
                                      </p:to>
                                    </p:set>
                                    <p:animEffect transition="in" filter="blinds(horizontal)">
                                      <p:cBhvr>
                                        <p:cTn id="20" dur="500"/>
                                        <p:tgtEl>
                                          <p:spTgt spid="37892"/>
                                        </p:tgtEl>
                                      </p:cBhvr>
                                    </p:animEffect>
                                  </p:childTnLst>
                                </p:cTn>
                              </p:par>
                            </p:childTnLst>
                          </p:cTn>
                        </p:par>
                        <p:par>
                          <p:cTn id="21" fill="hold" nodeType="afterGroup">
                            <p:stCondLst>
                              <p:cond delay="5000"/>
                            </p:stCondLst>
                            <p:childTnLst>
                              <p:par>
                                <p:cTn id="22" presetID="3" presetClass="entr" presetSubtype="10" fill="hold" grpId="0" nodeType="afterEffect">
                                  <p:stCondLst>
                                    <p:cond delay="2000"/>
                                  </p:stCondLst>
                                  <p:childTnLst>
                                    <p:set>
                                      <p:cBhvr>
                                        <p:cTn id="23" dur="1" fill="hold">
                                          <p:stCondLst>
                                            <p:cond delay="0"/>
                                          </p:stCondLst>
                                        </p:cTn>
                                        <p:tgtEl>
                                          <p:spTgt spid="37893"/>
                                        </p:tgtEl>
                                        <p:attrNameLst>
                                          <p:attrName>style.visibility</p:attrName>
                                        </p:attrNameLst>
                                      </p:cBhvr>
                                      <p:to>
                                        <p:strVal val="visible"/>
                                      </p:to>
                                    </p:set>
                                    <p:animEffect transition="in" filter="blinds(horizontal)">
                                      <p:cBhvr>
                                        <p:cTn id="24" dur="500"/>
                                        <p:tgtEl>
                                          <p:spTgt spid="37893"/>
                                        </p:tgtEl>
                                      </p:cBhvr>
                                    </p:animEffect>
                                  </p:childTnLst>
                                </p:cTn>
                              </p:par>
                            </p:childTnLst>
                          </p:cTn>
                        </p:par>
                        <p:par>
                          <p:cTn id="25" fill="hold" nodeType="afterGroup">
                            <p:stCondLst>
                              <p:cond delay="7500"/>
                            </p:stCondLst>
                            <p:childTnLst>
                              <p:par>
                                <p:cTn id="26" presetID="3" presetClass="entr" presetSubtype="10" fill="hold" grpId="0" nodeType="afterEffect">
                                  <p:stCondLst>
                                    <p:cond delay="2000"/>
                                  </p:stCondLst>
                                  <p:childTnLst>
                                    <p:set>
                                      <p:cBhvr>
                                        <p:cTn id="27" dur="1" fill="hold">
                                          <p:stCondLst>
                                            <p:cond delay="0"/>
                                          </p:stCondLst>
                                        </p:cTn>
                                        <p:tgtEl>
                                          <p:spTgt spid="37894"/>
                                        </p:tgtEl>
                                        <p:attrNameLst>
                                          <p:attrName>style.visibility</p:attrName>
                                        </p:attrNameLst>
                                      </p:cBhvr>
                                      <p:to>
                                        <p:strVal val="visible"/>
                                      </p:to>
                                    </p:set>
                                    <p:animEffect transition="in" filter="blinds(horizontal)">
                                      <p:cBhvr>
                                        <p:cTn id="28" dur="500"/>
                                        <p:tgtEl>
                                          <p:spTgt spid="37894"/>
                                        </p:tgtEl>
                                      </p:cBhvr>
                                    </p:animEffect>
                                  </p:childTnLst>
                                </p:cTn>
                              </p:par>
                            </p:childTnLst>
                          </p:cTn>
                        </p:par>
                        <p:par>
                          <p:cTn id="29" fill="hold" nodeType="afterGroup">
                            <p:stCondLst>
                              <p:cond delay="10000"/>
                            </p:stCondLst>
                            <p:childTnLst>
                              <p:par>
                                <p:cTn id="30" presetID="3" presetClass="entr" presetSubtype="10" fill="hold" grpId="0" nodeType="afterEffect">
                                  <p:stCondLst>
                                    <p:cond delay="1500"/>
                                  </p:stCondLst>
                                  <p:childTnLst>
                                    <p:set>
                                      <p:cBhvr>
                                        <p:cTn id="31" dur="1" fill="hold">
                                          <p:stCondLst>
                                            <p:cond delay="0"/>
                                          </p:stCondLst>
                                        </p:cTn>
                                        <p:tgtEl>
                                          <p:spTgt spid="37895"/>
                                        </p:tgtEl>
                                        <p:attrNameLst>
                                          <p:attrName>style.visibility</p:attrName>
                                        </p:attrNameLst>
                                      </p:cBhvr>
                                      <p:to>
                                        <p:strVal val="visible"/>
                                      </p:to>
                                    </p:set>
                                    <p:animEffect transition="in" filter="blinds(horizontal)">
                                      <p:cBhvr>
                                        <p:cTn id="32" dur="500"/>
                                        <p:tgtEl>
                                          <p:spTgt spid="378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2" grpId="0"/>
      <p:bldP spid="37893" grpId="0"/>
      <p:bldP spid="37894" grpId="0"/>
      <p:bldP spid="37895" grpId="0"/>
      <p:bldP spid="3789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a:extLst>
              <a:ext uri="{FF2B5EF4-FFF2-40B4-BE49-F238E27FC236}">
                <a16:creationId xmlns:a16="http://schemas.microsoft.com/office/drawing/2014/main" id="{CCD93AB7-7CCD-4877-9F8D-44C653F41FB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r>
              <a:rPr lang="en-US" altLang="vi-VN" sz="3600">
                <a:solidFill>
                  <a:srgbClr val="FFFFFF"/>
                </a:solidFill>
                <a:latin typeface="UTM Swiss Condensed" panose="02000500000000000000" pitchFamily="2" charset="0"/>
              </a:rPr>
              <a:t>www.themegallery.com</a:t>
            </a:r>
          </a:p>
        </p:txBody>
      </p:sp>
      <p:pic>
        <p:nvPicPr>
          <p:cNvPr id="6147" name="Picture 4">
            <a:extLst>
              <a:ext uri="{FF2B5EF4-FFF2-40B4-BE49-F238E27FC236}">
                <a16:creationId xmlns:a16="http://schemas.microsoft.com/office/drawing/2014/main" id="{3600C44E-6CAC-423A-9F9E-E2510B021E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1353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78E734B-FB2C-426B-AC6B-3CF8D990CB74}"/>
              </a:ext>
            </a:extLst>
          </p:cNvPr>
          <p:cNvSpPr>
            <a:spLocks noGrp="1" noChangeArrowheads="1"/>
          </p:cNvSpPr>
          <p:nvPr>
            <p:ph type="title"/>
          </p:nvPr>
        </p:nvSpPr>
        <p:spPr>
          <a:xfrm>
            <a:off x="1676400" y="457200"/>
            <a:ext cx="8686800" cy="914400"/>
          </a:xfrm>
        </p:spPr>
        <p:txBody>
          <a:bodyPr>
            <a:normAutofit/>
          </a:bodyPr>
          <a:lstStyle/>
          <a:p>
            <a:pPr algn="ctr" eaLnBrk="1" hangingPunct="1"/>
            <a:r>
              <a:rPr lang="en-US" altLang="en-US" sz="5400" b="1">
                <a:solidFill>
                  <a:srgbClr val="FF0000"/>
                </a:solidFill>
                <a:latin typeface="UTM Swiss Condensed" panose="02000500000000000000" pitchFamily="2" charset="0"/>
              </a:rPr>
              <a:t>BÀI 26: CÁC LOẠI QUANG PHỔ</a:t>
            </a:r>
          </a:p>
        </p:txBody>
      </p:sp>
      <p:grpSp>
        <p:nvGrpSpPr>
          <p:cNvPr id="18435" name="Group 9">
            <a:extLst>
              <a:ext uri="{FF2B5EF4-FFF2-40B4-BE49-F238E27FC236}">
                <a16:creationId xmlns:a16="http://schemas.microsoft.com/office/drawing/2014/main" id="{517F472B-9BD2-4B20-9A7E-74BEC74A87C4}"/>
              </a:ext>
            </a:extLst>
          </p:cNvPr>
          <p:cNvGrpSpPr>
            <a:grpSpLocks/>
          </p:cNvGrpSpPr>
          <p:nvPr/>
        </p:nvGrpSpPr>
        <p:grpSpPr bwMode="auto">
          <a:xfrm>
            <a:off x="685800" y="1676400"/>
            <a:ext cx="10896600" cy="3793732"/>
            <a:chOff x="297" y="1554"/>
            <a:chExt cx="4178" cy="1453"/>
          </a:xfrm>
          <a:solidFill>
            <a:srgbClr val="FFC000"/>
          </a:solidFill>
        </p:grpSpPr>
        <p:sp>
          <p:nvSpPr>
            <p:cNvPr id="54275" name="AutoShape 3">
              <a:extLst>
                <a:ext uri="{FF2B5EF4-FFF2-40B4-BE49-F238E27FC236}">
                  <a16:creationId xmlns:a16="http://schemas.microsoft.com/office/drawing/2014/main" id="{44E40A60-5230-41F0-A417-79EB71B701E9}"/>
                </a:ext>
              </a:extLst>
            </p:cNvPr>
            <p:cNvSpPr>
              <a:spLocks noChangeArrowheads="1"/>
            </p:cNvSpPr>
            <p:nvPr/>
          </p:nvSpPr>
          <p:spPr bwMode="ltGray">
            <a:xfrm>
              <a:off x="301" y="2653"/>
              <a:ext cx="4174" cy="354"/>
            </a:xfrm>
            <a:prstGeom prst="chevron">
              <a:avLst>
                <a:gd name="adj" fmla="val 16468"/>
              </a:avLst>
            </a:prstGeom>
            <a:solidFill>
              <a:srgbClr val="92D05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pPr algn="ctr" eaLnBrk="1" hangingPunct="1">
                <a:defRPr/>
              </a:pPr>
              <a:r>
                <a:rPr lang="en-US" altLang="en-US" sz="5400" b="1" u="none" dirty="0">
                  <a:solidFill>
                    <a:srgbClr val="C00000"/>
                  </a:solidFill>
                </a:rPr>
                <a:t>III. QUANG PHỔ HẤP THỤ</a:t>
              </a:r>
              <a:endParaRPr lang="en-US" sz="5400" b="1" u="none" dirty="0">
                <a:solidFill>
                  <a:srgbClr val="C00000"/>
                </a:solidFill>
                <a:latin typeface="Arial" panose="020B0604020202020204" pitchFamily="34" charset="0"/>
              </a:endParaRPr>
            </a:p>
          </p:txBody>
        </p:sp>
        <p:sp>
          <p:nvSpPr>
            <p:cNvPr id="54276" name="AutoShape 4">
              <a:extLst>
                <a:ext uri="{FF2B5EF4-FFF2-40B4-BE49-F238E27FC236}">
                  <a16:creationId xmlns:a16="http://schemas.microsoft.com/office/drawing/2014/main" id="{753350BC-3793-49C1-AF84-FE7417E284C9}"/>
                </a:ext>
              </a:extLst>
            </p:cNvPr>
            <p:cNvSpPr>
              <a:spLocks noChangeArrowheads="1"/>
            </p:cNvSpPr>
            <p:nvPr/>
          </p:nvSpPr>
          <p:spPr bwMode="ltGray">
            <a:xfrm>
              <a:off x="306" y="2111"/>
              <a:ext cx="4140" cy="354"/>
            </a:xfrm>
            <a:prstGeom prst="chevron">
              <a:avLst>
                <a:gd name="adj" fmla="val 17842"/>
              </a:avLst>
            </a:prstGeom>
            <a:solidFill>
              <a:srgbClr val="92D05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pPr algn="ctr" eaLnBrk="1" hangingPunct="1">
                <a:defRPr/>
              </a:pPr>
              <a:r>
                <a:rPr lang="en-US" altLang="en-US" sz="5400" b="1" u="none" dirty="0">
                  <a:solidFill>
                    <a:srgbClr val="C00000"/>
                  </a:solidFill>
                </a:rPr>
                <a:t>II. QUANG PHỔ PHÁT XẠ</a:t>
              </a:r>
              <a:endParaRPr lang="en-US" sz="5400" b="1" u="none" dirty="0">
                <a:solidFill>
                  <a:srgbClr val="C00000"/>
                </a:solidFill>
                <a:latin typeface="Arial" panose="020B0604020202020204" pitchFamily="34" charset="0"/>
              </a:endParaRPr>
            </a:p>
          </p:txBody>
        </p:sp>
        <p:sp>
          <p:nvSpPr>
            <p:cNvPr id="54277" name="AutoShape 5">
              <a:extLst>
                <a:ext uri="{FF2B5EF4-FFF2-40B4-BE49-F238E27FC236}">
                  <a16:creationId xmlns:a16="http://schemas.microsoft.com/office/drawing/2014/main" id="{9F6DCC0C-FFA8-40E8-BCBF-2BE087DD490F}"/>
                </a:ext>
              </a:extLst>
            </p:cNvPr>
            <p:cNvSpPr>
              <a:spLocks noChangeArrowheads="1"/>
            </p:cNvSpPr>
            <p:nvPr/>
          </p:nvSpPr>
          <p:spPr bwMode="ltGray">
            <a:xfrm>
              <a:off x="297" y="1554"/>
              <a:ext cx="4178" cy="354"/>
            </a:xfrm>
            <a:prstGeom prst="chevron">
              <a:avLst>
                <a:gd name="adj" fmla="val 17842"/>
              </a:avLst>
            </a:prstGeom>
            <a:solidFill>
              <a:srgbClr val="92D05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pPr algn="ctr" eaLnBrk="1" hangingPunct="1">
                <a:defRPr/>
              </a:pPr>
              <a:r>
                <a:rPr lang="en-US" altLang="en-US" sz="5400" b="1" u="none" dirty="0">
                  <a:solidFill>
                    <a:srgbClr val="C00000"/>
                  </a:solidFill>
                </a:rPr>
                <a:t>I. MÁY QUANG PHỔ LĂNG KÍNH</a:t>
              </a:r>
              <a:endParaRPr lang="en-US" sz="5400" b="1" u="none" dirty="0">
                <a:solidFill>
                  <a:srgbClr val="C00000"/>
                </a:solidFill>
                <a:latin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5">
            <a:extLst>
              <a:ext uri="{FF2B5EF4-FFF2-40B4-BE49-F238E27FC236}">
                <a16:creationId xmlns:a16="http://schemas.microsoft.com/office/drawing/2014/main" id="{896DC762-B031-4C18-ACC9-497F3B84FBB6}"/>
              </a:ext>
            </a:extLst>
          </p:cNvPr>
          <p:cNvSpPr>
            <a:spLocks noChangeArrowheads="1"/>
          </p:cNvSpPr>
          <p:nvPr/>
        </p:nvSpPr>
        <p:spPr bwMode="ltGray">
          <a:xfrm>
            <a:off x="457200" y="274022"/>
            <a:ext cx="10439400" cy="923330"/>
          </a:xfrm>
          <a:prstGeom prst="chevron">
            <a:avLst>
              <a:gd name="adj" fmla="val 17841"/>
            </a:avLst>
          </a:prstGeom>
          <a:solidFill>
            <a:srgbClr val="FFC00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5400" u="none">
                <a:solidFill>
                  <a:srgbClr val="C00000"/>
                </a:solidFill>
                <a:latin typeface="UTM Swiss Condensed" panose="02000500000000000000" pitchFamily="2" charset="0"/>
              </a:rPr>
              <a:t>I. MÁY QUANG PHỔ LĂNG KÍNH</a:t>
            </a:r>
            <a:endParaRPr lang="en-US" altLang="vi-VN" sz="5400" b="0" u="none">
              <a:solidFill>
                <a:srgbClr val="C00000"/>
              </a:solidFill>
              <a:latin typeface="UTM Swiss Condensed" panose="02000500000000000000" pitchFamily="2" charset="0"/>
            </a:endParaRPr>
          </a:p>
        </p:txBody>
      </p:sp>
      <p:sp>
        <p:nvSpPr>
          <p:cNvPr id="8195" name="Rectangle 2">
            <a:extLst>
              <a:ext uri="{FF2B5EF4-FFF2-40B4-BE49-F238E27FC236}">
                <a16:creationId xmlns:a16="http://schemas.microsoft.com/office/drawing/2014/main" id="{1D246D37-1DCE-4247-BF0C-6D1A1E4914AC}"/>
              </a:ext>
            </a:extLst>
          </p:cNvPr>
          <p:cNvSpPr txBox="1">
            <a:spLocks noChangeArrowheads="1"/>
          </p:cNvSpPr>
          <p:nvPr/>
        </p:nvSpPr>
        <p:spPr bwMode="auto">
          <a:xfrm>
            <a:off x="1219200" y="1295400"/>
            <a:ext cx="876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5400" b="0" u="none">
                <a:solidFill>
                  <a:srgbClr val="FF0066"/>
                </a:solidFill>
                <a:latin typeface="UTM Swiss Condensed" panose="02000500000000000000" pitchFamily="2" charset="0"/>
              </a:rPr>
              <a:t> </a:t>
            </a:r>
            <a:r>
              <a:rPr lang="en-US" altLang="en-US" sz="5400" u="none">
                <a:latin typeface="UTM Swiss Condensed" panose="02000500000000000000" pitchFamily="2" charset="0"/>
              </a:rPr>
              <a:t>Máy quang phổ là máy gì?</a:t>
            </a:r>
          </a:p>
        </p:txBody>
      </p:sp>
      <p:sp>
        <p:nvSpPr>
          <p:cNvPr id="2" name="TextBox 1">
            <a:extLst>
              <a:ext uri="{FF2B5EF4-FFF2-40B4-BE49-F238E27FC236}">
                <a16:creationId xmlns:a16="http://schemas.microsoft.com/office/drawing/2014/main" id="{AC71DB40-91ED-4008-8C23-5C7B7CD6134C}"/>
              </a:ext>
            </a:extLst>
          </p:cNvPr>
          <p:cNvSpPr txBox="1">
            <a:spLocks noChangeArrowheads="1"/>
          </p:cNvSpPr>
          <p:nvPr/>
        </p:nvSpPr>
        <p:spPr bwMode="auto">
          <a:xfrm>
            <a:off x="533400" y="2362200"/>
            <a:ext cx="11277600" cy="397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just">
              <a:lnSpc>
                <a:spcPct val="120000"/>
              </a:lnSpc>
            </a:pPr>
            <a:r>
              <a:rPr lang="en-US" altLang="vi-VN" sz="5400" u="none">
                <a:solidFill>
                  <a:srgbClr val="0000FF"/>
                </a:solidFill>
                <a:latin typeface="UTM Swiss Condensed" panose="02000500000000000000" pitchFamily="2" charset="0"/>
              </a:rPr>
              <a:t>* Định nghĩa: </a:t>
            </a:r>
            <a:r>
              <a:rPr lang="en-US" altLang="vi-VN" sz="5400" b="0" u="none">
                <a:solidFill>
                  <a:srgbClr val="0000FF"/>
                </a:solidFill>
                <a:latin typeface="UTM Swiss Condensed" panose="02000500000000000000" pitchFamily="2" charset="0"/>
              </a:rPr>
              <a:t>Là thiết bị dùng </a:t>
            </a:r>
            <a:r>
              <a:rPr lang="en-US" altLang="vi-VN" sz="5400" b="0" u="none">
                <a:solidFill>
                  <a:srgbClr val="FF0000"/>
                </a:solidFill>
                <a:latin typeface="UTM Swiss Condensed" panose="02000500000000000000" pitchFamily="2" charset="0"/>
              </a:rPr>
              <a:t>để </a:t>
            </a:r>
            <a:r>
              <a:rPr lang="en-US" altLang="vi-VN" sz="5400" u="none">
                <a:solidFill>
                  <a:srgbClr val="FF0000"/>
                </a:solidFill>
                <a:latin typeface="UTM Swiss Condensed" panose="02000500000000000000" pitchFamily="2" charset="0"/>
              </a:rPr>
              <a:t>phân tích một chùm sáng phức tạp</a:t>
            </a:r>
            <a:r>
              <a:rPr lang="en-US" altLang="vi-VN" sz="5400" b="0" u="none">
                <a:solidFill>
                  <a:srgbClr val="0000FF"/>
                </a:solidFill>
                <a:latin typeface="UTM Swiss Condensed" panose="02000500000000000000" pitchFamily="2" charset="0"/>
              </a:rPr>
              <a:t> thành các </a:t>
            </a:r>
            <a:r>
              <a:rPr lang="en-US" altLang="vi-VN" sz="5400" u="none">
                <a:solidFill>
                  <a:srgbClr val="FF0000"/>
                </a:solidFill>
                <a:latin typeface="UTM Swiss Condensed" panose="02000500000000000000" pitchFamily="2" charset="0"/>
              </a:rPr>
              <a:t>thành phần đơn sắc </a:t>
            </a:r>
            <a:r>
              <a:rPr lang="en-US" altLang="vi-VN" sz="5400" b="0" u="none">
                <a:solidFill>
                  <a:srgbClr val="0000FF"/>
                </a:solidFill>
                <a:latin typeface="UTM Swiss Condensed" panose="02000500000000000000" pitchFamily="2" charset="0"/>
              </a:rPr>
              <a:t>(dựa vào hiện tượng tán sắc ánh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Ảnh 3">
            <a:extLst>
              <a:ext uri="{FF2B5EF4-FFF2-40B4-BE49-F238E27FC236}">
                <a16:creationId xmlns:a16="http://schemas.microsoft.com/office/drawing/2014/main" id="{07CDB2E5-1635-4A74-A896-AEA444A3CF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1"/>
            <a:ext cx="111252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May quang pho lang kinh">
            <a:extLst>
              <a:ext uri="{FF2B5EF4-FFF2-40B4-BE49-F238E27FC236}">
                <a16:creationId xmlns:a16="http://schemas.microsoft.com/office/drawing/2014/main" id="{DDDDD433-B369-4473-A6D4-B3A9B106C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5410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Ảnh 3">
            <a:extLst>
              <a:ext uri="{FF2B5EF4-FFF2-40B4-BE49-F238E27FC236}">
                <a16:creationId xmlns:a16="http://schemas.microsoft.com/office/drawing/2014/main" id="{79E28FFD-92BF-40E7-9417-969BE046BE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
            <a:ext cx="548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71F8195-B73E-49DF-994B-E6D8151AE81A}"/>
              </a:ext>
            </a:extLst>
          </p:cNvPr>
          <p:cNvSpPr>
            <a:spLocks noGrp="1" noChangeArrowheads="1"/>
          </p:cNvSpPr>
          <p:nvPr>
            <p:ph type="ctrTitle"/>
          </p:nvPr>
        </p:nvSpPr>
        <p:spPr>
          <a:xfrm>
            <a:off x="0" y="0"/>
            <a:ext cx="12192000" cy="1295400"/>
          </a:xfrm>
        </p:spPr>
        <p:txBody>
          <a:bodyPr anchor="ctr">
            <a:noAutofit/>
          </a:bodyPr>
          <a:lstStyle/>
          <a:p>
            <a:pPr eaLnBrk="1" hangingPunct="1"/>
            <a:r>
              <a:rPr lang="en-US" altLang="en-US" sz="4800">
                <a:solidFill>
                  <a:srgbClr val="FF0000"/>
                </a:solidFill>
                <a:latin typeface="UTM Swiss Condensed" panose="02000500000000000000" pitchFamily="2" charset="0"/>
              </a:rPr>
              <a:t> </a:t>
            </a:r>
            <a:r>
              <a:rPr lang="en-US" altLang="en-US" sz="4800" b="1">
                <a:solidFill>
                  <a:srgbClr val="FF0000"/>
                </a:solidFill>
                <a:latin typeface="UTM Swiss Condensed" panose="02000500000000000000" pitchFamily="2" charset="0"/>
              </a:rPr>
              <a:t>MÁY QUANG PHỔ LĂNG KÍNH</a:t>
            </a:r>
          </a:p>
        </p:txBody>
      </p:sp>
      <p:pic>
        <p:nvPicPr>
          <p:cNvPr id="10243" name="Picture 3" descr="May quang pho lang kinh">
            <a:extLst>
              <a:ext uri="{FF2B5EF4-FFF2-40B4-BE49-F238E27FC236}">
                <a16:creationId xmlns:a16="http://schemas.microsoft.com/office/drawing/2014/main" id="{A83757E7-56C9-4656-B3FC-2FADC42A7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1"/>
            <a:ext cx="10896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7DD47EF-AB0F-4739-9109-FBCCB70393F3}"/>
              </a:ext>
            </a:extLst>
          </p:cNvPr>
          <p:cNvGrpSpPr>
            <a:grpSpLocks/>
          </p:cNvGrpSpPr>
          <p:nvPr/>
        </p:nvGrpSpPr>
        <p:grpSpPr bwMode="auto">
          <a:xfrm>
            <a:off x="2285196" y="2209799"/>
            <a:ext cx="9736571" cy="4030343"/>
            <a:chOff x="-422" y="2112"/>
            <a:chExt cx="5978" cy="1962"/>
          </a:xfrm>
        </p:grpSpPr>
        <p:grpSp>
          <p:nvGrpSpPr>
            <p:cNvPr id="11269" name="Group 3">
              <a:extLst>
                <a:ext uri="{FF2B5EF4-FFF2-40B4-BE49-F238E27FC236}">
                  <a16:creationId xmlns:a16="http://schemas.microsoft.com/office/drawing/2014/main" id="{F8E4C581-20F9-48EF-9FFE-8B4859E60A79}"/>
                </a:ext>
              </a:extLst>
            </p:cNvPr>
            <p:cNvGrpSpPr>
              <a:grpSpLocks/>
            </p:cNvGrpSpPr>
            <p:nvPr/>
          </p:nvGrpSpPr>
          <p:grpSpPr bwMode="auto">
            <a:xfrm>
              <a:off x="372" y="2532"/>
              <a:ext cx="1752" cy="948"/>
              <a:chOff x="372" y="2160"/>
              <a:chExt cx="1752" cy="948"/>
            </a:xfrm>
          </p:grpSpPr>
          <p:grpSp>
            <p:nvGrpSpPr>
              <p:cNvPr id="11286" name="Group 4">
                <a:extLst>
                  <a:ext uri="{FF2B5EF4-FFF2-40B4-BE49-F238E27FC236}">
                    <a16:creationId xmlns:a16="http://schemas.microsoft.com/office/drawing/2014/main" id="{B16560E7-9BA4-4699-8599-F44091283143}"/>
                  </a:ext>
                </a:extLst>
              </p:cNvPr>
              <p:cNvGrpSpPr>
                <a:grpSpLocks/>
              </p:cNvGrpSpPr>
              <p:nvPr/>
            </p:nvGrpSpPr>
            <p:grpSpPr bwMode="auto">
              <a:xfrm>
                <a:off x="504" y="2220"/>
                <a:ext cx="1488" cy="720"/>
                <a:chOff x="504" y="2484"/>
                <a:chExt cx="1488" cy="720"/>
              </a:xfrm>
            </p:grpSpPr>
            <p:sp>
              <p:nvSpPr>
                <p:cNvPr id="11288" name="Rectangle 5">
                  <a:extLst>
                    <a:ext uri="{FF2B5EF4-FFF2-40B4-BE49-F238E27FC236}">
                      <a16:creationId xmlns:a16="http://schemas.microsoft.com/office/drawing/2014/main" id="{5FBE4443-A78C-464C-982A-6478FE843E0E}"/>
                    </a:ext>
                  </a:extLst>
                </p:cNvPr>
                <p:cNvSpPr>
                  <a:spLocks noChangeArrowheads="1"/>
                </p:cNvSpPr>
                <p:nvPr/>
              </p:nvSpPr>
              <p:spPr bwMode="auto">
                <a:xfrm rot="-600000">
                  <a:off x="528" y="2628"/>
                  <a:ext cx="1368" cy="57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sp>
              <p:nvSpPr>
                <p:cNvPr id="11289" name="Oval 6">
                  <a:extLst>
                    <a:ext uri="{FF2B5EF4-FFF2-40B4-BE49-F238E27FC236}">
                      <a16:creationId xmlns:a16="http://schemas.microsoft.com/office/drawing/2014/main" id="{B4E5E43E-5A6C-4C4D-9E34-C611F4B45BFB}"/>
                    </a:ext>
                  </a:extLst>
                </p:cNvPr>
                <p:cNvSpPr>
                  <a:spLocks noChangeArrowheads="1"/>
                </p:cNvSpPr>
                <p:nvPr/>
              </p:nvSpPr>
              <p:spPr bwMode="auto">
                <a:xfrm rot="-600000">
                  <a:off x="1848" y="2484"/>
                  <a:ext cx="144" cy="612"/>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sp>
              <p:nvSpPr>
                <p:cNvPr id="11290" name="Oval 7">
                  <a:extLst>
                    <a:ext uri="{FF2B5EF4-FFF2-40B4-BE49-F238E27FC236}">
                      <a16:creationId xmlns:a16="http://schemas.microsoft.com/office/drawing/2014/main" id="{4CB372F2-5DDD-4A13-AC77-0421DCB6A95E}"/>
                    </a:ext>
                  </a:extLst>
                </p:cNvPr>
                <p:cNvSpPr>
                  <a:spLocks noChangeArrowheads="1"/>
                </p:cNvSpPr>
                <p:nvPr/>
              </p:nvSpPr>
              <p:spPr bwMode="auto">
                <a:xfrm>
                  <a:off x="504" y="3000"/>
                  <a:ext cx="84" cy="8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grpSp>
          <p:sp>
            <p:nvSpPr>
              <p:cNvPr id="11287" name="Rectangle 8">
                <a:extLst>
                  <a:ext uri="{FF2B5EF4-FFF2-40B4-BE49-F238E27FC236}">
                    <a16:creationId xmlns:a16="http://schemas.microsoft.com/office/drawing/2014/main" id="{0C279BE7-76C0-4A54-9429-7258E68B64BE}"/>
                  </a:ext>
                </a:extLst>
              </p:cNvPr>
              <p:cNvSpPr>
                <a:spLocks noChangeArrowheads="1"/>
              </p:cNvSpPr>
              <p:nvPr/>
            </p:nvSpPr>
            <p:spPr bwMode="auto">
              <a:xfrm>
                <a:off x="372" y="2160"/>
                <a:ext cx="1752" cy="94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grpSp>
        <p:grpSp>
          <p:nvGrpSpPr>
            <p:cNvPr id="11270" name="Group 9">
              <a:extLst>
                <a:ext uri="{FF2B5EF4-FFF2-40B4-BE49-F238E27FC236}">
                  <a16:creationId xmlns:a16="http://schemas.microsoft.com/office/drawing/2014/main" id="{5752D3CB-ABA5-4CA8-B487-11EEE198A192}"/>
                </a:ext>
              </a:extLst>
            </p:cNvPr>
            <p:cNvGrpSpPr>
              <a:grpSpLocks/>
            </p:cNvGrpSpPr>
            <p:nvPr/>
          </p:nvGrpSpPr>
          <p:grpSpPr bwMode="auto">
            <a:xfrm>
              <a:off x="2592" y="2172"/>
              <a:ext cx="648" cy="1200"/>
              <a:chOff x="2592" y="2172"/>
              <a:chExt cx="648" cy="1200"/>
            </a:xfrm>
          </p:grpSpPr>
          <p:sp>
            <p:nvSpPr>
              <p:cNvPr id="11284" name="AutoShape 10">
                <a:extLst>
                  <a:ext uri="{FF2B5EF4-FFF2-40B4-BE49-F238E27FC236}">
                    <a16:creationId xmlns:a16="http://schemas.microsoft.com/office/drawing/2014/main" id="{BC96C06A-5A05-4D33-9575-B53B4FB8B87B}"/>
                  </a:ext>
                </a:extLst>
              </p:cNvPr>
              <p:cNvSpPr>
                <a:spLocks noChangeArrowheads="1"/>
              </p:cNvSpPr>
              <p:nvPr/>
            </p:nvSpPr>
            <p:spPr bwMode="auto">
              <a:xfrm>
                <a:off x="2724" y="2292"/>
                <a:ext cx="372" cy="972"/>
              </a:xfrm>
              <a:prstGeom prst="triangle">
                <a:avLst>
                  <a:gd name="adj" fmla="val 50000"/>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sp>
            <p:nvSpPr>
              <p:cNvPr id="11285" name="Rectangle 11">
                <a:extLst>
                  <a:ext uri="{FF2B5EF4-FFF2-40B4-BE49-F238E27FC236}">
                    <a16:creationId xmlns:a16="http://schemas.microsoft.com/office/drawing/2014/main" id="{16C82515-0ACF-4196-884C-28D780249DFE}"/>
                  </a:ext>
                </a:extLst>
              </p:cNvPr>
              <p:cNvSpPr>
                <a:spLocks noChangeArrowheads="1"/>
              </p:cNvSpPr>
              <p:nvPr/>
            </p:nvSpPr>
            <p:spPr bwMode="auto">
              <a:xfrm>
                <a:off x="2592" y="2172"/>
                <a:ext cx="648" cy="12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grpSp>
        <p:grpSp>
          <p:nvGrpSpPr>
            <p:cNvPr id="11271" name="Group 12">
              <a:extLst>
                <a:ext uri="{FF2B5EF4-FFF2-40B4-BE49-F238E27FC236}">
                  <a16:creationId xmlns:a16="http://schemas.microsoft.com/office/drawing/2014/main" id="{0E7C9815-0D9C-47E2-9003-4CF14AE229B7}"/>
                </a:ext>
              </a:extLst>
            </p:cNvPr>
            <p:cNvGrpSpPr>
              <a:grpSpLocks/>
            </p:cNvGrpSpPr>
            <p:nvPr/>
          </p:nvGrpSpPr>
          <p:grpSpPr bwMode="auto">
            <a:xfrm>
              <a:off x="3864" y="2172"/>
              <a:ext cx="996" cy="1380"/>
              <a:chOff x="3864" y="1704"/>
              <a:chExt cx="996" cy="1380"/>
            </a:xfrm>
          </p:grpSpPr>
          <p:grpSp>
            <p:nvGrpSpPr>
              <p:cNvPr id="11279" name="Group 13">
                <a:extLst>
                  <a:ext uri="{FF2B5EF4-FFF2-40B4-BE49-F238E27FC236}">
                    <a16:creationId xmlns:a16="http://schemas.microsoft.com/office/drawing/2014/main" id="{0CA80A25-ECA0-475D-A8EA-AE452F0F05FC}"/>
                  </a:ext>
                </a:extLst>
              </p:cNvPr>
              <p:cNvGrpSpPr>
                <a:grpSpLocks/>
              </p:cNvGrpSpPr>
              <p:nvPr/>
            </p:nvGrpSpPr>
            <p:grpSpPr bwMode="auto">
              <a:xfrm>
                <a:off x="3984" y="1800"/>
                <a:ext cx="756" cy="1224"/>
                <a:chOff x="3984" y="1800"/>
                <a:chExt cx="756" cy="1224"/>
              </a:xfrm>
            </p:grpSpPr>
            <p:sp>
              <p:nvSpPr>
                <p:cNvPr id="11281" name="AutoShape 14">
                  <a:extLst>
                    <a:ext uri="{FF2B5EF4-FFF2-40B4-BE49-F238E27FC236}">
                      <a16:creationId xmlns:a16="http://schemas.microsoft.com/office/drawing/2014/main" id="{B8970896-3AAB-438D-8679-F3BFD16089AD}"/>
                    </a:ext>
                  </a:extLst>
                </p:cNvPr>
                <p:cNvSpPr>
                  <a:spLocks noChangeArrowheads="1"/>
                </p:cNvSpPr>
                <p:nvPr/>
              </p:nvSpPr>
              <p:spPr bwMode="auto">
                <a:xfrm rot="5400000">
                  <a:off x="3744" y="2112"/>
                  <a:ext cx="1224" cy="6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76 w 21600"/>
                    <a:gd name="T13" fmla="*/ 3780 h 21600"/>
                    <a:gd name="T14" fmla="*/ 17824 w 21600"/>
                    <a:gd name="T15" fmla="*/ 17820 h 21600"/>
                  </a:gdLst>
                  <a:ahLst/>
                  <a:cxnLst>
                    <a:cxn ang="T8">
                      <a:pos x="T0" y="T1"/>
                    </a:cxn>
                    <a:cxn ang="T9">
                      <a:pos x="T2" y="T3"/>
                    </a:cxn>
                    <a:cxn ang="T10">
                      <a:pos x="T4" y="T5"/>
                    </a:cxn>
                    <a:cxn ang="T11">
                      <a:pos x="T6" y="T7"/>
                    </a:cxn>
                  </a:cxnLst>
                  <a:rect l="T12" t="T13" r="T14" b="T15"/>
                  <a:pathLst>
                    <a:path w="21600" h="21600">
                      <a:moveTo>
                        <a:pt x="0" y="0"/>
                      </a:moveTo>
                      <a:lnTo>
                        <a:pt x="3935" y="21600"/>
                      </a:lnTo>
                      <a:lnTo>
                        <a:pt x="17665"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800" b="1">
                    <a:latin typeface="UTM Swiss Condensed" panose="02000500000000000000" pitchFamily="2" charset="0"/>
                  </a:endParaRPr>
                </a:p>
              </p:txBody>
            </p:sp>
            <p:sp>
              <p:nvSpPr>
                <p:cNvPr id="11282" name="Oval 15">
                  <a:extLst>
                    <a:ext uri="{FF2B5EF4-FFF2-40B4-BE49-F238E27FC236}">
                      <a16:creationId xmlns:a16="http://schemas.microsoft.com/office/drawing/2014/main" id="{DB438019-F35C-4B8C-8659-A1F8128E9FB7}"/>
                    </a:ext>
                  </a:extLst>
                </p:cNvPr>
                <p:cNvSpPr>
                  <a:spLocks noChangeArrowheads="1"/>
                </p:cNvSpPr>
                <p:nvPr/>
              </p:nvSpPr>
              <p:spPr bwMode="auto">
                <a:xfrm>
                  <a:off x="3984" y="2016"/>
                  <a:ext cx="144" cy="780"/>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sp>
              <p:nvSpPr>
                <p:cNvPr id="11283" name="Rectangle 16">
                  <a:extLst>
                    <a:ext uri="{FF2B5EF4-FFF2-40B4-BE49-F238E27FC236}">
                      <a16:creationId xmlns:a16="http://schemas.microsoft.com/office/drawing/2014/main" id="{8AC6E12F-C92E-47F5-8E43-FC1B625C08BE}"/>
                    </a:ext>
                  </a:extLst>
                </p:cNvPr>
                <p:cNvSpPr>
                  <a:spLocks noChangeArrowheads="1"/>
                </p:cNvSpPr>
                <p:nvPr/>
              </p:nvSpPr>
              <p:spPr bwMode="auto">
                <a:xfrm>
                  <a:off x="4668" y="1800"/>
                  <a:ext cx="72" cy="1212"/>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grpSp>
          <p:sp>
            <p:nvSpPr>
              <p:cNvPr id="11280" name="Rectangle 17">
                <a:extLst>
                  <a:ext uri="{FF2B5EF4-FFF2-40B4-BE49-F238E27FC236}">
                    <a16:creationId xmlns:a16="http://schemas.microsoft.com/office/drawing/2014/main" id="{6EFC28FC-0CBF-4D0B-BCAE-514C9A3CA4BD}"/>
                  </a:ext>
                </a:extLst>
              </p:cNvPr>
              <p:cNvSpPr>
                <a:spLocks noChangeArrowheads="1"/>
              </p:cNvSpPr>
              <p:nvPr/>
            </p:nvSpPr>
            <p:spPr bwMode="auto">
              <a:xfrm>
                <a:off x="3864" y="1704"/>
                <a:ext cx="996" cy="138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grpSp>
        <p:sp>
          <p:nvSpPr>
            <p:cNvPr id="11272" name="Text Box 18">
              <a:extLst>
                <a:ext uri="{FF2B5EF4-FFF2-40B4-BE49-F238E27FC236}">
                  <a16:creationId xmlns:a16="http://schemas.microsoft.com/office/drawing/2014/main" id="{0F707BCE-1097-4047-9B41-30BE75031218}"/>
                </a:ext>
              </a:extLst>
            </p:cNvPr>
            <p:cNvSpPr txBox="1">
              <a:spLocks noChangeArrowheads="1"/>
            </p:cNvSpPr>
            <p:nvPr/>
          </p:nvSpPr>
          <p:spPr bwMode="auto">
            <a:xfrm>
              <a:off x="-422" y="3744"/>
              <a:ext cx="256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3800" u="none">
                  <a:latin typeface="UTM Swiss Condensed" panose="02000500000000000000" pitchFamily="2" charset="0"/>
                </a:rPr>
                <a:t> Ống chuẩn trực </a:t>
              </a:r>
            </a:p>
          </p:txBody>
        </p:sp>
        <p:sp>
          <p:nvSpPr>
            <p:cNvPr id="11273" name="Text Box 19">
              <a:extLst>
                <a:ext uri="{FF2B5EF4-FFF2-40B4-BE49-F238E27FC236}">
                  <a16:creationId xmlns:a16="http://schemas.microsoft.com/office/drawing/2014/main" id="{8188F96B-CAA9-48A2-B151-F55C22AAAB81}"/>
                </a:ext>
              </a:extLst>
            </p:cNvPr>
            <p:cNvSpPr txBox="1">
              <a:spLocks noChangeArrowheads="1"/>
            </p:cNvSpPr>
            <p:nvPr/>
          </p:nvSpPr>
          <p:spPr bwMode="auto">
            <a:xfrm>
              <a:off x="2058" y="3744"/>
              <a:ext cx="15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3800" u="none">
                  <a:latin typeface="UTM Swiss Condensed" panose="02000500000000000000" pitchFamily="2" charset="0"/>
                </a:rPr>
                <a:t>Hệ tán sắc </a:t>
              </a:r>
            </a:p>
          </p:txBody>
        </p:sp>
        <p:sp>
          <p:nvSpPr>
            <p:cNvPr id="11274" name="Text Box 20">
              <a:extLst>
                <a:ext uri="{FF2B5EF4-FFF2-40B4-BE49-F238E27FC236}">
                  <a16:creationId xmlns:a16="http://schemas.microsoft.com/office/drawing/2014/main" id="{C6F479B1-F55B-4BBC-83B8-EDBD3979ADFB}"/>
                </a:ext>
              </a:extLst>
            </p:cNvPr>
            <p:cNvSpPr txBox="1">
              <a:spLocks noChangeArrowheads="1"/>
            </p:cNvSpPr>
            <p:nvPr/>
          </p:nvSpPr>
          <p:spPr bwMode="auto">
            <a:xfrm>
              <a:off x="3696" y="3744"/>
              <a:ext cx="18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3800" u="none">
                  <a:latin typeface="UTM Swiss Condensed" panose="02000500000000000000" pitchFamily="2" charset="0"/>
                </a:rPr>
                <a:t>Buồng tối </a:t>
              </a:r>
            </a:p>
          </p:txBody>
        </p:sp>
        <p:sp>
          <p:nvSpPr>
            <p:cNvPr id="11275" name="Line 21">
              <a:extLst>
                <a:ext uri="{FF2B5EF4-FFF2-40B4-BE49-F238E27FC236}">
                  <a16:creationId xmlns:a16="http://schemas.microsoft.com/office/drawing/2014/main" id="{F97DCCC4-BDD5-4AB3-8287-55193770EEDF}"/>
                </a:ext>
              </a:extLst>
            </p:cNvPr>
            <p:cNvSpPr>
              <a:spLocks noChangeShapeType="1"/>
            </p:cNvSpPr>
            <p:nvPr/>
          </p:nvSpPr>
          <p:spPr bwMode="auto">
            <a:xfrm flipV="1">
              <a:off x="924" y="3360"/>
              <a:ext cx="192"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800" b="1">
                <a:latin typeface="UTM Swiss Condensed" panose="02000500000000000000" pitchFamily="2" charset="0"/>
              </a:endParaRPr>
            </a:p>
          </p:txBody>
        </p:sp>
        <p:sp>
          <p:nvSpPr>
            <p:cNvPr id="11276" name="Rectangle 22">
              <a:extLst>
                <a:ext uri="{FF2B5EF4-FFF2-40B4-BE49-F238E27FC236}">
                  <a16:creationId xmlns:a16="http://schemas.microsoft.com/office/drawing/2014/main" id="{705EFD6C-A8EC-484B-A147-A4B67889E037}"/>
                </a:ext>
              </a:extLst>
            </p:cNvPr>
            <p:cNvSpPr>
              <a:spLocks noChangeArrowheads="1"/>
            </p:cNvSpPr>
            <p:nvPr/>
          </p:nvSpPr>
          <p:spPr bwMode="auto">
            <a:xfrm>
              <a:off x="144" y="2112"/>
              <a:ext cx="5100" cy="1536"/>
            </a:xfrm>
            <a:prstGeom prst="rect">
              <a:avLst/>
            </a:prstGeom>
            <a:noFill/>
            <a:ln w="9525">
              <a:solidFill>
                <a:srgbClr val="008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3800">
                <a:latin typeface="UTM Swiss Condensed" panose="02000500000000000000" pitchFamily="2" charset="0"/>
              </a:endParaRPr>
            </a:p>
          </p:txBody>
        </p:sp>
        <p:sp>
          <p:nvSpPr>
            <p:cNvPr id="11277" name="Line 23">
              <a:extLst>
                <a:ext uri="{FF2B5EF4-FFF2-40B4-BE49-F238E27FC236}">
                  <a16:creationId xmlns:a16="http://schemas.microsoft.com/office/drawing/2014/main" id="{6CAEC692-F266-434C-B4E5-984E69DA9107}"/>
                </a:ext>
              </a:extLst>
            </p:cNvPr>
            <p:cNvSpPr>
              <a:spLocks noChangeShapeType="1"/>
            </p:cNvSpPr>
            <p:nvPr/>
          </p:nvSpPr>
          <p:spPr bwMode="auto">
            <a:xfrm flipV="1">
              <a:off x="2712" y="3144"/>
              <a:ext cx="192"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800" b="1">
                <a:latin typeface="UTM Swiss Condensed" panose="02000500000000000000" pitchFamily="2" charset="0"/>
              </a:endParaRPr>
            </a:p>
          </p:txBody>
        </p:sp>
        <p:sp>
          <p:nvSpPr>
            <p:cNvPr id="11278" name="Line 24">
              <a:extLst>
                <a:ext uri="{FF2B5EF4-FFF2-40B4-BE49-F238E27FC236}">
                  <a16:creationId xmlns:a16="http://schemas.microsoft.com/office/drawing/2014/main" id="{FBF6BD6E-2D6B-4C3B-8321-0A3D44D75618}"/>
                </a:ext>
              </a:extLst>
            </p:cNvPr>
            <p:cNvSpPr>
              <a:spLocks noChangeShapeType="1"/>
            </p:cNvSpPr>
            <p:nvPr/>
          </p:nvSpPr>
          <p:spPr bwMode="auto">
            <a:xfrm flipH="1" flipV="1">
              <a:off x="4356" y="3420"/>
              <a:ext cx="60"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800" b="1">
                <a:latin typeface="UTM Swiss Condensed" panose="02000500000000000000" pitchFamily="2" charset="0"/>
              </a:endParaRPr>
            </a:p>
          </p:txBody>
        </p:sp>
      </p:grpSp>
      <p:sp>
        <p:nvSpPr>
          <p:cNvPr id="10265" name="Text Box 25">
            <a:extLst>
              <a:ext uri="{FF2B5EF4-FFF2-40B4-BE49-F238E27FC236}">
                <a16:creationId xmlns:a16="http://schemas.microsoft.com/office/drawing/2014/main" id="{45E5DF81-AA80-466C-AB4B-EA7DA2A8C7FF}"/>
              </a:ext>
            </a:extLst>
          </p:cNvPr>
          <p:cNvSpPr txBox="1">
            <a:spLocks noChangeArrowheads="1"/>
          </p:cNvSpPr>
          <p:nvPr/>
        </p:nvSpPr>
        <p:spPr bwMode="auto">
          <a:xfrm>
            <a:off x="457200" y="1295400"/>
            <a:ext cx="11353800" cy="173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just" eaLnBrk="1" hangingPunct="1">
              <a:buClr>
                <a:schemeClr val="tx1"/>
              </a:buClr>
              <a:buFont typeface="Symbol" panose="05050102010706020507" pitchFamily="18" charset="2"/>
              <a:buNone/>
            </a:pPr>
            <a:r>
              <a:rPr lang="en-US" altLang="en-US" sz="4800" u="none">
                <a:solidFill>
                  <a:srgbClr val="0000FF"/>
                </a:solidFill>
                <a:latin typeface="UTM Swiss Condensed" panose="02000500000000000000" pitchFamily="2" charset="0"/>
              </a:rPr>
              <a:t>* Cấu tạo:  </a:t>
            </a:r>
            <a:r>
              <a:rPr lang="en-US" altLang="en-US" sz="4800" b="0" u="none">
                <a:solidFill>
                  <a:srgbClr val="0000FF"/>
                </a:solidFill>
                <a:latin typeface="UTM Swiss Condensed" panose="02000500000000000000" pitchFamily="2" charset="0"/>
              </a:rPr>
              <a:t>Máy quang phổ lăng kính có 3 bộ phận chính</a:t>
            </a:r>
          </a:p>
        </p:txBody>
      </p:sp>
      <p:sp>
        <p:nvSpPr>
          <p:cNvPr id="27" name="AutoShape 5">
            <a:extLst>
              <a:ext uri="{FF2B5EF4-FFF2-40B4-BE49-F238E27FC236}">
                <a16:creationId xmlns:a16="http://schemas.microsoft.com/office/drawing/2014/main" id="{B78B9ED0-D60C-4D2D-8D46-87824ED6D6CC}"/>
              </a:ext>
            </a:extLst>
          </p:cNvPr>
          <p:cNvSpPr>
            <a:spLocks noChangeArrowheads="1"/>
          </p:cNvSpPr>
          <p:nvPr/>
        </p:nvSpPr>
        <p:spPr bwMode="ltGray">
          <a:xfrm>
            <a:off x="457200" y="274022"/>
            <a:ext cx="10439400" cy="923330"/>
          </a:xfrm>
          <a:prstGeom prst="chevron">
            <a:avLst>
              <a:gd name="adj" fmla="val 17841"/>
            </a:avLst>
          </a:prstGeom>
          <a:solidFill>
            <a:srgbClr val="FFC00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lvl1pPr>
              <a:defRPr b="1" u="sng">
                <a:solidFill>
                  <a:schemeClr val="tx1"/>
                </a:solidFill>
                <a:latin typeface="Times New Roman" panose="02020603050405020304" pitchFamily="18" charset="0"/>
              </a:defRPr>
            </a:lvl1pPr>
            <a:lvl2pPr marL="742950" indent="-285750">
              <a:defRPr b="1" u="sng">
                <a:solidFill>
                  <a:schemeClr val="tx1"/>
                </a:solidFill>
                <a:latin typeface="Times New Roman" panose="02020603050405020304" pitchFamily="18" charset="0"/>
              </a:defRPr>
            </a:lvl2pPr>
            <a:lvl3pPr marL="1143000" indent="-228600">
              <a:defRPr b="1" u="sng">
                <a:solidFill>
                  <a:schemeClr val="tx1"/>
                </a:solidFill>
                <a:latin typeface="Times New Roman" panose="02020603050405020304" pitchFamily="18" charset="0"/>
              </a:defRPr>
            </a:lvl3pPr>
            <a:lvl4pPr marL="1600200" indent="-228600">
              <a:defRPr b="1" u="sng">
                <a:solidFill>
                  <a:schemeClr val="tx1"/>
                </a:solidFill>
                <a:latin typeface="Times New Roman" panose="02020603050405020304" pitchFamily="18" charset="0"/>
              </a:defRPr>
            </a:lvl4pPr>
            <a:lvl5pPr marL="2057400" indent="-22860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5400" u="none">
                <a:solidFill>
                  <a:srgbClr val="C00000"/>
                </a:solidFill>
                <a:latin typeface="UTM Swiss Condensed" panose="02000500000000000000" pitchFamily="2" charset="0"/>
              </a:rPr>
              <a:t>I. MÁY QUANG PHỔ LĂNG KÍNH</a:t>
            </a:r>
            <a:endParaRPr lang="en-US" altLang="vi-VN" sz="5400" b="0" u="none">
              <a:solidFill>
                <a:srgbClr val="C00000"/>
              </a:solidFill>
              <a:latin typeface="UTM Swiss Condensed" panose="02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65"/>
                                        </p:tgtEl>
                                        <p:attrNameLst>
                                          <p:attrName>style.visibility</p:attrName>
                                        </p:attrNameLst>
                                      </p:cBhvr>
                                      <p:to>
                                        <p:strVal val="visible"/>
                                      </p:to>
                                    </p:set>
                                    <p:animEffect transition="in" filter="box(in)">
                                      <p:cBhvr>
                                        <p:cTn id="7" dur="500"/>
                                        <p:tgtEl>
                                          <p:spTgt spid="10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heckerboard(across)">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8"/>
</p:tagLst>
</file>

<file path=ppt/tags/tag2.xml><?xml version="1.0" encoding="utf-8"?>
<p:tagLst xmlns:a="http://schemas.openxmlformats.org/drawingml/2006/main" xmlns:r="http://schemas.openxmlformats.org/officeDocument/2006/relationships" xmlns:p="http://schemas.openxmlformats.org/presentationml/2006/main">
  <p:tag name="TIMING" val="|0|3.4|9.3"/>
</p:tagLst>
</file>

<file path=ppt/theme/theme1.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1964</TotalTime>
  <Words>1261</Words>
  <PresentationFormat>Màn hình rộng</PresentationFormat>
  <Paragraphs>170</Paragraphs>
  <Slides>34</Slides>
  <Notes>3</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34</vt:i4>
      </vt:variant>
    </vt:vector>
  </HeadingPairs>
  <TitlesOfParts>
    <vt:vector size="44" baseType="lpstr">
      <vt:lpstr>Times New Roman</vt:lpstr>
      <vt:lpstr>Arial</vt:lpstr>
      <vt:lpstr>Calibri Light</vt:lpstr>
      <vt:lpstr>Calibri</vt:lpstr>
      <vt:lpstr>Stencil</vt:lpstr>
      <vt:lpstr>.VnVogueH</vt:lpstr>
      <vt:lpstr>Symbol</vt:lpstr>
      <vt:lpstr>VNI-Times</vt:lpstr>
      <vt:lpstr>.VnTimeH</vt:lpstr>
      <vt:lpstr>Office Theme</vt:lpstr>
      <vt:lpstr>Bản trình bày PowerPoint</vt:lpstr>
      <vt:lpstr>Bản trình bày PowerPoint</vt:lpstr>
      <vt:lpstr>Bản trình bày PowerPoint</vt:lpstr>
      <vt:lpstr>Bản trình bày PowerPoint</vt:lpstr>
      <vt:lpstr>BÀI 26: CÁC LOẠI QUANG PHỔ</vt:lpstr>
      <vt:lpstr>Bản trình bày PowerPoint</vt:lpstr>
      <vt:lpstr>Bản trình bày PowerPoint</vt:lpstr>
      <vt:lpstr> MÁY QUANG PHỔ LĂNG KÍNH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Hình aûnh quang phoå vaïch cuûa moät soá chaát</vt:lpstr>
      <vt:lpstr>Bản trình bày PowerPoint</vt:lpstr>
      <vt:lpstr>Bản trình bày PowerPoint</vt:lpstr>
      <vt:lpstr>Bản trình bày PowerPoint</vt:lpstr>
      <vt:lpstr>Bản trình bày PowerPoint</vt:lpstr>
      <vt:lpstr>Bản trình bày PowerPoint</vt:lpstr>
      <vt:lpstr>Hình aûnh quang phoå haáp thuï cuûa moät soá chaát</vt:lpstr>
      <vt:lpstr>QUANG PHỔ VẠCH VÀ QUANG PHỔ HẤP THỤ CỦA NATRI</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2009-02-08T20:42:09Z</dcterms:created>
  <dcterms:modified xsi:type="dcterms:W3CDTF">2021-02-18T15:39:57Z</dcterms:modified>
</cp:coreProperties>
</file>