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50" r:id="rId3"/>
    <p:sldId id="302" r:id="rId4"/>
    <p:sldId id="292" r:id="rId5"/>
    <p:sldId id="360" r:id="rId6"/>
    <p:sldId id="334" r:id="rId7"/>
    <p:sldId id="399" r:id="rId8"/>
    <p:sldId id="400" r:id="rId9"/>
    <p:sldId id="333" r:id="rId10"/>
    <p:sldId id="395" r:id="rId11"/>
    <p:sldId id="336" r:id="rId12"/>
    <p:sldId id="384" r:id="rId13"/>
    <p:sldId id="345" r:id="rId14"/>
    <p:sldId id="362" r:id="rId15"/>
    <p:sldId id="388" r:id="rId16"/>
    <p:sldId id="389" r:id="rId17"/>
    <p:sldId id="347" r:id="rId18"/>
    <p:sldId id="364" r:id="rId19"/>
    <p:sldId id="393" r:id="rId20"/>
    <p:sldId id="396" r:id="rId21"/>
    <p:sldId id="397" r:id="rId22"/>
    <p:sldId id="398" r:id="rId23"/>
    <p:sldId id="391" r:id="rId24"/>
    <p:sldId id="315" r:id="rId25"/>
    <p:sldId id="380" r:id="rId26"/>
    <p:sldId id="331" r:id="rId27"/>
    <p:sldId id="295" r:id="rId28"/>
    <p:sldId id="329" r:id="rId29"/>
    <p:sldId id="341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  <p:cmAuthor id="1" name="Us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99"/>
    <a:srgbClr val="FF0000"/>
    <a:srgbClr val="FF9966"/>
    <a:srgbClr val="FF99CC"/>
    <a:srgbClr val="009900"/>
    <a:srgbClr val="CC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103965-12E6-457E-9C15-A2A5B44947F9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C3E215-860A-4D0E-9983-EF39C2390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60A9DB-C1BB-4E34-9D78-BC95C60477C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35283" y="46037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2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506480" y="12005"/>
            <a:ext cx="270721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2a – Vocabulary Expansion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-1588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5108280" y="1720046"/>
            <a:ext cx="63436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2: Fit for life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2a: Vocab Expansion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31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2DAF15-B7AC-4203-BB58-0BD03F74AE3B}"/>
              </a:ext>
            </a:extLst>
          </p:cNvPr>
          <p:cNvSpPr/>
          <p:nvPr/>
        </p:nvSpPr>
        <p:spPr>
          <a:xfrm>
            <a:off x="382072" y="439043"/>
            <a:ext cx="113634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5B3"/>
                </a:solidFill>
                <a:latin typeface="+mj-lt"/>
              </a:rPr>
              <a:t>6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Listen and repeat. Which are </a:t>
            </a:r>
            <a:r>
              <a:rPr lang="en-US" sz="2800" i="1" dirty="0">
                <a:solidFill>
                  <a:srgbClr val="211D1E"/>
                </a:solidFill>
                <a:latin typeface="+mj-lt"/>
              </a:rPr>
              <a:t>outdoor sports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? </a:t>
            </a:r>
            <a:r>
              <a:rPr lang="en-US" sz="2800" i="1" dirty="0">
                <a:solidFill>
                  <a:srgbClr val="211D1E"/>
                </a:solidFill>
                <a:latin typeface="+mj-lt"/>
              </a:rPr>
              <a:t>indoor sports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? </a:t>
            </a:r>
            <a:r>
              <a:rPr lang="en-US" sz="2800" i="1" dirty="0">
                <a:solidFill>
                  <a:srgbClr val="211D1E"/>
                </a:solidFill>
                <a:latin typeface="+mj-lt"/>
              </a:rPr>
              <a:t>both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? Make sentences as in the example. 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60939-47DF-4A1A-BE59-D5EB5EE8F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84" y="1328755"/>
            <a:ext cx="9999925" cy="4910966"/>
          </a:xfrm>
          <a:prstGeom prst="rect">
            <a:avLst/>
          </a:prstGeom>
        </p:spPr>
      </p:pic>
      <p:pic>
        <p:nvPicPr>
          <p:cNvPr id="4" name="TA7 RIGHT ON - CD1 - TRACK 18">
            <a:hlinkClick r:id="" action="ppaction://media"/>
            <a:extLst>
              <a:ext uri="{FF2B5EF4-FFF2-40B4-BE49-F238E27FC236}">
                <a16:creationId xmlns:a16="http://schemas.microsoft.com/office/drawing/2014/main" id="{43D5ADCB-7769-4F38-91B8-A809433A2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8068" y="925427"/>
            <a:ext cx="467932" cy="4679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9F9268-63ED-40E6-91E6-D48D568F8F66}"/>
              </a:ext>
            </a:extLst>
          </p:cNvPr>
          <p:cNvSpPr/>
          <p:nvPr/>
        </p:nvSpPr>
        <p:spPr>
          <a:xfrm>
            <a:off x="1865027" y="4004187"/>
            <a:ext cx="13390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outdoor 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7991E6-1A20-4EBE-A6A1-8FD1B2536A6A}"/>
              </a:ext>
            </a:extLst>
          </p:cNvPr>
          <p:cNvSpPr/>
          <p:nvPr/>
        </p:nvSpPr>
        <p:spPr>
          <a:xfrm>
            <a:off x="5082678" y="4004186"/>
            <a:ext cx="13390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outdoor 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0290D-E848-49C8-B9C5-B77288483D28}"/>
              </a:ext>
            </a:extLst>
          </p:cNvPr>
          <p:cNvSpPr/>
          <p:nvPr/>
        </p:nvSpPr>
        <p:spPr>
          <a:xfrm>
            <a:off x="7445800" y="4013309"/>
            <a:ext cx="28811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indoor and outdoor 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FC072-094D-4BD8-89BE-1BE509497D62}"/>
              </a:ext>
            </a:extLst>
          </p:cNvPr>
          <p:cNvSpPr/>
          <p:nvPr/>
        </p:nvSpPr>
        <p:spPr>
          <a:xfrm>
            <a:off x="1338249" y="6036330"/>
            <a:ext cx="28885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indoor and outdoor 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74238A-DD1C-456C-844B-D09FD5E29CF9}"/>
              </a:ext>
            </a:extLst>
          </p:cNvPr>
          <p:cNvSpPr/>
          <p:nvPr/>
        </p:nvSpPr>
        <p:spPr>
          <a:xfrm>
            <a:off x="4923690" y="6026792"/>
            <a:ext cx="10615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indoor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052174-2C70-4BD5-A6E0-4893158A9F4A}"/>
              </a:ext>
            </a:extLst>
          </p:cNvPr>
          <p:cNvSpPr/>
          <p:nvPr/>
        </p:nvSpPr>
        <p:spPr>
          <a:xfrm>
            <a:off x="7523073" y="6054784"/>
            <a:ext cx="28811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indoor and outdoor 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32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734" y="412124"/>
            <a:ext cx="9089265" cy="605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4622554" y="3777871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319CF-F791-47A4-8DDF-299CFE1A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" y="1790163"/>
            <a:ext cx="12158142" cy="3464417"/>
          </a:xfrm>
          <a:prstGeom prst="rect">
            <a:avLst/>
          </a:prstGeom>
        </p:spPr>
      </p:pic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863" y="504825"/>
            <a:ext cx="2814637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4772569" y="3297532"/>
            <a:ext cx="319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6465016" y="3812215"/>
            <a:ext cx="319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9AED44E1-C841-411C-9BF6-C78DD64F0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6801" y="4348736"/>
            <a:ext cx="319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C4E27186-8103-4CDF-AEA3-F6CEA285E5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3163" y="4874524"/>
            <a:ext cx="319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animBg="1"/>
      <p:bldP spid="61448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53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095750" y="3046413"/>
            <a:ext cx="3294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Speaking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222250" y="442913"/>
            <a:ext cx="2384425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F69E86-F7E9-44B3-BA19-245624114AB5}"/>
              </a:ext>
            </a:extLst>
          </p:cNvPr>
          <p:cNvSpPr/>
          <p:nvPr/>
        </p:nvSpPr>
        <p:spPr>
          <a:xfrm>
            <a:off x="2524146" y="2694880"/>
            <a:ext cx="2165464" cy="3539430"/>
          </a:xfrm>
          <a:prstGeom prst="rect">
            <a:avLst/>
          </a:prstGeom>
          <a:ln w="127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211D1E"/>
                </a:solidFill>
                <a:latin typeface="+mj-lt"/>
              </a:rPr>
              <a:t>It’s ... </a:t>
            </a: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6DCA4-EFA0-4E9F-A5FC-DC4D61FE7D6D}"/>
              </a:ext>
            </a:extLst>
          </p:cNvPr>
          <p:cNvSpPr/>
          <p:nvPr/>
        </p:nvSpPr>
        <p:spPr>
          <a:xfrm>
            <a:off x="477549" y="1085021"/>
            <a:ext cx="1394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+mj-lt"/>
              </a:rPr>
              <a:t>amazing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E2C3B7-8CC8-46E7-890C-3403DFC79B1A}"/>
              </a:ext>
            </a:extLst>
          </p:cNvPr>
          <p:cNvSpPr/>
          <p:nvPr/>
        </p:nvSpPr>
        <p:spPr>
          <a:xfrm>
            <a:off x="5123978" y="1092468"/>
            <a:ext cx="1327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+mj-lt"/>
              </a:rPr>
              <a:t>relaxing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76F4D-1FD0-4362-91F3-45595D13D097}"/>
              </a:ext>
            </a:extLst>
          </p:cNvPr>
          <p:cNvSpPr/>
          <p:nvPr/>
        </p:nvSpPr>
        <p:spPr>
          <a:xfrm>
            <a:off x="2267479" y="1093569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+mj-lt"/>
              </a:rPr>
              <a:t>thrilling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F0B7F-9130-4A62-85A3-44F49E57F020}"/>
              </a:ext>
            </a:extLst>
          </p:cNvPr>
          <p:cNvSpPr/>
          <p:nvPr/>
        </p:nvSpPr>
        <p:spPr>
          <a:xfrm>
            <a:off x="10121466" y="1090986"/>
            <a:ext cx="1298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+mj-lt"/>
              </a:rPr>
              <a:t>exciting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5C7071-FB74-49A4-BEBE-664EBBD55DF7}"/>
              </a:ext>
            </a:extLst>
          </p:cNvPr>
          <p:cNvSpPr/>
          <p:nvPr/>
        </p:nvSpPr>
        <p:spPr>
          <a:xfrm>
            <a:off x="4479738" y="1615688"/>
            <a:ext cx="671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solidFill>
                  <a:srgbClr val="000099"/>
                </a:solidFill>
                <a:latin typeface="+mj-lt"/>
              </a:rPr>
              <a:t>fun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778C0-220D-4917-BA72-7C01F47D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500" y="2127236"/>
            <a:ext cx="2310181" cy="61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739D1-FF9E-4A46-9A8E-5CDB4975C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46" y="2045718"/>
            <a:ext cx="1971950" cy="6573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790C2F-4EBC-4059-8EA1-209FDC53607C}"/>
              </a:ext>
            </a:extLst>
          </p:cNvPr>
          <p:cNvSpPr/>
          <p:nvPr/>
        </p:nvSpPr>
        <p:spPr>
          <a:xfrm>
            <a:off x="6592170" y="2766267"/>
            <a:ext cx="2165464" cy="353943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211D1E"/>
                </a:solidFill>
                <a:latin typeface="+mj-lt"/>
              </a:rPr>
              <a:t>It’s ... </a:t>
            </a: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  <a:p>
            <a:pPr algn="just"/>
            <a:endParaRPr lang="en-US" sz="3200" dirty="0">
              <a:solidFill>
                <a:srgbClr val="211D1E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093BA7-8E00-4339-AF9B-72C2FD233FA3}"/>
              </a:ext>
            </a:extLst>
          </p:cNvPr>
          <p:cNvSpPr/>
          <p:nvPr/>
        </p:nvSpPr>
        <p:spPr>
          <a:xfrm>
            <a:off x="7068023" y="1090347"/>
            <a:ext cx="120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solidFill>
                  <a:srgbClr val="000099"/>
                </a:solidFill>
                <a:latin typeface="+mj-lt"/>
              </a:rPr>
              <a:t>boring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CA8452-E50A-4DE9-8B84-711CF56F168C}"/>
              </a:ext>
            </a:extLst>
          </p:cNvPr>
          <p:cNvSpPr/>
          <p:nvPr/>
        </p:nvSpPr>
        <p:spPr>
          <a:xfrm>
            <a:off x="7221413" y="1608241"/>
            <a:ext cx="1716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solidFill>
                  <a:srgbClr val="000099"/>
                </a:solidFill>
                <a:latin typeface="+mj-lt"/>
              </a:rPr>
              <a:t>dangerous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B50A8-66F1-464B-9A30-C604BBFFD9CB}"/>
              </a:ext>
            </a:extLst>
          </p:cNvPr>
          <p:cNvSpPr/>
          <p:nvPr/>
        </p:nvSpPr>
        <p:spPr>
          <a:xfrm>
            <a:off x="8648767" y="1090986"/>
            <a:ext cx="1032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solidFill>
                  <a:srgbClr val="000099"/>
                </a:solidFill>
                <a:latin typeface="+mj-lt"/>
              </a:rPr>
              <a:t>tiring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C37C23-BED7-4480-825F-3FBB72D18CE6}"/>
              </a:ext>
            </a:extLst>
          </p:cNvPr>
          <p:cNvSpPr/>
          <p:nvPr/>
        </p:nvSpPr>
        <p:spPr>
          <a:xfrm>
            <a:off x="1710620" y="1604603"/>
            <a:ext cx="1398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+mj-lt"/>
              </a:rPr>
              <a:t>stressful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AF236F-0441-4925-878A-0E8FF8AA4935}"/>
              </a:ext>
            </a:extLst>
          </p:cNvPr>
          <p:cNvSpPr/>
          <p:nvPr/>
        </p:nvSpPr>
        <p:spPr>
          <a:xfrm>
            <a:off x="3874676" y="1059037"/>
            <a:ext cx="726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solidFill>
                  <a:srgbClr val="000099"/>
                </a:solidFill>
                <a:latin typeface="+mj-lt"/>
              </a:rPr>
              <a:t>dull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B5BA7-57DC-4C51-9D5D-D29AE32A6369}"/>
              </a:ext>
            </a:extLst>
          </p:cNvPr>
          <p:cNvSpPr txBox="1"/>
          <p:nvPr/>
        </p:nvSpPr>
        <p:spPr>
          <a:xfrm>
            <a:off x="3013526" y="442913"/>
            <a:ext cx="687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Put these adjective into correct column.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2056 0.3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5185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06263 0.3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19028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28372 0.32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1648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17253 0.45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2298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0056 0.40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011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11419 0.480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24005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58268 0.537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1" y="26875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3984 0.478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92" y="23912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09271 0.5388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2694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02253 0.55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27685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E10B33-6654-42CB-9969-B5BBC59E5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817" y="728965"/>
            <a:ext cx="3215425" cy="5724760"/>
          </a:xfrm>
          <a:prstGeom prst="rect">
            <a:avLst/>
          </a:prstGeom>
        </p:spPr>
      </p:pic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222250" y="442913"/>
            <a:ext cx="281305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4662C7-7271-46BE-8FDB-E5A6611D8929}"/>
              </a:ext>
            </a:extLst>
          </p:cNvPr>
          <p:cNvSpPr/>
          <p:nvPr/>
        </p:nvSpPr>
        <p:spPr>
          <a:xfrm>
            <a:off x="3375248" y="442913"/>
            <a:ext cx="85945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5B3"/>
                </a:solidFill>
                <a:latin typeface="+mj-lt"/>
              </a:rPr>
              <a:t>8.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Discuss your </a:t>
            </a:r>
            <a:r>
              <a:rPr lang="en-US" sz="3200" b="1" dirty="0" err="1">
                <a:solidFill>
                  <a:srgbClr val="211D1E"/>
                </a:solidFill>
                <a:latin typeface="+mj-lt"/>
              </a:rPr>
              <a:t>favourite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 school sports activities as in the example. </a:t>
            </a:r>
            <a:endParaRPr lang="en-US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3144D-FB60-44BE-BEEB-12B90A864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8" y="1022350"/>
            <a:ext cx="2276793" cy="1257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AFBDA3-5CCE-4F18-99C9-6501CC2FDBA1}"/>
              </a:ext>
            </a:extLst>
          </p:cNvPr>
          <p:cNvSpPr/>
          <p:nvPr/>
        </p:nvSpPr>
        <p:spPr>
          <a:xfrm>
            <a:off x="708338" y="2832766"/>
            <a:ext cx="8242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A: I like playing table tennis. </a:t>
            </a:r>
          </a:p>
          <a:p>
            <a:r>
              <a:rPr lang="pt-BR" sz="3600" dirty="0">
                <a:solidFill>
                  <a:srgbClr val="0070C0"/>
                </a:solidFill>
                <a:latin typeface="+mj-lt"/>
              </a:rPr>
              <a:t>B: So do I. It’s fun. </a:t>
            </a:r>
          </a:p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A: I don’t like taekwondo. It’s dangerous. </a:t>
            </a:r>
          </a:p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B: I don’t think so. It’s exciting. I like it.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4"/>
          <p:cNvSpPr txBox="1">
            <a:spLocks noChangeArrowheads="1"/>
          </p:cNvSpPr>
          <p:nvPr/>
        </p:nvSpPr>
        <p:spPr bwMode="auto">
          <a:xfrm>
            <a:off x="222250" y="442913"/>
            <a:ext cx="2813050" cy="579437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762000" y="1579563"/>
            <a:ext cx="10917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Write a paragraph (60-80 words) about your </a:t>
            </a:r>
            <a:r>
              <a:rPr lang="en-US" sz="3200" i="1" dirty="0" err="1">
                <a:solidFill>
                  <a:schemeClr val="hlink"/>
                </a:solidFill>
                <a:latin typeface="Calibri" pitchFamily="34" charset="0"/>
              </a:rPr>
              <a:t>favourite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sports.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3"/>
          <a:srcRect b="4123"/>
          <a:stretch>
            <a:fillRect/>
          </a:stretch>
        </p:blipFill>
        <p:spPr bwMode="auto">
          <a:xfrm>
            <a:off x="-28575" y="-84138"/>
            <a:ext cx="12249150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4021138" y="4222750"/>
            <a:ext cx="26876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Writing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444500"/>
            <a:ext cx="2065338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Pre-writing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BAFF-6724-4740-A30B-D5115E0A5D7E}"/>
              </a:ext>
            </a:extLst>
          </p:cNvPr>
          <p:cNvSpPr/>
          <p:nvPr/>
        </p:nvSpPr>
        <p:spPr>
          <a:xfrm>
            <a:off x="2313904" y="444500"/>
            <a:ext cx="9624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1D1E"/>
                </a:solidFill>
                <a:latin typeface="+mj-lt"/>
              </a:rPr>
              <a:t>1. Read the task. Underline the key words. For the statements (1-3), choose the correct option. 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E5722-5876-4C20-A4E2-B68437C1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8" y="1364453"/>
            <a:ext cx="6362162" cy="4349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D0890-7F60-472B-90DA-6DE3A98D5F77}"/>
              </a:ext>
            </a:extLst>
          </p:cNvPr>
          <p:cNvSpPr/>
          <p:nvPr/>
        </p:nvSpPr>
        <p:spPr>
          <a:xfrm>
            <a:off x="6400800" y="1790638"/>
            <a:ext cx="5752562" cy="3906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+mj-lt"/>
              </a:rPr>
              <a:t>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1 </a:t>
            </a:r>
            <a:r>
              <a:rPr lang="en-US" sz="3200" dirty="0">
                <a:solidFill>
                  <a:srgbClr val="211D1E"/>
                </a:solidFill>
                <a:latin typeface="+mj-lt"/>
              </a:rPr>
              <a:t>You are going to write a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comment/letter </a:t>
            </a:r>
            <a:r>
              <a:rPr lang="en-US" sz="3200" dirty="0">
                <a:solidFill>
                  <a:srgbClr val="211D1E"/>
                </a:solidFill>
                <a:latin typeface="+mj-lt"/>
              </a:rPr>
              <a:t>on a blog entry.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211D1E"/>
                </a:solidFill>
                <a:latin typeface="+mj-lt"/>
              </a:rPr>
              <a:t>2 </a:t>
            </a:r>
            <a:r>
              <a:rPr lang="en-US" sz="3200" dirty="0">
                <a:solidFill>
                  <a:srgbClr val="211D1E"/>
                </a:solidFill>
                <a:latin typeface="+mj-lt"/>
              </a:rPr>
              <a:t>You are going to write about a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holiday/gesture</a:t>
            </a:r>
            <a:r>
              <a:rPr lang="en-US" sz="3200" dirty="0">
                <a:solidFill>
                  <a:srgbClr val="211D1E"/>
                </a:solidFill>
                <a:latin typeface="+mj-lt"/>
              </a:rPr>
              <a:t>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211D1E"/>
                </a:solidFill>
                <a:latin typeface="+mj-lt"/>
              </a:rPr>
              <a:t>3 </a:t>
            </a:r>
            <a:r>
              <a:rPr lang="en-US" sz="3200" dirty="0">
                <a:solidFill>
                  <a:srgbClr val="211D1E"/>
                </a:solidFill>
                <a:latin typeface="+mj-lt"/>
              </a:rPr>
              <a:t>You are going to write about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60-80/80-100 </a:t>
            </a:r>
            <a:r>
              <a:rPr lang="en-US" sz="3200" dirty="0">
                <a:solidFill>
                  <a:srgbClr val="211D1E"/>
                </a:solidFill>
                <a:latin typeface="+mj-lt"/>
              </a:rPr>
              <a:t>words. 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9DB8E-D0F5-4E16-9628-859D85955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" y="5565195"/>
            <a:ext cx="5066006" cy="8781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62CB7-BDE1-4C68-AA08-5ADA036CEF82}"/>
              </a:ext>
            </a:extLst>
          </p:cNvPr>
          <p:cNvCxnSpPr/>
          <p:nvPr/>
        </p:nvCxnSpPr>
        <p:spPr>
          <a:xfrm>
            <a:off x="1674254" y="5999309"/>
            <a:ext cx="1687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7B9AED-2FA4-4749-A9FA-6C1712C82F17}"/>
              </a:ext>
            </a:extLst>
          </p:cNvPr>
          <p:cNvCxnSpPr>
            <a:cxnSpLocks/>
          </p:cNvCxnSpPr>
          <p:nvPr/>
        </p:nvCxnSpPr>
        <p:spPr>
          <a:xfrm>
            <a:off x="6413679" y="2910725"/>
            <a:ext cx="1687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44B6D3-7EB3-4136-93A4-2086C62ABD82}"/>
              </a:ext>
            </a:extLst>
          </p:cNvPr>
          <p:cNvCxnSpPr>
            <a:cxnSpLocks/>
          </p:cNvCxnSpPr>
          <p:nvPr/>
        </p:nvCxnSpPr>
        <p:spPr>
          <a:xfrm flipV="1">
            <a:off x="1903228" y="2919211"/>
            <a:ext cx="1849242" cy="21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A6DCFB-1D5E-4BD6-8F32-693B9BAE9795}"/>
              </a:ext>
            </a:extLst>
          </p:cNvPr>
          <p:cNvCxnSpPr>
            <a:cxnSpLocks/>
          </p:cNvCxnSpPr>
          <p:nvPr/>
        </p:nvCxnSpPr>
        <p:spPr>
          <a:xfrm>
            <a:off x="6490953" y="4250127"/>
            <a:ext cx="11848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9D64DD-D2B9-482D-A356-2F277495B251}"/>
              </a:ext>
            </a:extLst>
          </p:cNvPr>
          <p:cNvCxnSpPr>
            <a:cxnSpLocks/>
          </p:cNvCxnSpPr>
          <p:nvPr/>
        </p:nvCxnSpPr>
        <p:spPr>
          <a:xfrm>
            <a:off x="2647460" y="6351352"/>
            <a:ext cx="1380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33400F-0F24-4C0A-905E-B108F0C7756F}"/>
              </a:ext>
            </a:extLst>
          </p:cNvPr>
          <p:cNvCxnSpPr>
            <a:cxnSpLocks/>
          </p:cNvCxnSpPr>
          <p:nvPr/>
        </p:nvCxnSpPr>
        <p:spPr>
          <a:xfrm>
            <a:off x="6475928" y="5565195"/>
            <a:ext cx="9349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A4E88D-D1DA-476F-8213-F3151F871442}"/>
              </a:ext>
            </a:extLst>
          </p:cNvPr>
          <p:cNvSpPr/>
          <p:nvPr/>
        </p:nvSpPr>
        <p:spPr>
          <a:xfrm>
            <a:off x="0" y="375075"/>
            <a:ext cx="32004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Frutiger LT Std 55 Roman"/>
              </a:rPr>
              <a:t> </a:t>
            </a:r>
            <a:r>
              <a:rPr lang="en-US" sz="3200" b="1" dirty="0">
                <a:solidFill>
                  <a:srgbClr val="09B14A"/>
                </a:solidFill>
                <a:latin typeface="Frutiger LT Std 55 Roman"/>
              </a:rPr>
              <a:t>Model analysis 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5049EA-BE01-4B9C-892D-78E08608607F}"/>
              </a:ext>
            </a:extLst>
          </p:cNvPr>
          <p:cNvSpPr/>
          <p:nvPr/>
        </p:nvSpPr>
        <p:spPr>
          <a:xfrm>
            <a:off x="3442447" y="375075"/>
            <a:ext cx="8749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9B14A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Read the model. How does the writer start/end the comment? 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D15E9-ACC0-4C13-BA0C-6E74D04A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8" y="1368325"/>
            <a:ext cx="8082241" cy="501902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6887DB-580D-42CD-AD08-BE91C172C34C}"/>
              </a:ext>
            </a:extLst>
          </p:cNvPr>
          <p:cNvCxnSpPr/>
          <p:nvPr/>
        </p:nvCxnSpPr>
        <p:spPr>
          <a:xfrm flipV="1">
            <a:off x="7758953" y="1788459"/>
            <a:ext cx="1385047" cy="25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E2C360-25A0-42A6-8CDA-ACB08D86F559}"/>
              </a:ext>
            </a:extLst>
          </p:cNvPr>
          <p:cNvSpPr txBox="1"/>
          <p:nvPr/>
        </p:nvSpPr>
        <p:spPr>
          <a:xfrm>
            <a:off x="9251576" y="1249850"/>
            <a:ext cx="2273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Start the comment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E4683E-2D33-4EE7-A8B7-55B6CA4F5D45}"/>
              </a:ext>
            </a:extLst>
          </p:cNvPr>
          <p:cNvCxnSpPr/>
          <p:nvPr/>
        </p:nvCxnSpPr>
        <p:spPr>
          <a:xfrm flipV="1">
            <a:off x="5311588" y="4787153"/>
            <a:ext cx="3603812" cy="833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E019E0-0A19-47EC-B7C6-ACBDD2B62CC7}"/>
              </a:ext>
            </a:extLst>
          </p:cNvPr>
          <p:cNvSpPr txBox="1"/>
          <p:nvPr/>
        </p:nvSpPr>
        <p:spPr>
          <a:xfrm>
            <a:off x="9251576" y="4011716"/>
            <a:ext cx="2273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End the comment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4763" y="1414463"/>
            <a:ext cx="3257550" cy="6635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288" y="2254250"/>
            <a:ext cx="3255962" cy="66357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75615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4763" y="3103563"/>
            <a:ext cx="3257550" cy="66357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50950" y="3937000"/>
            <a:ext cx="3255963" cy="6635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Writing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363" y="456821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EB580A-7084-4781-84EA-6B8C07732E60}"/>
              </a:ext>
            </a:extLst>
          </p:cNvPr>
          <p:cNvSpPr/>
          <p:nvPr/>
        </p:nvSpPr>
        <p:spPr>
          <a:xfrm>
            <a:off x="0" y="41778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9B14A"/>
                </a:solidFill>
                <a:latin typeface="+mj-lt"/>
              </a:rPr>
              <a:t>3.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Replace the underlined sentences with the sentences below in your notebook. 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9B029-33AC-46AB-B799-AA3FDDBD6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6" y="1142709"/>
            <a:ext cx="8338313" cy="51780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9512A9-B6F8-45BB-8E46-F5CE5518B1DD}"/>
              </a:ext>
            </a:extLst>
          </p:cNvPr>
          <p:cNvSpPr/>
          <p:nvPr/>
        </p:nvSpPr>
        <p:spPr>
          <a:xfrm>
            <a:off x="8561946" y="2102268"/>
            <a:ext cx="3552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+mj-lt"/>
              </a:rPr>
              <a:t>1 </a:t>
            </a:r>
            <a:r>
              <a:rPr lang="en-US" sz="2800" dirty="0">
                <a:solidFill>
                  <a:srgbClr val="000099"/>
                </a:solidFill>
                <a:latin typeface="+mj-lt"/>
              </a:rPr>
              <a:t>Can’t wait for your next blog entry.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499F35-1978-4F9D-A32C-2F975B621D57}"/>
              </a:ext>
            </a:extLst>
          </p:cNvPr>
          <p:cNvSpPr/>
          <p:nvPr/>
        </p:nvSpPr>
        <p:spPr>
          <a:xfrm>
            <a:off x="8561946" y="3158138"/>
            <a:ext cx="3552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+mj-lt"/>
              </a:rPr>
              <a:t>2 </a:t>
            </a:r>
            <a:r>
              <a:rPr lang="en-US" sz="2800" dirty="0">
                <a:solidFill>
                  <a:srgbClr val="000099"/>
                </a:solidFill>
                <a:latin typeface="+mj-lt"/>
              </a:rPr>
              <a:t>I really enjoy reading your posts.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1421F0-FFB1-4A99-A499-26458562A5D5}"/>
              </a:ext>
            </a:extLst>
          </p:cNvPr>
          <p:cNvSpPr/>
          <p:nvPr/>
        </p:nvSpPr>
        <p:spPr>
          <a:xfrm>
            <a:off x="1839433" y="5591856"/>
            <a:ext cx="389151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99"/>
                </a:solidFill>
                <a:latin typeface="+mj-lt"/>
              </a:rPr>
              <a:t>for your next blog entry.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EB3E-8734-49C3-9C71-D9A4B3194DF6}"/>
              </a:ext>
            </a:extLst>
          </p:cNvPr>
          <p:cNvSpPr/>
          <p:nvPr/>
        </p:nvSpPr>
        <p:spPr>
          <a:xfrm>
            <a:off x="4476459" y="5128540"/>
            <a:ext cx="163921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+mj-lt"/>
              </a:rPr>
              <a:t>Can’t wait </a:t>
            </a:r>
            <a:endParaRPr lang="en-US" sz="24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AC4877-45D2-4172-8FF8-D4B23E16FD53}"/>
              </a:ext>
            </a:extLst>
          </p:cNvPr>
          <p:cNvSpPr/>
          <p:nvPr/>
        </p:nvSpPr>
        <p:spPr>
          <a:xfrm>
            <a:off x="7087085" y="1442072"/>
            <a:ext cx="20182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I really enjoy 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E7F6B0-D10B-4CB1-8694-220A3F9D82B6}"/>
              </a:ext>
            </a:extLst>
          </p:cNvPr>
          <p:cNvSpPr/>
          <p:nvPr/>
        </p:nvSpPr>
        <p:spPr>
          <a:xfrm>
            <a:off x="77273" y="1961922"/>
            <a:ext cx="2612763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200" dirty="0">
                <a:solidFill>
                  <a:srgbClr val="000099"/>
                </a:solidFill>
              </a:rPr>
              <a:t>reading your posts.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45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3E1BDF-62EB-4D1E-96A3-DDF535A6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1" y="1528382"/>
            <a:ext cx="7501286" cy="25449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A0143D-DD96-43E1-BE05-350A731B15FE}"/>
              </a:ext>
            </a:extLst>
          </p:cNvPr>
          <p:cNvSpPr/>
          <p:nvPr/>
        </p:nvSpPr>
        <p:spPr>
          <a:xfrm>
            <a:off x="270456" y="467641"/>
            <a:ext cx="11101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4.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Read the extract from a blog entry and correct two grammar mistakes, one punctuation mistake, and three spelling mistakes. </a:t>
            </a:r>
            <a:endParaRPr lang="en-US" sz="28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D77FE-4C25-4ED0-A659-A3A36836A5C4}"/>
              </a:ext>
            </a:extLst>
          </p:cNvPr>
          <p:cNvSpPr/>
          <p:nvPr/>
        </p:nvSpPr>
        <p:spPr>
          <a:xfrm>
            <a:off x="7894782" y="1528382"/>
            <a:ext cx="27324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211D1E"/>
                </a:solidFill>
                <a:latin typeface="+mj-lt"/>
              </a:rPr>
              <a:t>grammar mistakes</a:t>
            </a:r>
            <a:endParaRPr lang="en-US" sz="2600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A2444E-6DC6-4803-9F3F-D58395B80E96}"/>
              </a:ext>
            </a:extLst>
          </p:cNvPr>
          <p:cNvCxnSpPr/>
          <p:nvPr/>
        </p:nvCxnSpPr>
        <p:spPr>
          <a:xfrm>
            <a:off x="3721995" y="2524259"/>
            <a:ext cx="18803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68534D-66E8-4268-BDF7-2646ED6AAFBA}"/>
              </a:ext>
            </a:extLst>
          </p:cNvPr>
          <p:cNvCxnSpPr/>
          <p:nvPr/>
        </p:nvCxnSpPr>
        <p:spPr>
          <a:xfrm>
            <a:off x="7750277" y="2395470"/>
            <a:ext cx="4793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4AE044-F363-4DC9-B5A7-4AE08AE1E912}"/>
              </a:ext>
            </a:extLst>
          </p:cNvPr>
          <p:cNvSpPr txBox="1"/>
          <p:nvPr/>
        </p:nvSpPr>
        <p:spPr>
          <a:xfrm>
            <a:off x="8397024" y="2098099"/>
            <a:ext cx="15969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have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C2134E-9FF4-4F57-B091-C4462ED2A803}"/>
              </a:ext>
            </a:extLst>
          </p:cNvPr>
          <p:cNvCxnSpPr/>
          <p:nvPr/>
        </p:nvCxnSpPr>
        <p:spPr>
          <a:xfrm>
            <a:off x="399244" y="3837905"/>
            <a:ext cx="437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DC6B0E-B1A9-4CE6-9462-6E4F7C4A344E}"/>
              </a:ext>
            </a:extLst>
          </p:cNvPr>
          <p:cNvCxnSpPr/>
          <p:nvPr/>
        </p:nvCxnSpPr>
        <p:spPr>
          <a:xfrm>
            <a:off x="7750277" y="3642575"/>
            <a:ext cx="47932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791BAC-90B0-4424-975D-6A1BC5FDA656}"/>
              </a:ext>
            </a:extLst>
          </p:cNvPr>
          <p:cNvSpPr txBox="1"/>
          <p:nvPr/>
        </p:nvSpPr>
        <p:spPr>
          <a:xfrm>
            <a:off x="8229600" y="3318042"/>
            <a:ext cx="15969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EF2247-3136-44D2-A71D-A9906F7E5FFF}"/>
              </a:ext>
            </a:extLst>
          </p:cNvPr>
          <p:cNvSpPr/>
          <p:nvPr/>
        </p:nvSpPr>
        <p:spPr>
          <a:xfrm>
            <a:off x="483544" y="4525246"/>
            <a:ext cx="31054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211D1E"/>
                </a:solidFill>
                <a:latin typeface="+mj-lt"/>
              </a:rPr>
              <a:t>punctuation mistake </a:t>
            </a:r>
            <a:endParaRPr lang="en-US" sz="2600" dirty="0"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F5110-2EE3-4D0F-A1C1-94AEE0C2D5C3}"/>
              </a:ext>
            </a:extLst>
          </p:cNvPr>
          <p:cNvCxnSpPr/>
          <p:nvPr/>
        </p:nvCxnSpPr>
        <p:spPr>
          <a:xfrm>
            <a:off x="2550017" y="3403242"/>
            <a:ext cx="1171978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4DE506-3C27-4B74-B669-772331526165}"/>
              </a:ext>
            </a:extLst>
          </p:cNvPr>
          <p:cNvSpPr txBox="1"/>
          <p:nvPr/>
        </p:nvSpPr>
        <p:spPr>
          <a:xfrm>
            <a:off x="6709892" y="5862989"/>
            <a:ext cx="15969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Germany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BF400C-DAC6-4181-8E4E-3DF8EBD8C554}"/>
              </a:ext>
            </a:extLst>
          </p:cNvPr>
          <p:cNvSpPr/>
          <p:nvPr/>
        </p:nvSpPr>
        <p:spPr>
          <a:xfrm>
            <a:off x="7366715" y="3429001"/>
            <a:ext cx="250826" cy="459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A97A14-1836-4F6F-85D3-A6718E1DC992}"/>
              </a:ext>
            </a:extLst>
          </p:cNvPr>
          <p:cNvCxnSpPr>
            <a:cxnSpLocks/>
          </p:cNvCxnSpPr>
          <p:nvPr/>
        </p:nvCxnSpPr>
        <p:spPr>
          <a:xfrm flipH="1">
            <a:off x="2086964" y="3793044"/>
            <a:ext cx="5237739" cy="1693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E2FDA4E-622A-4EDE-906D-C4E77BF4ADA5}"/>
              </a:ext>
            </a:extLst>
          </p:cNvPr>
          <p:cNvSpPr txBox="1"/>
          <p:nvPr/>
        </p:nvSpPr>
        <p:spPr>
          <a:xfrm>
            <a:off x="1653468" y="5271355"/>
            <a:ext cx="3357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B18B66-ED58-4A64-82DB-D23991675F99}"/>
              </a:ext>
            </a:extLst>
          </p:cNvPr>
          <p:cNvSpPr/>
          <p:nvPr/>
        </p:nvSpPr>
        <p:spPr>
          <a:xfrm>
            <a:off x="6096000" y="4073329"/>
            <a:ext cx="26115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211D1E"/>
                </a:solidFill>
                <a:latin typeface="+mj-lt"/>
              </a:rPr>
              <a:t>spelling mistakes </a:t>
            </a:r>
            <a:endParaRPr lang="en-US" sz="2600" dirty="0">
              <a:latin typeface="+mj-lt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09ADED4-E450-4655-B197-065EA57B6740}"/>
              </a:ext>
            </a:extLst>
          </p:cNvPr>
          <p:cNvCxnSpPr/>
          <p:nvPr/>
        </p:nvCxnSpPr>
        <p:spPr>
          <a:xfrm>
            <a:off x="4705833" y="2085220"/>
            <a:ext cx="1115417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EDE2E6-2158-4762-8B50-B112CCDB6728}"/>
              </a:ext>
            </a:extLst>
          </p:cNvPr>
          <p:cNvCxnSpPr/>
          <p:nvPr/>
        </p:nvCxnSpPr>
        <p:spPr>
          <a:xfrm>
            <a:off x="5112913" y="2098099"/>
            <a:ext cx="2086377" cy="2667474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89D86A8-E4CB-44C5-925A-4C126D1B707C}"/>
              </a:ext>
            </a:extLst>
          </p:cNvPr>
          <p:cNvSpPr txBox="1"/>
          <p:nvPr/>
        </p:nvSpPr>
        <p:spPr>
          <a:xfrm>
            <a:off x="6613302" y="4750303"/>
            <a:ext cx="15969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watches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E064AC-47EA-4592-9B2B-1B67FA110EA9}"/>
              </a:ext>
            </a:extLst>
          </p:cNvPr>
          <p:cNvCxnSpPr/>
          <p:nvPr/>
        </p:nvCxnSpPr>
        <p:spPr>
          <a:xfrm>
            <a:off x="5112913" y="2936383"/>
            <a:ext cx="983087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B02110-0BF3-421D-A3E3-FE3833E4594E}"/>
              </a:ext>
            </a:extLst>
          </p:cNvPr>
          <p:cNvCxnSpPr>
            <a:cxnSpLocks/>
          </p:cNvCxnSpPr>
          <p:nvPr/>
        </p:nvCxnSpPr>
        <p:spPr>
          <a:xfrm>
            <a:off x="5405751" y="2934132"/>
            <a:ext cx="1835551" cy="2395486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8D2C9EA-F98D-4A7D-ABA5-D172EBBF71FE}"/>
              </a:ext>
            </a:extLst>
          </p:cNvPr>
          <p:cNvSpPr txBox="1"/>
          <p:nvPr/>
        </p:nvSpPr>
        <p:spPr>
          <a:xfrm>
            <a:off x="6803427" y="5355384"/>
            <a:ext cx="15969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</a:rPr>
              <a:t>people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0873EFE-5193-4AAB-36DD-C3764B0C4DDF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063491" y="3418133"/>
            <a:ext cx="3646401" cy="2691078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2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3" grpId="0"/>
      <p:bldP spid="24" grpId="0" animBg="1"/>
      <p:bldP spid="27" grpId="0"/>
      <p:bldP spid="33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9FE130-0B28-4874-B118-B45F6CC1B651}"/>
              </a:ext>
            </a:extLst>
          </p:cNvPr>
          <p:cNvSpPr/>
          <p:nvPr/>
        </p:nvSpPr>
        <p:spPr>
          <a:xfrm>
            <a:off x="489397" y="472002"/>
            <a:ext cx="10959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 </a:t>
            </a:r>
            <a:r>
              <a:rPr lang="en-US" sz="3200" b="1" dirty="0">
                <a:solidFill>
                  <a:srgbClr val="09B14A"/>
                </a:solidFill>
                <a:latin typeface="+mj-lt"/>
              </a:rPr>
              <a:t>5.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Fill in each gap with </a:t>
            </a:r>
            <a:r>
              <a:rPr lang="en-US" sz="3200" i="1" dirty="0">
                <a:solidFill>
                  <a:srgbClr val="211D1E"/>
                </a:solidFill>
                <a:latin typeface="+mj-lt"/>
              </a:rPr>
              <a:t>shake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, </a:t>
            </a:r>
            <a:r>
              <a:rPr lang="en-US" sz="3200" i="1" dirty="0">
                <a:solidFill>
                  <a:srgbClr val="211D1E"/>
                </a:solidFill>
                <a:latin typeface="+mj-lt"/>
              </a:rPr>
              <a:t>thumbs up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, </a:t>
            </a:r>
            <a:r>
              <a:rPr lang="en-US" sz="3200" i="1" dirty="0">
                <a:solidFill>
                  <a:srgbClr val="211D1E"/>
                </a:solidFill>
                <a:latin typeface="+mj-lt"/>
              </a:rPr>
              <a:t>wish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, or </a:t>
            </a:r>
            <a:r>
              <a:rPr lang="en-US" sz="3200" i="1" dirty="0">
                <a:solidFill>
                  <a:srgbClr val="211D1E"/>
                </a:solidFill>
                <a:latin typeface="+mj-lt"/>
              </a:rPr>
              <a:t>curl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. </a:t>
            </a:r>
            <a:endParaRPr lang="en-US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4DDDD-EEF8-4442-A98F-D75A0212F446}"/>
              </a:ext>
            </a:extLst>
          </p:cNvPr>
          <p:cNvSpPr/>
          <p:nvPr/>
        </p:nvSpPr>
        <p:spPr>
          <a:xfrm>
            <a:off x="184597" y="1774252"/>
            <a:ext cx="11822805" cy="330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99"/>
                </a:solidFill>
                <a:latin typeface="+mj-lt"/>
              </a:rPr>
              <a:t>1 </a:t>
            </a:r>
            <a:r>
              <a:rPr lang="en-US" sz="2800" dirty="0">
                <a:solidFill>
                  <a:srgbClr val="000099"/>
                </a:solidFill>
                <a:latin typeface="+mj-lt"/>
              </a:rPr>
              <a:t>In Asia, it’s rude to ____________ your index finger to ask somebody to come to you.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99"/>
                </a:solidFill>
                <a:latin typeface="+mj-lt"/>
              </a:rPr>
              <a:t>2 </a:t>
            </a:r>
            <a:r>
              <a:rPr lang="en-US" sz="2800" dirty="0">
                <a:solidFill>
                  <a:srgbClr val="000099"/>
                </a:solidFill>
                <a:latin typeface="+mj-lt"/>
              </a:rPr>
              <a:t>In Australia, the ____________ means everything is OK.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99"/>
                </a:solidFill>
                <a:latin typeface="+mj-lt"/>
              </a:rPr>
              <a:t>3 </a:t>
            </a:r>
            <a:r>
              <a:rPr lang="en-US" sz="2800" dirty="0">
                <a:solidFill>
                  <a:srgbClr val="000099"/>
                </a:solidFill>
                <a:latin typeface="+mj-lt"/>
              </a:rPr>
              <a:t>It’s polite to ____________ hands when you greet someone.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99"/>
                </a:solidFill>
                <a:latin typeface="+mj-lt"/>
              </a:rPr>
              <a:t>4 </a:t>
            </a:r>
            <a:r>
              <a:rPr lang="en-US" sz="2800" dirty="0">
                <a:solidFill>
                  <a:srgbClr val="000099"/>
                </a:solidFill>
                <a:latin typeface="+mj-lt"/>
              </a:rPr>
              <a:t>Don’t cross your fingers to __________ for luck in Vietnam. It’s very rude!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B0CA2-A2CF-4380-AB9B-77A5D1736622}"/>
              </a:ext>
            </a:extLst>
          </p:cNvPr>
          <p:cNvSpPr/>
          <p:nvPr/>
        </p:nvSpPr>
        <p:spPr>
          <a:xfrm>
            <a:off x="3043831" y="3121687"/>
            <a:ext cx="1729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+mj-lt"/>
              </a:rPr>
              <a:t>thumbs up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A56BC-6AAB-4BB2-9E45-9FF318F7C9F5}"/>
              </a:ext>
            </a:extLst>
          </p:cNvPr>
          <p:cNvSpPr/>
          <p:nvPr/>
        </p:nvSpPr>
        <p:spPr>
          <a:xfrm>
            <a:off x="2939811" y="3807259"/>
            <a:ext cx="1015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+mj-lt"/>
              </a:rPr>
              <a:t>shake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0EFA7-A75D-4AB4-9DA8-780F85AEC6B1}"/>
              </a:ext>
            </a:extLst>
          </p:cNvPr>
          <p:cNvSpPr/>
          <p:nvPr/>
        </p:nvSpPr>
        <p:spPr>
          <a:xfrm>
            <a:off x="3955730" y="1858405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+mj-lt"/>
              </a:rPr>
              <a:t>curl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9011A-342B-4A31-82F0-BF2E3A9FC58A}"/>
              </a:ext>
            </a:extLst>
          </p:cNvPr>
          <p:cNvSpPr/>
          <p:nvPr/>
        </p:nvSpPr>
        <p:spPr>
          <a:xfrm>
            <a:off x="4909950" y="4519341"/>
            <a:ext cx="846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+mj-lt"/>
              </a:rPr>
              <a:t>wish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4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444500"/>
            <a:ext cx="2701925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While-writing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31065" y="1547903"/>
            <a:ext cx="112947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+mj-lt"/>
              </a:rPr>
              <a:t>6. Brainstorming: </a:t>
            </a:r>
            <a:r>
              <a:rPr lang="en-US" sz="2800" b="1" dirty="0">
                <a:latin typeface="+mj-lt"/>
              </a:rPr>
              <a:t>Read the task in Exercise 1. Use ideas from Exercise 5 to make notes under the headings </a:t>
            </a:r>
            <a:r>
              <a:rPr lang="en-US" sz="2800" b="1" i="1" dirty="0">
                <a:latin typeface="+mj-lt"/>
              </a:rPr>
              <a:t>gesture, what it means in my country </a:t>
            </a:r>
            <a:r>
              <a:rPr lang="en-US" sz="2800" b="1" dirty="0">
                <a:latin typeface="+mj-lt"/>
              </a:rPr>
              <a:t>and </a:t>
            </a:r>
            <a:r>
              <a:rPr lang="en-US" sz="2800" b="1" i="1" dirty="0">
                <a:latin typeface="+mj-lt"/>
              </a:rPr>
              <a:t>what it means in another country</a:t>
            </a:r>
            <a:r>
              <a:rPr lang="en-US" sz="2800" b="1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7F4261-15B5-460F-8713-A2B8F401624E}"/>
              </a:ext>
            </a:extLst>
          </p:cNvPr>
          <p:cNvSpPr/>
          <p:nvPr/>
        </p:nvSpPr>
        <p:spPr>
          <a:xfrm>
            <a:off x="631064" y="3287332"/>
            <a:ext cx="49782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7. 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Use your notes in Exercise 6 and the phrases/sentences from the Useful Language box to comment on Phil’s blog entry. 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BFEA1-4434-421D-9E19-9094B0A1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306" y="3287332"/>
            <a:ext cx="6582694" cy="3105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2098675" y="1838325"/>
            <a:ext cx="5786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44550" y="1579563"/>
            <a:ext cx="1041876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400" i="1" dirty="0">
                <a:solidFill>
                  <a:srgbClr val="000099"/>
                </a:solidFill>
                <a:latin typeface="+mj-lt"/>
              </a:rPr>
              <a:t>Write a paragraph about 60-80 words about your </a:t>
            </a:r>
            <a:r>
              <a:rPr lang="en-US" sz="3400" i="1" dirty="0" err="1">
                <a:solidFill>
                  <a:srgbClr val="000099"/>
                </a:solidFill>
                <a:latin typeface="+mj-lt"/>
              </a:rPr>
              <a:t>favourite</a:t>
            </a:r>
            <a:r>
              <a:rPr lang="en-US" sz="3400" i="1" dirty="0">
                <a:solidFill>
                  <a:srgbClr val="000099"/>
                </a:solidFill>
                <a:latin typeface="+mj-lt"/>
              </a:rPr>
              <a:t> sport (name of sport, place, number of players, equipment, aim, and how to play it).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School sports/ activities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Skills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Speaking: agreeing/ disagreeing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Writing: a blog comment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825" y="1711215"/>
            <a:ext cx="11257432" cy="2616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- Do exercises in workbook on page 16.</a:t>
            </a:r>
          </a:p>
          <a:p>
            <a:pPr>
              <a:spcBef>
                <a:spcPts val="1200"/>
              </a:spcBef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- </a:t>
            </a:r>
            <a:r>
              <a:rPr lang="en-US" sz="3600" i="1" dirty="0" err="1">
                <a:solidFill>
                  <a:srgbClr val="000099"/>
                </a:solidFill>
                <a:latin typeface="+mj-lt"/>
              </a:rPr>
              <a:t>Practise</a:t>
            </a:r>
            <a:r>
              <a:rPr lang="en-US" sz="3600" i="1" dirty="0">
                <a:solidFill>
                  <a:srgbClr val="000099"/>
                </a:solidFill>
                <a:latin typeface="+mj-lt"/>
              </a:rPr>
              <a:t> the vocabulary in </a:t>
            </a:r>
            <a:r>
              <a:rPr lang="en-US" sz="3600" b="1" i="1" dirty="0">
                <a:solidFill>
                  <a:srgbClr val="000099"/>
                </a:solidFill>
                <a:latin typeface="+mj-lt"/>
              </a:rPr>
              <a:t>TA 7 Right On Notebook</a:t>
            </a:r>
            <a:r>
              <a:rPr lang="en-US" sz="3600" i="1" dirty="0">
                <a:solidFill>
                  <a:srgbClr val="000099"/>
                </a:solidFill>
                <a:latin typeface="+mj-lt"/>
              </a:rPr>
              <a:t> (page 12)</a:t>
            </a:r>
          </a:p>
          <a:p>
            <a:pPr>
              <a:spcBef>
                <a:spcPts val="1200"/>
              </a:spcBef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- Prepare the next lesson (page 32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587374" y="1230024"/>
            <a:ext cx="1122539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- review some indoor and outdoor sports.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- learn and use some adjectives describing school sports/ activities.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i="1" dirty="0">
                <a:solidFill>
                  <a:srgbClr val="000099"/>
                </a:solidFill>
                <a:latin typeface="+mj-lt"/>
              </a:rPr>
              <a:t>- </a:t>
            </a:r>
            <a:r>
              <a:rPr lang="en-US" sz="3600" i="1" dirty="0">
                <a:solidFill>
                  <a:srgbClr val="000099"/>
                </a:solidFill>
                <a:latin typeface="+mj-lt"/>
              </a:rPr>
              <a:t>review agreeing and disagreeing expressions.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- write a blog comment.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- discuss your </a:t>
            </a:r>
            <a:r>
              <a:rPr lang="en-US" sz="3600" i="1" dirty="0" err="1">
                <a:solidFill>
                  <a:srgbClr val="000099"/>
                </a:solidFill>
                <a:latin typeface="+mj-lt"/>
              </a:rPr>
              <a:t>favourite</a:t>
            </a:r>
            <a:r>
              <a:rPr lang="en-US" sz="3600" i="1" dirty="0">
                <a:solidFill>
                  <a:srgbClr val="000099"/>
                </a:solidFill>
                <a:latin typeface="+mj-lt"/>
              </a:rPr>
              <a:t> school sports activities.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2E0AC-8021-464D-9278-A7CB6AB3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85" y="945450"/>
            <a:ext cx="2761144" cy="2312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12999-D4BE-4B00-BFF2-14BCF5E8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880" y="970941"/>
            <a:ext cx="2694889" cy="2287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1FD71-C478-4B49-8ED7-1A26D9573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420" y="958195"/>
            <a:ext cx="2761144" cy="2484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C4892-4FCE-48D1-9905-97AD471C8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22" y="3963428"/>
            <a:ext cx="2941386" cy="1902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DD1EF-FB98-461F-9E66-8DE1DE537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292" y="3981063"/>
            <a:ext cx="3214398" cy="1890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53B16-BE70-4D99-94F3-658687D12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574" y="4127118"/>
            <a:ext cx="3216313" cy="1772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5CF4A8-E1EF-4E7B-9BD8-0FE161A1FB8A}"/>
              </a:ext>
            </a:extLst>
          </p:cNvPr>
          <p:cNvSpPr txBox="1"/>
          <p:nvPr/>
        </p:nvSpPr>
        <p:spPr>
          <a:xfrm>
            <a:off x="850005" y="412567"/>
            <a:ext cx="69803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Name the sports in the pictures below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A2E8A-ADD1-46D1-B808-5DFDD98EDEAB}"/>
              </a:ext>
            </a:extLst>
          </p:cNvPr>
          <p:cNvSpPr txBox="1"/>
          <p:nvPr/>
        </p:nvSpPr>
        <p:spPr>
          <a:xfrm>
            <a:off x="10006885" y="3017727"/>
            <a:ext cx="1378039" cy="42500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46BB16-EA0F-4D6E-9FBB-1EA2C259EF27}"/>
              </a:ext>
            </a:extLst>
          </p:cNvPr>
          <p:cNvSpPr txBox="1"/>
          <p:nvPr/>
        </p:nvSpPr>
        <p:spPr>
          <a:xfrm>
            <a:off x="5754710" y="2839792"/>
            <a:ext cx="1378039" cy="42500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FFABC-A510-4BAB-A6D3-8AB1BCAF01C5}"/>
              </a:ext>
            </a:extLst>
          </p:cNvPr>
          <p:cNvSpPr txBox="1"/>
          <p:nvPr/>
        </p:nvSpPr>
        <p:spPr>
          <a:xfrm>
            <a:off x="1709591" y="2818099"/>
            <a:ext cx="1378039" cy="42500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851EF3-B999-4250-8B5D-07B879FC3632}"/>
              </a:ext>
            </a:extLst>
          </p:cNvPr>
          <p:cNvSpPr txBox="1"/>
          <p:nvPr/>
        </p:nvSpPr>
        <p:spPr>
          <a:xfrm>
            <a:off x="1756803" y="5421354"/>
            <a:ext cx="1782331" cy="42500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7DE714-08F6-460E-873C-3F3C5B4E4928}"/>
              </a:ext>
            </a:extLst>
          </p:cNvPr>
          <p:cNvSpPr txBox="1"/>
          <p:nvPr/>
        </p:nvSpPr>
        <p:spPr>
          <a:xfrm>
            <a:off x="5602311" y="5462055"/>
            <a:ext cx="2091379" cy="42500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DBE4E9-D6BA-43F4-803D-DE244F857E78}"/>
              </a:ext>
            </a:extLst>
          </p:cNvPr>
          <p:cNvSpPr txBox="1"/>
          <p:nvPr/>
        </p:nvSpPr>
        <p:spPr>
          <a:xfrm>
            <a:off x="9755799" y="5461190"/>
            <a:ext cx="2091379" cy="42500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70144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65894-B32B-4EFD-9983-F6EEC480FB24}"/>
              </a:ext>
            </a:extLst>
          </p:cNvPr>
          <p:cNvSpPr/>
          <p:nvPr/>
        </p:nvSpPr>
        <p:spPr>
          <a:xfrm>
            <a:off x="897227" y="1932378"/>
            <a:ext cx="6833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jogging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dʒɒɡɪŋ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chạy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bộ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1FC80-AC1D-4B00-89ED-230E472D13BF}"/>
              </a:ext>
            </a:extLst>
          </p:cNvPr>
          <p:cNvSpPr/>
          <p:nvPr/>
        </p:nvSpPr>
        <p:spPr>
          <a:xfrm>
            <a:off x="897227" y="2643544"/>
            <a:ext cx="834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football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fʊtbɔːl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8000"/>
                </a:solidFill>
                <a:latin typeface="+mj-lt"/>
              </a:rPr>
              <a:t>môn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bóng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đá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BD2273-80E7-4D1A-9FD7-64281668C996}"/>
              </a:ext>
            </a:extLst>
          </p:cNvPr>
          <p:cNvSpPr/>
          <p:nvPr/>
        </p:nvSpPr>
        <p:spPr>
          <a:xfrm>
            <a:off x="897227" y="3354273"/>
            <a:ext cx="7914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swimming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swɪmɪŋ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bơi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lội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E92BFC-8338-4761-821D-0494510D8EA4}"/>
              </a:ext>
            </a:extLst>
          </p:cNvPr>
          <p:cNvSpPr/>
          <p:nvPr/>
        </p:nvSpPr>
        <p:spPr>
          <a:xfrm>
            <a:off x="897227" y="4031740"/>
            <a:ext cx="724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volleyball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vɒlibɔːl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8000"/>
                </a:solidFill>
                <a:latin typeface="+mj-lt"/>
              </a:rPr>
              <a:t>môn bóng chuyền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4BC1D7-5379-40F1-A799-050D391A7E5B}"/>
              </a:ext>
            </a:extLst>
          </p:cNvPr>
          <p:cNvSpPr/>
          <p:nvPr/>
        </p:nvSpPr>
        <p:spPr>
          <a:xfrm>
            <a:off x="915817" y="4742469"/>
            <a:ext cx="6815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table tennis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teɪbl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tenɪs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bóng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bàn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897227" y="5419936"/>
            <a:ext cx="944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badminton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bædmɪntən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lông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06F2E2-2C7D-4D9C-AC75-7D32EDAAD9B1}"/>
              </a:ext>
            </a:extLst>
          </p:cNvPr>
          <p:cNvSpPr/>
          <p:nvPr/>
        </p:nvSpPr>
        <p:spPr>
          <a:xfrm>
            <a:off x="417195" y="123676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65B3"/>
                </a:solidFill>
                <a:latin typeface="+mj-lt"/>
              </a:rPr>
              <a:t>School sports/activities </a:t>
            </a:r>
            <a:endParaRPr lang="en-US" sz="3200" dirty="0">
              <a:latin typeface="+mj-lt"/>
            </a:endParaRPr>
          </a:p>
        </p:txBody>
      </p:sp>
      <p:pic>
        <p:nvPicPr>
          <p:cNvPr id="3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7224" y="842961"/>
            <a:ext cx="609600" cy="609600"/>
          </a:xfrm>
          <a:prstGeom prst="rect">
            <a:avLst/>
          </a:prstGeom>
        </p:spPr>
      </p:pic>
      <p:pic>
        <p:nvPicPr>
          <p:cNvPr id="4" name="foot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7224" y="872880"/>
            <a:ext cx="609600" cy="609600"/>
          </a:xfrm>
          <a:prstGeom prst="rect">
            <a:avLst/>
          </a:prstGeom>
        </p:spPr>
      </p:pic>
      <p:pic>
        <p:nvPicPr>
          <p:cNvPr id="5" name="jogg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7224" y="842961"/>
            <a:ext cx="609600" cy="609600"/>
          </a:xfrm>
          <a:prstGeom prst="rect">
            <a:avLst/>
          </a:prstGeom>
        </p:spPr>
      </p:pic>
      <p:pic>
        <p:nvPicPr>
          <p:cNvPr id="6" name="swimm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7224" y="874353"/>
            <a:ext cx="609600" cy="609600"/>
          </a:xfrm>
          <a:prstGeom prst="rect">
            <a:avLst/>
          </a:prstGeom>
        </p:spPr>
      </p:pic>
      <p:pic>
        <p:nvPicPr>
          <p:cNvPr id="7" name="table tenni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7224" y="817001"/>
            <a:ext cx="609600" cy="609600"/>
          </a:xfrm>
          <a:prstGeom prst="rect">
            <a:avLst/>
          </a:prstGeom>
        </p:spPr>
      </p:pic>
      <p:pic>
        <p:nvPicPr>
          <p:cNvPr id="9" name="volleybal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7224" y="806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70144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65894-B32B-4EFD-9983-F6EEC480FB24}"/>
              </a:ext>
            </a:extLst>
          </p:cNvPr>
          <p:cNvSpPr/>
          <p:nvPr/>
        </p:nvSpPr>
        <p:spPr>
          <a:xfrm>
            <a:off x="897227" y="1932378"/>
            <a:ext cx="6833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jogging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dʒɒɡɪŋ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chạy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bộ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1FC80-AC1D-4B00-89ED-230E472D13BF}"/>
              </a:ext>
            </a:extLst>
          </p:cNvPr>
          <p:cNvSpPr/>
          <p:nvPr/>
        </p:nvSpPr>
        <p:spPr>
          <a:xfrm>
            <a:off x="897227" y="2643544"/>
            <a:ext cx="834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football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fʊtbɔːl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8000"/>
                </a:solidFill>
                <a:latin typeface="+mj-lt"/>
              </a:rPr>
              <a:t>môn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bóng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đá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BD2273-80E7-4D1A-9FD7-64281668C996}"/>
              </a:ext>
            </a:extLst>
          </p:cNvPr>
          <p:cNvSpPr/>
          <p:nvPr/>
        </p:nvSpPr>
        <p:spPr>
          <a:xfrm>
            <a:off x="897227" y="3354273"/>
            <a:ext cx="7914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swimming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swɪmɪŋ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bơi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lội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E92BFC-8338-4761-821D-0494510D8EA4}"/>
              </a:ext>
            </a:extLst>
          </p:cNvPr>
          <p:cNvSpPr/>
          <p:nvPr/>
        </p:nvSpPr>
        <p:spPr>
          <a:xfrm>
            <a:off x="897227" y="4031740"/>
            <a:ext cx="724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volleyball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vɒlibɔːl</a:t>
            </a:r>
            <a:r>
              <a:rPr lang="en-US" sz="2800" dirty="0">
                <a:latin typeface="+mn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8000"/>
                </a:solidFill>
                <a:latin typeface="+mj-lt"/>
              </a:rPr>
              <a:t>môn bóng chuyền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4BC1D7-5379-40F1-A799-050D391A7E5B}"/>
              </a:ext>
            </a:extLst>
          </p:cNvPr>
          <p:cNvSpPr/>
          <p:nvPr/>
        </p:nvSpPr>
        <p:spPr>
          <a:xfrm>
            <a:off x="915817" y="4742469"/>
            <a:ext cx="68150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table tennis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teɪbl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tenɪs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bóng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bàn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897227" y="5419936"/>
            <a:ext cx="944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badminton </a:t>
            </a:r>
            <a:r>
              <a:rPr lang="en-US" sz="2800" dirty="0">
                <a:latin typeface="+mn-lt"/>
              </a:rPr>
              <a:t>/ˈ</a:t>
            </a:r>
            <a:r>
              <a:rPr lang="en-US" sz="2800" dirty="0" err="1">
                <a:latin typeface="+mn-lt"/>
              </a:rPr>
              <a:t>bædmɪntən</a:t>
            </a:r>
            <a:r>
              <a:rPr lang="en-US" sz="2800" dirty="0">
                <a:latin typeface="+mn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môn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+mj-lt"/>
              </a:rPr>
              <a:t>lông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06F2E2-2C7D-4D9C-AC75-7D32EDAAD9B1}"/>
              </a:ext>
            </a:extLst>
          </p:cNvPr>
          <p:cNvSpPr/>
          <p:nvPr/>
        </p:nvSpPr>
        <p:spPr>
          <a:xfrm>
            <a:off x="417195" y="123676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65B3"/>
                </a:solidFill>
                <a:latin typeface="+mj-lt"/>
              </a:rPr>
              <a:t>School sports/activities </a:t>
            </a:r>
            <a:endParaRPr lang="en-US" sz="3200" dirty="0">
              <a:latin typeface="+mj-lt"/>
            </a:endParaRPr>
          </a:p>
        </p:txBody>
      </p:sp>
      <p:pic>
        <p:nvPicPr>
          <p:cNvPr id="3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7102" y="663433"/>
            <a:ext cx="609600" cy="609600"/>
          </a:xfrm>
          <a:prstGeom prst="rect">
            <a:avLst/>
          </a:prstGeom>
        </p:spPr>
      </p:pic>
      <p:pic>
        <p:nvPicPr>
          <p:cNvPr id="4" name="foot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7102" y="693352"/>
            <a:ext cx="609600" cy="609600"/>
          </a:xfrm>
          <a:prstGeom prst="rect">
            <a:avLst/>
          </a:prstGeom>
        </p:spPr>
      </p:pic>
      <p:pic>
        <p:nvPicPr>
          <p:cNvPr id="5" name="jogg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7102" y="663433"/>
            <a:ext cx="609600" cy="609600"/>
          </a:xfrm>
          <a:prstGeom prst="rect">
            <a:avLst/>
          </a:prstGeom>
        </p:spPr>
      </p:pic>
      <p:pic>
        <p:nvPicPr>
          <p:cNvPr id="6" name="swimm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7102" y="694825"/>
            <a:ext cx="609600" cy="609600"/>
          </a:xfrm>
          <a:prstGeom prst="rect">
            <a:avLst/>
          </a:prstGeom>
        </p:spPr>
      </p:pic>
      <p:pic>
        <p:nvPicPr>
          <p:cNvPr id="7" name="table tenni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7102" y="637473"/>
            <a:ext cx="609600" cy="609600"/>
          </a:xfrm>
          <a:prstGeom prst="rect">
            <a:avLst/>
          </a:prstGeom>
        </p:spPr>
      </p:pic>
      <p:pic>
        <p:nvPicPr>
          <p:cNvPr id="9" name="volleybal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7102" y="62716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4984" y="1689258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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454369" y="3074487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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1273895" y="3771552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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204984" y="4510922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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1273895" y="5188975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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3D57B9-54AC-41CA-05C0-1B51BF99A02C}"/>
              </a:ext>
            </a:extLst>
          </p:cNvPr>
          <p:cNvSpPr txBox="1"/>
          <p:nvPr/>
        </p:nvSpPr>
        <p:spPr>
          <a:xfrm>
            <a:off x="1273895" y="2409702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886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  <p:bldP spid="25" grpId="0"/>
      <p:bldP spid="2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751263" y="4114800"/>
            <a:ext cx="4000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9895</TotalTime>
  <Words>791</Words>
  <Application>Microsoft Office PowerPoint</Application>
  <PresentationFormat>Widescreen</PresentationFormat>
  <Paragraphs>138</Paragraphs>
  <Slides>29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Frutiger LT Std 55 Roman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205</cp:revision>
  <dcterms:created xsi:type="dcterms:W3CDTF">2020-12-08T03:17:05Z</dcterms:created>
  <dcterms:modified xsi:type="dcterms:W3CDTF">2022-12-18T12:16:54Z</dcterms:modified>
</cp:coreProperties>
</file>