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313" r:id="rId3"/>
    <p:sldId id="262" r:id="rId4"/>
    <p:sldId id="315" r:id="rId5"/>
    <p:sldId id="316" r:id="rId6"/>
    <p:sldId id="314" r:id="rId7"/>
    <p:sldId id="318" r:id="rId8"/>
    <p:sldId id="305" r:id="rId9"/>
    <p:sldId id="301" r:id="rId10"/>
    <p:sldId id="308" r:id="rId11"/>
    <p:sldId id="329" r:id="rId12"/>
    <p:sldId id="331" r:id="rId13"/>
    <p:sldId id="332" r:id="rId14"/>
    <p:sldId id="319" r:id="rId15"/>
    <p:sldId id="287" r:id="rId16"/>
    <p:sldId id="311" r:id="rId17"/>
    <p:sldId id="31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30DD"/>
    <a:srgbClr val="00FF00"/>
    <a:srgbClr val="BCFC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9" autoAdjust="0"/>
    <p:restoredTop sz="94706" autoAdjust="0"/>
  </p:normalViewPr>
  <p:slideViewPr>
    <p:cSldViewPr>
      <p:cViewPr varScale="1">
        <p:scale>
          <a:sx n="65" d="100"/>
          <a:sy n="65" d="100"/>
        </p:scale>
        <p:origin x="1356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07371-8868-4589-AC6F-FE52F71079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65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31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gif"/><Relationship Id="rId10" Type="http://schemas.microsoft.com/office/2007/relationships/hdphoto" Target="../media/hdphoto2.wdp"/><Relationship Id="rId4" Type="http://schemas.openxmlformats.org/officeDocument/2006/relationships/image" Target="../media/image8.jpe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9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12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11" Type="http://schemas.openxmlformats.org/officeDocument/2006/relationships/image" Target="../media/image22.png"/><Relationship Id="rId5" Type="http://schemas.openxmlformats.org/officeDocument/2006/relationships/image" Target="../media/image9.gif"/><Relationship Id="rId10" Type="http://schemas.microsoft.com/office/2007/relationships/hdphoto" Target="../media/hdphoto3.wdp"/><Relationship Id="rId4" Type="http://schemas.openxmlformats.org/officeDocument/2006/relationships/image" Target="../media/image8.jpe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10" Type="http://schemas.microsoft.com/office/2007/relationships/hdphoto" Target="../media/hdphoto5.wdp"/><Relationship Id="rId4" Type="http://schemas.openxmlformats.org/officeDocument/2006/relationships/image" Target="../media/image8.jpe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gif"/><Relationship Id="rId12" Type="http://schemas.microsoft.com/office/2007/relationships/hdphoto" Target="../media/hdphoto5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jpeg"/><Relationship Id="rId11" Type="http://schemas.openxmlformats.org/officeDocument/2006/relationships/image" Target="../media/image23.png"/><Relationship Id="rId5" Type="http://schemas.openxmlformats.org/officeDocument/2006/relationships/image" Target="../media/image2.png"/><Relationship Id="rId15" Type="http://schemas.openxmlformats.org/officeDocument/2006/relationships/image" Target="../media/image26.png"/><Relationship Id="rId10" Type="http://schemas.openxmlformats.org/officeDocument/2006/relationships/image" Target="../media/image12.jpeg"/><Relationship Id="rId4" Type="http://schemas.openxmlformats.org/officeDocument/2006/relationships/image" Target="../media/image7.png"/><Relationship Id="rId9" Type="http://schemas.openxmlformats.org/officeDocument/2006/relationships/image" Target="../media/image11.jpeg"/><Relationship Id="rId1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10" Type="http://schemas.microsoft.com/office/2007/relationships/hdphoto" Target="../media/hdphoto1.wdp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10" Type="http://schemas.microsoft.com/office/2007/relationships/hdphoto" Target="../media/hdphoto1.wdp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10" Type="http://schemas.microsoft.com/office/2007/relationships/hdphoto" Target="../media/hdphoto1.wdp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10" Type="http://schemas.microsoft.com/office/2007/relationships/hdphoto" Target="../media/hdphoto1.wdp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10" Type="http://schemas.microsoft.com/office/2007/relationships/hdphoto" Target="../media/hdphoto1.wdp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pic>
        <p:nvPicPr>
          <p:cNvPr id="3076" name="Picture 4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2"/>
          <a:stretch/>
        </p:blipFill>
        <p:spPr bwMode="auto">
          <a:xfrm rot="15616060">
            <a:off x="6740180" y="1138516"/>
            <a:ext cx="2234565" cy="39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Welcome\Desktop\chs13486669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84" y="4343400"/>
            <a:ext cx="9176083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4" name="Picture 2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4"/>
          <a:stretch/>
        </p:blipFill>
        <p:spPr bwMode="auto">
          <a:xfrm rot="13972696">
            <a:off x="6159599" y="-1391747"/>
            <a:ext cx="1587048" cy="36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sus\Pictures\bai mau\nospin_1-lg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5" t="3384" r="5191" b="2904"/>
          <a:stretch/>
        </p:blipFill>
        <p:spPr bwMode="auto">
          <a:xfrm>
            <a:off x="5257800" y="1066800"/>
            <a:ext cx="2490480" cy="254533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381000" y="1066800"/>
            <a:ext cx="6365544" cy="1143000"/>
          </a:xfrm>
        </p:spPr>
        <p:txBody>
          <a:bodyPr>
            <a:noAutofit/>
          </a:bodyPr>
          <a:lstStyle/>
          <a:p>
            <a:r>
              <a:rPr lang="en-US" sz="3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HỆ THỐNG KINH, VĨ TUYẾN </a:t>
            </a:r>
            <a:r>
              <a:rPr lang="en-US" sz="3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/>
            </a:r>
            <a:br>
              <a:rPr lang="en-US" sz="3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3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VÀ </a:t>
            </a:r>
            <a:r>
              <a:rPr lang="en-US" sz="3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TỌA ĐỘ ĐỊA LÍ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990600" y="-152400"/>
            <a:ext cx="396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1: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73" y="2428417"/>
            <a:ext cx="18288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172" y="2535098"/>
            <a:ext cx="115550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-32084" y="3060876"/>
            <a:ext cx="5289884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185337" y="0"/>
            <a:ext cx="45719" cy="838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7400" y="0"/>
            <a:ext cx="45719" cy="4305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590800" y="4724400"/>
            <a:ext cx="4038600" cy="850744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Plain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mbria" pitchFamily="18" charset="0"/>
              </a:rPr>
              <a:t>ĐỊA LÍ 6</a:t>
            </a:r>
            <a:endParaRPr lang="en-US" sz="5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37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20907E-6 L -0.00486 0.07678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8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 animBg="1"/>
      <p:bldP spid="17" grpId="0" animBg="1"/>
      <p:bldP spid="17" grpId="1" animBg="1"/>
      <p:bldP spid="18" grpId="0" animBg="1"/>
      <p:bldP spid="18" grpId="1" animBg="1"/>
      <p:bldP spid="2" grpId="0" animBg="1"/>
      <p:bldP spid="15" grpId="0" animBg="1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165061" y="4726966"/>
            <a:ext cx="1443673" cy="194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ular Callout 23"/>
          <p:cNvSpPr/>
          <p:nvPr/>
        </p:nvSpPr>
        <p:spPr>
          <a:xfrm>
            <a:off x="4343400" y="1219200"/>
            <a:ext cx="4474760" cy="1981200"/>
          </a:xfrm>
          <a:prstGeom prst="wedgeRoundRectCallout">
            <a:avLst>
              <a:gd name="adj1" fmla="val 25045"/>
              <a:gd name="adj2" fmla="val 106466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1036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315034" y="1219200"/>
            <a:ext cx="3875966" cy="2285999"/>
          </a:xfrm>
          <a:prstGeom prst="cloudCallout">
            <a:avLst>
              <a:gd name="adj1" fmla="val -22264"/>
              <a:gd name="adj2" fmla="val 753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1606" y="1676400"/>
            <a:ext cx="2915994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23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3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3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1.2, </a:t>
            </a:r>
            <a:r>
              <a:rPr lang="en-US" sz="23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3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3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tọa</a:t>
            </a:r>
            <a:r>
              <a:rPr lang="en-US" sz="23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3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23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23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3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3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B, C, D.</a:t>
            </a:r>
            <a:endParaRPr lang="en-US" sz="23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Tọa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độ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địa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lí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533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80</a:t>
            </a:r>
            <a:r>
              <a:rPr kumimoji="0" lang="pt-BR" altLang="en-US" sz="1400" b="0" i="0" u="none" strike="noStrike" cap="none" normalizeH="0" baseline="3000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</a:t>
            </a:r>
            <a:r>
              <a:rPr kumimoji="0" lang="pt-BR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</a:t>
            </a:r>
            <a:endParaRPr kumimoji="0" lang="en-US" altLang="en-US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A   </a:t>
            </a:r>
            <a:endParaRPr kumimoji="0" lang="en-US" altLang="en-US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</a:t>
            </a:r>
            <a:endParaRPr kumimoji="0" lang="en-US" altLang="en-US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40</a:t>
            </a:r>
            <a:r>
              <a:rPr kumimoji="0" lang="pt-BR" altLang="en-US" sz="1400" b="0" i="0" u="none" strike="noStrike" cap="none" normalizeH="0" baseline="3000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</a:t>
            </a:r>
            <a:r>
              <a:rPr kumimoji="0" lang="pt-BR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</a:t>
            </a:r>
            <a:endParaRPr kumimoji="0" lang="pt-B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2" name="Picture 31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498750"/>
            <a:ext cx="3321902" cy="3070440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45672"/>
            <a:ext cx="1506026" cy="102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762" y="1295400"/>
            <a:ext cx="1770655" cy="187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740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ãy ghi tọa độ địa lí của các điểm A, B, C trên bản đồ hình 12? Địa lí 6  trang 17 - Địa lí 6 (Trang 15 - 17 SGK) - Tech12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228600"/>
            <a:ext cx="8889997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5250875" y="1600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342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8"/>
          <p:cNvSpPr>
            <a:spLocks noChangeArrowheads="1"/>
          </p:cNvSpPr>
          <p:nvPr/>
        </p:nvSpPr>
        <p:spPr bwMode="auto">
          <a:xfrm>
            <a:off x="457200" y="1676400"/>
            <a:ext cx="3276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vi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vi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tọa</a:t>
            </a:r>
            <a:r>
              <a:rPr lang="en-US" altLang="vi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vi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vi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lý</a:t>
            </a:r>
            <a:r>
              <a:rPr lang="en-US" altLang="vi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vi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vi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A, B, C </a:t>
            </a:r>
            <a:r>
              <a:rPr lang="en-US" altLang="vi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vi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vi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vi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:  </a:t>
            </a:r>
          </a:p>
          <a:p>
            <a:pPr>
              <a:buFontTx/>
              <a:buNone/>
            </a:pPr>
            <a:r>
              <a:rPr lang="en-US" altLang="vi-VN" sz="2000" b="1" dirty="0">
                <a:solidFill>
                  <a:srgbClr val="0000FF"/>
                </a:solidFill>
                <a:latin typeface=".VnTime" panose="020B7200000000000000" pitchFamily="34" charset="0"/>
              </a:rPr>
              <a:t>  </a:t>
            </a:r>
          </a:p>
        </p:txBody>
      </p:sp>
      <p:pic>
        <p:nvPicPr>
          <p:cNvPr id="24579" name="Picture 19" descr="d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548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18"/>
          <p:cNvSpPr>
            <a:spLocks noChangeArrowheads="1"/>
          </p:cNvSpPr>
          <p:nvPr/>
        </p:nvSpPr>
        <p:spPr bwMode="auto">
          <a:xfrm>
            <a:off x="0" y="533400"/>
            <a:ext cx="39356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NHỎ</a:t>
            </a:r>
            <a:endParaRPr lang="en-US" altLang="vi-VN" sz="2400" dirty="0">
              <a:latin typeface="Calibri" panose="020F0502020204030204" pitchFamily="34" charset="0"/>
            </a:endParaRPr>
          </a:p>
        </p:txBody>
      </p:sp>
      <p:sp>
        <p:nvSpPr>
          <p:cNvPr id="24581" name="TextBox 17"/>
          <p:cNvSpPr txBox="1">
            <a:spLocks noChangeArrowheads="1"/>
          </p:cNvSpPr>
          <p:nvPr/>
        </p:nvSpPr>
        <p:spPr bwMode="auto">
          <a:xfrm>
            <a:off x="7696200" y="2895600"/>
            <a:ext cx="4572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4582" name="TextBox 25"/>
          <p:cNvSpPr txBox="1">
            <a:spLocks noChangeArrowheads="1"/>
          </p:cNvSpPr>
          <p:nvPr/>
        </p:nvSpPr>
        <p:spPr bwMode="auto">
          <a:xfrm>
            <a:off x="5791200" y="2895600"/>
            <a:ext cx="4572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4583" name="TextBox 26"/>
          <p:cNvSpPr txBox="1">
            <a:spLocks noChangeArrowheads="1"/>
          </p:cNvSpPr>
          <p:nvPr/>
        </p:nvSpPr>
        <p:spPr bwMode="auto">
          <a:xfrm>
            <a:off x="7696200" y="3962400"/>
            <a:ext cx="4572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601417260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8"/>
          <p:cNvSpPr>
            <a:spLocks noChangeArrowheads="1"/>
          </p:cNvSpPr>
          <p:nvPr/>
        </p:nvSpPr>
        <p:spPr bwMode="auto">
          <a:xfrm>
            <a:off x="0" y="1066800"/>
            <a:ext cx="3733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vi-VN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vi-VN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vi-VN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vi-VN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vi-VN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vi-VN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vi-VN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tọa</a:t>
            </a:r>
            <a:r>
              <a:rPr lang="en-US" altLang="vi-VN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vi-VN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vi-VN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lý</a:t>
            </a:r>
            <a:r>
              <a:rPr lang="en-US" altLang="vi-VN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vi-VN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  <a:p>
            <a:pPr>
              <a:buFontTx/>
              <a:buNone/>
            </a:pPr>
            <a:r>
              <a:rPr lang="en-US" altLang="vi-VN" sz="2000" b="1" dirty="0">
                <a:solidFill>
                  <a:srgbClr val="0000FF"/>
                </a:solidFill>
                <a:latin typeface=".VnTime" panose="020B7200000000000000" pitchFamily="34" charset="0"/>
              </a:rPr>
              <a:t>  </a:t>
            </a:r>
          </a:p>
        </p:txBody>
      </p:sp>
      <p:pic>
        <p:nvPicPr>
          <p:cNvPr id="25603" name="Picture 19" descr="d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548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18"/>
          <p:cNvSpPr>
            <a:spLocks noChangeArrowheads="1"/>
          </p:cNvSpPr>
          <p:nvPr/>
        </p:nvSpPr>
        <p:spPr bwMode="auto">
          <a:xfrm>
            <a:off x="0" y="533400"/>
            <a:ext cx="39301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NHỎ</a:t>
            </a:r>
            <a:endParaRPr lang="en-US" altLang="vi-VN" sz="2400" dirty="0">
              <a:latin typeface="Calibri" panose="020F0502020204030204" pitchFamily="34" charset="0"/>
            </a:endParaRPr>
          </a:p>
        </p:txBody>
      </p:sp>
      <p:sp>
        <p:nvSpPr>
          <p:cNvPr id="2560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1800">
              <a:latin typeface="Calibri" panose="020F0502020204030204" pitchFamily="34" charset="0"/>
            </a:endParaRPr>
          </a:p>
        </p:txBody>
      </p:sp>
      <p:graphicFrame>
        <p:nvGraphicFramePr>
          <p:cNvPr id="25606" name="Object 1"/>
          <p:cNvGraphicFramePr>
            <a:graphicFrameLocks noChangeAspect="1"/>
          </p:cNvGraphicFramePr>
          <p:nvPr/>
        </p:nvGraphicFramePr>
        <p:xfrm>
          <a:off x="460375" y="2362200"/>
          <a:ext cx="1290638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Equation" r:id="rId4" imgW="825500" imgH="482600" progId="Equation.3">
                  <p:embed/>
                </p:oleObj>
              </mc:Choice>
              <mc:Fallback>
                <p:oleObj name="Equation" r:id="rId4" imgW="825500" imgH="482600" progId="Equation.3">
                  <p:embed/>
                  <p:pic>
                    <p:nvPicPr>
                      <p:cNvPr id="25606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375" y="2362200"/>
                        <a:ext cx="1290638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1800">
              <a:latin typeface="Calibri" panose="020F0502020204030204" pitchFamily="34" charset="0"/>
            </a:endParaRPr>
          </a:p>
        </p:txBody>
      </p:sp>
      <p:graphicFrame>
        <p:nvGraphicFramePr>
          <p:cNvPr id="25608" name="Object 3"/>
          <p:cNvGraphicFramePr>
            <a:graphicFrameLocks noChangeAspect="1"/>
          </p:cNvGraphicFramePr>
          <p:nvPr/>
        </p:nvGraphicFramePr>
        <p:xfrm>
          <a:off x="381000" y="3657600"/>
          <a:ext cx="1290638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Equation" r:id="rId6" imgW="825500" imgH="482600" progId="Equation.3">
                  <p:embed/>
                </p:oleObj>
              </mc:Choice>
              <mc:Fallback>
                <p:oleObj name="Equation" r:id="rId6" imgW="825500" imgH="482600" progId="Equation.3">
                  <p:embed/>
                  <p:pic>
                    <p:nvPicPr>
                      <p:cNvPr id="2560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657600"/>
                        <a:ext cx="1290638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898528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7183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165061" y="4726966"/>
            <a:ext cx="1443673" cy="194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ular Callout 23"/>
          <p:cNvSpPr/>
          <p:nvPr/>
        </p:nvSpPr>
        <p:spPr>
          <a:xfrm>
            <a:off x="4086996" y="1219200"/>
            <a:ext cx="4731164" cy="2514600"/>
          </a:xfrm>
          <a:prstGeom prst="wedgeRoundRectCallout">
            <a:avLst>
              <a:gd name="adj1" fmla="val 22491"/>
              <a:gd name="adj2" fmla="val 79904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1036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315034" y="1219200"/>
            <a:ext cx="3494966" cy="2285999"/>
          </a:xfrm>
          <a:prstGeom prst="cloudCallout">
            <a:avLst>
              <a:gd name="adj1" fmla="val -22264"/>
              <a:gd name="adj2" fmla="val 753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0" y="1619531"/>
            <a:ext cx="33528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3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3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3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1.3,  </a:t>
            </a:r>
            <a:r>
              <a:rPr lang="en-US" sz="23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3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3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 </a:t>
            </a:r>
            <a:r>
              <a:rPr lang="vi-VN" sz="23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 đặc điểm lưới kinh, vĩ tuyến của hình </a:t>
            </a:r>
            <a:endParaRPr lang="en-US" sz="2300" b="1" i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3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1.3b. 1.3c. </a:t>
            </a:r>
            <a:endParaRPr lang="vi-VN" sz="23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91000" y="1255455"/>
            <a:ext cx="4648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- 1.3b: </a:t>
            </a:r>
            <a:r>
              <a:rPr lang="en-US" altLang="en-US" sz="2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Kinh 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tuyến là những đường thẳng cách đều nhau. </a:t>
            </a:r>
            <a:r>
              <a:rPr lang="vi-VN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Vĩ 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tuyến là những đường tròn </a:t>
            </a:r>
            <a:r>
              <a:rPr lang="vi-VN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cách 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đều nhau.</a:t>
            </a:r>
            <a:endParaRPr lang="en-US" sz="20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- 1.3c: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Kinh 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tuyến là những đường cong cách đều nhau. Vĩ tuyến cũng là những đường cong </a:t>
            </a:r>
            <a:r>
              <a:rPr lang="vi-VN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cách 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đều nhau. Kinh tuyến gốc và vĩ tuyến gốc là đường thẳng vuông góc với nhau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503373" y="228600"/>
            <a:ext cx="656442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>
                <a:solidFill>
                  <a:srgbClr val="0D30DD"/>
                </a:solidFill>
                <a:latin typeface="Cambria" pitchFamily="18" charset="0"/>
              </a:rPr>
              <a:t>Lưới kinh vĩ tuyến của bản đồ thế giới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2401" y="120515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133600" y="4038600"/>
            <a:ext cx="4683267" cy="2421892"/>
            <a:chOff x="3101207" y="4131307"/>
            <a:chExt cx="3942664" cy="1840325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1207" y="4131308"/>
              <a:ext cx="1981200" cy="1840324"/>
            </a:xfrm>
            <a:prstGeom prst="rect">
              <a:avLst/>
            </a:prstGeom>
            <a:noFill/>
            <a:ln w="9525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4131307"/>
              <a:ext cx="1862271" cy="1840325"/>
            </a:xfrm>
            <a:prstGeom prst="rect">
              <a:avLst/>
            </a:prstGeom>
            <a:noFill/>
            <a:ln w="9525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2635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4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ular Callout 23"/>
          <p:cNvSpPr/>
          <p:nvPr/>
        </p:nvSpPr>
        <p:spPr>
          <a:xfrm>
            <a:off x="609600" y="1642913"/>
            <a:ext cx="6629399" cy="3014763"/>
          </a:xfrm>
          <a:prstGeom prst="wedgeRoundRectCallout">
            <a:avLst>
              <a:gd name="adj1" fmla="val 47907"/>
              <a:gd name="adj2" fmla="val 84626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1036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62000" y="1752600"/>
            <a:ext cx="62483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Lưới 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kinh vĩ tuyến của bản đồ thế giới với phép chiếu đồ hình trụ</a:t>
            </a:r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4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Kinh 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tuyến là những đường thẳng song song cách đều nhau. </a:t>
            </a:r>
            <a:endParaRPr lang="en-US" sz="24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Vĩ 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tuyến cũng là những đường thẳng song song và cách đều nhau. </a:t>
            </a:r>
            <a:endParaRPr lang="en-US" sz="24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Các 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kinh, vĩ tuyến vuông góc với nhau.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720089" y="202779"/>
            <a:ext cx="7183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52401" y="120515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</a:t>
            </a:r>
            <a:endParaRPr lang="en-US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503373" y="228600"/>
            <a:ext cx="656442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>
                <a:solidFill>
                  <a:srgbClr val="0D30DD"/>
                </a:solidFill>
                <a:latin typeface="Cambria" pitchFamily="18" charset="0"/>
              </a:rPr>
              <a:t>Lưới kinh vĩ tuyến của bản đồ thế giới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25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7183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IV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165061" y="4726966"/>
            <a:ext cx="1443673" cy="194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ular Callout 23"/>
          <p:cNvSpPr/>
          <p:nvPr/>
        </p:nvSpPr>
        <p:spPr>
          <a:xfrm>
            <a:off x="4343400" y="1828800"/>
            <a:ext cx="4474760" cy="1752600"/>
          </a:xfrm>
          <a:prstGeom prst="wedgeRoundRectCallout">
            <a:avLst>
              <a:gd name="adj1" fmla="val 23909"/>
              <a:gd name="adj2" fmla="val 83085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1036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315034" y="1905000"/>
            <a:ext cx="3875966" cy="1600199"/>
          </a:xfrm>
          <a:prstGeom prst="cloudCallout">
            <a:avLst>
              <a:gd name="adj1" fmla="val -22264"/>
              <a:gd name="adj2" fmla="val 753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9600" y="2057400"/>
            <a:ext cx="335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vào </a:t>
            </a:r>
            <a:r>
              <a:rPr lang="en-US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1.4 </a:t>
            </a:r>
            <a:r>
              <a:rPr lang="en-US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trên bản đồ các vĩ tuyến vòng cực Bắc và vòng cực Nam, chí tuyến Bắc và chí tuyến Nam</a:t>
            </a:r>
            <a:r>
              <a:rPr lang="vi-V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24400" y="2057400"/>
            <a:ext cx="3962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: 66</a:t>
            </a:r>
            <a:r>
              <a:rPr lang="en-US" sz="2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33’B,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Nam: 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66</a:t>
            </a:r>
            <a:r>
              <a:rPr lang="en-US" sz="2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33’N.</a:t>
            </a:r>
          </a:p>
          <a:p>
            <a:pPr algn="just"/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tuyến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:  23</a:t>
            </a:r>
            <a:r>
              <a:rPr lang="en-US" sz="2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27’B,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tuyến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Nam: 23</a:t>
            </a:r>
            <a:r>
              <a:rPr lang="en-US" sz="2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27’N. </a:t>
            </a:r>
            <a:endParaRPr lang="vi-VN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503373" y="228600"/>
            <a:ext cx="656442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Luyện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tập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và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vận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dụng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2401" y="120515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289263" y="1219200"/>
            <a:ext cx="3901737" cy="461665"/>
          </a:xfrm>
          <a:prstGeom prst="rect">
            <a:avLst/>
          </a:prstGeom>
          <a:solidFill>
            <a:srgbClr val="FFFF99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6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024" y="3909190"/>
            <a:ext cx="4522576" cy="2720210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146834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5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5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7183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IV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165061" y="4726966"/>
            <a:ext cx="1443673" cy="194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ular Callout 23"/>
          <p:cNvSpPr/>
          <p:nvPr/>
        </p:nvSpPr>
        <p:spPr>
          <a:xfrm>
            <a:off x="4343400" y="1905000"/>
            <a:ext cx="4474760" cy="1752600"/>
          </a:xfrm>
          <a:prstGeom prst="wedgeRoundRectCallout">
            <a:avLst>
              <a:gd name="adj1" fmla="val 23909"/>
              <a:gd name="adj2" fmla="val 83085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1036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315034" y="1905000"/>
            <a:ext cx="3875966" cy="1600199"/>
          </a:xfrm>
          <a:prstGeom prst="cloudCallout">
            <a:avLst>
              <a:gd name="adj1" fmla="val -22264"/>
              <a:gd name="adj2" fmla="val 753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5800" y="2184737"/>
            <a:ext cx="30755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vào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1.4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 định tọa độ địa lí của các điểm A, B, C, D.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503373" y="228600"/>
            <a:ext cx="656442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Luyện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tập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và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vận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dụng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2401" y="120515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289263" y="1219200"/>
            <a:ext cx="3901737" cy="461665"/>
          </a:xfrm>
          <a:prstGeom prst="rect">
            <a:avLst/>
          </a:prstGeom>
          <a:solidFill>
            <a:srgbClr val="FFFF99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6"/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024" y="3909190"/>
            <a:ext cx="4522576" cy="2720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318" y="1981200"/>
            <a:ext cx="1311788" cy="160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715" y="1981200"/>
            <a:ext cx="1373605" cy="162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2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755098" y="113362"/>
            <a:ext cx="1036837" cy="105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7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4" grpId="0" animBg="1"/>
      <p:bldP spid="14" grpId="0" animBg="1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10665" y="4687077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97113" y="3666421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87956" y="2575368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76400" y="2057400"/>
            <a:ext cx="5943600" cy="285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7984202" y="87390"/>
            <a:ext cx="1007398" cy="876300"/>
          </a:xfrm>
          <a:prstGeom prst="roundRect">
            <a:avLst>
              <a:gd name="adj" fmla="val 9608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5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240" y="400691"/>
            <a:ext cx="46736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7882758" y="122025"/>
            <a:ext cx="1261242" cy="948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LỚP</a:t>
            </a:r>
          </a:p>
          <a:p>
            <a:r>
              <a:rPr lang="en-US" sz="35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6</a:t>
            </a:r>
            <a:endParaRPr lang="en-US" sz="35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584152" y="515074"/>
            <a:ext cx="1676400" cy="616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ĐỊA LÍ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85800" y="1333500"/>
            <a:ext cx="792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CHƯƠNG 1. BẢN ĐỒ - PHƯƠNG TIỆN THỂ HIỆN</a:t>
            </a:r>
          </a:p>
          <a:p>
            <a:r>
              <a:rPr lang="vi-V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BỀ MẶT TRÁI ĐẤT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1. HỆ THỐNG KINH, VĨ TUYẾN VÀ TỌA ĐỘ ĐỊA LÍ</a:t>
            </a:r>
            <a:endParaRPr lang="vi-VN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062340" y="2751618"/>
            <a:ext cx="7377948" cy="789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HỆ THỐNG KINH, VĨ TUYẾN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1035640" y="3709320"/>
            <a:ext cx="7404647" cy="892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TỌA ĐỘ ĐỊA LÍ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017705" y="4821336"/>
            <a:ext cx="7404647" cy="6878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LƯỚI KINH, VĨ TUYẾN CỦA BẢN ĐỒ THẾ GIỚI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07769" y="2200275"/>
            <a:ext cx="8102831" cy="4420507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 Same Side Corner Rectangle 41"/>
          <p:cNvSpPr/>
          <p:nvPr/>
        </p:nvSpPr>
        <p:spPr>
          <a:xfrm rot="5400000">
            <a:off x="389849" y="2678725"/>
            <a:ext cx="672560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 Same Side Corner Rectangle 42"/>
          <p:cNvSpPr/>
          <p:nvPr/>
        </p:nvSpPr>
        <p:spPr>
          <a:xfrm rot="5400000">
            <a:off x="320951" y="3722186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94135" y="2743199"/>
            <a:ext cx="1125065" cy="677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94135" y="3691281"/>
            <a:ext cx="1125065" cy="760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46" name="Round Same Side Corner Rectangle 45"/>
          <p:cNvSpPr/>
          <p:nvPr/>
        </p:nvSpPr>
        <p:spPr>
          <a:xfrm rot="5400000">
            <a:off x="342274" y="4734768"/>
            <a:ext cx="588862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76200" y="4825412"/>
            <a:ext cx="1125065" cy="683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III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76200" y="58293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8" name="Content Placeholder 3"/>
          <p:cNvSpPr>
            <a:spLocks noGrp="1"/>
          </p:cNvSpPr>
          <p:nvPr>
            <p:ph idx="1"/>
          </p:nvPr>
        </p:nvSpPr>
        <p:spPr>
          <a:xfrm>
            <a:off x="345127" y="235146"/>
            <a:ext cx="7458111" cy="7921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HÌNH THÀNH KIẾN THỨC</a:t>
            </a:r>
            <a:endParaRPr lang="en-US" sz="3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51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2" grpId="0" animBg="1"/>
      <p:bldP spid="30" grpId="0" animBg="1"/>
      <p:bldP spid="20" grpId="0"/>
      <p:bldP spid="26" grpId="0"/>
      <p:bldP spid="27" grpId="0"/>
      <p:bldP spid="21" grpId="0"/>
      <p:bldP spid="37" grpId="0" animBg="1"/>
      <p:bldP spid="42" grpId="0" animBg="1"/>
      <p:bldP spid="43" grpId="0" animBg="1"/>
      <p:bldP spid="44" grpId="0"/>
      <p:bldP spid="45" grpId="0"/>
      <p:bldP spid="46" grpId="0" animBg="1"/>
      <p:bldP spid="47" grpId="0"/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5344" y="1018309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165061" y="4726966"/>
            <a:ext cx="1443673" cy="194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ular Callout 23"/>
          <p:cNvSpPr/>
          <p:nvPr/>
        </p:nvSpPr>
        <p:spPr>
          <a:xfrm>
            <a:off x="4343400" y="1295400"/>
            <a:ext cx="4474760" cy="1981200"/>
          </a:xfrm>
          <a:prstGeom prst="wedgeRoundRectCallout">
            <a:avLst>
              <a:gd name="adj1" fmla="val 25045"/>
              <a:gd name="adj2" fmla="val 106466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1036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315034" y="1219200"/>
            <a:ext cx="3875966" cy="2285999"/>
          </a:xfrm>
          <a:prstGeom prst="cloudCallout">
            <a:avLst>
              <a:gd name="adj1" fmla="val -22264"/>
              <a:gd name="adj2" fmla="val 753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9600" y="1492984"/>
            <a:ext cx="31932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1.1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</a:t>
            </a:r>
            <a:r>
              <a:rPr lang="vi-VN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êu </a:t>
            </a:r>
            <a:r>
              <a:rPr lang="vi-VN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khái niệm và </a:t>
            </a:r>
            <a:r>
              <a:rPr lang="vi-VN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 </a:t>
            </a:r>
            <a:r>
              <a:rPr lang="vi-VN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 trên quả Địa cầu kinh </a:t>
            </a:r>
            <a:r>
              <a:rPr lang="vi-VN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tuyến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000" b="1" i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 </a:t>
            </a:r>
            <a:r>
              <a:rPr lang="vi-VN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tuyến </a:t>
            </a:r>
            <a:r>
              <a:rPr lang="vi-VN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gốc</a:t>
            </a:r>
            <a:r>
              <a:rPr lang="en-US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64440" y="1371600"/>
            <a:ext cx="44747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3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en-US" altLang="en-US" sz="24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2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Kinh </a:t>
            </a:r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tuyến là các đường nối liền 2 điểm cực Bắc và Nam.</a:t>
            </a:r>
          </a:p>
          <a:p>
            <a:pPr algn="just"/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2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Kinh </a:t>
            </a:r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tuyến gốc là kinh tuyến 0</a:t>
            </a:r>
            <a:r>
              <a:rPr lang="vi-VN" sz="22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 đi qua đài thiên văn Grin-uýt (thủ đô Luân Đôn - nước Anh</a:t>
            </a:r>
            <a:r>
              <a:rPr lang="vi-VN" sz="2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Hệ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thống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kinh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,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vĩ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tuyến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25" name="Picture 24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05199"/>
            <a:ext cx="3650752" cy="3095087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204182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165061" y="4726966"/>
            <a:ext cx="1443673" cy="194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ular Callout 23"/>
          <p:cNvSpPr/>
          <p:nvPr/>
        </p:nvSpPr>
        <p:spPr>
          <a:xfrm>
            <a:off x="4343400" y="1295400"/>
            <a:ext cx="4474760" cy="1981200"/>
          </a:xfrm>
          <a:prstGeom prst="wedgeRoundRectCallout">
            <a:avLst>
              <a:gd name="adj1" fmla="val 25045"/>
              <a:gd name="adj2" fmla="val 106466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1036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315034" y="1219200"/>
            <a:ext cx="3875966" cy="2285999"/>
          </a:xfrm>
          <a:prstGeom prst="cloudCallout">
            <a:avLst>
              <a:gd name="adj1" fmla="val -22264"/>
              <a:gd name="adj2" fmla="val 753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9600" y="1492984"/>
            <a:ext cx="31932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1.1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</a:t>
            </a:r>
            <a:r>
              <a:rPr lang="vi-VN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êu </a:t>
            </a:r>
            <a:r>
              <a:rPr lang="vi-VN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khái niệm </a:t>
            </a:r>
            <a:r>
              <a:rPr lang="vi-VN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</a:t>
            </a:r>
            <a:r>
              <a:rPr lang="vi-VN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 định trên quả Địa cầu </a:t>
            </a:r>
            <a:r>
              <a:rPr lang="vi-VN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 </a:t>
            </a:r>
            <a:r>
              <a:rPr lang="vi-VN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tuyến </a:t>
            </a:r>
            <a:r>
              <a:rPr lang="vi-VN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 tuyến Tây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64440" y="1463695"/>
            <a:ext cx="44747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3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vi-VN" sz="23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Kinh </a:t>
            </a:r>
            <a:r>
              <a:rPr lang="vi-VN" sz="2300" b="1" dirty="0">
                <a:latin typeface="Cambria" panose="02040503050406030204" pitchFamily="18" charset="0"/>
                <a:ea typeface="Cambria" panose="02040503050406030204" pitchFamily="18" charset="0"/>
              </a:rPr>
              <a:t>tuyến nằm bên phải kinh tuyến gốc là kinh tuyến Đông. </a:t>
            </a:r>
            <a:endParaRPr lang="en-US" sz="23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3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vi-VN" sz="23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Kinh </a:t>
            </a:r>
            <a:r>
              <a:rPr lang="vi-VN" sz="2300" b="1" dirty="0">
                <a:latin typeface="Cambria" panose="02040503050406030204" pitchFamily="18" charset="0"/>
                <a:ea typeface="Cambria" panose="02040503050406030204" pitchFamily="18" charset="0"/>
              </a:rPr>
              <a:t>tuyến nằm bên trái kinh tuyến gốc là kinh tuyến Tây.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Hệ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thống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kinh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,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vĩ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tuyến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25" name="Picture 24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05199"/>
            <a:ext cx="3650752" cy="3095087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152759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26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879432" y="4456519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ular Callout 26"/>
          <p:cNvSpPr/>
          <p:nvPr/>
        </p:nvSpPr>
        <p:spPr>
          <a:xfrm>
            <a:off x="446491" y="1473200"/>
            <a:ext cx="6716308" cy="3833743"/>
          </a:xfrm>
          <a:prstGeom prst="wedgeRoundRectCallout">
            <a:avLst>
              <a:gd name="adj1" fmla="val 48041"/>
              <a:gd name="adj2" fmla="val 70959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28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489946" y="1689779"/>
            <a:ext cx="6629398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3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nl-NL" sz="2300" b="1" dirty="0">
                <a:latin typeface="Cambria" panose="02040503050406030204" pitchFamily="18" charset="0"/>
                <a:ea typeface="Cambria" panose="02040503050406030204" pitchFamily="18" charset="0"/>
              </a:rPr>
              <a:t>Kinh tuyến là các đường nối liền 2 điểm cực Bắc và Nam.</a:t>
            </a:r>
            <a:endParaRPr lang="en-US" sz="23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nl-NL" sz="23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Kinh </a:t>
            </a:r>
            <a:r>
              <a:rPr lang="nl-NL" sz="2300" b="1" dirty="0">
                <a:latin typeface="Cambria" panose="02040503050406030204" pitchFamily="18" charset="0"/>
                <a:ea typeface="Cambria" panose="02040503050406030204" pitchFamily="18" charset="0"/>
              </a:rPr>
              <a:t>tuyến gốc là kinh tuyến 0</a:t>
            </a:r>
            <a:r>
              <a:rPr lang="nl-NL" sz="23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nl-NL" sz="2300" b="1" dirty="0">
                <a:latin typeface="Cambria" panose="02040503050406030204" pitchFamily="18" charset="0"/>
                <a:ea typeface="Cambria" panose="02040503050406030204" pitchFamily="18" charset="0"/>
              </a:rPr>
              <a:t> đi qua đài thiên văn Grin-uýt (thủ đô Luân Đôn - nước </a:t>
            </a:r>
            <a:r>
              <a:rPr lang="nl-NL" sz="23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Anh).</a:t>
            </a:r>
          </a:p>
          <a:p>
            <a:pPr algn="just"/>
            <a:r>
              <a:rPr lang="nl-NL" sz="23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Kinh </a:t>
            </a:r>
            <a:r>
              <a:rPr lang="nl-NL" sz="2300" b="1" dirty="0">
                <a:latin typeface="Cambria" panose="02040503050406030204" pitchFamily="18" charset="0"/>
                <a:ea typeface="Cambria" panose="02040503050406030204" pitchFamily="18" charset="0"/>
              </a:rPr>
              <a:t>tuyến nằm bên phải kinh tuyến gốc là kinh tuyến Đông. </a:t>
            </a:r>
            <a:endParaRPr lang="nl-NL" sz="23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nl-NL" sz="23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Kinh </a:t>
            </a:r>
            <a:r>
              <a:rPr lang="nl-NL" sz="2300" b="1" dirty="0">
                <a:latin typeface="Cambria" panose="02040503050406030204" pitchFamily="18" charset="0"/>
                <a:ea typeface="Cambria" panose="02040503050406030204" pitchFamily="18" charset="0"/>
              </a:rPr>
              <a:t>tuyến nằm bên trái kinh tuyến gốc là kinh tuyến Tây</a:t>
            </a:r>
            <a:r>
              <a:rPr lang="nl-NL" sz="23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3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Hệ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thống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kinh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,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vĩ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tuyến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8957" y="228600"/>
            <a:ext cx="10184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</a:t>
            </a:r>
          </a:p>
        </p:txBody>
      </p:sp>
    </p:spTree>
    <p:extLst>
      <p:ext uri="{BB962C8B-B14F-4D97-AF65-F5344CB8AC3E}">
        <p14:creationId xmlns:p14="http://schemas.microsoft.com/office/powerpoint/2010/main" val="270916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165061" y="4726966"/>
            <a:ext cx="1443673" cy="194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ular Callout 23"/>
          <p:cNvSpPr/>
          <p:nvPr/>
        </p:nvSpPr>
        <p:spPr>
          <a:xfrm>
            <a:off x="4343400" y="1219200"/>
            <a:ext cx="4474760" cy="1981200"/>
          </a:xfrm>
          <a:prstGeom prst="wedgeRoundRectCallout">
            <a:avLst>
              <a:gd name="adj1" fmla="val 25045"/>
              <a:gd name="adj2" fmla="val 106466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1036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315034" y="1219200"/>
            <a:ext cx="3875966" cy="2285999"/>
          </a:xfrm>
          <a:prstGeom prst="cloudCallout">
            <a:avLst>
              <a:gd name="adj1" fmla="val -22264"/>
              <a:gd name="adj2" fmla="val 753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9600" y="1492984"/>
            <a:ext cx="31932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1.1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</a:t>
            </a:r>
            <a:r>
              <a:rPr lang="vi-VN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êu </a:t>
            </a:r>
            <a:r>
              <a:rPr lang="vi-VN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khái niệm và </a:t>
            </a:r>
            <a:r>
              <a:rPr lang="vi-VN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 </a:t>
            </a:r>
            <a:r>
              <a:rPr lang="vi-VN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 trên quả Địa cầu vĩ </a:t>
            </a:r>
            <a:r>
              <a:rPr lang="vi-VN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tuyến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</a:p>
          <a:p>
            <a:pPr algn="ctr"/>
            <a:r>
              <a:rPr lang="vi-VN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vĩ </a:t>
            </a:r>
            <a:r>
              <a:rPr lang="vi-VN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tuyến </a:t>
            </a:r>
            <a:r>
              <a:rPr lang="vi-VN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gốc</a:t>
            </a:r>
            <a:r>
              <a:rPr lang="en-US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64440" y="1371600"/>
            <a:ext cx="44747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vi-VN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Vĩ 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tuyến là các vòng tròn bao quanh qủa Địa Cầu, song song với đường Xích đạo.</a:t>
            </a:r>
          </a:p>
          <a:p>
            <a:pPr algn="just"/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vi-VN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Vĩ 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tuyến gốc là đường vĩ tuyến lớn nhất </a:t>
            </a:r>
            <a:r>
              <a:rPr lang="vi-VN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0 </a:t>
            </a:r>
            <a:r>
              <a:rPr lang="vi-VN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(đường 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Xích Đạo</a:t>
            </a:r>
            <a:r>
              <a:rPr lang="vi-VN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Hệ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thống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kinh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,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vĩ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tuyến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25" name="Picture 24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05199"/>
            <a:ext cx="3650752" cy="3095087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79660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165061" y="4726966"/>
            <a:ext cx="1443673" cy="194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ular Callout 23"/>
          <p:cNvSpPr/>
          <p:nvPr/>
        </p:nvSpPr>
        <p:spPr>
          <a:xfrm>
            <a:off x="4343400" y="1219200"/>
            <a:ext cx="4474760" cy="1981200"/>
          </a:xfrm>
          <a:prstGeom prst="wedgeRoundRectCallout">
            <a:avLst>
              <a:gd name="adj1" fmla="val 25045"/>
              <a:gd name="adj2" fmla="val 106466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1036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315034" y="1219200"/>
            <a:ext cx="3875966" cy="2285999"/>
          </a:xfrm>
          <a:prstGeom prst="cloudCallout">
            <a:avLst>
              <a:gd name="adj1" fmla="val -22264"/>
              <a:gd name="adj2" fmla="val 753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9600" y="1492984"/>
            <a:ext cx="31932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1.1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</a:t>
            </a:r>
            <a:r>
              <a:rPr lang="vi-VN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êu </a:t>
            </a:r>
            <a:r>
              <a:rPr lang="vi-VN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khái niệm và </a:t>
            </a:r>
            <a:r>
              <a:rPr lang="vi-VN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 </a:t>
            </a:r>
            <a:r>
              <a:rPr lang="vi-VN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 trên quả Địa cầu vĩ </a:t>
            </a:r>
            <a:r>
              <a:rPr lang="vi-VN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tuyến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</a:p>
          <a:p>
            <a:pPr algn="ctr"/>
            <a:r>
              <a:rPr lang="vi-VN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vĩ </a:t>
            </a:r>
            <a:r>
              <a:rPr lang="vi-VN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tuyến 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Nam.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64440" y="1463695"/>
            <a:ext cx="447476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3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altLang="en-US" sz="2400" b="1" dirty="0">
                <a:solidFill>
                  <a:srgbClr val="FF33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3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vi-VN" sz="23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Vĩ tuyến nằm từ xích đạo đến cực Bắc là vĩ tuyến Bắc.</a:t>
            </a:r>
            <a:endParaRPr lang="en-US" sz="23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3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3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23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Vĩ tuyến nằm từ xích đạo đến cực Nam là vĩ tuyến Nam.</a:t>
            </a:r>
            <a:endParaRPr lang="vi-VN" sz="23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Hệ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thống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kinh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,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vĩ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tuyến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25" name="Picture 24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05199"/>
            <a:ext cx="3650752" cy="3095087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207913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92673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165061" y="4726966"/>
            <a:ext cx="1443673" cy="194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ular Callout 23"/>
          <p:cNvSpPr/>
          <p:nvPr/>
        </p:nvSpPr>
        <p:spPr>
          <a:xfrm>
            <a:off x="4343400" y="1219200"/>
            <a:ext cx="4474760" cy="2538612"/>
          </a:xfrm>
          <a:prstGeom prst="wedgeRoundRectCallout">
            <a:avLst>
              <a:gd name="adj1" fmla="val 23497"/>
              <a:gd name="adj2" fmla="val 73175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1036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315034" y="1219200"/>
            <a:ext cx="3875966" cy="2285999"/>
          </a:xfrm>
          <a:prstGeom prst="cloudCallout">
            <a:avLst>
              <a:gd name="adj1" fmla="val -22264"/>
              <a:gd name="adj2" fmla="val 753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0099" y="1371600"/>
            <a:ext cx="300279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19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19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9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1.1, </a:t>
            </a:r>
            <a:r>
              <a:rPr lang="en-US" sz="19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9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9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9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19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9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Nửa </a:t>
            </a:r>
            <a:r>
              <a:rPr lang="vi-VN" sz="19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 </a:t>
            </a:r>
            <a:r>
              <a:rPr lang="en-US" sz="19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19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9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Nam, </a:t>
            </a:r>
            <a:r>
              <a:rPr lang="en-US" sz="19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nửa</a:t>
            </a:r>
            <a:r>
              <a:rPr lang="en-US" sz="19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19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9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 </a:t>
            </a:r>
            <a:r>
              <a:rPr lang="vi-VN" sz="19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Tây được xác định như thế nào? Nêu ý nghĩa của hệ thống kinh vĩ tuyến.</a:t>
            </a:r>
            <a:r>
              <a:rPr lang="en-US" sz="19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19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64440" y="1219200"/>
            <a:ext cx="44747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vi-VN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Kinh 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tuyến gốc và kinh tuyến 180</a:t>
            </a:r>
            <a:r>
              <a:rPr lang="vi-VN" sz="2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 chia Trái Đất làm 2 nửa cầu Đông và Tây.</a:t>
            </a:r>
          </a:p>
          <a:p>
            <a:pPr algn="just"/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vi-VN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Vĩ 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tuyến gốc chia Trái Đất làm 2 nửa cầu Bắc và Nam.</a:t>
            </a:r>
          </a:p>
          <a:p>
            <a:pPr algn="just"/>
            <a:r>
              <a:rPr lang="vi-VN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</a:t>
            </a:r>
            <a:r>
              <a:rPr lang="vi-VN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Ý nghĩa: dựa vào hệ thống kinh, vĩ tuyến giúp ta xác định được vị trí của tất cả các địa điểm trên thế giới.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Hệ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thống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kinh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,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vĩ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tuyến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25" name="Picture 24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773745"/>
            <a:ext cx="3505200" cy="2826541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304730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26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ular Callout 26"/>
          <p:cNvSpPr/>
          <p:nvPr/>
        </p:nvSpPr>
        <p:spPr>
          <a:xfrm>
            <a:off x="446490" y="1642913"/>
            <a:ext cx="6792509" cy="3462487"/>
          </a:xfrm>
          <a:prstGeom prst="wedgeRoundRectCallout">
            <a:avLst>
              <a:gd name="adj1" fmla="val 48041"/>
              <a:gd name="adj2" fmla="val 70959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28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533400" y="1828800"/>
            <a:ext cx="662939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nl-NL" sz="2400" b="1" dirty="0">
                <a:latin typeface="Cambria" panose="02040503050406030204" pitchFamily="18" charset="0"/>
                <a:ea typeface="Cambria" panose="02040503050406030204" pitchFamily="18" charset="0"/>
              </a:rPr>
              <a:t>Vĩ tuyến là các vòng tròn bao quanh qủa Địa Cầu, song song với đường Xích đạo.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pt-BR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Vĩ </a:t>
            </a:r>
            <a:r>
              <a:rPr lang="pt-BR" sz="2400" b="1" dirty="0">
                <a:latin typeface="Cambria" panose="02040503050406030204" pitchFamily="18" charset="0"/>
                <a:ea typeface="Cambria" panose="02040503050406030204" pitchFamily="18" charset="0"/>
              </a:rPr>
              <a:t>tuyến gốc là đường vĩ tuyến lớn nhất 0</a:t>
            </a:r>
            <a:r>
              <a:rPr lang="pt-BR" sz="24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pt-BR" sz="2400" b="1" dirty="0">
                <a:latin typeface="Cambria" panose="02040503050406030204" pitchFamily="18" charset="0"/>
                <a:ea typeface="Cambria" panose="02040503050406030204" pitchFamily="18" charset="0"/>
              </a:rPr>
              <a:t> (đường Xích </a:t>
            </a:r>
            <a:r>
              <a:rPr lang="pt-BR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Đạo).</a:t>
            </a:r>
          </a:p>
          <a:p>
            <a:pPr algn="just"/>
            <a:r>
              <a:rPr lang="pt-BR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Vĩ </a:t>
            </a:r>
            <a:r>
              <a:rPr lang="pt-BR" sz="2400" b="1" dirty="0">
                <a:latin typeface="Cambria" panose="02040503050406030204" pitchFamily="18" charset="0"/>
                <a:ea typeface="Cambria" panose="02040503050406030204" pitchFamily="18" charset="0"/>
              </a:rPr>
              <a:t>tuyến nằm từ xích đạo đến cực Bắc là vĩ tuyến Bắc</a:t>
            </a:r>
            <a:r>
              <a:rPr lang="pt-BR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pt-BR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Vĩ </a:t>
            </a:r>
            <a:r>
              <a:rPr lang="pt-BR" sz="2400" b="1" dirty="0">
                <a:latin typeface="Cambria" panose="02040503050406030204" pitchFamily="18" charset="0"/>
                <a:ea typeface="Cambria" panose="02040503050406030204" pitchFamily="18" charset="0"/>
              </a:rPr>
              <a:t>tuyến nằm từ xích đạo đến cực Nam là vĩ tuyến Nam.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Hệ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thống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kinh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,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vĩ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tuyến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8957" y="228600"/>
            <a:ext cx="10184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</a:t>
            </a:r>
          </a:p>
        </p:txBody>
      </p:sp>
    </p:spTree>
    <p:extLst>
      <p:ext uri="{BB962C8B-B14F-4D97-AF65-F5344CB8AC3E}">
        <p14:creationId xmlns:p14="http://schemas.microsoft.com/office/powerpoint/2010/main" val="67112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1446</TotalTime>
  <Words>989</Words>
  <PresentationFormat>On-screen Show (4:3)</PresentationFormat>
  <Paragraphs>110</Paragraphs>
  <Slides>17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.VnTime</vt:lpstr>
      <vt:lpstr>Arial</vt:lpstr>
      <vt:lpstr>Calibri</vt:lpstr>
      <vt:lpstr>Cambria</vt:lpstr>
      <vt:lpstr>Times New Roman</vt:lpstr>
      <vt:lpstr>Wingdings</vt:lpstr>
      <vt:lpstr>Office Theme</vt:lpstr>
      <vt:lpstr>Equation</vt:lpstr>
      <vt:lpstr>HỆ THỐNG KINH, VĨ TUYẾN  VÀ TỌA ĐỘ ĐỊA LÍ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2016-02-15T14:28:12Z</dcterms:created>
  <dcterms:modified xsi:type="dcterms:W3CDTF">2021-08-22T13:24:25Z</dcterms:modified>
</cp:coreProperties>
</file>