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media1.wav" ContentType="audio/wav"/>
  <Override PartName="/ppt/media/media2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27"/>
  </p:notesMasterIdLst>
  <p:sldIdLst>
    <p:sldId id="310" r:id="rId3"/>
    <p:sldId id="374" r:id="rId4"/>
    <p:sldId id="376" r:id="rId5"/>
    <p:sldId id="375" r:id="rId6"/>
    <p:sldId id="357" r:id="rId7"/>
    <p:sldId id="377" r:id="rId8"/>
    <p:sldId id="378" r:id="rId9"/>
    <p:sldId id="379" r:id="rId10"/>
    <p:sldId id="380" r:id="rId11"/>
    <p:sldId id="381" r:id="rId12"/>
    <p:sldId id="382" r:id="rId13"/>
    <p:sldId id="397" r:id="rId14"/>
    <p:sldId id="385" r:id="rId15"/>
    <p:sldId id="386" r:id="rId16"/>
    <p:sldId id="387" r:id="rId17"/>
    <p:sldId id="388" r:id="rId18"/>
    <p:sldId id="389" r:id="rId19"/>
    <p:sldId id="390" r:id="rId20"/>
    <p:sldId id="391" r:id="rId21"/>
    <p:sldId id="398" r:id="rId22"/>
    <p:sldId id="393" r:id="rId23"/>
    <p:sldId id="394" r:id="rId24"/>
    <p:sldId id="399" r:id="rId25"/>
    <p:sldId id="396" r:id="rId26"/>
  </p:sldIdLst>
  <p:sldSz cx="9144000" cy="5143500" type="screen16x9"/>
  <p:notesSz cx="6858000" cy="9144000"/>
  <p:embeddedFontLs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.VnAvant" pitchFamily="34" charset="0"/>
      <p:regular r:id="rId32"/>
      <p:bold r:id="rId33"/>
      <p:italic r:id="rId34"/>
      <p:boldItalic r:id="rId35"/>
    </p:embeddedFont>
    <p:embeddedFont>
      <p:font typeface="Quicksand Medium" charset="0"/>
      <p:regular r:id="rId36"/>
    </p:embeddedFont>
    <p:embeddedFont>
      <p:font typeface="Arial-Rounded" charset="0"/>
      <p:regular r:id="rId37"/>
      <p:bold r:id="rId38"/>
    </p:embeddedFont>
    <p:embeddedFont>
      <p:font typeface="Lato" charset="0"/>
      <p:regular r:id="rId39"/>
      <p:bold r:id="rId40"/>
      <p:italic r:id="rId41"/>
      <p:boldItalic r:id="rId42"/>
    </p:embeddedFont>
    <p:embeddedFont>
      <p:font typeface="Calibri Light" charset="0"/>
      <p:regular r:id="rId43"/>
      <p: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7EF"/>
    <a:srgbClr val="0418AC"/>
    <a:srgbClr val="FEFDF9"/>
    <a:srgbClr val="FEFBF5"/>
    <a:srgbClr val="FFFF99"/>
    <a:srgbClr val="FEFBF6"/>
    <a:srgbClr val="74B43C"/>
    <a:srgbClr val="72CEEE"/>
    <a:srgbClr val="0099DA"/>
    <a:srgbClr val="E52D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5501" autoAdjust="0"/>
  </p:normalViewPr>
  <p:slideViewPr>
    <p:cSldViewPr snapToGrid="0">
      <p:cViewPr varScale="1">
        <p:scale>
          <a:sx n="94" d="100"/>
          <a:sy n="94" d="100"/>
        </p:scale>
        <p:origin x="-552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F79A5E7-2A80-45E5-803A-8EC0212A1D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06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3536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3536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54AE3A7-20DA-48F3-81C3-2C954A8690AA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96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0613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3442CBB-A7AB-40B6-AD55-4FFC03C07082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02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849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5" r:id="rId4"/>
    <p:sldLayoutId id="2147483657" r:id="rId5"/>
    <p:sldLayoutId id="2147483673" r:id="rId6"/>
    <p:sldLayoutId id="2147483674" r:id="rId7"/>
    <p:sldLayoutId id="2147483675" r:id="rId8"/>
    <p:sldLayoutId id="214748367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../../NHAC/Zumba%20Kids%20(easy%20dance)%20-%20I%20like%20to%20move%20it.mp4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10" Type="http://schemas.openxmlformats.org/officeDocument/2006/relationships/image" Target="../media/image10.gif"/><Relationship Id="rId4" Type="http://schemas.openxmlformats.org/officeDocument/2006/relationships/image" Target="../media/image4.gif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7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3.png"/><Relationship Id="rId2" Type="http://schemas.microsoft.com/office/2007/relationships/media" Target="../media/media1.wav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1.png"/><Relationship Id="rId10" Type="http://schemas.openxmlformats.org/officeDocument/2006/relationships/image" Target="../media/image5.gif"/><Relationship Id="rId4" Type="http://schemas.openxmlformats.org/officeDocument/2006/relationships/audio" Target="../media/audio1.wav"/><Relationship Id="rId9" Type="http://schemas.openxmlformats.org/officeDocument/2006/relationships/image" Target="../media/image10.gif"/><Relationship Id="rId1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5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0.xml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image" Target="../media/image19.png"/><Relationship Id="rId2" Type="http://schemas.openxmlformats.org/officeDocument/2006/relationships/audio" Target="../media/media2.wav"/><Relationship Id="rId16" Type="http://schemas.openxmlformats.org/officeDocument/2006/relationships/image" Target="../media/image18.png"/><Relationship Id="rId20" Type="http://schemas.openxmlformats.org/officeDocument/2006/relationships/image" Target="../media/image8.gif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5.gif"/><Relationship Id="rId5" Type="http://schemas.openxmlformats.org/officeDocument/2006/relationships/audio" Target="../media/audio3.wav"/><Relationship Id="rId15" Type="http://schemas.openxmlformats.org/officeDocument/2006/relationships/image" Target="../media/image17.png"/><Relationship Id="rId10" Type="http://schemas.openxmlformats.org/officeDocument/2006/relationships/image" Target="../media/image10.gif"/><Relationship Id="rId19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gif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400" y="670560"/>
            <a:ext cx="636016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2524" y="1434812"/>
            <a:ext cx="2258952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199" y="2368550"/>
            <a:ext cx="5341527" cy="707886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Đồng Thị Ái Quỳnh</a:t>
            </a:r>
            <a:endParaRPr lang="en-US" sz="4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6841" y="260305"/>
            <a:ext cx="1375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ươn</a:t>
            </a:r>
            <a:endParaRPr lang="en-US" sz="4800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287128"/>
              </p:ext>
            </p:extLst>
          </p:nvPr>
        </p:nvGraphicFramePr>
        <p:xfrm>
          <a:off x="2609671" y="1122993"/>
          <a:ext cx="3602092" cy="174625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801046"/>
                <a:gridCol w="1801046"/>
              </a:tblGrid>
              <a:tr h="8731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73125"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805154" y="2001520"/>
            <a:ext cx="3103257" cy="772160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l</a:t>
            </a:r>
            <a:r>
              <a:rPr lang="en-US" sz="4400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ượn</a:t>
            </a:r>
            <a:endParaRPr lang="en-US" sz="4400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805154" y="1216556"/>
            <a:ext cx="1634766" cy="784964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l</a:t>
            </a:r>
            <a:endParaRPr lang="en-US" sz="44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439921" y="1216556"/>
            <a:ext cx="1468490" cy="784964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ươn</a:t>
            </a:r>
            <a:endParaRPr lang="en-US" sz="4400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81169" y="260306"/>
            <a:ext cx="1789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ương</a:t>
            </a:r>
            <a:endParaRPr lang="en-US" sz="4800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17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39" grpId="0" animBg="1"/>
      <p:bldP spid="4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20" y="95003"/>
            <a:ext cx="8438180" cy="499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62545" y="1944586"/>
            <a:ext cx="6319653" cy="26867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 cap="rnd" cmpd="sng" algn="ctr">
            <a:solidFill>
              <a:srgbClr val="000099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endParaRPr lang="en-US" sz="4400" dirty="0">
              <a:solidFill>
                <a:srgbClr val="FFFFFF"/>
              </a:solidFill>
              <a:latin typeface="Quicksand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6001" y="1964543"/>
            <a:ext cx="5340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 Rounded MT Bold" pitchFamily="34" charset="0"/>
              </a:rPr>
              <a:t>ghép</a:t>
            </a:r>
            <a:r>
              <a:rPr lang="en-US" sz="3600" b="1" dirty="0" smtClean="0">
                <a:latin typeface="Arial Rounded MT Bold" pitchFamily="34" charset="0"/>
              </a:rPr>
              <a:t> </a:t>
            </a:r>
            <a:r>
              <a:rPr lang="en-US" sz="3600" b="1" dirty="0" err="1" smtClean="0">
                <a:latin typeface="Arial Rounded MT Bold" pitchFamily="34" charset="0"/>
              </a:rPr>
              <a:t>tiếng</a:t>
            </a:r>
            <a:r>
              <a:rPr lang="en-US" sz="3600" b="1" dirty="0" smtClean="0">
                <a:latin typeface="Arial Rounded MT Bold" pitchFamily="34" charset="0"/>
              </a:rPr>
              <a:t>: </a:t>
            </a:r>
          </a:p>
          <a:p>
            <a:pPr algn="ctr"/>
            <a:r>
              <a:rPr lang="en-US" sz="4400" b="1" dirty="0" err="1" smtClean="0">
                <a:latin typeface="Arial Rounded MT Bold" pitchFamily="34" charset="0"/>
              </a:rPr>
              <a:t>Âm</a:t>
            </a:r>
            <a:r>
              <a:rPr lang="en-US" sz="4400" b="1" dirty="0" smtClean="0">
                <a:latin typeface="Arial Rounded MT Bold" pitchFamily="34" charset="0"/>
              </a:rPr>
              <a:t>, </a:t>
            </a:r>
            <a:r>
              <a:rPr lang="en-US" sz="4400" b="1" dirty="0" err="1" smtClean="0">
                <a:latin typeface="Arial Rounded MT Bold" pitchFamily="34" charset="0"/>
              </a:rPr>
              <a:t>vần</a:t>
            </a:r>
            <a:r>
              <a:rPr lang="en-US" sz="4400" b="1" dirty="0" smtClean="0">
                <a:latin typeface="Arial Rounded MT Bold" pitchFamily="34" charset="0"/>
              </a:rPr>
              <a:t>   </a:t>
            </a:r>
            <a:r>
              <a:rPr lang="en-US" sz="4400" b="1" dirty="0" err="1" smtClean="0">
                <a:latin typeface="Arial Rounded MT Bold" pitchFamily="34" charset="0"/>
              </a:rPr>
              <a:t>tiếng</a:t>
            </a:r>
            <a:r>
              <a:rPr lang="en-US" sz="4400" b="1" dirty="0" smtClean="0">
                <a:latin typeface="Arial Rounded MT Bold" pitchFamily="34" charset="0"/>
              </a:rPr>
              <a:t> </a:t>
            </a:r>
            <a:r>
              <a:rPr lang="en-US" sz="4400" b="1" dirty="0" err="1" smtClean="0">
                <a:latin typeface="Arial Rounded MT Bold" pitchFamily="34" charset="0"/>
              </a:rPr>
              <a:t>với</a:t>
            </a:r>
            <a:endParaRPr lang="en-US" sz="5400" b="1" dirty="0" smtClean="0">
              <a:latin typeface="Arial Rounded MT Bol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6899" y="3287982"/>
            <a:ext cx="8182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0"/>
                <a:cs typeface="Calibri" pitchFamily="34" charset="0"/>
              </a:rPr>
              <a:t>ư</a:t>
            </a:r>
            <a:r>
              <a:rPr lang="en-US" sz="4800" b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0"/>
                <a:cs typeface="Calibri" pitchFamily="34" charset="0"/>
              </a:rPr>
              <a:t>ơn     ương</a:t>
            </a:r>
            <a:endParaRPr lang="en-GB" sz="4800" b="1" dirty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0"/>
              <a:cs typeface="Calibri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539" y="1"/>
            <a:ext cx="6784975" cy="634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02645" y="-8306"/>
            <a:ext cx="34387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vi-VN" sz="4000" b="1" kern="1200" dirty="0">
                <a:latin typeface="Calibri" pitchFamily="34" charset="0"/>
                <a:ea typeface="+mn-ea"/>
                <a:cs typeface="Calibri" pitchFamily="34" charset="0"/>
              </a:rPr>
              <a:t>Ai nhanh hơn? </a:t>
            </a:r>
            <a:endParaRPr lang="en-US" sz="4000" b="1" kern="1200" dirty="0"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930"/>
            <a:ext cx="1580744" cy="82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1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6841" y="260305"/>
            <a:ext cx="1375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ươn</a:t>
            </a:r>
            <a:endParaRPr lang="en-US" sz="4800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6741"/>
              </p:ext>
            </p:extLst>
          </p:nvPr>
        </p:nvGraphicFramePr>
        <p:xfrm>
          <a:off x="2609671" y="1122993"/>
          <a:ext cx="3602092" cy="174625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801046"/>
                <a:gridCol w="1801046"/>
              </a:tblGrid>
              <a:tr h="8731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73125"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2805154" y="1216556"/>
            <a:ext cx="3103257" cy="1557124"/>
            <a:chOff x="2805154" y="1216556"/>
            <a:chExt cx="3103257" cy="1557124"/>
          </a:xfrm>
        </p:grpSpPr>
        <p:sp>
          <p:nvSpPr>
            <p:cNvPr id="6" name="Rectangle 5"/>
            <p:cNvSpPr/>
            <p:nvPr/>
          </p:nvSpPr>
          <p:spPr>
            <a:xfrm>
              <a:off x="2805154" y="2001520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.VnAvant" pitchFamily="34" charset="0"/>
                  <a:cs typeface="Calibri" pitchFamily="34" charset="0"/>
                </a:rPr>
                <a:t>l</a:t>
              </a:r>
              <a:r>
                <a:rPr lang="en-US" sz="4400" smtClean="0">
                  <a:solidFill>
                    <a:srgbClr val="FF0000"/>
                  </a:solidFill>
                  <a:latin typeface=".VnAvant" pitchFamily="34" charset="0"/>
                  <a:cs typeface="Calibri" pitchFamily="34" charset="0"/>
                </a:rPr>
                <a:t>ượn</a:t>
              </a:r>
              <a:endParaRPr lang="en-US" sz="4400">
                <a:solidFill>
                  <a:srgbClr val="FF0000"/>
                </a:solidFill>
                <a:latin typeface=".VnAvant" pitchFamily="34" charset="0"/>
                <a:cs typeface="Calibri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805154" y="1216556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.VnAvant" pitchFamily="34" charset="0"/>
                  <a:cs typeface="Calibri" pitchFamily="34" charset="0"/>
                </a:rPr>
                <a:t>l</a:t>
              </a:r>
              <a:endParaRPr lang="en-US" sz="4400">
                <a:solidFill>
                  <a:schemeClr val="tx1"/>
                </a:solidFill>
                <a:latin typeface=".VnAvant" pitchFamily="34" charset="0"/>
                <a:cs typeface="Calibri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439921" y="1216556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rgbClr val="FF0000"/>
                  </a:solidFill>
                  <a:latin typeface=".VnAvant" pitchFamily="34" charset="0"/>
                  <a:cs typeface="Calibri" pitchFamily="34" charset="0"/>
                </a:rPr>
                <a:t>ươn</a:t>
              </a:r>
              <a:endParaRPr lang="en-US" sz="4400">
                <a:solidFill>
                  <a:srgbClr val="FF0000"/>
                </a:solidFill>
                <a:latin typeface=".VnAvant" pitchFamily="34" charset="0"/>
                <a:cs typeface="Calibri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681169" y="260306"/>
            <a:ext cx="1789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ương</a:t>
            </a:r>
            <a:endParaRPr lang="en-US" sz="4800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4614" y="2944723"/>
            <a:ext cx="1625599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lươn</a:t>
            </a:r>
            <a:endParaRPr lang="en-US" sz="40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83574" y="2916511"/>
            <a:ext cx="1625599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rướn</a:t>
            </a:r>
            <a:endParaRPr lang="en-US" sz="40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37759" y="2910885"/>
            <a:ext cx="1625599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sườn</a:t>
            </a:r>
            <a:endParaRPr lang="en-US" sz="40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61226" y="2910886"/>
            <a:ext cx="1625599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vượn</a:t>
            </a:r>
            <a:endParaRPr lang="en-US" sz="40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0881" y="3678511"/>
            <a:ext cx="1974266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hướng</a:t>
            </a:r>
            <a:endParaRPr lang="en-US" sz="40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05154" y="3678511"/>
            <a:ext cx="2132605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p</a:t>
            </a:r>
            <a:r>
              <a:rPr lang="en-US" sz="36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hượng</a:t>
            </a:r>
            <a:endParaRPr lang="en-US" sz="36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37759" y="3672885"/>
            <a:ext cx="1783451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sương</a:t>
            </a:r>
            <a:endParaRPr lang="en-US" sz="40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61225" y="3653156"/>
            <a:ext cx="1835735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tưởng</a:t>
            </a:r>
            <a:endParaRPr lang="en-US" sz="40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4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2116" y="2110085"/>
            <a:ext cx="52597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Thư giãn nhé</a:t>
            </a:r>
            <a:endParaRPr lang="en-US" sz="5400" b="1" cap="all" spc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Right Arrow 1">
            <a:hlinkClick r:id="rId3" action="ppaction://hlinkfile"/>
          </p:cNvPr>
          <p:cNvSpPr/>
          <p:nvPr/>
        </p:nvSpPr>
        <p:spPr>
          <a:xfrm>
            <a:off x="3230880" y="3033415"/>
            <a:ext cx="2346960" cy="8432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9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3779" y="91440"/>
            <a:ext cx="12794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Tìm</a:t>
            </a:r>
            <a:endParaRPr lang="en-US" sz="3600" b="1" cap="all" spc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74" name="Picture 2" descr="E:\QUYNH\anh tai ve poiwer oint\khu vườ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" y="91440"/>
            <a:ext cx="3444240" cy="25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QUYNH\anh tai ve poiwer oint\con dduwfonfg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" y="2839324"/>
            <a:ext cx="3536790" cy="190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QUYNH\anh tai ve poiwer oint\hạt sươ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850" y="1388452"/>
            <a:ext cx="2977240" cy="257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821270" y="1683916"/>
            <a:ext cx="1986651" cy="392482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hạt sương</a:t>
            </a:r>
            <a:endParaRPr lang="en-US" sz="2400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21269" y="2282137"/>
            <a:ext cx="1986651" cy="392482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con đường</a:t>
            </a:r>
            <a:endParaRPr lang="en-US" sz="2400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21270" y="2871417"/>
            <a:ext cx="1986651" cy="392482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khu vườn</a:t>
            </a:r>
            <a:endParaRPr lang="en-US" sz="2400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9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0.16028 L 0.16823 0.16028 C 0.22431 0.16028 0.29323 0.22915 0.29323 0.28536 L 0.29323 0.41044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9154E-6 L -0.11389 2.29154E-6 C -0.1651 2.29154E-6 -0.22778 0.1155 -0.22778 0.21 L -0.22778 0.42032 " pathEditMode="relative" rAng="0" ptsTypes="FfFF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89" y="210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061 L -0.16614 -0.00061 C -0.24062 -0.00061 -0.33229 -0.03057 -0.33229 -0.05528 L -0.33229 -0.11056 " pathEditMode="relative" rAng="10800000" ptsTypes="FfFF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15" y="-54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155" y="101600"/>
            <a:ext cx="6690651" cy="469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88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91" y="1648206"/>
            <a:ext cx="587411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4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5" y="644429"/>
            <a:ext cx="1361544" cy="3974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973" y="1727200"/>
            <a:ext cx="539358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89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650" y="1510416"/>
            <a:ext cx="3478345" cy="1811263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158160" y="4043680"/>
            <a:ext cx="436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56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680" y="-1"/>
            <a:ext cx="6644640" cy="32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46" y="2956831"/>
            <a:ext cx="7259874" cy="1904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2560" y="116842"/>
            <a:ext cx="359509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Đoạn văn trên gồm mấy câu ?</a:t>
            </a:r>
            <a:endParaRPr lang="en-US" sz="2000">
              <a:solidFill>
                <a:srgbClr val="0418AC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393451" y="2956830"/>
            <a:ext cx="155965" cy="295681"/>
            <a:chOff x="3995936" y="195486"/>
            <a:chExt cx="108279" cy="288032"/>
          </a:xfrm>
        </p:grpSpPr>
        <p:cxnSp>
          <p:nvCxnSpPr>
            <p:cNvPr id="26" name="Straight Connector 25"/>
            <p:cNvCxnSpPr/>
            <p:nvPr/>
          </p:nvCxnSpPr>
          <p:spPr>
            <a:xfrm flipH="1">
              <a:off x="3995936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4032207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Buổi sá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8846" y="676724"/>
            <a:ext cx="609600" cy="609600"/>
          </a:xfrm>
          <a:prstGeom prst="rect">
            <a:avLst/>
          </a:prstGeom>
          <a:solidFill>
            <a:srgbClr val="FEE7EF"/>
          </a:solidFill>
        </p:spPr>
      </p:pic>
      <p:grpSp>
        <p:nvGrpSpPr>
          <p:cNvPr id="31" name="Group 30"/>
          <p:cNvGrpSpPr/>
          <p:nvPr/>
        </p:nvGrpSpPr>
        <p:grpSpPr>
          <a:xfrm>
            <a:off x="2857771" y="3393710"/>
            <a:ext cx="155965" cy="295681"/>
            <a:chOff x="3995936" y="195486"/>
            <a:chExt cx="108279" cy="288032"/>
          </a:xfrm>
        </p:grpSpPr>
        <p:cxnSp>
          <p:nvCxnSpPr>
            <p:cNvPr id="32" name="Straight Connector 31"/>
            <p:cNvCxnSpPr/>
            <p:nvPr/>
          </p:nvCxnSpPr>
          <p:spPr>
            <a:xfrm flipH="1">
              <a:off x="3995936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4032207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6058172" y="3393710"/>
            <a:ext cx="103720" cy="295681"/>
            <a:chOff x="3995936" y="195486"/>
            <a:chExt cx="108279" cy="288032"/>
          </a:xfrm>
        </p:grpSpPr>
        <p:cxnSp>
          <p:nvCxnSpPr>
            <p:cNvPr id="35" name="Straight Connector 34"/>
            <p:cNvCxnSpPr/>
            <p:nvPr/>
          </p:nvCxnSpPr>
          <p:spPr>
            <a:xfrm flipH="1">
              <a:off x="3995936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4032207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3152412" y="4094750"/>
            <a:ext cx="103720" cy="295681"/>
            <a:chOff x="3995936" y="195486"/>
            <a:chExt cx="108279" cy="288032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3995936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4032207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2238012" y="4520763"/>
            <a:ext cx="103720" cy="295681"/>
            <a:chOff x="3995936" y="195486"/>
            <a:chExt cx="108279" cy="288032"/>
          </a:xfrm>
        </p:grpSpPr>
        <p:cxnSp>
          <p:nvCxnSpPr>
            <p:cNvPr id="41" name="Straight Connector 40"/>
            <p:cNvCxnSpPr/>
            <p:nvPr/>
          </p:nvCxnSpPr>
          <p:spPr>
            <a:xfrm flipH="1">
              <a:off x="3995936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4032207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3528332" y="4520056"/>
            <a:ext cx="103720" cy="295681"/>
            <a:chOff x="3995936" y="195486"/>
            <a:chExt cx="108279" cy="288032"/>
          </a:xfrm>
        </p:grpSpPr>
        <p:cxnSp>
          <p:nvCxnSpPr>
            <p:cNvPr id="44" name="Straight Connector 43"/>
            <p:cNvCxnSpPr/>
            <p:nvPr/>
          </p:nvCxnSpPr>
          <p:spPr>
            <a:xfrm flipH="1">
              <a:off x="3995936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4032207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4930412" y="4494739"/>
            <a:ext cx="103720" cy="295681"/>
            <a:chOff x="3995936" y="195486"/>
            <a:chExt cx="108279" cy="288032"/>
          </a:xfrm>
        </p:grpSpPr>
        <p:cxnSp>
          <p:nvCxnSpPr>
            <p:cNvPr id="47" name="Straight Connector 46"/>
            <p:cNvCxnSpPr/>
            <p:nvPr/>
          </p:nvCxnSpPr>
          <p:spPr>
            <a:xfrm flipH="1">
              <a:off x="3995936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4032207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162560" y="91444"/>
            <a:ext cx="48715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Những tiếng nào chứa vần ươn – ương ?</a:t>
            </a:r>
            <a:endParaRPr lang="en-US" sz="20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02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4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83" y="38737"/>
            <a:ext cx="1001475" cy="10014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29" y="1337253"/>
            <a:ext cx="345436" cy="280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82" y="2739629"/>
            <a:ext cx="364006" cy="103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33" y="2107996"/>
            <a:ext cx="1302253" cy="951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1901442" y="2538063"/>
            <a:ext cx="389917" cy="292438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3715483" y="2842928"/>
            <a:ext cx="4356740" cy="1395869"/>
          </a:xfrm>
          <a:prstGeom prst="wedgeRectCallout">
            <a:avLst>
              <a:gd name="adj1" fmla="val -71619"/>
              <a:gd name="adj2" fmla="val -48531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srgbClr val="FF0066"/>
                </a:solidFill>
                <a:latin typeface="Calibri" panose="020F0502020204030204"/>
              </a:rPr>
              <a:t>Ăn một quả khế trả một cục vàng, may túi ba gang mang theo mà đựng.</a:t>
            </a:r>
          </a:p>
        </p:txBody>
      </p:sp>
      <p:sp>
        <p:nvSpPr>
          <p:cNvPr id="37" name="Rectangular Callout 36"/>
          <p:cNvSpPr/>
          <p:nvPr/>
        </p:nvSpPr>
        <p:spPr>
          <a:xfrm>
            <a:off x="4678477" y="117283"/>
            <a:ext cx="4336935" cy="1395869"/>
          </a:xfrm>
          <a:prstGeom prst="wedgeRectCallout">
            <a:avLst>
              <a:gd name="adj1" fmla="val -101261"/>
              <a:gd name="adj2" fmla="val 57470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>
              <a:defRPr/>
            </a:pPr>
            <a:r>
              <a:rPr lang="en-US" sz="2100">
                <a:solidFill>
                  <a:schemeClr val="bg1"/>
                </a:solidFill>
              </a:rPr>
              <a:t>Xưa rồi diễm. Những quả khế ngon ngọt này bây giờ là của ta. Muốn ăn khế thì phải trả lời đúng những câu hỏi mà ta đưa ra.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3" y="796431"/>
            <a:ext cx="638175" cy="6381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88" y="696533"/>
            <a:ext cx="638175" cy="63817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73" y="595066"/>
            <a:ext cx="638175" cy="63817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08" y="1858725"/>
            <a:ext cx="638175" cy="63817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490" y="2211776"/>
            <a:ext cx="638175" cy="6381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04" y="3742939"/>
            <a:ext cx="547688" cy="76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8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680" y="-1"/>
            <a:ext cx="6644640" cy="32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46" y="2956831"/>
            <a:ext cx="7259874" cy="1904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2560" y="116842"/>
            <a:ext cx="56083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Khi ngày mới bắt đầu, bầu trời như thế nào ?</a:t>
            </a:r>
            <a:endParaRPr lang="en-US" sz="2000">
              <a:solidFill>
                <a:srgbClr val="0418AC"/>
              </a:solidFill>
            </a:endParaRPr>
          </a:p>
        </p:txBody>
      </p:sp>
      <p:pic>
        <p:nvPicPr>
          <p:cNvPr id="3" name="Buổi sá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8846" y="676724"/>
            <a:ext cx="609600" cy="609600"/>
          </a:xfrm>
          <a:prstGeom prst="rect">
            <a:avLst/>
          </a:prstGeom>
          <a:solidFill>
            <a:srgbClr val="FEE7EF"/>
          </a:solidFill>
        </p:spPr>
      </p:pic>
      <p:sp>
        <p:nvSpPr>
          <p:cNvPr id="6" name="TextBox 5"/>
          <p:cNvSpPr txBox="1"/>
          <p:nvPr/>
        </p:nvSpPr>
        <p:spPr>
          <a:xfrm>
            <a:off x="278846" y="109827"/>
            <a:ext cx="56083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Làng quê như thế nào?</a:t>
            </a:r>
            <a:endParaRPr lang="en-US" sz="2000">
              <a:solidFill>
                <a:srgbClr val="0418A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8846" y="116842"/>
            <a:ext cx="56083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Em thường làm gì khi ngày mới bắt đầu ?</a:t>
            </a:r>
            <a:endParaRPr lang="en-US" sz="20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22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32" y="1671491"/>
            <a:ext cx="3639168" cy="189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0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589" y="111760"/>
            <a:ext cx="2726689" cy="5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914" y="649923"/>
            <a:ext cx="6322402" cy="380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9086" y="4450080"/>
            <a:ext cx="56083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Bạn nhỏ trong tranh đang làm gì ?</a:t>
            </a:r>
            <a:endParaRPr lang="en-US" sz="2000">
              <a:solidFill>
                <a:srgbClr val="0418A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9086" y="4402425"/>
            <a:ext cx="61524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smtClean="0">
                <a:solidFill>
                  <a:srgbClr val="0418AC"/>
                </a:solidFill>
              </a:rPr>
              <a:t>Em thường làm gì sau khi thức dậy vào mỗi buổi sáng ?</a:t>
            </a:r>
            <a:endParaRPr lang="en-US" sz="18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06132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155" y="101600"/>
            <a:ext cx="6690651" cy="469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5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1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83" y="38737"/>
            <a:ext cx="1001475" cy="100147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513706" y="3290935"/>
            <a:ext cx="1313033" cy="25207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04" y="3742939"/>
            <a:ext cx="547688" cy="7651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29" y="1337253"/>
            <a:ext cx="345436" cy="2802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3" y="796431"/>
            <a:ext cx="638175" cy="6381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88" y="696533"/>
            <a:ext cx="638175" cy="6381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73" y="595066"/>
            <a:ext cx="638175" cy="6381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08" y="1858725"/>
            <a:ext cx="638175" cy="6381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490" y="2211776"/>
            <a:ext cx="638175" cy="638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82" y="2739629"/>
            <a:ext cx="364006" cy="103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33" y="2107996"/>
            <a:ext cx="1302253" cy="951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1901442" y="2538063"/>
            <a:ext cx="389917" cy="2924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54980" y="283442"/>
            <a:ext cx="2050369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  <a:ea typeface="+mn-ea"/>
                <a:cs typeface="+mn-cs"/>
              </a:rPr>
              <a:t>TRÒ CHƠI</a:t>
            </a:r>
          </a:p>
        </p:txBody>
      </p:sp>
      <p:pic>
        <p:nvPicPr>
          <p:cNvPr id="11" name="nhacankhetra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-483778"/>
            <a:ext cx="45720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333" y="982571"/>
            <a:ext cx="2985775" cy="283945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546464" y="3285581"/>
            <a:ext cx="1268917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mtClean="0"/>
              <a:t>QUYNH MISS</a:t>
            </a:r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7864530" y="3292747"/>
            <a:ext cx="420152" cy="25207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111" y="3282478"/>
            <a:ext cx="268988" cy="268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054" y="3273085"/>
            <a:ext cx="692861" cy="28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4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4" grpId="0"/>
      <p:bldP spid="19" grpId="0"/>
      <p:bldP spid="26" grpId="0" animBg="1"/>
      <p:bldP spid="2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83" y="38737"/>
            <a:ext cx="1001475" cy="1001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04" y="3742939"/>
            <a:ext cx="547688" cy="76515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29" y="1337253"/>
            <a:ext cx="345436" cy="280233"/>
          </a:xfrm>
          <a:prstGeom prst="rect">
            <a:avLst/>
          </a:prstGeom>
        </p:spPr>
      </p:pic>
      <p:sp>
        <p:nvSpPr>
          <p:cNvPr id="6" name="1a"/>
          <p:cNvSpPr/>
          <p:nvPr/>
        </p:nvSpPr>
        <p:spPr>
          <a:xfrm>
            <a:off x="5021105" y="125010"/>
            <a:ext cx="3967089" cy="1703499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410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ươm   ươp</a:t>
            </a:r>
            <a:endParaRPr lang="en-US" sz="4100" kern="12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pan"/>
          <p:cNvSpPr/>
          <p:nvPr/>
        </p:nvSpPr>
        <p:spPr>
          <a:xfrm>
            <a:off x="8365775" y="438524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xoa"/>
          <p:cNvSpPr/>
          <p:nvPr/>
        </p:nvSpPr>
        <p:spPr>
          <a:xfrm flipV="1">
            <a:off x="7763655" y="438970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12473" y="4686300"/>
            <a:ext cx="457200" cy="457200"/>
          </a:xfrm>
          <a:prstGeom prst="rect">
            <a:avLst/>
          </a:prstGeom>
        </p:spPr>
      </p:pic>
      <p:sp>
        <p:nvSpPr>
          <p:cNvPr id="82" name="2a"/>
          <p:cNvSpPr/>
          <p:nvPr/>
        </p:nvSpPr>
        <p:spPr>
          <a:xfrm>
            <a:off x="5000806" y="125010"/>
            <a:ext cx="3967089" cy="1703499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36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vòng cườm</a:t>
            </a:r>
            <a:endParaRPr lang="en-US" sz="3600" kern="12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dapan"/>
          <p:cNvSpPr/>
          <p:nvPr/>
        </p:nvSpPr>
        <p:spPr>
          <a:xfrm>
            <a:off x="8365775" y="438524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7" name="xoa"/>
          <p:cNvSpPr/>
          <p:nvPr/>
        </p:nvSpPr>
        <p:spPr>
          <a:xfrm flipV="1">
            <a:off x="7763655" y="438970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3a"/>
          <p:cNvSpPr/>
          <p:nvPr/>
        </p:nvSpPr>
        <p:spPr>
          <a:xfrm>
            <a:off x="5021105" y="125010"/>
            <a:ext cx="3967089" cy="170349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4500" kern="1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cướp cờ</a:t>
            </a:r>
          </a:p>
        </p:txBody>
      </p:sp>
      <p:pic>
        <p:nvPicPr>
          <p:cNvPr id="95" name="khe3a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41" y="1860345"/>
            <a:ext cx="400509" cy="635590"/>
          </a:xfrm>
          <a:prstGeom prst="rect">
            <a:avLst/>
          </a:prstGeom>
        </p:spPr>
      </p:pic>
      <p:sp>
        <p:nvSpPr>
          <p:cNvPr id="96" name="dapan"/>
          <p:cNvSpPr/>
          <p:nvPr/>
        </p:nvSpPr>
        <p:spPr>
          <a:xfrm>
            <a:off x="8365775" y="438524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7" name="khe3b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41" y="1860345"/>
            <a:ext cx="400509" cy="635590"/>
          </a:xfrm>
          <a:prstGeom prst="rect">
            <a:avLst/>
          </a:prstGeom>
        </p:spPr>
      </p:pic>
      <p:sp>
        <p:nvSpPr>
          <p:cNvPr id="98" name="xoa"/>
          <p:cNvSpPr/>
          <p:nvPr/>
        </p:nvSpPr>
        <p:spPr>
          <a:xfrm flipV="1">
            <a:off x="7763655" y="438970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4a"/>
          <p:cNvSpPr/>
          <p:nvPr/>
        </p:nvSpPr>
        <p:spPr>
          <a:xfrm>
            <a:off x="5021105" y="125010"/>
            <a:ext cx="3967089" cy="1703499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4500" kern="12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nườm nượp</a:t>
            </a:r>
          </a:p>
        </p:txBody>
      </p:sp>
      <p:sp>
        <p:nvSpPr>
          <p:cNvPr id="102" name="dapan"/>
          <p:cNvSpPr/>
          <p:nvPr/>
        </p:nvSpPr>
        <p:spPr>
          <a:xfrm>
            <a:off x="8365775" y="438524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" name="xoa"/>
          <p:cNvSpPr/>
          <p:nvPr/>
        </p:nvSpPr>
        <p:spPr>
          <a:xfrm flipV="1">
            <a:off x="7763655" y="438970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" name="5a"/>
          <p:cNvSpPr/>
          <p:nvPr/>
        </p:nvSpPr>
        <p:spPr>
          <a:xfrm>
            <a:off x="5021105" y="125010"/>
            <a:ext cx="3967089" cy="1703499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700" kern="12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giàn mướp che mát khắp mặt ao</a:t>
            </a:r>
          </a:p>
        </p:txBody>
      </p:sp>
      <p:pic>
        <p:nvPicPr>
          <p:cNvPr id="107" name="khe5a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577" y="2199239"/>
            <a:ext cx="396155" cy="631237"/>
          </a:xfrm>
          <a:prstGeom prst="rect">
            <a:avLst/>
          </a:prstGeom>
        </p:spPr>
      </p:pic>
      <p:sp>
        <p:nvSpPr>
          <p:cNvPr id="108" name="dapan"/>
          <p:cNvSpPr/>
          <p:nvPr/>
        </p:nvSpPr>
        <p:spPr>
          <a:xfrm>
            <a:off x="8365775" y="438524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9" name="khe5b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577" y="2199239"/>
            <a:ext cx="396155" cy="631237"/>
          </a:xfrm>
          <a:prstGeom prst="rect">
            <a:avLst/>
          </a:prstGeom>
        </p:spPr>
      </p:pic>
      <p:sp>
        <p:nvSpPr>
          <p:cNvPr id="110" name="xoa"/>
          <p:cNvSpPr/>
          <p:nvPr/>
        </p:nvSpPr>
        <p:spPr>
          <a:xfrm flipV="1">
            <a:off x="7763655" y="438970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khe1a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717573" y="796431"/>
            <a:ext cx="411956" cy="638175"/>
          </a:xfrm>
          <a:prstGeom prst="rect">
            <a:avLst/>
          </a:prstGeom>
        </p:spPr>
      </p:pic>
      <p:pic>
        <p:nvPicPr>
          <p:cNvPr id="41" name="khe1b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717573" y="796431"/>
            <a:ext cx="411956" cy="638175"/>
          </a:xfrm>
          <a:prstGeom prst="rect">
            <a:avLst/>
          </a:prstGeom>
        </p:spPr>
      </p:pic>
      <p:pic>
        <p:nvPicPr>
          <p:cNvPr id="84" name="khe2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21" y="696533"/>
            <a:ext cx="400509" cy="638175"/>
          </a:xfrm>
          <a:prstGeom prst="rect">
            <a:avLst/>
          </a:prstGeom>
        </p:spPr>
      </p:pic>
      <p:pic>
        <p:nvPicPr>
          <p:cNvPr id="86" name="khe2b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21" y="696533"/>
            <a:ext cx="400509" cy="638175"/>
          </a:xfrm>
          <a:prstGeom prst="rect">
            <a:avLst/>
          </a:prstGeom>
        </p:spPr>
      </p:pic>
      <p:pic>
        <p:nvPicPr>
          <p:cNvPr id="101" name="khe4a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83" y="595066"/>
            <a:ext cx="396155" cy="635590"/>
          </a:xfrm>
          <a:prstGeom prst="rect">
            <a:avLst/>
          </a:prstGeom>
        </p:spPr>
      </p:pic>
      <p:pic>
        <p:nvPicPr>
          <p:cNvPr id="103" name="khe4b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83" y="595066"/>
            <a:ext cx="396155" cy="6355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82" y="2739629"/>
            <a:ext cx="364006" cy="1032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81733" y="2107996"/>
            <a:ext cx="1302253" cy="951292"/>
            <a:chOff x="1975644" y="2810661"/>
            <a:chExt cx="1736337" cy="12683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007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5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3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"/>
                            </p:stCondLst>
                            <p:childTnLst>
                              <p:par>
                                <p:cTn id="8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16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8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3000" fill="hold"/>
                                        <p:tgtEl>
                                          <p:spTgt spid="8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"/>
                            </p:stCondLst>
                            <p:childTnLst>
                              <p:par>
                                <p:cTn id="14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5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78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0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2" dur="3000" fill="hold"/>
                                        <p:tgtEl>
                                          <p:spTgt spid="9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7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8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50"/>
                            </p:stCondLst>
                            <p:childTnLst>
                              <p:par>
                                <p:cTn id="20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250"/>
                            </p:stCondLst>
                            <p:childTnLst>
                              <p:par>
                                <p:cTn id="2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40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42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4" dur="3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5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50"/>
                            </p:stCondLst>
                            <p:childTnLst>
                              <p:par>
                                <p:cTn id="26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1250"/>
                            </p:stCondLst>
                            <p:childTnLst>
                              <p:par>
                                <p:cTn id="2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"/>
                            </p:stCondLst>
                            <p:childTnLst>
                              <p:par>
                                <p:cTn id="2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1.11111E-6 C -0.03021 0.02685 -0.05287 0.04398 -0.0806 0.04792 C -0.12149 0.05694 -0.15912 0.05046 -0.20508 0.03588 " pathEditMode="relative" rAng="0" ptsTypes="AAA">
                                      <p:cBhvr>
                                        <p:cTn id="302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04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6" dur="3000" fill="hold"/>
                                        <p:tgtEl>
                                          <p:spTgt spid="10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1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2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" grpId="0" animBg="1"/>
      <p:bldP spid="3" grpId="1" animBg="1"/>
      <p:bldP spid="80" grpId="0" animBg="1"/>
      <p:bldP spid="80" grpId="1" animBg="1"/>
      <p:bldP spid="82" grpId="0" animBg="1"/>
      <p:bldP spid="82" grpId="1" animBg="1"/>
      <p:bldP spid="85" grpId="0" animBg="1"/>
      <p:bldP spid="85" grpId="1" animBg="1"/>
      <p:bldP spid="87" grpId="0" animBg="1"/>
      <p:bldP spid="87" grpId="1" animBg="1"/>
      <p:bldP spid="93" grpId="0" animBg="1"/>
      <p:bldP spid="93" grpId="1" animBg="1"/>
      <p:bldP spid="96" grpId="0" animBg="1"/>
      <p:bldP spid="96" grpId="1" animBg="1"/>
      <p:bldP spid="98" grpId="0" animBg="1"/>
      <p:bldP spid="98" grpId="1" animBg="1"/>
      <p:bldP spid="99" grpId="0" animBg="1"/>
      <p:bldP spid="99" grpId="1" animBg="1"/>
      <p:bldP spid="102" grpId="0" animBg="1"/>
      <p:bldP spid="102" grpId="1" animBg="1"/>
      <p:bldP spid="104" grpId="0" animBg="1"/>
      <p:bldP spid="104" grpId="1" animBg="1"/>
      <p:bldP spid="105" grpId="0" animBg="1"/>
      <p:bldP spid="105" grpId="1" animBg="1"/>
      <p:bldP spid="108" grpId="0" animBg="1"/>
      <p:bldP spid="108" grpId="1" animBg="1"/>
      <p:bldP spid="110" grpId="0" animBg="1"/>
      <p:bldP spid="1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E:\QUYNH\anh tai ve poiwer oint\trường vùng c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234" y="2454712"/>
            <a:ext cx="3899216" cy="25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:\QUYNH\anh tai ve poiwer oint\unnamed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" y="0"/>
            <a:ext cx="3359485" cy="243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E:\QUYNH\anh tai ve poiwer oint\đi họ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234" y="-20704"/>
            <a:ext cx="3726325" cy="245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QUYNH\anh tai ve poiwer oint\đi họ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" y="2492935"/>
            <a:ext cx="3723640" cy="245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63520" y="2308269"/>
            <a:ext cx="29546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/>
              <a:t>Các bạn nhỏ đang đi đâu ?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6055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395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515" y="3952240"/>
            <a:ext cx="5380349" cy="54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717040" y="4460240"/>
            <a:ext cx="8737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149600" y="4450080"/>
            <a:ext cx="8737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135119" y="4460240"/>
            <a:ext cx="650241" cy="101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709919" y="4439920"/>
            <a:ext cx="650241" cy="101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75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  <p:sp>
        <p:nvSpPr>
          <p:cNvPr id="4" name="Google Shape;54;p13">
            <a:extLst>
              <a:ext uri="{FF2B5EF4-FFF2-40B4-BE49-F238E27FC236}">
                <a16:creationId xmlns:a16="http://schemas.microsoft.com/office/drawing/2014/main" xmlns="" id="{E2C67BEE-231F-445C-A57E-9693BDA052BF}"/>
              </a:ext>
            </a:extLst>
          </p:cNvPr>
          <p:cNvSpPr txBox="1">
            <a:spLocks/>
          </p:cNvSpPr>
          <p:nvPr/>
        </p:nvSpPr>
        <p:spPr>
          <a:xfrm>
            <a:off x="2471630" y="860547"/>
            <a:ext cx="6672370" cy="148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4800" b="1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4800" b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73:</a:t>
            </a:r>
            <a:r>
              <a:rPr lang="vi-VN" sz="4800" b="1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b="1" dirty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0"/>
              <a:cs typeface="Calibri" pitchFamily="34" charset="0"/>
            </a:endParaRPr>
          </a:p>
          <a:p>
            <a:r>
              <a:rPr lang="en-GB" sz="6000" b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0"/>
                <a:cs typeface="Calibri" pitchFamily="34" charset="0"/>
              </a:rPr>
              <a:t>ươn    ương</a:t>
            </a:r>
            <a:endParaRPr lang="en-US" sz="4800" b="1" dirty="0" smtClean="0"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897120" y="4927600"/>
            <a:ext cx="599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2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132" y="1250157"/>
            <a:ext cx="4861180" cy="253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8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1804877" y="1645238"/>
            <a:ext cx="1901507" cy="1189402"/>
          </a:xfrm>
          <a:prstGeom prst="roundRect">
            <a:avLst/>
          </a:prstGeom>
          <a:solidFill>
            <a:srgbClr val="FE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E52D56"/>
                </a:solidFill>
                <a:latin typeface=".VnAvant" pitchFamily="34" charset="0"/>
                <a:cs typeface="Calibri" pitchFamily="34" charset="0"/>
              </a:rPr>
              <a:t>ươn</a:t>
            </a:r>
            <a:endParaRPr lang="en-US" sz="6000" dirty="0"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4917440" y="1645238"/>
            <a:ext cx="2428239" cy="1189402"/>
          </a:xfrm>
          <a:prstGeom prst="roundRect">
            <a:avLst/>
          </a:prstGeom>
          <a:solidFill>
            <a:srgbClr val="FE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E52D56"/>
                </a:solidFill>
                <a:latin typeface=".VnAvant" pitchFamily="34" charset="0"/>
                <a:cs typeface="Calibri" pitchFamily="34" charset="0"/>
              </a:rPr>
              <a:t>ương</a:t>
            </a:r>
            <a:endParaRPr lang="en-US" sz="6000" dirty="0">
              <a:latin typeface=".VnAvant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02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2730</TotalTime>
  <Words>211</Words>
  <PresentationFormat>On-screen Show (16:9)</PresentationFormat>
  <Paragraphs>54</Paragraphs>
  <Slides>24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Calibri</vt:lpstr>
      <vt:lpstr>.VnAvant</vt:lpstr>
      <vt:lpstr>Quicksand Medium</vt:lpstr>
      <vt:lpstr>Arial Rounded MT Bold</vt:lpstr>
      <vt:lpstr>Times New Roman</vt:lpstr>
      <vt:lpstr>Arial-Rounded</vt:lpstr>
      <vt:lpstr>Lato</vt:lpstr>
      <vt:lpstr>Calibri Light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2020-12-20T12:53:16Z</dcterms:modified>
</cp:coreProperties>
</file>