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EF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271" r:id="rId2"/>
    <p:sldId id="790" r:id="rId3"/>
    <p:sldId id="389" r:id="rId4"/>
    <p:sldId id="531" r:id="rId5"/>
    <p:sldId id="791" r:id="rId6"/>
    <p:sldId id="792" r:id="rId7"/>
    <p:sldId id="869" r:id="rId8"/>
    <p:sldId id="793" r:id="rId9"/>
    <p:sldId id="794" r:id="rId10"/>
    <p:sldId id="895" r:id="rId11"/>
    <p:sldId id="599" r:id="rId12"/>
    <p:sldId id="627" r:id="rId13"/>
    <p:sldId id="896" r:id="rId14"/>
    <p:sldId id="751" r:id="rId15"/>
    <p:sldId id="905" r:id="rId16"/>
    <p:sldId id="897" r:id="rId17"/>
    <p:sldId id="456" r:id="rId18"/>
    <p:sldId id="898" r:id="rId19"/>
    <p:sldId id="719" r:id="rId20"/>
    <p:sldId id="902" r:id="rId21"/>
    <p:sldId id="457" r:id="rId22"/>
    <p:sldId id="827" r:id="rId23"/>
    <p:sldId id="605" r:id="rId24"/>
    <p:sldId id="900" r:id="rId25"/>
    <p:sldId id="903"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39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AAF934-D940-FBA9-BC59-1BF22D197487}" name="Nhung Nguyễn" initials="NN" userId="ec38e0e8f548ff1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E8"/>
    <a:srgbClr val="CEE5D0"/>
    <a:srgbClr val="C1D5A4"/>
    <a:srgbClr val="AC4425"/>
    <a:srgbClr val="D7C0AE"/>
    <a:srgbClr val="EEE3CB"/>
    <a:srgbClr val="B7C4CF"/>
    <a:srgbClr val="E2E0DC"/>
    <a:srgbClr val="FCFFB2"/>
    <a:srgbClr val="B6E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88737" autoAdjust="0"/>
  </p:normalViewPr>
  <p:slideViewPr>
    <p:cSldViewPr snapToGrid="0" showGuides="1">
      <p:cViewPr varScale="1">
        <p:scale>
          <a:sx n="66" d="100"/>
          <a:sy n="66" d="100"/>
        </p:scale>
        <p:origin x="726" y="78"/>
      </p:cViewPr>
      <p:guideLst>
        <p:guide orient="horz" pos="1884"/>
        <p:guide pos="3999"/>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modernComment_2EF_0.xml><?xml version="1.0" encoding="utf-8"?>
<p188:cmLst xmlns:a="http://schemas.openxmlformats.org/drawingml/2006/main" xmlns:r="http://schemas.openxmlformats.org/officeDocument/2006/relationships" xmlns:p188="http://schemas.microsoft.com/office/powerpoint/2018/8/main">
  <p188:cm id="{37AE78EB-135B-4F99-B02F-83ADEE6F9DBB}" authorId="{AEAAF934-D940-FBA9-BC59-1BF22D197487}" created="2024-05-26T03:39:49.493">
    <pc:sldMkLst xmlns:pc="http://schemas.microsoft.com/office/powerpoint/2013/main/command">
      <pc:docMk/>
      <pc:sldMk cId="0" sldId="751"/>
    </pc:sldMkLst>
    <p188:txBody>
      <a:bodyPr/>
      <a:lstStyle/>
      <a:p>
        <a:r>
          <a:rPr lang="en-US"/>
          <a:t>Thiếu câu 3, 4, 5 và các phương án trả lời</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103065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79482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49499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43450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77506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19403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1587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50541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2552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48820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196198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5737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28393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14127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63966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20418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414332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93802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523262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98428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5482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61778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40126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2EF_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2EF_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Text Box 5"/>
          <p:cNvSpPr txBox="1"/>
          <p:nvPr/>
        </p:nvSpPr>
        <p:spPr>
          <a:xfrm>
            <a:off x="809353" y="1903709"/>
            <a:ext cx="11018520" cy="707886"/>
          </a:xfrm>
          <a:prstGeom prst="rect">
            <a:avLst/>
          </a:prstGeom>
          <a:noFill/>
        </p:spPr>
        <p:txBody>
          <a:bodyPr wrap="square" rtlCol="0" anchor="t">
            <a:spAutoFit/>
          </a:bodyPr>
          <a:lstStyle/>
          <a:p>
            <a:pPr algn="ctr">
              <a:lnSpc>
                <a:spcPct val="100000"/>
              </a:lnSpc>
            </a:pPr>
            <a:r>
              <a:rPr lang="en-US" sz="4000" b="1" dirty="0">
                <a:solidFill>
                  <a:schemeClr val="tx1"/>
                </a:solidFill>
                <a:sym typeface="+mn-ea"/>
              </a:rPr>
              <a:t>Predator-Prey Chain Challenge.</a:t>
            </a:r>
            <a:endParaRPr lang="en-US" sz="40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197634" y="2625705"/>
            <a:ext cx="11894521" cy="4401205"/>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Overall, each organism plays a vital role in maintaining the balance of the ecosystem. Any disruption can have cascading effects, impacting the populations of other organisms and potentially causing widespread damage. Understanding these interconnected relationships is crucial for conservation efforts and maintaining healthy ecosystems.</a:t>
            </a:r>
          </a:p>
        </p:txBody>
      </p:sp>
      <p:sp>
        <p:nvSpPr>
          <p:cNvPr id="11" name="Text Box 5"/>
          <p:cNvSpPr txBox="1"/>
          <p:nvPr/>
        </p:nvSpPr>
        <p:spPr>
          <a:xfrm>
            <a:off x="-1172" y="1121091"/>
            <a:ext cx="4340943" cy="707886"/>
          </a:xfrm>
          <a:prstGeom prst="rect">
            <a:avLst/>
          </a:prstGeom>
          <a:solidFill>
            <a:schemeClr val="accent6">
              <a:lumMod val="40000"/>
              <a:lumOff val="60000"/>
            </a:schemeClr>
          </a:solidFill>
        </p:spPr>
        <p:txBody>
          <a:bodyPr wrap="square" rtlCol="0" anchor="t">
            <a:spAutoFit/>
          </a:bodyPr>
          <a:lstStyle/>
          <a:p>
            <a:pPr algn="ctr">
              <a:lnSpc>
                <a:spcPct val="100000"/>
              </a:lnSpc>
            </a:pPr>
            <a:r>
              <a:rPr lang="en-US" sz="4000" b="1" dirty="0" smtClean="0">
                <a:solidFill>
                  <a:schemeClr val="tx1"/>
                </a:solidFill>
                <a:sym typeface="+mn-ea"/>
              </a:rPr>
              <a:t>Suggested answer:</a:t>
            </a:r>
            <a:endParaRPr lang="en-US" sz="4000" b="1" dirty="0">
              <a:solidFill>
                <a:schemeClr val="tx1"/>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82694" y="1042908"/>
            <a:ext cx="11179908" cy="615553"/>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400" b="1" dirty="0">
                <a:effectLst>
                  <a:glow rad="88900">
                    <a:schemeClr val="bg1"/>
                  </a:glow>
                </a:effectLst>
                <a:cs typeface="Arial" panose="020B0604020202020204" pitchFamily="34" charset="0"/>
              </a:rPr>
              <a:t>Tick (√) the things that show the roles of plants and animals.</a:t>
            </a: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27050" y="1898650"/>
            <a:ext cx="11600278" cy="113877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Work in pairs to discuss which one(s) shows the role(s) of plants and animals.</a:t>
            </a:r>
          </a:p>
        </p:txBody>
      </p:sp>
      <p:sp>
        <p:nvSpPr>
          <p:cNvPr id="7" name="Text Box 6"/>
          <p:cNvSpPr txBox="1"/>
          <p:nvPr/>
        </p:nvSpPr>
        <p:spPr>
          <a:xfrm>
            <a:off x="527050" y="3283585"/>
            <a:ext cx="11012805" cy="143510"/>
          </a:xfrm>
          <a:prstGeom prst="rect">
            <a:avLst/>
          </a:prstGeom>
          <a:noFill/>
        </p:spPr>
        <p:txBody>
          <a:bodyPr wrap="square" rtlCol="0" anchor="t">
            <a:noAutofit/>
          </a:bodyPr>
          <a:lstStyle/>
          <a:p>
            <a:pPr algn="just"/>
            <a:endParaRPr lang="en-US" sz="3200">
              <a:solidFill>
                <a:schemeClr val="tx1"/>
              </a:solidFill>
              <a:latin typeface="Calibri" panose="020F0502020204030204" pitchFamily="34" charset="0"/>
              <a:cs typeface="Calibri" panose="020F0502020204030204" pitchFamily="34" charset="0"/>
            </a:endParaRPr>
          </a:p>
        </p:txBody>
      </p:sp>
      <p:sp>
        <p:nvSpPr>
          <p:cNvPr id="24" name="Text Box 23"/>
          <p:cNvSpPr txBox="1"/>
          <p:nvPr/>
        </p:nvSpPr>
        <p:spPr>
          <a:xfrm>
            <a:off x="580390" y="2974975"/>
            <a:ext cx="11372025" cy="615553"/>
          </a:xfrm>
          <a:prstGeom prst="rect">
            <a:avLst/>
          </a:prstGeom>
          <a:noFill/>
        </p:spPr>
        <p:txBody>
          <a:bodyPr wrap="square" rtlCol="0" anchor="t">
            <a:spAutoFit/>
          </a:bodyPr>
          <a:lstStyle/>
          <a:p>
            <a:r>
              <a:rPr lang="en-US" sz="3400" dirty="0">
                <a:latin typeface="Calibri" panose="020F0502020204030204" pitchFamily="34" charset="0"/>
                <a:cs typeface="Calibri" panose="020F0502020204030204" pitchFamily="34" charset="0"/>
                <a:sym typeface="+mn-ea"/>
              </a:rPr>
              <a:t>- Give a simple explanation / example if possible.</a:t>
            </a:r>
          </a:p>
        </p:txBody>
      </p:sp>
      <p:graphicFrame>
        <p:nvGraphicFramePr>
          <p:cNvPr id="4" name="Table 3"/>
          <p:cNvGraphicFramePr/>
          <p:nvPr>
            <p:extLst>
              <p:ext uri="{D42A27DB-BD31-4B8C-83A1-F6EECF244321}">
                <p14:modId xmlns:p14="http://schemas.microsoft.com/office/powerpoint/2010/main" val="2149792577"/>
              </p:ext>
            </p:extLst>
          </p:nvPr>
        </p:nvGraphicFramePr>
        <p:xfrm>
          <a:off x="1915029" y="3590529"/>
          <a:ext cx="9101314" cy="3071528"/>
        </p:xfrm>
        <a:graphic>
          <a:graphicData uri="http://schemas.openxmlformats.org/drawingml/2006/table">
            <a:tbl>
              <a:tblPr firstRow="1" bandRow="1">
                <a:tableStyleId>{5C22544A-7EE6-4342-B048-85BDC9FD1C3A}</a:tableStyleId>
              </a:tblPr>
              <a:tblGrid>
                <a:gridCol w="7011257">
                  <a:extLst>
                    <a:ext uri="{9D8B030D-6E8A-4147-A177-3AD203B41FA5}">
                      <a16:colId xmlns="" xmlns:a16="http://schemas.microsoft.com/office/drawing/2014/main" val="20000"/>
                    </a:ext>
                  </a:extLst>
                </a:gridCol>
                <a:gridCol w="2090057">
                  <a:extLst>
                    <a:ext uri="{9D8B030D-6E8A-4147-A177-3AD203B41FA5}">
                      <a16:colId xmlns="" xmlns:a16="http://schemas.microsoft.com/office/drawing/2014/main" val="20001"/>
                    </a:ext>
                  </a:extLst>
                </a:gridCol>
              </a:tblGrid>
              <a:tr h="767882">
                <a:tc>
                  <a:txBody>
                    <a:bodyPr/>
                    <a:lstStyle/>
                    <a:p>
                      <a:pPr>
                        <a:buNone/>
                      </a:pPr>
                      <a:r>
                        <a:rPr lang="en-US" sz="3600" b="0" dirty="0">
                          <a:solidFill>
                            <a:schemeClr val="tx1"/>
                          </a:solidFill>
                        </a:rPr>
                        <a:t>1. providing sources of food</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 xmlns:a16="http://schemas.microsoft.com/office/drawing/2014/main" val="10000"/>
                  </a:ext>
                </a:extLst>
              </a:tr>
              <a:tr h="767882">
                <a:tc>
                  <a:txBody>
                    <a:bodyPr/>
                    <a:lstStyle/>
                    <a:p>
                      <a:pPr>
                        <a:buNone/>
                      </a:pPr>
                      <a:r>
                        <a:rPr lang="en-US" sz="3600" b="0" dirty="0"/>
                        <a:t>2. causing habitat loss</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 xmlns:a16="http://schemas.microsoft.com/office/drawing/2014/main" val="10001"/>
                  </a:ext>
                </a:extLst>
              </a:tr>
              <a:tr h="767882">
                <a:tc>
                  <a:txBody>
                    <a:bodyPr/>
                    <a:lstStyle/>
                    <a:p>
                      <a:pPr>
                        <a:buNone/>
                      </a:pPr>
                      <a:r>
                        <a:rPr lang="en-US" sz="3600" b="0" dirty="0"/>
                        <a:t>3. keeping the ecological balance</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 xmlns:a16="http://schemas.microsoft.com/office/drawing/2014/main" val="10002"/>
                  </a:ext>
                </a:extLst>
              </a:tr>
              <a:tr h="767882">
                <a:tc>
                  <a:txBody>
                    <a:bodyPr/>
                    <a:lstStyle/>
                    <a:p>
                      <a:pPr>
                        <a:buNone/>
                      </a:pPr>
                      <a:r>
                        <a:rPr lang="en-US" sz="3600" b="0" dirty="0"/>
                        <a:t>4. making Earth beautiful</a:t>
                      </a:r>
                    </a:p>
                  </a:txBody>
                  <a:tcPr>
                    <a:solidFill>
                      <a:srgbClr val="B7C4CF"/>
                    </a:solidFill>
                  </a:tcPr>
                </a:tc>
                <a:tc>
                  <a:txBody>
                    <a:bodyPr/>
                    <a:lstStyle/>
                    <a:p>
                      <a:pPr>
                        <a:buNone/>
                      </a:pPr>
                      <a:endParaRPr lang="en-US" sz="4400" dirty="0"/>
                    </a:p>
                  </a:txBody>
                  <a:tcPr>
                    <a:solidFill>
                      <a:srgbClr val="EEE3CB"/>
                    </a:solidFill>
                  </a:tcPr>
                </a:tc>
                <a:extLst>
                  <a:ext uri="{0D108BD9-81ED-4DB2-BD59-A6C34878D82A}">
                    <a16:rowId xmlns="" xmlns:a16="http://schemas.microsoft.com/office/drawing/2014/main" val="10003"/>
                  </a:ext>
                </a:extLst>
              </a:tr>
            </a:tbl>
          </a:graphicData>
        </a:graphic>
      </p:graphicFrame>
      <p:sp>
        <p:nvSpPr>
          <p:cNvPr id="15" name="Text Box 14"/>
          <p:cNvSpPr txBox="1"/>
          <p:nvPr/>
        </p:nvSpPr>
        <p:spPr>
          <a:xfrm>
            <a:off x="9777503" y="3672732"/>
            <a:ext cx="650875" cy="706755"/>
          </a:xfrm>
          <a:prstGeom prst="rect">
            <a:avLst/>
          </a:prstGeom>
          <a:noFill/>
        </p:spPr>
        <p:txBody>
          <a:bodyPr wrap="square" rtlCol="0" anchor="t">
            <a:spAutoFit/>
          </a:bodyPr>
          <a:lstStyle/>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
        <p:nvSpPr>
          <p:cNvPr id="21" name="Text Box 20"/>
          <p:cNvSpPr txBox="1"/>
          <p:nvPr/>
        </p:nvSpPr>
        <p:spPr>
          <a:xfrm>
            <a:off x="9777502" y="5219882"/>
            <a:ext cx="650875" cy="706755"/>
          </a:xfrm>
          <a:prstGeom prst="rect">
            <a:avLst/>
          </a:prstGeom>
          <a:noFill/>
        </p:spPr>
        <p:txBody>
          <a:bodyPr wrap="square" rtlCol="0" anchor="t">
            <a:spAutoFit/>
          </a:bodyPr>
          <a:lstStyle/>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
        <p:nvSpPr>
          <p:cNvPr id="22" name="Text Box 21"/>
          <p:cNvSpPr txBox="1"/>
          <p:nvPr/>
        </p:nvSpPr>
        <p:spPr>
          <a:xfrm>
            <a:off x="9777501" y="6008841"/>
            <a:ext cx="650875" cy="706755"/>
          </a:xfrm>
          <a:prstGeom prst="rect">
            <a:avLst/>
          </a:prstGeom>
          <a:noFill/>
        </p:spPr>
        <p:txBody>
          <a:bodyPr wrap="square" rtlCol="0" anchor="t">
            <a:spAutoFit/>
          </a:bodyPr>
          <a:lstStyle/>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7724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552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867410"/>
            <a:ext cx="1101280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300" b="1" dirty="0">
                <a:effectLst>
                  <a:glow rad="88900">
                    <a:schemeClr val="bg1"/>
                  </a:glow>
                </a:effectLst>
                <a:cs typeface="Arial" panose="020B0604020202020204" pitchFamily="34" charset="0"/>
              </a:rPr>
              <a:t>Read the </a:t>
            </a:r>
            <a:r>
              <a:rPr lang="en-US" sz="3300" b="1" dirty="0" smtClean="0">
                <a:effectLst>
                  <a:glow rad="88900">
                    <a:schemeClr val="bg1"/>
                  </a:glow>
                </a:effectLst>
                <a:cs typeface="Arial" panose="020B0604020202020204" pitchFamily="34" charset="0"/>
              </a:rPr>
              <a:t>passage </a:t>
            </a:r>
            <a:r>
              <a:rPr lang="en-US" sz="3300" b="1" dirty="0">
                <a:effectLst>
                  <a:glow rad="88900">
                    <a:schemeClr val="bg1"/>
                  </a:glow>
                </a:effectLst>
                <a:cs typeface="Arial" panose="020B0604020202020204" pitchFamily="34" charset="0"/>
              </a:rPr>
              <a:t>and choose the correct answer A, B, C, or D.</a:t>
            </a: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3" name="Text Box 2"/>
          <p:cNvSpPr txBox="1"/>
          <p:nvPr/>
        </p:nvSpPr>
        <p:spPr>
          <a:xfrm>
            <a:off x="1027430" y="1877169"/>
            <a:ext cx="10559687" cy="3785652"/>
          </a:xfrm>
          <a:prstGeom prst="rect">
            <a:avLst/>
          </a:prstGeom>
          <a:solidFill>
            <a:srgbClr val="D7C0AE"/>
          </a:solidFill>
        </p:spPr>
        <p:txBody>
          <a:bodyPr wrap="square" rtlCol="0" anchor="t">
            <a:spAutoFit/>
          </a:bodyPr>
          <a:lstStyle/>
          <a:p>
            <a:r>
              <a:rPr lang="en-US" sz="4000" dirty="0"/>
              <a:t>Plants and animals are an essential part of Earth’s ecology. When we speak about a specific habitat and time, we refer to them as flora and fauna. </a:t>
            </a:r>
            <a:endParaRPr lang="en-US" sz="4000" dirty="0" smtClean="0"/>
          </a:p>
          <a:p>
            <a:r>
              <a:rPr lang="en-US" sz="4000" dirty="0" smtClean="0"/>
              <a:t>Flora </a:t>
            </a:r>
            <a:r>
              <a:rPr lang="en-US" sz="4000" dirty="0"/>
              <a:t>refers to plants and fauna refers to animals. They are fascinating to study due to their beauty and significance to human life.</a:t>
            </a:r>
          </a:p>
        </p:txBody>
      </p:sp>
      <p:sp>
        <p:nvSpPr>
          <p:cNvPr id="7" name="Text Box 6"/>
          <p:cNvSpPr txBox="1"/>
          <p:nvPr/>
        </p:nvSpPr>
        <p:spPr>
          <a:xfrm>
            <a:off x="649378" y="5848769"/>
            <a:ext cx="11012805" cy="707886"/>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What are the next paragraphs about?</a:t>
            </a:r>
          </a:p>
        </p:txBody>
      </p:sp>
      <p:sp>
        <p:nvSpPr>
          <p:cNvPr id="11" name="Text Box 10"/>
          <p:cNvSpPr txBox="1"/>
          <p:nvPr/>
        </p:nvSpPr>
        <p:spPr>
          <a:xfrm>
            <a:off x="110490" y="7620635"/>
            <a:ext cx="11921490" cy="5692775"/>
          </a:xfrm>
          <a:prstGeom prst="rect">
            <a:avLst/>
          </a:prstGeom>
          <a:solidFill>
            <a:srgbClr val="D7C0AE"/>
          </a:solidFill>
        </p:spPr>
        <p:txBody>
          <a:bodyPr wrap="square" rtlCol="0" anchor="t">
            <a:spAutoFit/>
          </a:bodyPr>
          <a:lstStyle/>
          <a:p>
            <a:pPr algn="just"/>
            <a:r>
              <a:rPr lang="en-US" sz="2800"/>
              <a:t>First, the flora and fauna on Earth create an ecological balance, making life possible for humans. Flora releases oxygen for humans. The carbon dioxide we breathe out is vital to plants. Humans also rely on the plants and animals for food, medicine, and water. </a:t>
            </a:r>
          </a:p>
          <a:p>
            <a:pPr algn="just"/>
            <a:r>
              <a:rPr lang="en-US" sz="2800"/>
              <a:t>Second, plants and animals combine to create a food chain. In the food chain, the animals play an important part. They feed on plants and, in turn, are the prey of other animals. Their droppings become fertilizers for plants.</a:t>
            </a:r>
          </a:p>
          <a:p>
            <a:pPr algn="just"/>
            <a:r>
              <a:rPr lang="en-US" sz="2800"/>
              <a:t>Finally, plants and animals add a lot of beauty to our earth. People love and appreciate the natural beauty, the relaxed feeling in green spaces and water areas. </a:t>
            </a:r>
          </a:p>
          <a:p>
            <a:pPr algn="just"/>
            <a:r>
              <a:rPr lang="en-US" sz="2800"/>
              <a:t>However, plants and animals are facing habitat loss, pollution, and climate change. To protect them, we should raise people’s awareness of their significance, stop hunting, plant more trees, and build nature reserves for our wildlife.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188595"/>
            <a:ext cx="12192000" cy="522586"/>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7145" y="-226654"/>
            <a:ext cx="1863271" cy="584775"/>
          </a:xfrm>
          <a:prstGeom prst="rect">
            <a:avLst/>
          </a:prstGeom>
          <a:noFill/>
          <a:effectLst/>
        </p:spPr>
        <p:txBody>
          <a:bodyPr wrap="square" rtlCol="0">
            <a:spAutoFit/>
          </a:bodyPr>
          <a:lstStyle/>
          <a:p>
            <a:pPr algn="ctr"/>
            <a:r>
              <a:rPr lang="en-US" sz="3200" b="1" dirty="0">
                <a:sym typeface="+mn-ea"/>
              </a:rPr>
              <a:t>READING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061085" y="276542"/>
            <a:ext cx="110661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300" b="1" dirty="0">
                <a:effectLst>
                  <a:glow rad="88900">
                    <a:schemeClr val="bg1"/>
                  </a:glow>
                </a:effectLst>
                <a:cs typeface="Arial" panose="020B0604020202020204" pitchFamily="34" charset="0"/>
              </a:rPr>
              <a:t>Read the </a:t>
            </a:r>
            <a:r>
              <a:rPr lang="en-US" sz="3300" b="1" dirty="0" smtClean="0">
                <a:effectLst>
                  <a:glow rad="88900">
                    <a:schemeClr val="bg1"/>
                  </a:glow>
                </a:effectLst>
                <a:cs typeface="Arial" panose="020B0604020202020204" pitchFamily="34" charset="0"/>
              </a:rPr>
              <a:t>passage </a:t>
            </a:r>
            <a:r>
              <a:rPr lang="en-US" sz="3300" b="1" dirty="0">
                <a:effectLst>
                  <a:glow rad="88900">
                    <a:schemeClr val="bg1"/>
                  </a:glow>
                </a:effectLst>
                <a:cs typeface="Arial" panose="020B0604020202020204" pitchFamily="34" charset="0"/>
              </a:rPr>
              <a:t>and choose the correct answer A, B, C, or D.</a:t>
            </a:r>
          </a:p>
        </p:txBody>
      </p:sp>
      <p:grpSp>
        <p:nvGrpSpPr>
          <p:cNvPr id="6" name="Group 5"/>
          <p:cNvGrpSpPr/>
          <p:nvPr/>
        </p:nvGrpSpPr>
        <p:grpSpPr>
          <a:xfrm>
            <a:off x="529226" y="251777"/>
            <a:ext cx="502920" cy="706755"/>
            <a:chOff x="14280" y="2078"/>
            <a:chExt cx="792" cy="1113"/>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50" y="2078"/>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sp>
        <p:nvSpPr>
          <p:cNvPr id="3" name="Text Box 2"/>
          <p:cNvSpPr txBox="1"/>
          <p:nvPr/>
        </p:nvSpPr>
        <p:spPr>
          <a:xfrm>
            <a:off x="66675" y="982564"/>
            <a:ext cx="12209780" cy="5632311"/>
          </a:xfrm>
          <a:prstGeom prst="rect">
            <a:avLst/>
          </a:prstGeom>
          <a:solidFill>
            <a:srgbClr val="D7C0AE"/>
          </a:solidFill>
        </p:spPr>
        <p:txBody>
          <a:bodyPr wrap="square" rtlCol="0" anchor="t">
            <a:spAutoFit/>
          </a:bodyPr>
          <a:lstStyle/>
          <a:p>
            <a:pPr marR="2840"/>
            <a:r>
              <a:rPr lang="en-US" sz="2400" b="0" i="0" u="none" strike="noStrike" baseline="0" dirty="0">
                <a:latin typeface="ChronicaPro-Book"/>
              </a:rPr>
              <a:t>Plants and animals are an essential part of Earth’s ecology. When we speak about a specific habitat and time, we refer to them as flora and fauna. Flora refers to plants and fauna refers to animals. They are fascinating to study due to their beauty and significance to human life. </a:t>
            </a:r>
          </a:p>
          <a:p>
            <a:pPr marR="2840"/>
            <a:r>
              <a:rPr lang="en-US" sz="2400" b="0" i="0" u="none" strike="noStrike" baseline="0" dirty="0">
                <a:latin typeface="ChronicaPro-Book"/>
              </a:rPr>
              <a:t>First, the flora and fauna on Earth create an ecological balance, making life possible for humans. Flora releases oxygen for humans. The carbon dioxide we breathe out is vital to plants. Humans also rely on the plants and animals for food, medicine, and water.</a:t>
            </a:r>
          </a:p>
          <a:p>
            <a:r>
              <a:rPr lang="en-US" sz="2400" b="0" i="0" u="none" strike="noStrike" baseline="0" dirty="0">
                <a:latin typeface="ChronicaPro-Book"/>
              </a:rPr>
              <a:t>Second, plants and animals combine to create a food chain. In the food chain, the animals play an important part. They feed on plants and, in turn, are the prey of other animals. Their droppings become fertilizers for plants.</a:t>
            </a:r>
          </a:p>
          <a:p>
            <a:r>
              <a:rPr lang="en-US" sz="2400" b="0" i="0" u="none" strike="noStrike" baseline="0" dirty="0">
                <a:latin typeface="ChronicaPro-Book"/>
              </a:rPr>
              <a:t>Finally, plants and animals add a lot of beauty to our earth. People love and </a:t>
            </a:r>
            <a:r>
              <a:rPr lang="en-US" sz="2400" b="1" i="0" u="none" strike="noStrike" baseline="0" dirty="0">
                <a:latin typeface="ChronicaPro-Medium"/>
              </a:rPr>
              <a:t>appreciate</a:t>
            </a:r>
            <a:r>
              <a:rPr lang="en-US" sz="2400" b="0" i="0" u="none" strike="noStrike" baseline="0" dirty="0">
                <a:latin typeface="ChronicaPro-Book"/>
              </a:rPr>
              <a:t> the natural beauty, the relaxed feeling in green spaces and water areas. However, plants and animals are facing habitat loss, pollution, and climate change. To protect them, we should raise people’s awareness of their significance, stop hunting, plant more trees, and build nature reserves for our wildlife.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0" y="-2564"/>
            <a:ext cx="12192000" cy="547414"/>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The beauty of plants and animals.</a:t>
              </a:r>
            </a:p>
            <a:p>
              <a:pPr algn="ctr"/>
              <a:r>
                <a:rPr lang="en-GB"/>
                <a:t>B. How plants and animals protect </a:t>
              </a:r>
            </a:p>
            <a:p>
              <a:pPr algn="ctr"/>
              <a:r>
                <a:rPr lang="en-GB"/>
                <a:t>the environment.</a:t>
              </a:r>
            </a:p>
            <a:p>
              <a:pPr algn="ctr"/>
              <a:r>
                <a:rPr lang="en-GB"/>
                <a:t>C. The wonder of plants and animals.</a:t>
              </a:r>
            </a:p>
            <a:p>
              <a:pPr algn="ctr"/>
              <a:r>
                <a:rPr lang="en-GB"/>
                <a:t>D. The natural food chain.</a:t>
              </a:r>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64770" y="-79024"/>
            <a:ext cx="1840399" cy="584775"/>
          </a:xfrm>
          <a:prstGeom prst="rect">
            <a:avLst/>
          </a:prstGeom>
          <a:noFill/>
          <a:effectLst/>
        </p:spPr>
        <p:txBody>
          <a:bodyPr wrap="square" rtlCol="0">
            <a:spAutoFit/>
          </a:bodyPr>
          <a:lstStyle/>
          <a:p>
            <a:pPr algn="ctr"/>
            <a:r>
              <a:rPr lang="en-US" sz="3200" b="1" dirty="0">
                <a:sym typeface="+mn-ea"/>
              </a:rPr>
              <a:t>READING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254952" y="561311"/>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4000" b="1" dirty="0">
                <a:effectLst>
                  <a:glow rad="88900">
                    <a:schemeClr val="bg1"/>
                  </a:glow>
                </a:effectLst>
                <a:cs typeface="Arial" panose="020B0604020202020204" pitchFamily="34" charset="0"/>
              </a:rPr>
              <a:t>Questions:</a:t>
            </a:r>
          </a:p>
        </p:txBody>
      </p:sp>
      <p:sp>
        <p:nvSpPr>
          <p:cNvPr id="2" name="Text Box 1"/>
          <p:cNvSpPr txBox="1"/>
          <p:nvPr/>
        </p:nvSpPr>
        <p:spPr>
          <a:xfrm>
            <a:off x="325755" y="1204570"/>
            <a:ext cx="11493500" cy="646331"/>
          </a:xfrm>
          <a:prstGeom prst="rect">
            <a:avLst/>
          </a:prstGeom>
          <a:solidFill>
            <a:srgbClr val="AC4425"/>
          </a:solidFill>
        </p:spPr>
        <p:txBody>
          <a:bodyPr wrap="square" rtlCol="0" anchor="t">
            <a:spAutoFit/>
          </a:bodyPr>
          <a:lstStyle/>
          <a:p>
            <a:r>
              <a:rPr lang="en-US" sz="3600" b="1" dirty="0">
                <a:solidFill>
                  <a:schemeClr val="bg1"/>
                </a:solidFill>
              </a:rPr>
              <a:t>1. What is the passage mainly about?</a:t>
            </a:r>
          </a:p>
        </p:txBody>
      </p:sp>
      <p:sp>
        <p:nvSpPr>
          <p:cNvPr id="3" name="Text Box 2"/>
          <p:cNvSpPr txBox="1"/>
          <p:nvPr/>
        </p:nvSpPr>
        <p:spPr>
          <a:xfrm>
            <a:off x="826135" y="2000515"/>
            <a:ext cx="10993120" cy="2308324"/>
          </a:xfrm>
          <a:prstGeom prst="rect">
            <a:avLst/>
          </a:prstGeom>
          <a:solidFill>
            <a:srgbClr val="C1D5A4"/>
          </a:solidFill>
        </p:spPr>
        <p:txBody>
          <a:bodyPr wrap="square" rtlCol="0" anchor="t">
            <a:spAutoFit/>
          </a:bodyPr>
          <a:lstStyle/>
          <a:p>
            <a:r>
              <a:rPr lang="en-US" sz="3600" b="1" dirty="0"/>
              <a:t>A.</a:t>
            </a:r>
            <a:r>
              <a:rPr lang="en-US" sz="3600" dirty="0"/>
              <a:t> The beauty of plants and animals.</a:t>
            </a:r>
          </a:p>
          <a:p>
            <a:r>
              <a:rPr lang="en-US" sz="3600" b="1" dirty="0"/>
              <a:t>B.</a:t>
            </a:r>
            <a:r>
              <a:rPr lang="en-US" sz="3600" dirty="0"/>
              <a:t> How plants and animals protect the environment.</a:t>
            </a:r>
          </a:p>
          <a:p>
            <a:r>
              <a:rPr lang="en-US" sz="3600" b="1" dirty="0"/>
              <a:t>C. </a:t>
            </a:r>
            <a:r>
              <a:rPr lang="en-US" sz="3600" dirty="0"/>
              <a:t>The wonder of plants and animals.</a:t>
            </a:r>
          </a:p>
          <a:p>
            <a:r>
              <a:rPr lang="en-US" sz="3600" b="1" dirty="0"/>
              <a:t>D. </a:t>
            </a:r>
            <a:r>
              <a:rPr lang="en-US" sz="3600" dirty="0"/>
              <a:t>The natural food chain.</a:t>
            </a:r>
          </a:p>
        </p:txBody>
      </p:sp>
      <p:sp>
        <p:nvSpPr>
          <p:cNvPr id="10" name="Text Box 9"/>
          <p:cNvSpPr txBox="1"/>
          <p:nvPr/>
        </p:nvSpPr>
        <p:spPr>
          <a:xfrm>
            <a:off x="325755" y="4643120"/>
            <a:ext cx="11493500" cy="1200329"/>
          </a:xfrm>
          <a:prstGeom prst="rect">
            <a:avLst/>
          </a:prstGeom>
          <a:solidFill>
            <a:srgbClr val="AC4425"/>
          </a:solidFill>
        </p:spPr>
        <p:txBody>
          <a:bodyPr wrap="square" rtlCol="0" anchor="t">
            <a:spAutoFit/>
          </a:bodyPr>
          <a:lstStyle/>
          <a:p>
            <a:r>
              <a:rPr lang="en-US" sz="3600" b="1" dirty="0">
                <a:solidFill>
                  <a:schemeClr val="bg1"/>
                </a:solidFill>
              </a:rPr>
              <a:t>2. The author mentions ______ significant roles </a:t>
            </a:r>
            <a:endParaRPr lang="en-US" sz="3600" b="1" dirty="0" smtClean="0">
              <a:solidFill>
                <a:schemeClr val="bg1"/>
              </a:solidFill>
            </a:endParaRPr>
          </a:p>
          <a:p>
            <a:r>
              <a:rPr lang="en-US" sz="3600" b="1" dirty="0">
                <a:solidFill>
                  <a:schemeClr val="bg1"/>
                </a:solidFill>
              </a:rPr>
              <a:t> </a:t>
            </a:r>
            <a:r>
              <a:rPr lang="en-US" sz="3600" b="1" dirty="0" smtClean="0">
                <a:solidFill>
                  <a:schemeClr val="bg1"/>
                </a:solidFill>
              </a:rPr>
              <a:t>   plants </a:t>
            </a:r>
            <a:r>
              <a:rPr lang="en-US" sz="3600" b="1" dirty="0">
                <a:solidFill>
                  <a:schemeClr val="bg1"/>
                </a:solidFill>
              </a:rPr>
              <a:t>and animals play.</a:t>
            </a:r>
          </a:p>
        </p:txBody>
      </p:sp>
      <p:sp>
        <p:nvSpPr>
          <p:cNvPr id="15" name="Text Box 14"/>
          <p:cNvSpPr txBox="1"/>
          <p:nvPr/>
        </p:nvSpPr>
        <p:spPr>
          <a:xfrm>
            <a:off x="826135" y="6054619"/>
            <a:ext cx="10993120" cy="646331"/>
          </a:xfrm>
          <a:prstGeom prst="rect">
            <a:avLst/>
          </a:prstGeom>
          <a:solidFill>
            <a:srgbClr val="C1D5A4"/>
          </a:solidFill>
        </p:spPr>
        <p:txBody>
          <a:bodyPr wrap="square" rtlCol="0" anchor="t">
            <a:spAutoFit/>
          </a:bodyPr>
          <a:lstStyle/>
          <a:p>
            <a:r>
              <a:rPr lang="en-US" sz="3600" b="1" dirty="0"/>
              <a:t>A.</a:t>
            </a:r>
            <a:r>
              <a:rPr lang="en-US" sz="3600" dirty="0"/>
              <a:t> two             </a:t>
            </a:r>
            <a:r>
              <a:rPr lang="en-US" sz="3600" b="1" dirty="0"/>
              <a:t>B.</a:t>
            </a:r>
            <a:r>
              <a:rPr lang="en-US" sz="3600" dirty="0"/>
              <a:t> three              </a:t>
            </a:r>
            <a:r>
              <a:rPr lang="en-US" sz="3600" b="1" dirty="0"/>
              <a:t>C. </a:t>
            </a:r>
            <a:r>
              <a:rPr lang="en-US" sz="3600" dirty="0"/>
              <a:t>four            </a:t>
            </a:r>
            <a:r>
              <a:rPr lang="en-US" sz="3600" b="1" dirty="0"/>
              <a:t>D. </a:t>
            </a:r>
            <a:r>
              <a:rPr lang="en-US" sz="3600" dirty="0"/>
              <a:t>five</a:t>
            </a:r>
          </a:p>
        </p:txBody>
      </p:sp>
      <p:sp>
        <p:nvSpPr>
          <p:cNvPr id="16" name="Oval 15"/>
          <p:cNvSpPr/>
          <p:nvPr/>
        </p:nvSpPr>
        <p:spPr>
          <a:xfrm>
            <a:off x="826134" y="3238200"/>
            <a:ext cx="538209" cy="477458"/>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Oval 16"/>
          <p:cNvSpPr/>
          <p:nvPr/>
        </p:nvSpPr>
        <p:spPr>
          <a:xfrm>
            <a:off x="3309256" y="6128825"/>
            <a:ext cx="613775" cy="51392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0" name="Text Box 99"/>
          <p:cNvSpPr txBox="1"/>
          <p:nvPr/>
        </p:nvSpPr>
        <p:spPr>
          <a:xfrm>
            <a:off x="17780" y="7065010"/>
            <a:ext cx="11362690" cy="5262245"/>
          </a:xfrm>
          <a:prstGeom prst="rect">
            <a:avLst/>
          </a:prstGeom>
          <a:noFill/>
          <a:ln w="9525">
            <a:noFill/>
          </a:ln>
        </p:spPr>
        <p:txBody>
          <a:bodyPr wrap="square">
            <a:spAutoFit/>
          </a:bodyPr>
          <a:lstStyle/>
          <a:p>
            <a:pPr marL="228600" indent="-228600"/>
            <a:r>
              <a:rPr lang="en-US" sz="2800" b="1">
                <a:solidFill>
                  <a:schemeClr val="tx1"/>
                </a:solidFill>
                <a:latin typeface="Times New Roman" panose="02020603050405020304" charset="0"/>
                <a:cs typeface="Calibri" panose="020F0502020204030204" pitchFamily="34" charset="0"/>
              </a:rPr>
              <a:t>1. What is the word </a:t>
            </a:r>
            <a:r>
              <a:rPr lang="en-US" sz="2800" b="1" i="1">
                <a:solidFill>
                  <a:schemeClr val="tx1"/>
                </a:solidFill>
                <a:latin typeface="Times New Roman" panose="02020603050405020304" charset="0"/>
                <a:cs typeface="Calibri" panose="020F0502020204030204" pitchFamily="34" charset="0"/>
              </a:rPr>
              <a:t>‘significance’ </a:t>
            </a:r>
            <a:r>
              <a:rPr lang="en-US" sz="2800" b="1">
                <a:solidFill>
                  <a:schemeClr val="tx1"/>
                </a:solidFill>
                <a:latin typeface="Times New Roman" panose="02020603050405020304" charset="0"/>
                <a:cs typeface="Calibri" panose="020F0502020204030204" pitchFamily="34" charset="0"/>
              </a:rPr>
              <a:t>in paragraph 1 closest in meaning to?</a:t>
            </a:r>
          </a:p>
          <a:p>
            <a:pPr marL="228600" indent="-228600"/>
            <a:r>
              <a:rPr lang="en-US" sz="2800" b="0">
                <a:solidFill>
                  <a:schemeClr val="tx1"/>
                </a:solidFill>
                <a:latin typeface="Times New Roman" panose="02020603050405020304" charset="0"/>
                <a:cs typeface="Calibri" panose="020F0502020204030204" pitchFamily="34" charset="0"/>
              </a:rPr>
              <a:t>A. consequence		B. threats		C. importance</a:t>
            </a:r>
          </a:p>
          <a:p>
            <a:pPr marL="228600" indent="-228600"/>
            <a:r>
              <a:rPr lang="en-US" sz="2800" b="1">
                <a:solidFill>
                  <a:schemeClr val="tx1"/>
                </a:solidFill>
                <a:latin typeface="Times New Roman" panose="02020603050405020304" charset="0"/>
                <a:cs typeface="Calibri" panose="020F0502020204030204" pitchFamily="34" charset="0"/>
              </a:rPr>
              <a:t>2. What is the word </a:t>
            </a:r>
            <a:r>
              <a:rPr lang="en-US" sz="2800" b="1" i="1">
                <a:solidFill>
                  <a:schemeClr val="tx1"/>
                </a:solidFill>
                <a:latin typeface="Times New Roman" panose="02020603050405020304" charset="0"/>
                <a:cs typeface="Calibri" panose="020F0502020204030204" pitchFamily="34" charset="0"/>
              </a:rPr>
              <a:t>‘fascinating’</a:t>
            </a:r>
            <a:r>
              <a:rPr lang="en-US" sz="2800" b="1">
                <a:solidFill>
                  <a:schemeClr val="tx1"/>
                </a:solidFill>
                <a:latin typeface="Times New Roman" panose="02020603050405020304" charset="0"/>
                <a:cs typeface="Calibri" panose="020F0502020204030204" pitchFamily="34" charset="0"/>
              </a:rPr>
              <a:t> in paragraph 1 closest in meaning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charming			B. interesting		C. ideal</a:t>
            </a:r>
          </a:p>
          <a:p>
            <a:pPr marL="228600" indent="-228600"/>
            <a:r>
              <a:rPr lang="en-US" sz="2800" b="1">
                <a:solidFill>
                  <a:schemeClr val="tx1"/>
                </a:solidFill>
                <a:latin typeface="Times New Roman" panose="02020603050405020304" charset="0"/>
                <a:cs typeface="Calibri" panose="020F0502020204030204" pitchFamily="34" charset="0"/>
              </a:rPr>
              <a:t>3. What is the word </a:t>
            </a:r>
            <a:r>
              <a:rPr lang="en-US" sz="2800" b="1" i="1">
                <a:solidFill>
                  <a:schemeClr val="tx1"/>
                </a:solidFill>
                <a:latin typeface="Times New Roman" panose="02020603050405020304" charset="0"/>
                <a:cs typeface="Calibri" panose="020F0502020204030204" pitchFamily="34" charset="0"/>
              </a:rPr>
              <a:t>‘release’</a:t>
            </a:r>
            <a:r>
              <a:rPr lang="en-US" sz="2800" b="1">
                <a:solidFill>
                  <a:schemeClr val="tx1"/>
                </a:solidFill>
                <a:latin typeface="Times New Roman" panose="02020603050405020304" charset="0"/>
                <a:cs typeface="Calibri" panose="020F0502020204030204" pitchFamily="34" charset="0"/>
              </a:rPr>
              <a:t> in paragraph 2 closest in meaning to?</a:t>
            </a:r>
          </a:p>
          <a:p>
            <a:pPr marL="228600" indent="-228600"/>
            <a:r>
              <a:rPr lang="en-US" sz="2800" b="0">
                <a:solidFill>
                  <a:schemeClr val="tx1"/>
                </a:solidFill>
                <a:latin typeface="Times New Roman" panose="02020603050405020304" charset="0"/>
                <a:cs typeface="Calibri" panose="020F0502020204030204" pitchFamily="34" charset="0"/>
              </a:rPr>
              <a:t>A. let out			B. set free		C. throw</a:t>
            </a:r>
          </a:p>
          <a:p>
            <a:pPr marL="228600" indent="-228600"/>
            <a:r>
              <a:rPr lang="en-US" sz="2800" b="1">
                <a:solidFill>
                  <a:schemeClr val="tx1"/>
                </a:solidFill>
                <a:latin typeface="Times New Roman" panose="02020603050405020304" charset="0"/>
                <a:cs typeface="Calibri" panose="020F0502020204030204" pitchFamily="34" charset="0"/>
              </a:rPr>
              <a:t>4. What does the word </a:t>
            </a:r>
            <a:r>
              <a:rPr lang="en-US" sz="2800" b="1" i="1">
                <a:solidFill>
                  <a:schemeClr val="tx1"/>
                </a:solidFill>
                <a:latin typeface="Times New Roman" panose="02020603050405020304" charset="0"/>
                <a:cs typeface="Calibri" panose="020F0502020204030204" pitchFamily="34" charset="0"/>
              </a:rPr>
              <a:t>“their”</a:t>
            </a:r>
            <a:r>
              <a:rPr lang="en-US" sz="2800" b="1">
                <a:solidFill>
                  <a:schemeClr val="tx1"/>
                </a:solidFill>
                <a:latin typeface="Times New Roman" panose="02020603050405020304" charset="0"/>
                <a:cs typeface="Calibri" panose="020F0502020204030204" pitchFamily="34" charset="0"/>
              </a:rPr>
              <a:t> in paragraph 3 refer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of the flora and fauna	B. of plants		C. of animals</a:t>
            </a:r>
          </a:p>
          <a:p>
            <a:pPr marL="228600" indent="-228600"/>
            <a:r>
              <a:rPr lang="en-US" sz="2800" b="1">
                <a:solidFill>
                  <a:schemeClr val="tx1"/>
                </a:solidFill>
                <a:latin typeface="Times New Roman" panose="02020603050405020304" charset="0"/>
                <a:cs typeface="Calibri" panose="020F0502020204030204" pitchFamily="34" charset="0"/>
              </a:rPr>
              <a:t>5. What do you think the paragraph after the last one would be about?</a:t>
            </a:r>
          </a:p>
          <a:p>
            <a:pPr marL="228600" indent="-228600"/>
            <a:r>
              <a:rPr lang="en-US" sz="2800" b="0">
                <a:solidFill>
                  <a:schemeClr val="tx1"/>
                </a:solidFill>
                <a:latin typeface="Times New Roman" panose="02020603050405020304" charset="0"/>
                <a:cs typeface="Calibri" panose="020F0502020204030204" pitchFamily="34" charset="0"/>
              </a:rPr>
              <a:t>A. Problems wildlife face</a:t>
            </a:r>
          </a:p>
          <a:p>
            <a:pPr marL="228600" indent="-228600"/>
            <a:r>
              <a:rPr lang="en-US" sz="2800" b="0">
                <a:solidFill>
                  <a:schemeClr val="tx1"/>
                </a:solidFill>
                <a:latin typeface="Times New Roman" panose="02020603050405020304" charset="0"/>
                <a:cs typeface="Calibri" panose="020F0502020204030204" pitchFamily="34" charset="0"/>
              </a:rPr>
              <a:t>B. Measures to protect wildlife</a:t>
            </a:r>
          </a:p>
          <a:p>
            <a:pPr marL="228600" indent="-228600"/>
            <a:r>
              <a:rPr lang="en-US" sz="2800" b="0">
                <a:solidFill>
                  <a:schemeClr val="tx1"/>
                </a:solidFill>
                <a:latin typeface="Times New Roman" panose="02020603050405020304" charset="0"/>
                <a:cs typeface="Calibri" panose="020F0502020204030204" pitchFamily="34" charset="0"/>
              </a:rPr>
              <a:t>C. Importance of wildlife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0" grpId="1" animBg="1"/>
      <p:bldP spid="15" grpId="0" animBg="1"/>
      <p:bldP spid="15" grpId="1" animBg="1"/>
      <p:bldP spid="16" grpId="0" bldLvl="0" animBg="1"/>
      <p:bldP spid="16" grpId="1" animBg="1"/>
      <p:bldP spid="17" grpId="0" bldLvl="0" animBg="1"/>
      <p:bldP spid="17" grpId="1" animBg="1"/>
    </p:bldLst>
  </p:timing>
  <p:extLst mod="1">
    <p:ext uri="{6950BFC3-D8DA-4A85-94F7-54DA5524770B}">
      <p188:commentRel xmlns=""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0" y="-14983"/>
            <a:ext cx="12204700" cy="503776"/>
            <a:chOff x="154940" y="1083931"/>
            <a:chExt cx="12204700" cy="996951"/>
          </a:xfrm>
        </p:grpSpPr>
        <p:sp>
          <p:nvSpPr>
            <p:cNvPr id="19" name="Round Single Corner Rectangle 18"/>
            <p:cNvSpPr/>
            <p:nvPr/>
          </p:nvSpPr>
          <p:spPr>
            <a:xfrm flipV="1">
              <a:off x="154940" y="1083931"/>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250190" y="1113582"/>
              <a:ext cx="1210945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64770" y="-79024"/>
            <a:ext cx="1840399" cy="584775"/>
          </a:xfrm>
          <a:prstGeom prst="rect">
            <a:avLst/>
          </a:prstGeom>
          <a:noFill/>
          <a:effectLst/>
        </p:spPr>
        <p:txBody>
          <a:bodyPr wrap="square" rtlCol="0">
            <a:spAutoFit/>
          </a:bodyPr>
          <a:lstStyle/>
          <a:p>
            <a:pPr algn="ctr"/>
            <a:r>
              <a:rPr lang="en-US" sz="3200" b="1" dirty="0">
                <a:sym typeface="+mn-ea"/>
              </a:rPr>
              <a:t>READING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 Box 1"/>
          <p:cNvSpPr txBox="1"/>
          <p:nvPr/>
        </p:nvSpPr>
        <p:spPr>
          <a:xfrm>
            <a:off x="316127" y="854256"/>
            <a:ext cx="11049659" cy="584775"/>
          </a:xfrm>
          <a:prstGeom prst="rect">
            <a:avLst/>
          </a:prstGeom>
          <a:solidFill>
            <a:srgbClr val="AC4425"/>
          </a:solidFill>
        </p:spPr>
        <p:txBody>
          <a:bodyPr wrap="square" rtlCol="0" anchor="t">
            <a:spAutoFit/>
          </a:bodyPr>
          <a:lstStyle/>
          <a:p>
            <a:r>
              <a:rPr lang="en-US" sz="3200" b="1" dirty="0">
                <a:solidFill>
                  <a:schemeClr val="bg1"/>
                </a:solidFill>
              </a:rPr>
              <a:t>3</a:t>
            </a:r>
            <a:r>
              <a:rPr lang="en-US" sz="3200" b="1" dirty="0" smtClean="0">
                <a:solidFill>
                  <a:schemeClr val="bg1"/>
                </a:solidFill>
              </a:rPr>
              <a:t>. </a:t>
            </a:r>
            <a:r>
              <a:rPr lang="en-US" sz="3200" b="1" dirty="0">
                <a:solidFill>
                  <a:schemeClr val="bg1"/>
                </a:solidFill>
              </a:rPr>
              <a:t>Which of the following do plants provide humans?</a:t>
            </a:r>
          </a:p>
        </p:txBody>
      </p:sp>
      <p:sp>
        <p:nvSpPr>
          <p:cNvPr id="3" name="Text Box 2"/>
          <p:cNvSpPr txBox="1"/>
          <p:nvPr/>
        </p:nvSpPr>
        <p:spPr>
          <a:xfrm>
            <a:off x="316127" y="1623748"/>
            <a:ext cx="10993120" cy="1077218"/>
          </a:xfrm>
          <a:prstGeom prst="rect">
            <a:avLst/>
          </a:prstGeom>
          <a:solidFill>
            <a:srgbClr val="C1D5A4"/>
          </a:solidFill>
        </p:spPr>
        <p:txBody>
          <a:bodyPr wrap="square" rtlCol="0" anchor="t">
            <a:spAutoFit/>
          </a:bodyPr>
          <a:lstStyle/>
          <a:p>
            <a:r>
              <a:rPr lang="en-US" sz="3200" b="1" dirty="0"/>
              <a:t>A.</a:t>
            </a:r>
            <a:r>
              <a:rPr lang="en-US" sz="3200" dirty="0"/>
              <a:t> </a:t>
            </a:r>
            <a:r>
              <a:rPr lang="en-US" sz="3200" dirty="0" smtClean="0"/>
              <a:t>Oxygen</a:t>
            </a:r>
            <a:r>
              <a:rPr lang="en-US" sz="3200" dirty="0" smtClean="0"/>
              <a:t>.					 </a:t>
            </a:r>
            <a:r>
              <a:rPr lang="en-US" sz="3200" b="1" dirty="0" smtClean="0"/>
              <a:t>B</a:t>
            </a:r>
            <a:r>
              <a:rPr lang="en-US" sz="3200" b="1" dirty="0"/>
              <a:t>.</a:t>
            </a:r>
            <a:r>
              <a:rPr lang="en-US" sz="3200" dirty="0"/>
              <a:t> </a:t>
            </a:r>
            <a:r>
              <a:rPr lang="en-US" sz="3200" dirty="0"/>
              <a:t>Aquatic </a:t>
            </a:r>
            <a:r>
              <a:rPr lang="en-US" sz="3200" dirty="0" smtClean="0"/>
              <a:t>environment</a:t>
            </a:r>
            <a:r>
              <a:rPr lang="en-US" sz="3200" dirty="0" smtClean="0"/>
              <a:t>.</a:t>
            </a:r>
            <a:endParaRPr lang="en-US" sz="3200" dirty="0"/>
          </a:p>
          <a:p>
            <a:r>
              <a:rPr lang="en-US" sz="3200" b="1" dirty="0"/>
              <a:t>C. </a:t>
            </a:r>
            <a:r>
              <a:rPr lang="en-US" sz="3200" dirty="0"/>
              <a:t>Carbon </a:t>
            </a:r>
            <a:r>
              <a:rPr lang="en-US" sz="3200" dirty="0" smtClean="0"/>
              <a:t>dioxide</a:t>
            </a:r>
            <a:r>
              <a:rPr lang="en-US" sz="3200" dirty="0" smtClean="0"/>
              <a:t>.			 </a:t>
            </a:r>
            <a:r>
              <a:rPr lang="en-US" sz="3200" b="1" dirty="0" smtClean="0"/>
              <a:t>D</a:t>
            </a:r>
            <a:r>
              <a:rPr lang="en-US" sz="3200" b="1" dirty="0"/>
              <a:t>. </a:t>
            </a:r>
            <a:r>
              <a:rPr lang="en-US" sz="3200" dirty="0"/>
              <a:t>Habitat </a:t>
            </a:r>
            <a:r>
              <a:rPr lang="en-US" sz="3200" dirty="0" smtClean="0"/>
              <a:t>loss</a:t>
            </a:r>
            <a:r>
              <a:rPr lang="en-US" sz="3200" dirty="0" smtClean="0"/>
              <a:t>.</a:t>
            </a:r>
            <a:endParaRPr lang="en-US" sz="3200" dirty="0"/>
          </a:p>
        </p:txBody>
      </p:sp>
      <p:sp>
        <p:nvSpPr>
          <p:cNvPr id="10" name="Text Box 9"/>
          <p:cNvSpPr txBox="1"/>
          <p:nvPr/>
        </p:nvSpPr>
        <p:spPr>
          <a:xfrm>
            <a:off x="296228" y="2973573"/>
            <a:ext cx="11013020" cy="584775"/>
          </a:xfrm>
          <a:prstGeom prst="rect">
            <a:avLst/>
          </a:prstGeom>
          <a:solidFill>
            <a:srgbClr val="AC4425"/>
          </a:solidFill>
        </p:spPr>
        <p:txBody>
          <a:bodyPr wrap="square" rtlCol="0" anchor="t">
            <a:spAutoFit/>
          </a:bodyPr>
          <a:lstStyle/>
          <a:p>
            <a:r>
              <a:rPr lang="en-US" sz="3200" b="1" dirty="0">
                <a:solidFill>
                  <a:schemeClr val="bg1"/>
                </a:solidFill>
              </a:rPr>
              <a:t>4</a:t>
            </a:r>
            <a:r>
              <a:rPr lang="en-US" sz="3200" b="1" dirty="0" smtClean="0">
                <a:solidFill>
                  <a:schemeClr val="bg1"/>
                </a:solidFill>
              </a:rPr>
              <a:t>. </a:t>
            </a:r>
            <a:r>
              <a:rPr lang="en-US" sz="3200" b="1" dirty="0">
                <a:solidFill>
                  <a:schemeClr val="bg1"/>
                </a:solidFill>
              </a:rPr>
              <a:t>Which action does NOT preserve plants and animals</a:t>
            </a:r>
            <a:r>
              <a:rPr lang="en-US" sz="3200" b="1" dirty="0">
                <a:solidFill>
                  <a:schemeClr val="bg1"/>
                </a:solidFill>
              </a:rPr>
              <a:t>?</a:t>
            </a:r>
            <a:endParaRPr lang="en-US" sz="3200" b="1" dirty="0">
              <a:solidFill>
                <a:schemeClr val="bg1"/>
              </a:solidFill>
            </a:endParaRPr>
          </a:p>
        </p:txBody>
      </p:sp>
      <p:sp>
        <p:nvSpPr>
          <p:cNvPr id="15" name="Text Box 14"/>
          <p:cNvSpPr txBox="1"/>
          <p:nvPr/>
        </p:nvSpPr>
        <p:spPr>
          <a:xfrm>
            <a:off x="316127" y="3815122"/>
            <a:ext cx="10993120" cy="1077218"/>
          </a:xfrm>
          <a:prstGeom prst="rect">
            <a:avLst/>
          </a:prstGeom>
          <a:solidFill>
            <a:srgbClr val="C1D5A4"/>
          </a:solidFill>
        </p:spPr>
        <p:txBody>
          <a:bodyPr wrap="square" rtlCol="0" anchor="t">
            <a:spAutoFit/>
          </a:bodyPr>
          <a:lstStyle/>
          <a:p>
            <a:r>
              <a:rPr lang="en-US" sz="3200" b="1" dirty="0"/>
              <a:t>A.</a:t>
            </a:r>
            <a:r>
              <a:rPr lang="en-US" sz="3200" dirty="0"/>
              <a:t> </a:t>
            </a:r>
            <a:r>
              <a:rPr lang="en-US" sz="3200" dirty="0"/>
              <a:t>Planting more </a:t>
            </a:r>
            <a:r>
              <a:rPr lang="en-US" sz="3200" dirty="0" smtClean="0"/>
              <a:t>trees.</a:t>
            </a:r>
            <a:r>
              <a:rPr lang="en-US" sz="3200" dirty="0" smtClean="0"/>
              <a:t>      		</a:t>
            </a:r>
            <a:r>
              <a:rPr lang="en-US" sz="3200" b="1" dirty="0" smtClean="0"/>
              <a:t>B</a:t>
            </a:r>
            <a:r>
              <a:rPr lang="en-US" sz="3200" b="1" dirty="0"/>
              <a:t>.</a:t>
            </a:r>
            <a:r>
              <a:rPr lang="en-US" sz="3200" dirty="0"/>
              <a:t> </a:t>
            </a:r>
            <a:r>
              <a:rPr lang="en-US" sz="3200" dirty="0"/>
              <a:t>Raising </a:t>
            </a:r>
            <a:r>
              <a:rPr lang="en-US" sz="3200" dirty="0" smtClean="0"/>
              <a:t>awareness.</a:t>
            </a:r>
            <a:endParaRPr lang="en-US" sz="3200" dirty="0"/>
          </a:p>
          <a:p>
            <a:r>
              <a:rPr lang="en-US" sz="3200" b="1" dirty="0" smtClean="0"/>
              <a:t>C</a:t>
            </a:r>
            <a:r>
              <a:rPr lang="en-US" sz="3200" b="1" dirty="0"/>
              <a:t>. </a:t>
            </a:r>
            <a:r>
              <a:rPr lang="en-US" sz="3200" dirty="0"/>
              <a:t>Building nature </a:t>
            </a:r>
            <a:r>
              <a:rPr lang="en-US" sz="3200" dirty="0" smtClean="0"/>
              <a:t>reserves.</a:t>
            </a:r>
            <a:r>
              <a:rPr lang="en-US" sz="3200" dirty="0" smtClean="0"/>
              <a:t>           </a:t>
            </a:r>
            <a:r>
              <a:rPr lang="en-US" sz="3200" b="1" dirty="0" smtClean="0"/>
              <a:t>D</a:t>
            </a:r>
            <a:r>
              <a:rPr lang="en-US" sz="3200" b="1" dirty="0"/>
              <a:t>. </a:t>
            </a:r>
            <a:r>
              <a:rPr lang="en-US" sz="3200" dirty="0"/>
              <a:t>Hunting animals</a:t>
            </a:r>
          </a:p>
        </p:txBody>
      </p:sp>
      <p:sp>
        <p:nvSpPr>
          <p:cNvPr id="16" name="Oval 15"/>
          <p:cNvSpPr/>
          <p:nvPr/>
        </p:nvSpPr>
        <p:spPr>
          <a:xfrm>
            <a:off x="296228" y="1723114"/>
            <a:ext cx="507411" cy="41391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Oval 16"/>
          <p:cNvSpPr/>
          <p:nvPr/>
        </p:nvSpPr>
        <p:spPr>
          <a:xfrm>
            <a:off x="5798289" y="4407437"/>
            <a:ext cx="584031" cy="466199"/>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0" name="Text Box 99"/>
          <p:cNvSpPr txBox="1"/>
          <p:nvPr/>
        </p:nvSpPr>
        <p:spPr>
          <a:xfrm>
            <a:off x="17780" y="7065010"/>
            <a:ext cx="11362690" cy="5262245"/>
          </a:xfrm>
          <a:prstGeom prst="rect">
            <a:avLst/>
          </a:prstGeom>
          <a:noFill/>
          <a:ln w="9525">
            <a:noFill/>
          </a:ln>
        </p:spPr>
        <p:txBody>
          <a:bodyPr wrap="square">
            <a:spAutoFit/>
          </a:bodyPr>
          <a:lstStyle/>
          <a:p>
            <a:pPr marL="228600" indent="-228600"/>
            <a:r>
              <a:rPr lang="en-US" sz="2800" b="1">
                <a:solidFill>
                  <a:schemeClr val="tx1"/>
                </a:solidFill>
                <a:latin typeface="Times New Roman" panose="02020603050405020304" charset="0"/>
                <a:cs typeface="Calibri" panose="020F0502020204030204" pitchFamily="34" charset="0"/>
              </a:rPr>
              <a:t>1. What is the word </a:t>
            </a:r>
            <a:r>
              <a:rPr lang="en-US" sz="2800" b="1" i="1">
                <a:solidFill>
                  <a:schemeClr val="tx1"/>
                </a:solidFill>
                <a:latin typeface="Times New Roman" panose="02020603050405020304" charset="0"/>
                <a:cs typeface="Calibri" panose="020F0502020204030204" pitchFamily="34" charset="0"/>
              </a:rPr>
              <a:t>‘significance’ </a:t>
            </a:r>
            <a:r>
              <a:rPr lang="en-US" sz="2800" b="1">
                <a:solidFill>
                  <a:schemeClr val="tx1"/>
                </a:solidFill>
                <a:latin typeface="Times New Roman" panose="02020603050405020304" charset="0"/>
                <a:cs typeface="Calibri" panose="020F0502020204030204" pitchFamily="34" charset="0"/>
              </a:rPr>
              <a:t>in paragraph 1 closest in meaning to?</a:t>
            </a:r>
          </a:p>
          <a:p>
            <a:pPr marL="228600" indent="-228600"/>
            <a:r>
              <a:rPr lang="en-US" sz="2800" b="0">
                <a:solidFill>
                  <a:schemeClr val="tx1"/>
                </a:solidFill>
                <a:latin typeface="Times New Roman" panose="02020603050405020304" charset="0"/>
                <a:cs typeface="Calibri" panose="020F0502020204030204" pitchFamily="34" charset="0"/>
              </a:rPr>
              <a:t>A. consequence		B. threats		C. importance</a:t>
            </a:r>
          </a:p>
          <a:p>
            <a:pPr marL="228600" indent="-228600"/>
            <a:r>
              <a:rPr lang="en-US" sz="2800" b="1">
                <a:solidFill>
                  <a:schemeClr val="tx1"/>
                </a:solidFill>
                <a:latin typeface="Times New Roman" panose="02020603050405020304" charset="0"/>
                <a:cs typeface="Calibri" panose="020F0502020204030204" pitchFamily="34" charset="0"/>
              </a:rPr>
              <a:t>2. What is the word </a:t>
            </a:r>
            <a:r>
              <a:rPr lang="en-US" sz="2800" b="1" i="1">
                <a:solidFill>
                  <a:schemeClr val="tx1"/>
                </a:solidFill>
                <a:latin typeface="Times New Roman" panose="02020603050405020304" charset="0"/>
                <a:cs typeface="Calibri" panose="020F0502020204030204" pitchFamily="34" charset="0"/>
              </a:rPr>
              <a:t>‘fascinating’</a:t>
            </a:r>
            <a:r>
              <a:rPr lang="en-US" sz="2800" b="1">
                <a:solidFill>
                  <a:schemeClr val="tx1"/>
                </a:solidFill>
                <a:latin typeface="Times New Roman" panose="02020603050405020304" charset="0"/>
                <a:cs typeface="Calibri" panose="020F0502020204030204" pitchFamily="34" charset="0"/>
              </a:rPr>
              <a:t> in paragraph 1 closest in meaning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charming			B. interesting		C. ideal</a:t>
            </a:r>
          </a:p>
          <a:p>
            <a:pPr marL="228600" indent="-228600"/>
            <a:r>
              <a:rPr lang="en-US" sz="2800" b="1">
                <a:solidFill>
                  <a:schemeClr val="tx1"/>
                </a:solidFill>
                <a:latin typeface="Times New Roman" panose="02020603050405020304" charset="0"/>
                <a:cs typeface="Calibri" panose="020F0502020204030204" pitchFamily="34" charset="0"/>
              </a:rPr>
              <a:t>3. What is the word </a:t>
            </a:r>
            <a:r>
              <a:rPr lang="en-US" sz="2800" b="1" i="1">
                <a:solidFill>
                  <a:schemeClr val="tx1"/>
                </a:solidFill>
                <a:latin typeface="Times New Roman" panose="02020603050405020304" charset="0"/>
                <a:cs typeface="Calibri" panose="020F0502020204030204" pitchFamily="34" charset="0"/>
              </a:rPr>
              <a:t>‘release’</a:t>
            </a:r>
            <a:r>
              <a:rPr lang="en-US" sz="2800" b="1">
                <a:solidFill>
                  <a:schemeClr val="tx1"/>
                </a:solidFill>
                <a:latin typeface="Times New Roman" panose="02020603050405020304" charset="0"/>
                <a:cs typeface="Calibri" panose="020F0502020204030204" pitchFamily="34" charset="0"/>
              </a:rPr>
              <a:t> in paragraph 2 closest in meaning to?</a:t>
            </a:r>
          </a:p>
          <a:p>
            <a:pPr marL="228600" indent="-228600"/>
            <a:r>
              <a:rPr lang="en-US" sz="2800" b="0">
                <a:solidFill>
                  <a:schemeClr val="tx1"/>
                </a:solidFill>
                <a:latin typeface="Times New Roman" panose="02020603050405020304" charset="0"/>
                <a:cs typeface="Calibri" panose="020F0502020204030204" pitchFamily="34" charset="0"/>
              </a:rPr>
              <a:t>A. let out			B. set free		C. throw</a:t>
            </a:r>
          </a:p>
          <a:p>
            <a:pPr marL="228600" indent="-228600"/>
            <a:r>
              <a:rPr lang="en-US" sz="2800" b="1">
                <a:solidFill>
                  <a:schemeClr val="tx1"/>
                </a:solidFill>
                <a:latin typeface="Times New Roman" panose="02020603050405020304" charset="0"/>
                <a:cs typeface="Calibri" panose="020F0502020204030204" pitchFamily="34" charset="0"/>
              </a:rPr>
              <a:t>4. What does the word </a:t>
            </a:r>
            <a:r>
              <a:rPr lang="en-US" sz="2800" b="1" i="1">
                <a:solidFill>
                  <a:schemeClr val="tx1"/>
                </a:solidFill>
                <a:latin typeface="Times New Roman" panose="02020603050405020304" charset="0"/>
                <a:cs typeface="Calibri" panose="020F0502020204030204" pitchFamily="34" charset="0"/>
              </a:rPr>
              <a:t>“their”</a:t>
            </a:r>
            <a:r>
              <a:rPr lang="en-US" sz="2800" b="1">
                <a:solidFill>
                  <a:schemeClr val="tx1"/>
                </a:solidFill>
                <a:latin typeface="Times New Roman" panose="02020603050405020304" charset="0"/>
                <a:cs typeface="Calibri" panose="020F0502020204030204" pitchFamily="34" charset="0"/>
              </a:rPr>
              <a:t> in paragraph 3 refer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of the flora and fauna	B. of plants		C. of animals</a:t>
            </a:r>
          </a:p>
          <a:p>
            <a:pPr marL="228600" indent="-228600"/>
            <a:r>
              <a:rPr lang="en-US" sz="2800" b="1">
                <a:solidFill>
                  <a:schemeClr val="tx1"/>
                </a:solidFill>
                <a:latin typeface="Times New Roman" panose="02020603050405020304" charset="0"/>
                <a:cs typeface="Calibri" panose="020F0502020204030204" pitchFamily="34" charset="0"/>
              </a:rPr>
              <a:t>5. What do you think the paragraph after the last one would be about?</a:t>
            </a:r>
          </a:p>
          <a:p>
            <a:pPr marL="228600" indent="-228600"/>
            <a:r>
              <a:rPr lang="en-US" sz="2800" b="0">
                <a:solidFill>
                  <a:schemeClr val="tx1"/>
                </a:solidFill>
                <a:latin typeface="Times New Roman" panose="02020603050405020304" charset="0"/>
                <a:cs typeface="Calibri" panose="020F0502020204030204" pitchFamily="34" charset="0"/>
              </a:rPr>
              <a:t>A. Problems wildlife face</a:t>
            </a:r>
          </a:p>
          <a:p>
            <a:pPr marL="228600" indent="-228600"/>
            <a:r>
              <a:rPr lang="en-US" sz="2800" b="0">
                <a:solidFill>
                  <a:schemeClr val="tx1"/>
                </a:solidFill>
                <a:latin typeface="Times New Roman" panose="02020603050405020304" charset="0"/>
                <a:cs typeface="Calibri" panose="020F0502020204030204" pitchFamily="34" charset="0"/>
              </a:rPr>
              <a:t>B. Measures to protect wildlife</a:t>
            </a:r>
          </a:p>
          <a:p>
            <a:pPr marL="228600" indent="-228600"/>
            <a:r>
              <a:rPr lang="en-US" sz="2800" b="0">
                <a:solidFill>
                  <a:schemeClr val="tx1"/>
                </a:solidFill>
                <a:latin typeface="Times New Roman" panose="02020603050405020304" charset="0"/>
                <a:cs typeface="Calibri" panose="020F0502020204030204" pitchFamily="34" charset="0"/>
              </a:rPr>
              <a:t>C. Importance of wildlife</a:t>
            </a:r>
          </a:p>
        </p:txBody>
      </p:sp>
      <p:sp>
        <p:nvSpPr>
          <p:cNvPr id="21" name="Text Box 9"/>
          <p:cNvSpPr txBox="1"/>
          <p:nvPr/>
        </p:nvSpPr>
        <p:spPr>
          <a:xfrm>
            <a:off x="325756" y="5012227"/>
            <a:ext cx="10983492" cy="584775"/>
          </a:xfrm>
          <a:prstGeom prst="rect">
            <a:avLst/>
          </a:prstGeom>
          <a:solidFill>
            <a:srgbClr val="AC4425"/>
          </a:solidFill>
        </p:spPr>
        <p:txBody>
          <a:bodyPr wrap="square" rtlCol="0" anchor="t">
            <a:spAutoFit/>
          </a:bodyPr>
          <a:lstStyle/>
          <a:p>
            <a:r>
              <a:rPr lang="en-US" sz="3200" b="1" dirty="0">
                <a:solidFill>
                  <a:schemeClr val="bg1"/>
                </a:solidFill>
              </a:rPr>
              <a:t>5</a:t>
            </a:r>
            <a:r>
              <a:rPr lang="en-US" sz="3200" b="1" dirty="0" smtClean="0">
                <a:solidFill>
                  <a:schemeClr val="bg1"/>
                </a:solidFill>
              </a:rPr>
              <a:t>. </a:t>
            </a:r>
            <a:r>
              <a:rPr lang="en-US" sz="3200" b="1" dirty="0">
                <a:solidFill>
                  <a:schemeClr val="bg1"/>
                </a:solidFill>
              </a:rPr>
              <a:t>The word “appreciate” means ______.</a:t>
            </a:r>
          </a:p>
        </p:txBody>
      </p:sp>
      <p:sp>
        <p:nvSpPr>
          <p:cNvPr id="22" name="Text Box 14"/>
          <p:cNvSpPr txBox="1"/>
          <p:nvPr/>
        </p:nvSpPr>
        <p:spPr>
          <a:xfrm>
            <a:off x="387350" y="5764033"/>
            <a:ext cx="10993120" cy="1077218"/>
          </a:xfrm>
          <a:prstGeom prst="rect">
            <a:avLst/>
          </a:prstGeom>
          <a:solidFill>
            <a:srgbClr val="C1D5A4"/>
          </a:solidFill>
        </p:spPr>
        <p:txBody>
          <a:bodyPr wrap="square" rtlCol="0" anchor="t">
            <a:spAutoFit/>
          </a:bodyPr>
          <a:lstStyle/>
          <a:p>
            <a:r>
              <a:rPr lang="en-US" sz="3200" b="1" dirty="0"/>
              <a:t>A.</a:t>
            </a:r>
            <a:r>
              <a:rPr lang="en-US" sz="3200" dirty="0"/>
              <a:t> </a:t>
            </a:r>
            <a:r>
              <a:rPr lang="en-US" sz="3200" dirty="0"/>
              <a:t>protect the qualities </a:t>
            </a:r>
            <a:r>
              <a:rPr lang="en-US" sz="3200" dirty="0" smtClean="0"/>
              <a:t>of    </a:t>
            </a:r>
            <a:r>
              <a:rPr lang="en-US" sz="3200" dirty="0" smtClean="0"/>
              <a:t>        </a:t>
            </a:r>
            <a:r>
              <a:rPr lang="en-US" sz="3200" b="1" dirty="0"/>
              <a:t>B.</a:t>
            </a:r>
            <a:r>
              <a:rPr lang="en-US" sz="3200" dirty="0"/>
              <a:t> </a:t>
            </a:r>
            <a:r>
              <a:rPr lang="en-US" sz="3200" dirty="0"/>
              <a:t>recognise the wonder of</a:t>
            </a:r>
          </a:p>
          <a:p>
            <a:r>
              <a:rPr lang="en-US" sz="3200" b="1" dirty="0" smtClean="0"/>
              <a:t>C</a:t>
            </a:r>
            <a:r>
              <a:rPr lang="en-US" sz="3200" b="1" dirty="0"/>
              <a:t>. </a:t>
            </a:r>
            <a:r>
              <a:rPr lang="en-US" sz="3200" dirty="0"/>
              <a:t>learn more </a:t>
            </a:r>
            <a:r>
              <a:rPr lang="en-US" sz="3200" dirty="0" smtClean="0"/>
              <a:t>about          </a:t>
            </a:r>
            <a:r>
              <a:rPr lang="en-US" sz="3200" dirty="0" smtClean="0"/>
              <a:t>            </a:t>
            </a:r>
            <a:r>
              <a:rPr lang="en-US" sz="3200" b="1" dirty="0"/>
              <a:t>D. </a:t>
            </a:r>
            <a:r>
              <a:rPr lang="en-US" sz="3200" dirty="0"/>
              <a:t>be aware of</a:t>
            </a:r>
          </a:p>
        </p:txBody>
      </p:sp>
      <p:sp>
        <p:nvSpPr>
          <p:cNvPr id="23" name="Oval 22"/>
          <p:cNvSpPr/>
          <p:nvPr/>
        </p:nvSpPr>
        <p:spPr>
          <a:xfrm>
            <a:off x="5689644" y="5870465"/>
            <a:ext cx="532580" cy="39386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717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7" presetClass="entr" presetSubtype="0" fill="hold" grpId="0" nodeType="withEffect">
                                  <p:stCondLst>
                                    <p:cond delay="0"/>
                                  </p:stCondLst>
                                  <p:iterate type="lt">
                                    <p:tmPct val="50000"/>
                                  </p:iterate>
                                  <p:childTnLst>
                                    <p:set>
                                      <p:cBhvr>
                                        <p:cTn id="34" dur="1" fill="hold">
                                          <p:stCondLst>
                                            <p:cond delay="0"/>
                                          </p:stCondLst>
                                        </p:cTn>
                                        <p:tgtEl>
                                          <p:spTgt spid="21"/>
                                        </p:tgtEl>
                                        <p:attrNameLst>
                                          <p:attrName>style.visibility</p:attrName>
                                        </p:attrNameLst>
                                      </p:cBhvr>
                                      <p:to>
                                        <p:strVal val="visible"/>
                                      </p:to>
                                    </p:set>
                                    <p:anim calcmode="discrete" valueType="clr">
                                      <p:cBhvr override="childStyle">
                                        <p:cTn id="3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
                                        </p:tgtEl>
                                        <p:attrNameLst>
                                          <p:attrName>fillcolor</p:attrName>
                                        </p:attrNameLst>
                                      </p:cBhvr>
                                      <p:tavLst>
                                        <p:tav tm="0">
                                          <p:val>
                                            <p:clrVal>
                                              <a:schemeClr val="accent2"/>
                                            </p:clrVal>
                                          </p:val>
                                        </p:tav>
                                        <p:tav tm="50000">
                                          <p:val>
                                            <p:clrVal>
                                              <a:schemeClr val="hlink"/>
                                            </p:clrVal>
                                          </p:val>
                                        </p:tav>
                                      </p:tavLst>
                                    </p:anim>
                                    <p:set>
                                      <p:cBhvr>
                                        <p:cTn id="37" dur="80"/>
                                        <p:tgtEl>
                                          <p:spTgt spid="21"/>
                                        </p:tgtEl>
                                        <p:attrNameLst>
                                          <p:attrName>fill.type</p:attrName>
                                        </p:attrNameLst>
                                      </p:cBhvr>
                                      <p:to>
                                        <p:strVal val="solid"/>
                                      </p:to>
                                    </p:set>
                                  </p:childTnLst>
                                </p:cTn>
                              </p:par>
                              <p:par>
                                <p:cTn id="38" presetID="27" presetClass="entr" presetSubtype="0" fill="hold" grpId="0" nodeType="withEffect">
                                  <p:stCondLst>
                                    <p:cond delay="0"/>
                                  </p:stCondLst>
                                  <p:iterate type="lt">
                                    <p:tmPct val="50000"/>
                                  </p:iterate>
                                  <p:childTnLst>
                                    <p:set>
                                      <p:cBhvr>
                                        <p:cTn id="39" dur="1" fill="hold">
                                          <p:stCondLst>
                                            <p:cond delay="0"/>
                                          </p:stCondLst>
                                        </p:cTn>
                                        <p:tgtEl>
                                          <p:spTgt spid="22"/>
                                        </p:tgtEl>
                                        <p:attrNameLst>
                                          <p:attrName>style.visibility</p:attrName>
                                        </p:attrNameLst>
                                      </p:cBhvr>
                                      <p:to>
                                        <p:strVal val="visible"/>
                                      </p:to>
                                    </p:set>
                                    <p:anim calcmode="discrete" valueType="clr">
                                      <p:cBhvr override="childStyle">
                                        <p:cTn id="40"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2"/>
                                        </p:tgtEl>
                                        <p:attrNameLst>
                                          <p:attrName>fillcolor</p:attrName>
                                        </p:attrNameLst>
                                      </p:cBhvr>
                                      <p:tavLst>
                                        <p:tav tm="0">
                                          <p:val>
                                            <p:clrVal>
                                              <a:schemeClr val="accent2"/>
                                            </p:clrVal>
                                          </p:val>
                                        </p:tav>
                                        <p:tav tm="50000">
                                          <p:val>
                                            <p:clrVal>
                                              <a:schemeClr val="hlink"/>
                                            </p:clrVal>
                                          </p:val>
                                        </p:tav>
                                      </p:tavLst>
                                    </p:anim>
                                    <p:set>
                                      <p:cBhvr>
                                        <p:cTn id="42" dur="80"/>
                                        <p:tgtEl>
                                          <p:spTgt spid="22"/>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0" grpId="1" animBg="1"/>
      <p:bldP spid="15" grpId="0" animBg="1"/>
      <p:bldP spid="15" grpId="1" animBg="1"/>
      <p:bldP spid="16" grpId="0" bldLvl="0" animBg="1"/>
      <p:bldP spid="16" grpId="1" animBg="1"/>
      <p:bldP spid="17" grpId="0" bldLvl="0" animBg="1"/>
      <p:bldP spid="17" grpId="1" animBg="1"/>
      <p:bldP spid="21" grpId="0" animBg="1"/>
      <p:bldP spid="21" grpId="1" animBg="1"/>
      <p:bldP spid="22" grpId="0" animBg="1"/>
      <p:bldP spid="22" grpId="1" animBg="1"/>
      <p:bldP spid="23" grpId="0" bldLvl="0" animBg="1"/>
      <p:bldP spid="23" grpId="1" animBg="1"/>
    </p:bldLst>
  </p:timing>
  <p:extLst mod="1">
    <p:ext uri="{6950BFC3-D8DA-4A85-94F7-54DA5524770B}">
      <p188:commentRel xmlns=""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The beauty of plants and animals.</a:t>
              </a:r>
            </a:p>
            <a:p>
              <a:pPr algn="ctr"/>
              <a:r>
                <a:rPr lang="en-GB"/>
                <a:t>B. How plants and animals protect </a:t>
              </a:r>
            </a:p>
            <a:p>
              <a:pPr algn="ctr"/>
              <a:r>
                <a:rPr lang="en-GB"/>
                <a:t>the environment.</a:t>
              </a:r>
            </a:p>
            <a:p>
              <a:pPr algn="ctr"/>
              <a:r>
                <a:rPr lang="en-GB"/>
                <a:t>C. The wonder of plants and animals.</a:t>
              </a:r>
            </a:p>
            <a:p>
              <a:pPr algn="ctr"/>
              <a:r>
                <a:rPr lang="en-GB"/>
                <a:t>D. The natural food chain.</a:t>
              </a:r>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92735" y="-93345"/>
            <a:ext cx="5245100" cy="829945"/>
          </a:xfrm>
          <a:prstGeom prst="rect">
            <a:avLst/>
          </a:prstGeom>
          <a:noFill/>
          <a:effectLst/>
        </p:spPr>
        <p:txBody>
          <a:bodyPr wrap="square" rtlCol="0">
            <a:spAutoFit/>
          </a:bodyPr>
          <a:lstStyle/>
          <a:p>
            <a:pPr algn="ctr"/>
            <a:r>
              <a:rPr lang="en-US" sz="4800" b="1" dirty="0">
                <a:sym typeface="+mn-ea"/>
              </a:rPr>
              <a:t>EXTRA ACTIVITY:</a:t>
            </a:r>
          </a:p>
        </p:txBody>
      </p:sp>
      <p:sp>
        <p:nvSpPr>
          <p:cNvPr id="100" name="Text Box 99"/>
          <p:cNvSpPr txBox="1"/>
          <p:nvPr/>
        </p:nvSpPr>
        <p:spPr>
          <a:xfrm>
            <a:off x="17780" y="859155"/>
            <a:ext cx="12174220" cy="5170646"/>
          </a:xfrm>
          <a:prstGeom prst="rect">
            <a:avLst/>
          </a:prstGeom>
          <a:noFill/>
          <a:ln w="9525">
            <a:noFill/>
          </a:ln>
        </p:spPr>
        <p:txBody>
          <a:bodyPr wrap="square">
            <a:spAutoFit/>
          </a:bodyPr>
          <a:lstStyle/>
          <a:p>
            <a:pPr marL="228600" indent="-228600"/>
            <a:r>
              <a:rPr lang="en-US" sz="3000" b="1" dirty="0">
                <a:solidFill>
                  <a:schemeClr val="tx1"/>
                </a:solidFill>
                <a:latin typeface="Calibri" panose="020F0502020204030204" pitchFamily="34" charset="0"/>
                <a:cs typeface="Calibri" panose="020F0502020204030204" pitchFamily="34" charset="0"/>
              </a:rPr>
              <a:t>1. What is the word </a:t>
            </a:r>
            <a:r>
              <a:rPr lang="en-US" sz="3000" b="1" i="1" dirty="0">
                <a:solidFill>
                  <a:schemeClr val="tx1"/>
                </a:solidFill>
                <a:latin typeface="Calibri" panose="020F0502020204030204" pitchFamily="34" charset="0"/>
                <a:cs typeface="Calibri" panose="020F0502020204030204" pitchFamily="34" charset="0"/>
              </a:rPr>
              <a:t>‘fascinating’</a:t>
            </a:r>
            <a:r>
              <a:rPr lang="en-US" sz="3000" b="1" dirty="0">
                <a:solidFill>
                  <a:schemeClr val="tx1"/>
                </a:solidFill>
                <a:latin typeface="Calibri" panose="020F0502020204030204" pitchFamily="34" charset="0"/>
                <a:cs typeface="Calibri" panose="020F0502020204030204" pitchFamily="34" charset="0"/>
              </a:rPr>
              <a:t> in paragraph 1 closest in meaning to?</a:t>
            </a:r>
            <a:endParaRPr lang="en-US" sz="3000" b="0" dirty="0">
              <a:solidFill>
                <a:schemeClr val="tx1"/>
              </a:solidFill>
              <a:latin typeface="Calibri" panose="020F0502020204030204" pitchFamily="34" charset="0"/>
              <a:cs typeface="Calibri" panose="020F0502020204030204" pitchFamily="34" charset="0"/>
            </a:endParaRPr>
          </a:p>
          <a:p>
            <a:pPr marL="228600" indent="-228600"/>
            <a:r>
              <a:rPr lang="en-US" sz="3000" b="0" dirty="0">
                <a:solidFill>
                  <a:schemeClr val="tx1"/>
                </a:solidFill>
                <a:latin typeface="Calibri" panose="020F0502020204030204" pitchFamily="34" charset="0"/>
                <a:cs typeface="Calibri" panose="020F0502020204030204" pitchFamily="34" charset="0"/>
              </a:rPr>
              <a:t>A. charming		</a:t>
            </a:r>
            <a:r>
              <a:rPr lang="en-US" sz="3000" b="0" dirty="0" smtClean="0">
                <a:solidFill>
                  <a:schemeClr val="tx1"/>
                </a:solidFill>
                <a:latin typeface="Calibri" panose="020F0502020204030204" pitchFamily="34" charset="0"/>
                <a:cs typeface="Calibri" panose="020F0502020204030204" pitchFamily="34" charset="0"/>
              </a:rPr>
              <a:t>	B</a:t>
            </a:r>
            <a:r>
              <a:rPr lang="en-US" sz="3000" b="0" dirty="0">
                <a:solidFill>
                  <a:schemeClr val="tx1"/>
                </a:solidFill>
                <a:latin typeface="Calibri" panose="020F0502020204030204" pitchFamily="34" charset="0"/>
                <a:cs typeface="Calibri" panose="020F0502020204030204" pitchFamily="34" charset="0"/>
              </a:rPr>
              <a:t>. interesting		C. ideal</a:t>
            </a:r>
          </a:p>
          <a:p>
            <a:pPr marL="228600" indent="-228600"/>
            <a:r>
              <a:rPr lang="en-US" sz="3000" b="1" dirty="0">
                <a:latin typeface="Calibri" panose="020F0502020204030204" pitchFamily="34" charset="0"/>
                <a:cs typeface="Calibri" panose="020F0502020204030204" pitchFamily="34" charset="0"/>
              </a:rPr>
              <a:t>2</a:t>
            </a:r>
            <a:r>
              <a:rPr lang="en-US" sz="3000" b="1" dirty="0">
                <a:solidFill>
                  <a:schemeClr val="tx1"/>
                </a:solidFill>
                <a:latin typeface="Calibri" panose="020F0502020204030204" pitchFamily="34" charset="0"/>
                <a:cs typeface="Calibri" panose="020F0502020204030204" pitchFamily="34" charset="0"/>
              </a:rPr>
              <a:t>. What is the word </a:t>
            </a:r>
            <a:r>
              <a:rPr lang="en-US" sz="3000" b="1" i="1" dirty="0">
                <a:solidFill>
                  <a:schemeClr val="tx1"/>
                </a:solidFill>
                <a:latin typeface="Calibri" panose="020F0502020204030204" pitchFamily="34" charset="0"/>
                <a:cs typeface="Calibri" panose="020F0502020204030204" pitchFamily="34" charset="0"/>
              </a:rPr>
              <a:t>‘significance’ </a:t>
            </a:r>
            <a:r>
              <a:rPr lang="en-US" sz="3000" b="1" dirty="0">
                <a:solidFill>
                  <a:schemeClr val="tx1"/>
                </a:solidFill>
                <a:latin typeface="Calibri" panose="020F0502020204030204" pitchFamily="34" charset="0"/>
                <a:cs typeface="Calibri" panose="020F0502020204030204" pitchFamily="34" charset="0"/>
              </a:rPr>
              <a:t>in paragraph 1 closest in meaning to?</a:t>
            </a:r>
          </a:p>
          <a:p>
            <a:pPr marL="228600" indent="-228600"/>
            <a:r>
              <a:rPr lang="en-US" sz="3000" b="0" dirty="0">
                <a:solidFill>
                  <a:schemeClr val="tx1"/>
                </a:solidFill>
                <a:latin typeface="Calibri" panose="020F0502020204030204" pitchFamily="34" charset="0"/>
                <a:cs typeface="Calibri" panose="020F0502020204030204" pitchFamily="34" charset="0"/>
              </a:rPr>
              <a:t>A. consequence		</a:t>
            </a:r>
            <a:r>
              <a:rPr lang="en-US" sz="3000" b="0" dirty="0" smtClean="0">
                <a:solidFill>
                  <a:schemeClr val="tx1"/>
                </a:solidFill>
                <a:latin typeface="Calibri" panose="020F0502020204030204" pitchFamily="34" charset="0"/>
                <a:cs typeface="Calibri" panose="020F0502020204030204" pitchFamily="34" charset="0"/>
              </a:rPr>
              <a:t>  	B</a:t>
            </a:r>
            <a:r>
              <a:rPr lang="en-US" sz="3000" b="0" dirty="0">
                <a:solidFill>
                  <a:schemeClr val="tx1"/>
                </a:solidFill>
                <a:latin typeface="Calibri" panose="020F0502020204030204" pitchFamily="34" charset="0"/>
                <a:cs typeface="Calibri" panose="020F0502020204030204" pitchFamily="34" charset="0"/>
              </a:rPr>
              <a:t>. threats		</a:t>
            </a:r>
            <a:r>
              <a:rPr lang="en-US" sz="3000" b="0" dirty="0" smtClean="0">
                <a:solidFill>
                  <a:schemeClr val="tx1"/>
                </a:solidFill>
                <a:latin typeface="Calibri" panose="020F0502020204030204" pitchFamily="34" charset="0"/>
                <a:cs typeface="Calibri" panose="020F0502020204030204" pitchFamily="34" charset="0"/>
              </a:rPr>
              <a:t>	C</a:t>
            </a:r>
            <a:r>
              <a:rPr lang="en-US" sz="3000" b="0" dirty="0">
                <a:solidFill>
                  <a:schemeClr val="tx1"/>
                </a:solidFill>
                <a:latin typeface="Calibri" panose="020F0502020204030204" pitchFamily="34" charset="0"/>
                <a:cs typeface="Calibri" panose="020F0502020204030204" pitchFamily="34" charset="0"/>
              </a:rPr>
              <a:t>. importance</a:t>
            </a:r>
          </a:p>
          <a:p>
            <a:pPr marL="228600" indent="-228600"/>
            <a:r>
              <a:rPr lang="en-US" sz="3000" b="1" dirty="0">
                <a:solidFill>
                  <a:schemeClr val="tx1"/>
                </a:solidFill>
                <a:latin typeface="Calibri" panose="020F0502020204030204" pitchFamily="34" charset="0"/>
                <a:cs typeface="Calibri" panose="020F0502020204030204" pitchFamily="34" charset="0"/>
              </a:rPr>
              <a:t>3. What is the word </a:t>
            </a:r>
            <a:r>
              <a:rPr lang="en-US" sz="3000" b="1" i="1" dirty="0">
                <a:solidFill>
                  <a:schemeClr val="tx1"/>
                </a:solidFill>
                <a:latin typeface="Calibri" panose="020F0502020204030204" pitchFamily="34" charset="0"/>
                <a:cs typeface="Calibri" panose="020F0502020204030204" pitchFamily="34" charset="0"/>
              </a:rPr>
              <a:t>‘release’</a:t>
            </a:r>
            <a:r>
              <a:rPr lang="en-US" sz="3000" b="1" dirty="0">
                <a:solidFill>
                  <a:schemeClr val="tx1"/>
                </a:solidFill>
                <a:latin typeface="Calibri" panose="020F0502020204030204" pitchFamily="34" charset="0"/>
                <a:cs typeface="Calibri" panose="020F0502020204030204" pitchFamily="34" charset="0"/>
              </a:rPr>
              <a:t> in paragraph 2 closest in meaning to?</a:t>
            </a:r>
          </a:p>
          <a:p>
            <a:pPr marL="228600" indent="-228600"/>
            <a:r>
              <a:rPr lang="en-US" sz="3000" b="0" dirty="0">
                <a:solidFill>
                  <a:schemeClr val="tx1"/>
                </a:solidFill>
                <a:latin typeface="Calibri" panose="020F0502020204030204" pitchFamily="34" charset="0"/>
                <a:cs typeface="Calibri" panose="020F0502020204030204" pitchFamily="34" charset="0"/>
              </a:rPr>
              <a:t>A. let out			</a:t>
            </a:r>
            <a:r>
              <a:rPr lang="en-US" sz="3000" b="0" dirty="0" smtClean="0">
                <a:solidFill>
                  <a:schemeClr val="tx1"/>
                </a:solidFill>
                <a:latin typeface="Calibri" panose="020F0502020204030204" pitchFamily="34" charset="0"/>
                <a:cs typeface="Calibri" panose="020F0502020204030204" pitchFamily="34" charset="0"/>
              </a:rPr>
              <a:t>	B</a:t>
            </a:r>
            <a:r>
              <a:rPr lang="en-US" sz="3000" b="0" dirty="0">
                <a:solidFill>
                  <a:schemeClr val="tx1"/>
                </a:solidFill>
                <a:latin typeface="Calibri" panose="020F0502020204030204" pitchFamily="34" charset="0"/>
                <a:cs typeface="Calibri" panose="020F0502020204030204" pitchFamily="34" charset="0"/>
              </a:rPr>
              <a:t>. set free		</a:t>
            </a:r>
            <a:r>
              <a:rPr lang="en-US" sz="3000" b="0" dirty="0" smtClean="0">
                <a:solidFill>
                  <a:schemeClr val="tx1"/>
                </a:solidFill>
                <a:latin typeface="Calibri" panose="020F0502020204030204" pitchFamily="34" charset="0"/>
                <a:cs typeface="Calibri" panose="020F0502020204030204" pitchFamily="34" charset="0"/>
              </a:rPr>
              <a:t>	C</a:t>
            </a:r>
            <a:r>
              <a:rPr lang="en-US" sz="3000" b="0" dirty="0">
                <a:solidFill>
                  <a:schemeClr val="tx1"/>
                </a:solidFill>
                <a:latin typeface="Calibri" panose="020F0502020204030204" pitchFamily="34" charset="0"/>
                <a:cs typeface="Calibri" panose="020F0502020204030204" pitchFamily="34" charset="0"/>
              </a:rPr>
              <a:t>. throw</a:t>
            </a:r>
          </a:p>
          <a:p>
            <a:pPr marL="228600" indent="-228600"/>
            <a:r>
              <a:rPr lang="en-US" sz="3000" b="1" dirty="0">
                <a:solidFill>
                  <a:schemeClr val="tx1"/>
                </a:solidFill>
                <a:latin typeface="Calibri" panose="020F0502020204030204" pitchFamily="34" charset="0"/>
                <a:cs typeface="Calibri" panose="020F0502020204030204" pitchFamily="34" charset="0"/>
              </a:rPr>
              <a:t>4. What does the word </a:t>
            </a:r>
            <a:r>
              <a:rPr lang="en-US" sz="3000" b="1" i="1" dirty="0">
                <a:solidFill>
                  <a:schemeClr val="tx1"/>
                </a:solidFill>
                <a:latin typeface="Calibri" panose="020F0502020204030204" pitchFamily="34" charset="0"/>
                <a:cs typeface="Calibri" panose="020F0502020204030204" pitchFamily="34" charset="0"/>
              </a:rPr>
              <a:t>“their”</a:t>
            </a:r>
            <a:r>
              <a:rPr lang="en-US" sz="3000" b="1" dirty="0">
                <a:solidFill>
                  <a:schemeClr val="tx1"/>
                </a:solidFill>
                <a:latin typeface="Calibri" panose="020F0502020204030204" pitchFamily="34" charset="0"/>
                <a:cs typeface="Calibri" panose="020F0502020204030204" pitchFamily="34" charset="0"/>
              </a:rPr>
              <a:t> in paragraph 3 refer to?</a:t>
            </a:r>
            <a:endParaRPr lang="en-US" sz="3000" b="0" dirty="0">
              <a:solidFill>
                <a:schemeClr val="tx1"/>
              </a:solidFill>
              <a:latin typeface="Calibri" panose="020F0502020204030204" pitchFamily="34" charset="0"/>
              <a:cs typeface="Calibri" panose="020F0502020204030204" pitchFamily="34" charset="0"/>
            </a:endParaRPr>
          </a:p>
          <a:p>
            <a:pPr marL="228600" indent="-228600"/>
            <a:r>
              <a:rPr lang="en-US" sz="3000" b="0" dirty="0">
                <a:solidFill>
                  <a:schemeClr val="tx1"/>
                </a:solidFill>
                <a:latin typeface="Calibri" panose="020F0502020204030204" pitchFamily="34" charset="0"/>
                <a:cs typeface="Calibri" panose="020F0502020204030204" pitchFamily="34" charset="0"/>
              </a:rPr>
              <a:t>A. of the flora and fauna	B. of plants		</a:t>
            </a:r>
            <a:r>
              <a:rPr lang="en-US" sz="3000" b="0" dirty="0" smtClean="0">
                <a:solidFill>
                  <a:schemeClr val="tx1"/>
                </a:solidFill>
                <a:latin typeface="Calibri" panose="020F0502020204030204" pitchFamily="34" charset="0"/>
                <a:cs typeface="Calibri" panose="020F0502020204030204" pitchFamily="34" charset="0"/>
              </a:rPr>
              <a:t>	C</a:t>
            </a:r>
            <a:r>
              <a:rPr lang="en-US" sz="3000" b="0" dirty="0">
                <a:solidFill>
                  <a:schemeClr val="tx1"/>
                </a:solidFill>
                <a:latin typeface="Calibri" panose="020F0502020204030204" pitchFamily="34" charset="0"/>
                <a:cs typeface="Calibri" panose="020F0502020204030204" pitchFamily="34" charset="0"/>
              </a:rPr>
              <a:t>. of animals</a:t>
            </a:r>
          </a:p>
          <a:p>
            <a:pPr marL="228600" indent="-228600"/>
            <a:r>
              <a:rPr lang="en-US" sz="3000" b="1" dirty="0">
                <a:solidFill>
                  <a:schemeClr val="tx1"/>
                </a:solidFill>
                <a:latin typeface="Calibri" panose="020F0502020204030204" pitchFamily="34" charset="0"/>
                <a:cs typeface="Calibri" panose="020F0502020204030204" pitchFamily="34" charset="0"/>
              </a:rPr>
              <a:t>5. What do you think the paragraph after the last one would be about?</a:t>
            </a:r>
          </a:p>
          <a:p>
            <a:pPr marL="228600" indent="-228600"/>
            <a:r>
              <a:rPr lang="en-US" sz="3000" b="0" dirty="0">
                <a:solidFill>
                  <a:schemeClr val="tx1"/>
                </a:solidFill>
                <a:latin typeface="Calibri" panose="020F0502020204030204" pitchFamily="34" charset="0"/>
                <a:cs typeface="Calibri" panose="020F0502020204030204" pitchFamily="34" charset="0"/>
              </a:rPr>
              <a:t>A. Problems wildlife </a:t>
            </a:r>
            <a:r>
              <a:rPr lang="en-US" sz="3000" b="0" dirty="0" smtClean="0">
                <a:solidFill>
                  <a:schemeClr val="tx1"/>
                </a:solidFill>
                <a:latin typeface="Calibri" panose="020F0502020204030204" pitchFamily="34" charset="0"/>
                <a:cs typeface="Calibri" panose="020F0502020204030204" pitchFamily="34" charset="0"/>
              </a:rPr>
              <a:t>face			B. Measures to protect wildlife</a:t>
            </a:r>
          </a:p>
          <a:p>
            <a:pPr marL="228600" indent="-228600"/>
            <a:r>
              <a:rPr lang="en-US" sz="3000" b="0" dirty="0" smtClean="0">
                <a:solidFill>
                  <a:schemeClr val="tx1"/>
                </a:solidFill>
                <a:latin typeface="Calibri" panose="020F0502020204030204" pitchFamily="34" charset="0"/>
                <a:cs typeface="Calibri" panose="020F0502020204030204" pitchFamily="34" charset="0"/>
              </a:rPr>
              <a:t>C</a:t>
            </a:r>
            <a:r>
              <a:rPr lang="en-US" sz="3000" b="0" dirty="0">
                <a:solidFill>
                  <a:schemeClr val="tx1"/>
                </a:solidFill>
                <a:latin typeface="Calibri" panose="020F0502020204030204" pitchFamily="34" charset="0"/>
                <a:cs typeface="Calibri" panose="020F0502020204030204" pitchFamily="34" charset="0"/>
              </a:rPr>
              <a:t>. Importance of wildlife</a:t>
            </a:r>
          </a:p>
        </p:txBody>
      </p:sp>
      <p:sp>
        <p:nvSpPr>
          <p:cNvPr id="9" name="Oval 8"/>
          <p:cNvSpPr/>
          <p:nvPr/>
        </p:nvSpPr>
        <p:spPr>
          <a:xfrm>
            <a:off x="4509371" y="1277655"/>
            <a:ext cx="527050" cy="57658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Oval 10"/>
          <p:cNvSpPr/>
          <p:nvPr/>
        </p:nvSpPr>
        <p:spPr>
          <a:xfrm>
            <a:off x="8196099" y="2296023"/>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Oval 11"/>
          <p:cNvSpPr/>
          <p:nvPr/>
        </p:nvSpPr>
        <p:spPr>
          <a:xfrm>
            <a:off x="-20519" y="3140710"/>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Oval 13"/>
          <p:cNvSpPr/>
          <p:nvPr/>
        </p:nvSpPr>
        <p:spPr>
          <a:xfrm>
            <a:off x="8196099" y="4021181"/>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Oval 20"/>
          <p:cNvSpPr/>
          <p:nvPr/>
        </p:nvSpPr>
        <p:spPr>
          <a:xfrm>
            <a:off x="6400800" y="4957807"/>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P spid="12" grpId="0" bldLvl="0" animBg="1"/>
      <p:bldP spid="12" grpId="1" animBg="1"/>
      <p:bldP spid="14" grpId="0" bldLvl="0" animBg="1"/>
      <p:bldP spid="14" grpId="1" animBg="1"/>
      <p:bldP spid="21" grpId="0" bldLvl="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59868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750289"/>
            <a:ext cx="1088834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Read the passage again and fill in the diagram.</a:t>
            </a:r>
          </a:p>
        </p:txBody>
      </p:sp>
      <p:sp>
        <p:nvSpPr>
          <p:cNvPr id="16" name="Rounded Rectangle 15"/>
          <p:cNvSpPr/>
          <p:nvPr/>
        </p:nvSpPr>
        <p:spPr>
          <a:xfrm>
            <a:off x="499790" y="80912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7049" y="70705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1594627" y="9086"/>
            <a:ext cx="5245100" cy="584775"/>
          </a:xfrm>
          <a:prstGeom prst="rect">
            <a:avLst/>
          </a:prstGeom>
          <a:noFill/>
          <a:effectLst/>
        </p:spPr>
        <p:txBody>
          <a:bodyPr wrap="square" rtlCol="0">
            <a:spAutoFit/>
          </a:bodyPr>
          <a:lstStyle/>
          <a:p>
            <a:pPr algn="ctr"/>
            <a:r>
              <a:rPr lang="en-US" sz="3200" b="1" dirty="0">
                <a:sym typeface="+mn-ea"/>
              </a:rPr>
              <a:t>READING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221670" y="2095663"/>
            <a:ext cx="11318184" cy="707886"/>
          </a:xfrm>
          <a:prstGeom prst="rect">
            <a:avLst/>
          </a:prstGeom>
          <a:noFill/>
        </p:spPr>
        <p:txBody>
          <a:bodyPr wrap="square" rtlCol="0" anchor="t">
            <a:spAutoFit/>
          </a:bodyPr>
          <a:lstStyle/>
          <a:p>
            <a:pPr algn="just"/>
            <a:r>
              <a:rPr lang="en-US" sz="4000" dirty="0" smtClean="0">
                <a:solidFill>
                  <a:schemeClr val="tx1"/>
                </a:solidFill>
                <a:latin typeface="Calibri" panose="020F0502020204030204" pitchFamily="34" charset="0"/>
                <a:cs typeface="Calibri" panose="020F0502020204030204" pitchFamily="34" charset="0"/>
              </a:rPr>
              <a:t>-   </a:t>
            </a:r>
            <a:r>
              <a:rPr lang="en-US" sz="4000" dirty="0">
                <a:solidFill>
                  <a:schemeClr val="tx1"/>
                </a:solidFill>
                <a:latin typeface="Calibri" panose="020F0502020204030204" pitchFamily="34" charset="0"/>
                <a:cs typeface="Calibri" panose="020F0502020204030204" pitchFamily="34" charset="0"/>
              </a:rPr>
              <a:t>Work in pairs to read the diagram first.</a:t>
            </a:r>
          </a:p>
        </p:txBody>
      </p:sp>
      <p:sp>
        <p:nvSpPr>
          <p:cNvPr id="5" name="Text Box 4"/>
          <p:cNvSpPr txBox="1"/>
          <p:nvPr/>
        </p:nvSpPr>
        <p:spPr>
          <a:xfrm>
            <a:off x="168899" y="3145786"/>
            <a:ext cx="11800154" cy="1323439"/>
          </a:xfrm>
          <a:prstGeom prst="rect">
            <a:avLst/>
          </a:prstGeom>
          <a:noFill/>
        </p:spPr>
        <p:txBody>
          <a:bodyPr wrap="square" rtlCol="0" anchor="t">
            <a:spAutoFit/>
          </a:bodyPr>
          <a:lstStyle/>
          <a:p>
            <a:r>
              <a:rPr lang="en-US" sz="4000" dirty="0" smtClean="0">
                <a:solidFill>
                  <a:schemeClr val="tx1"/>
                </a:solidFill>
                <a:latin typeface="Calibri" panose="020F0502020204030204" pitchFamily="34" charset="0"/>
                <a:cs typeface="Calibri" panose="020F0502020204030204" pitchFamily="34" charset="0"/>
              </a:rPr>
              <a:t> - </a:t>
            </a:r>
            <a:r>
              <a:rPr lang="en-US" sz="4000" dirty="0" smtClean="0">
                <a:latin typeface="Calibri" panose="020F0502020204030204" pitchFamily="34" charset="0"/>
                <a:cs typeface="Calibri" panose="020F0502020204030204" pitchFamily="34" charset="0"/>
              </a:rPr>
              <a:t>  </a:t>
            </a:r>
            <a:r>
              <a:rPr lang="en-US" sz="4000" dirty="0" smtClean="0">
                <a:solidFill>
                  <a:schemeClr val="tx1"/>
                </a:solidFill>
                <a:latin typeface="Calibri" panose="020F0502020204030204" pitchFamily="34" charset="0"/>
                <a:cs typeface="Calibri" panose="020F0502020204030204" pitchFamily="34" charset="0"/>
              </a:rPr>
              <a:t>Follow </a:t>
            </a:r>
            <a:r>
              <a:rPr lang="en-US" sz="4000" dirty="0">
                <a:solidFill>
                  <a:schemeClr val="tx1"/>
                </a:solidFill>
                <a:latin typeface="Calibri" panose="020F0502020204030204" pitchFamily="34" charset="0"/>
                <a:cs typeface="Calibri" panose="020F0502020204030204" pitchFamily="34" charset="0"/>
              </a:rPr>
              <a:t>the diagram by starting to look at </a:t>
            </a:r>
            <a:r>
              <a:rPr lang="en-US" sz="4000" dirty="0">
                <a:solidFill>
                  <a:schemeClr val="tx1"/>
                </a:solidFill>
                <a:highlight>
                  <a:srgbClr val="FFFF00"/>
                </a:highlight>
                <a:latin typeface="Calibri" panose="020F0502020204030204" pitchFamily="34" charset="0"/>
                <a:cs typeface="Calibri" panose="020F0502020204030204" pitchFamily="34" charset="0"/>
              </a:rPr>
              <a:t>(1)</a:t>
            </a:r>
            <a:r>
              <a:rPr lang="en-US" sz="4000" dirty="0">
                <a:solidFill>
                  <a:schemeClr val="tx1"/>
                </a:solidFill>
                <a:latin typeface="Calibri" panose="020F0502020204030204" pitchFamily="34" charset="0"/>
                <a:cs typeface="Calibri" panose="020F0502020204030204" pitchFamily="34" charset="0"/>
              </a:rPr>
              <a:t> in the </a:t>
            </a:r>
            <a:r>
              <a:rPr lang="en-US" sz="4000" dirty="0" smtClean="0">
                <a:solidFill>
                  <a:schemeClr val="tx1"/>
                </a:solidFill>
                <a:latin typeface="Calibri" panose="020F0502020204030204" pitchFamily="34" charset="0"/>
                <a:cs typeface="Calibri" panose="020F0502020204030204" pitchFamily="34" charset="0"/>
              </a:rPr>
              <a:t> </a:t>
            </a:r>
          </a:p>
          <a:p>
            <a:r>
              <a:rPr lang="en-US" sz="4000" dirty="0">
                <a:latin typeface="Calibri" panose="020F0502020204030204" pitchFamily="34" charset="0"/>
                <a:cs typeface="Calibri" panose="020F0502020204030204" pitchFamily="34" charset="0"/>
              </a:rPr>
              <a:t> </a:t>
            </a:r>
            <a:r>
              <a:rPr lang="en-US" sz="4000" dirty="0" smtClean="0">
                <a:latin typeface="Calibri" panose="020F0502020204030204" pitchFamily="34" charset="0"/>
                <a:cs typeface="Calibri" panose="020F0502020204030204" pitchFamily="34" charset="0"/>
              </a:rPr>
              <a:t>    </a:t>
            </a:r>
            <a:r>
              <a:rPr lang="en-US" sz="4000" dirty="0" smtClean="0">
                <a:solidFill>
                  <a:schemeClr val="tx1"/>
                </a:solidFill>
                <a:latin typeface="Calibri" panose="020F0502020204030204" pitchFamily="34" charset="0"/>
                <a:cs typeface="Calibri" panose="020F0502020204030204" pitchFamily="34" charset="0"/>
              </a:rPr>
              <a:t>diagram </a:t>
            </a:r>
            <a:r>
              <a:rPr lang="en-US" sz="4000" dirty="0">
                <a:solidFill>
                  <a:schemeClr val="tx1"/>
                </a:solidFill>
                <a:highlight>
                  <a:srgbClr val="FFFF00"/>
                </a:highlight>
                <a:latin typeface="Calibri" panose="020F0502020204030204" pitchFamily="34" charset="0"/>
                <a:cs typeface="Calibri" panose="020F0502020204030204" pitchFamily="34" charset="0"/>
              </a:rPr>
              <a:t>Food chain</a:t>
            </a:r>
            <a:r>
              <a:rPr lang="en-US" sz="4000" dirty="0">
                <a:solidFill>
                  <a:schemeClr val="tx1"/>
                </a:solidFill>
                <a:latin typeface="Calibri" panose="020F0502020204030204" pitchFamily="34" charset="0"/>
                <a:cs typeface="Calibri" panose="020F0502020204030204" pitchFamily="34" charset="0"/>
              </a:rPr>
              <a:t> to work out what will come next. </a:t>
            </a:r>
          </a:p>
        </p:txBody>
      </p:sp>
      <p:sp>
        <p:nvSpPr>
          <p:cNvPr id="11" name="Text Box 10"/>
          <p:cNvSpPr txBox="1"/>
          <p:nvPr/>
        </p:nvSpPr>
        <p:spPr>
          <a:xfrm>
            <a:off x="221670" y="4535528"/>
            <a:ext cx="11623562" cy="1938992"/>
          </a:xfrm>
          <a:prstGeom prst="rect">
            <a:avLst/>
          </a:prstGeom>
          <a:noFill/>
        </p:spPr>
        <p:txBody>
          <a:bodyPr wrap="square" rtlCol="0" anchor="t">
            <a:spAutoFit/>
          </a:bodyPr>
          <a:lstStyle/>
          <a:p>
            <a:pPr marL="571500" indent="-571500">
              <a:buFontTx/>
              <a:buChar char="-"/>
            </a:pPr>
            <a:r>
              <a:rPr lang="en-US" sz="4000" dirty="0" smtClean="0">
                <a:solidFill>
                  <a:schemeClr val="tx1"/>
                </a:solidFill>
                <a:latin typeface="Calibri" panose="020F0502020204030204" pitchFamily="34" charset="0"/>
                <a:cs typeface="Calibri" panose="020F0502020204030204" pitchFamily="34" charset="0"/>
              </a:rPr>
              <a:t>Re-read </a:t>
            </a:r>
            <a:r>
              <a:rPr lang="en-US" sz="4000" dirty="0">
                <a:solidFill>
                  <a:schemeClr val="tx1"/>
                </a:solidFill>
                <a:latin typeface="Calibri" panose="020F0502020204030204" pitchFamily="34" charset="0"/>
                <a:cs typeface="Calibri" panose="020F0502020204030204" pitchFamily="34" charset="0"/>
              </a:rPr>
              <a:t>the passage, search for needed information </a:t>
            </a:r>
            <a:r>
              <a:rPr lang="en-US" sz="4000" dirty="0" smtClean="0">
                <a:solidFill>
                  <a:schemeClr val="tx1"/>
                </a:solidFill>
                <a:latin typeface="Calibri" panose="020F0502020204030204" pitchFamily="34" charset="0"/>
                <a:cs typeface="Calibri" panose="020F0502020204030204" pitchFamily="34" charset="0"/>
              </a:rPr>
              <a:t>and </a:t>
            </a:r>
            <a:r>
              <a:rPr lang="en-US" sz="4000" dirty="0">
                <a:solidFill>
                  <a:schemeClr val="tx1"/>
                </a:solidFill>
                <a:latin typeface="Calibri" panose="020F0502020204030204" pitchFamily="34" charset="0"/>
                <a:cs typeface="Calibri" panose="020F0502020204030204" pitchFamily="34" charset="0"/>
              </a:rPr>
              <a:t>underline the </a:t>
            </a:r>
            <a:r>
              <a:rPr lang="en-US" sz="4000" dirty="0" smtClean="0">
                <a:solidFill>
                  <a:schemeClr val="tx1"/>
                </a:solidFill>
                <a:latin typeface="Calibri" panose="020F0502020204030204" pitchFamily="34" charset="0"/>
                <a:cs typeface="Calibri" panose="020F0502020204030204" pitchFamily="34" charset="0"/>
              </a:rPr>
              <a:t>keywords </a:t>
            </a:r>
            <a:r>
              <a:rPr lang="en-US" sz="4000" dirty="0">
                <a:solidFill>
                  <a:schemeClr val="tx1"/>
                </a:solidFill>
                <a:latin typeface="Calibri" panose="020F0502020204030204" pitchFamily="34" charset="0"/>
                <a:cs typeface="Calibri" panose="020F0502020204030204" pitchFamily="34" charset="0"/>
              </a:rPr>
              <a:t>/ the evidence for the answers.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636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2" y="96635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86428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1594627" y="19685"/>
            <a:ext cx="5245100" cy="584775"/>
          </a:xfrm>
          <a:prstGeom prst="rect">
            <a:avLst/>
          </a:prstGeom>
          <a:noFill/>
          <a:effectLst/>
        </p:spPr>
        <p:txBody>
          <a:bodyPr wrap="square" rtlCol="0">
            <a:spAutoFit/>
          </a:bodyPr>
          <a:lstStyle/>
          <a:p>
            <a:pPr algn="ctr"/>
            <a:r>
              <a:rPr lang="en-US" sz="3200" b="1" dirty="0">
                <a:sym typeface="+mn-ea"/>
              </a:rPr>
              <a:t>READING</a:t>
            </a:r>
            <a:endParaRPr lang="en-US" sz="32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p:blipFill>
        <p:spPr>
          <a:xfrm>
            <a:off x="3459338" y="1716228"/>
            <a:ext cx="6025515" cy="5141772"/>
          </a:xfrm>
          <a:prstGeom prst="rect">
            <a:avLst/>
          </a:prstGeom>
        </p:spPr>
      </p:pic>
      <p:sp>
        <p:nvSpPr>
          <p:cNvPr id="9" name="Text Box 8"/>
          <p:cNvSpPr txBox="1"/>
          <p:nvPr/>
        </p:nvSpPr>
        <p:spPr>
          <a:xfrm>
            <a:off x="4040322" y="4471343"/>
            <a:ext cx="1481455"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plants</a:t>
            </a:r>
          </a:p>
        </p:txBody>
      </p:sp>
      <p:sp>
        <p:nvSpPr>
          <p:cNvPr id="7" name="Text Box 6"/>
          <p:cNvSpPr txBox="1"/>
          <p:nvPr/>
        </p:nvSpPr>
        <p:spPr>
          <a:xfrm>
            <a:off x="7794426" y="4657768"/>
            <a:ext cx="4242197"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animals (predator)</a:t>
            </a:r>
          </a:p>
        </p:txBody>
      </p:sp>
      <p:sp>
        <p:nvSpPr>
          <p:cNvPr id="10" name="Text Box 9"/>
          <p:cNvSpPr txBox="1"/>
          <p:nvPr/>
        </p:nvSpPr>
        <p:spPr>
          <a:xfrm>
            <a:off x="5724629" y="6223190"/>
            <a:ext cx="3427730"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droppings</a:t>
            </a:r>
          </a:p>
        </p:txBody>
      </p:sp>
      <p:sp>
        <p:nvSpPr>
          <p:cNvPr id="3" name="TextBox 2">
            <a:extLst>
              <a:ext uri="{FF2B5EF4-FFF2-40B4-BE49-F238E27FC236}">
                <a16:creationId xmlns="" xmlns:a16="http://schemas.microsoft.com/office/drawing/2014/main" id="{FBF717C4-A712-C88A-53D1-3703F1D2CECE}"/>
              </a:ext>
            </a:extLst>
          </p:cNvPr>
          <p:cNvSpPr txBox="1"/>
          <p:nvPr/>
        </p:nvSpPr>
        <p:spPr>
          <a:xfrm>
            <a:off x="1262266" y="914869"/>
            <a:ext cx="1088834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Read the passage again and fill in the diagram.</a:t>
            </a:r>
          </a:p>
        </p:txBody>
      </p:sp>
      <p:sp>
        <p:nvSpPr>
          <p:cNvPr id="5" name="TextBox 4">
            <a:extLst>
              <a:ext uri="{FF2B5EF4-FFF2-40B4-BE49-F238E27FC236}">
                <a16:creationId xmlns="" xmlns:a16="http://schemas.microsoft.com/office/drawing/2014/main" id="{FA8FF511-DBE2-544A-EE23-425444E903D9}"/>
              </a:ext>
            </a:extLst>
          </p:cNvPr>
          <p:cNvSpPr txBox="1"/>
          <p:nvPr/>
        </p:nvSpPr>
        <p:spPr>
          <a:xfrm>
            <a:off x="5116152" y="3109357"/>
            <a:ext cx="2711885" cy="615553"/>
          </a:xfrm>
          <a:prstGeom prst="rect">
            <a:avLst/>
          </a:prstGeom>
          <a:noFill/>
        </p:spPr>
        <p:txBody>
          <a:bodyPr wrap="square">
            <a:spAutoFit/>
          </a:bodyPr>
          <a:lstStyle/>
          <a:p>
            <a:pPr algn="l"/>
            <a:r>
              <a:rPr lang="en-US" sz="3400" b="0" i="0" u="sng" strike="noStrike" baseline="0" dirty="0"/>
              <a:t>animals (prey)</a:t>
            </a:r>
            <a:endParaRPr lang="en-US" sz="3400" b="0" i="0" u="none" strike="noStrike" baseline="0"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P spid="7"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92042" y="-420575"/>
            <a:ext cx="11566525" cy="1200329"/>
          </a:xfrm>
          <a:prstGeom prst="rect">
            <a:avLst/>
          </a:prstGeom>
          <a:noFill/>
          <a:effectLst/>
        </p:spPr>
        <p:txBody>
          <a:bodyPr wrap="square" rtlCol="0">
            <a:spAutoFit/>
          </a:bodyPr>
          <a:lstStyle/>
          <a:p>
            <a:pPr algn="ctr"/>
            <a:r>
              <a:rPr lang="en-US" sz="3600" b="1" dirty="0">
                <a:sym typeface="+mn-ea"/>
              </a:rPr>
              <a:t> </a:t>
            </a:r>
          </a:p>
          <a:p>
            <a:pPr algn="ctr"/>
            <a:r>
              <a:rPr lang="en-US" sz="3600" b="1" dirty="0">
                <a:sym typeface="+mn-ea"/>
              </a:rPr>
              <a:t>TRANSITION FROM </a:t>
            </a:r>
            <a:r>
              <a:rPr lang="en-US" sz="3600" b="1" i="1" dirty="0">
                <a:sym typeface="+mn-ea"/>
              </a:rPr>
              <a:t>READING</a:t>
            </a:r>
            <a:r>
              <a:rPr lang="en-US" sz="3600" b="1" dirty="0">
                <a:sym typeface="+mn-ea"/>
              </a:rPr>
              <a:t> TO </a:t>
            </a:r>
            <a:r>
              <a:rPr lang="en-US" sz="3600" b="1" i="1" dirty="0">
                <a:sym typeface="+mn-ea"/>
              </a:rPr>
              <a:t>SPEAKING</a:t>
            </a:r>
          </a:p>
        </p:txBody>
      </p:sp>
      <p:sp>
        <p:nvSpPr>
          <p:cNvPr id="4" name="Text Box 3"/>
          <p:cNvSpPr txBox="1"/>
          <p:nvPr/>
        </p:nvSpPr>
        <p:spPr>
          <a:xfrm>
            <a:off x="430530" y="1460633"/>
            <a:ext cx="11522075" cy="1323439"/>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The habitats are under threats and thus we have to take actions soon.</a:t>
            </a:r>
          </a:p>
        </p:txBody>
      </p:sp>
      <p:sp>
        <p:nvSpPr>
          <p:cNvPr id="2" name="Text Box 1"/>
          <p:cNvSpPr txBox="1"/>
          <p:nvPr/>
        </p:nvSpPr>
        <p:spPr>
          <a:xfrm>
            <a:off x="404177" y="2945502"/>
            <a:ext cx="11522075" cy="1323439"/>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Read the passage in </a:t>
            </a:r>
            <a:r>
              <a:rPr lang="en-US" sz="4000" b="1" dirty="0">
                <a:solidFill>
                  <a:schemeClr val="tx1"/>
                </a:solidFill>
                <a:latin typeface="Calibri" panose="020F0502020204030204" pitchFamily="34" charset="0"/>
                <a:cs typeface="Calibri" panose="020F0502020204030204" pitchFamily="34" charset="0"/>
              </a:rPr>
              <a:t>2</a:t>
            </a:r>
            <a:r>
              <a:rPr lang="en-US" sz="4000" dirty="0">
                <a:solidFill>
                  <a:schemeClr val="tx1"/>
                </a:solidFill>
                <a:latin typeface="Calibri" panose="020F0502020204030204" pitchFamily="34" charset="0"/>
                <a:cs typeface="Calibri" panose="020F0502020204030204" pitchFamily="34" charset="0"/>
              </a:rPr>
              <a:t> again and find two threats to plants and animals, and two actions</a:t>
            </a:r>
          </a:p>
        </p:txBody>
      </p:sp>
      <p:sp>
        <p:nvSpPr>
          <p:cNvPr id="5" name="Text Box 4"/>
          <p:cNvSpPr txBox="1"/>
          <p:nvPr/>
        </p:nvSpPr>
        <p:spPr>
          <a:xfrm>
            <a:off x="404177" y="4626579"/>
            <a:ext cx="11522075" cy="1938992"/>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In </a:t>
            </a:r>
            <a:r>
              <a:rPr lang="en-US" sz="4000" dirty="0" smtClean="0">
                <a:solidFill>
                  <a:schemeClr val="tx1"/>
                </a:solidFill>
                <a:latin typeface="Calibri" panose="020F0502020204030204" pitchFamily="34" charset="0"/>
                <a:cs typeface="Calibri" panose="020F0502020204030204" pitchFamily="34" charset="0"/>
              </a:rPr>
              <a:t>Activity </a:t>
            </a:r>
            <a:r>
              <a:rPr lang="en-US" sz="4000" b="1" dirty="0">
                <a:solidFill>
                  <a:schemeClr val="tx1"/>
                </a:solidFill>
                <a:latin typeface="Calibri" panose="020F0502020204030204" pitchFamily="34" charset="0"/>
                <a:cs typeface="Calibri" panose="020F0502020204030204" pitchFamily="34" charset="0"/>
              </a:rPr>
              <a:t>4</a:t>
            </a:r>
            <a:r>
              <a:rPr lang="en-US" sz="4000" dirty="0">
                <a:solidFill>
                  <a:schemeClr val="tx1"/>
                </a:solidFill>
                <a:latin typeface="Calibri" panose="020F0502020204030204" pitchFamily="34" charset="0"/>
                <a:cs typeface="Calibri" panose="020F0502020204030204" pitchFamily="34" charset="0"/>
              </a:rPr>
              <a:t> in </a:t>
            </a:r>
            <a:r>
              <a:rPr lang="en-US" sz="4000" b="1" dirty="0">
                <a:solidFill>
                  <a:srgbClr val="FF0000"/>
                </a:solidFill>
                <a:latin typeface="Calibri" panose="020F0502020204030204" pitchFamily="34" charset="0"/>
                <a:cs typeface="Calibri" panose="020F0502020204030204" pitchFamily="34" charset="0"/>
              </a:rPr>
              <a:t>SPEAKING</a:t>
            </a:r>
            <a:r>
              <a:rPr lang="en-US" sz="4000" dirty="0">
                <a:solidFill>
                  <a:schemeClr val="tx1"/>
                </a:solidFill>
                <a:latin typeface="Calibri" panose="020F0502020204030204" pitchFamily="34" charset="0"/>
                <a:cs typeface="Calibri" panose="020F0502020204030204" pitchFamily="34" charset="0"/>
              </a:rPr>
              <a:t>, we will discuss the threats to plants and animals and what people should do to protect them.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s 4"/>
          <p:cNvSpPr/>
          <p:nvPr/>
        </p:nvSpPr>
        <p:spPr>
          <a:xfrm>
            <a:off x="-181610" y="-127635"/>
            <a:ext cx="12602845" cy="722376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4" name="Picture 3" descr="giphy"/>
          <p:cNvPicPr>
            <a:picLocks noChangeAspect="1"/>
          </p:cNvPicPr>
          <p:nvPr/>
        </p:nvPicPr>
        <p:blipFill>
          <a:blip r:embed="rId2"/>
          <a:stretch>
            <a:fillRect/>
          </a:stretch>
        </p:blipFill>
        <p:spPr>
          <a:xfrm>
            <a:off x="2912110" y="0"/>
            <a:ext cx="6918325" cy="691832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1"/>
          <p:cNvSpPr txBox="1"/>
          <p:nvPr/>
        </p:nvSpPr>
        <p:spPr>
          <a:xfrm>
            <a:off x="2051050" y="2571750"/>
            <a:ext cx="8784590"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a:solidFill>
                  <a:srgbClr val="FF0000"/>
                </a:solidFill>
                <a:effectLst>
                  <a:glow rad="76200">
                    <a:schemeClr val="bg1">
                      <a:alpha val="40000"/>
                    </a:schemeClr>
                  </a:glow>
                </a:effectLst>
                <a:latin typeface="Cooper Black" panose="0208090404030B020404" charset="0"/>
                <a:cs typeface="Cooper Black" panose="0208090404030B020404" charset="0"/>
              </a:rPr>
              <a:t>PLANET EARTH</a:t>
            </a:r>
          </a:p>
        </p:txBody>
      </p:sp>
      <p:grpSp>
        <p:nvGrpSpPr>
          <p:cNvPr id="34" name="Group 33"/>
          <p:cNvGrpSpPr/>
          <p:nvPr/>
        </p:nvGrpSpPr>
        <p:grpSpPr>
          <a:xfrm>
            <a:off x="3417570" y="3886835"/>
            <a:ext cx="5703570" cy="941705"/>
            <a:chOff x="-12680" y="1993"/>
            <a:chExt cx="8982" cy="1483"/>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120" y="2148"/>
              <a:ext cx="7422" cy="1115"/>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nvGrpSpPr>
          <p:cNvPr id="44" name="Group 43"/>
          <p:cNvGrpSpPr/>
          <p:nvPr/>
        </p:nvGrpSpPr>
        <p:grpSpPr>
          <a:xfrm>
            <a:off x="6452235" y="1668145"/>
            <a:ext cx="870585" cy="709295"/>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rgbClr val="FF0000"/>
                </a:solidFill>
                <a:latin typeface="Myriad Pro" pitchFamily="34" charset="0"/>
              </a:rPr>
              <a:t>Unit</a:t>
            </a:r>
          </a:p>
        </p:txBody>
      </p:sp>
      <p:sp>
        <p:nvSpPr>
          <p:cNvPr id="48" name="TextBox 16"/>
          <p:cNvSpPr txBox="1"/>
          <p:nvPr/>
        </p:nvSpPr>
        <p:spPr>
          <a:xfrm>
            <a:off x="6246569" y="1673150"/>
            <a:ext cx="1096010" cy="706755"/>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15781" y="1112876"/>
            <a:ext cx="1361520"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915886" y="2638252"/>
            <a:ext cx="1305569"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READING</a:t>
            </a:r>
            <a:endParaRPr lang="en-GB" sz="2000" b="1" dirty="0">
              <a:solidFill>
                <a:schemeClr val="tx1"/>
              </a:solidFill>
            </a:endParaRPr>
          </a:p>
        </p:txBody>
      </p:sp>
      <p:sp>
        <p:nvSpPr>
          <p:cNvPr id="18" name="Rounded Rectangle 17"/>
          <p:cNvSpPr/>
          <p:nvPr/>
        </p:nvSpPr>
        <p:spPr>
          <a:xfrm>
            <a:off x="415781" y="3879215"/>
            <a:ext cx="136152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SPEAKING</a:t>
            </a:r>
          </a:p>
        </p:txBody>
      </p:sp>
      <p:sp>
        <p:nvSpPr>
          <p:cNvPr id="20" name="Rectangle 19"/>
          <p:cNvSpPr/>
          <p:nvPr/>
        </p:nvSpPr>
        <p:spPr>
          <a:xfrm>
            <a:off x="3437802" y="1002100"/>
            <a:ext cx="8585767" cy="858509"/>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Option 1: </a:t>
            </a:r>
            <a:r>
              <a:rPr sz="2600" dirty="0">
                <a:solidFill>
                  <a:schemeClr val="tx1"/>
                </a:solidFill>
              </a:rPr>
              <a:t>Brainstorm</a:t>
            </a:r>
          </a:p>
          <a:p>
            <a:r>
              <a:rPr lang="en-US" sz="2600" dirty="0">
                <a:solidFill>
                  <a:schemeClr val="tx1"/>
                </a:solidFill>
              </a:rPr>
              <a:t>Option 2: Predator-Prey Chain Challenge.</a:t>
            </a:r>
          </a:p>
        </p:txBody>
      </p:sp>
      <p:sp>
        <p:nvSpPr>
          <p:cNvPr id="21" name="Rectangle 20"/>
          <p:cNvSpPr/>
          <p:nvPr/>
        </p:nvSpPr>
        <p:spPr>
          <a:xfrm>
            <a:off x="3437802" y="1919562"/>
            <a:ext cx="8591902" cy="211232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p>
        </p:txBody>
      </p:sp>
      <p:sp>
        <p:nvSpPr>
          <p:cNvPr id="22" name="Rectangle 21"/>
          <p:cNvSpPr/>
          <p:nvPr/>
        </p:nvSpPr>
        <p:spPr>
          <a:xfrm>
            <a:off x="3433052" y="4081876"/>
            <a:ext cx="8596652" cy="194597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how we can protect them. You can use the ideas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from the reading or your own ideas.</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p>
        </p:txBody>
      </p:sp>
      <p:cxnSp>
        <p:nvCxnSpPr>
          <p:cNvPr id="24" name="Curved Connector 23"/>
          <p:cNvCxnSpPr>
            <a:cxnSpLocks/>
            <a:stCxn id="16" idx="3"/>
            <a:endCxn id="17" idx="0"/>
          </p:cNvCxnSpPr>
          <p:nvPr/>
        </p:nvCxnSpPr>
        <p:spPr>
          <a:xfrm>
            <a:off x="1777301" y="1418979"/>
            <a:ext cx="791370" cy="121927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096542" y="2947179"/>
            <a:ext cx="819345" cy="9320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838127"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191169"/>
            <a:ext cx="4838127" cy="707886"/>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60750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0160"/>
            <a:ext cx="12192000" cy="8197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74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pairs. Discuss the threats to plants and animals and how we can protect them. You can use the ideas from the reading or your own ideas.</a:t>
            </a:r>
          </a:p>
        </p:txBody>
      </p:sp>
      <p:sp>
        <p:nvSpPr>
          <p:cNvPr id="16" name="Rounded Rectangle 15"/>
          <p:cNvSpPr/>
          <p:nvPr/>
        </p:nvSpPr>
        <p:spPr>
          <a:xfrm>
            <a:off x="528137" y="97185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3681" y="89385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52070"/>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779440" y="2382241"/>
            <a:ext cx="11010900" cy="3046988"/>
          </a:xfrm>
          <a:prstGeom prst="rect">
            <a:avLst/>
          </a:prstGeom>
          <a:solidFill>
            <a:srgbClr val="D7C0AE"/>
          </a:solidFill>
          <a:ln w="9525">
            <a:noFill/>
          </a:ln>
        </p:spPr>
        <p:txBody>
          <a:bodyPr wrap="square">
            <a:spAutoFit/>
          </a:bodyPr>
          <a:lstStyle/>
          <a:p>
            <a:pPr marL="1270" indent="-1270"/>
            <a:r>
              <a:rPr lang="en-US" sz="3200" b="0" dirty="0">
                <a:solidFill>
                  <a:srgbClr val="000000"/>
                </a:solidFill>
                <a:latin typeface="Calibri" panose="020F0502020204030204" pitchFamily="34" charset="0"/>
                <a:cs typeface="Calibri" panose="020F0502020204030204" pitchFamily="34" charset="0"/>
              </a:rPr>
              <a:t>- What do you think is the first / second / third most significant threat to the environment?</a:t>
            </a:r>
          </a:p>
          <a:p>
            <a:pPr marL="1270" indent="-1270"/>
            <a:r>
              <a:rPr lang="en-US" sz="3200" b="0" dirty="0">
                <a:solidFill>
                  <a:srgbClr val="000000"/>
                </a:solidFill>
                <a:latin typeface="Calibri" panose="020F0502020204030204" pitchFamily="34" charset="0"/>
                <a:cs typeface="Calibri" panose="020F0502020204030204" pitchFamily="34" charset="0"/>
              </a:rPr>
              <a:t>- I think the / second / threat </a:t>
            </a:r>
            <a:r>
              <a:rPr lang="en-US" sz="3200" b="0" dirty="0" smtClean="0">
                <a:solidFill>
                  <a:srgbClr val="000000"/>
                </a:solidFill>
                <a:latin typeface="Calibri" panose="020F0502020204030204" pitchFamily="34" charset="0"/>
                <a:cs typeface="Calibri" panose="020F0502020204030204" pitchFamily="34" charset="0"/>
              </a:rPr>
              <a:t>is ...</a:t>
            </a:r>
            <a:endParaRPr lang="en-US" sz="3200" b="0" dirty="0">
              <a:solidFill>
                <a:srgbClr val="000000"/>
              </a:solidFill>
              <a:latin typeface="Calibri" panose="020F0502020204030204" pitchFamily="34" charset="0"/>
              <a:cs typeface="Calibri" panose="020F0502020204030204" pitchFamily="34" charset="0"/>
            </a:endParaRPr>
          </a:p>
          <a:p>
            <a:pPr marL="1270" indent="-1270"/>
            <a:r>
              <a:rPr lang="en-US" sz="3200" b="0" dirty="0">
                <a:solidFill>
                  <a:srgbClr val="000000"/>
                </a:solidFill>
                <a:latin typeface="Calibri" panose="020F0502020204030204" pitchFamily="34" charset="0"/>
                <a:cs typeface="Calibri" panose="020F0502020204030204" pitchFamily="34" charset="0"/>
              </a:rPr>
              <a:t>- What do you think humans should do to deal with the situation?</a:t>
            </a:r>
          </a:p>
          <a:p>
            <a:pPr marL="1270" indent="-1270"/>
            <a:r>
              <a:rPr lang="en-US" sz="3200" b="0" dirty="0">
                <a:solidFill>
                  <a:srgbClr val="000000"/>
                </a:solidFill>
                <a:latin typeface="Calibri" panose="020F0502020204030204" pitchFamily="34" charset="0"/>
                <a:cs typeface="Calibri" panose="020F0502020204030204" pitchFamily="34" charset="0"/>
              </a:rPr>
              <a:t>- The first thing humans can / should do </a:t>
            </a:r>
            <a:r>
              <a:rPr lang="en-US" sz="3200" b="0" dirty="0" smtClean="0">
                <a:solidFill>
                  <a:srgbClr val="000000"/>
                </a:solidFill>
                <a:latin typeface="Calibri" panose="020F0502020204030204" pitchFamily="34" charset="0"/>
                <a:cs typeface="Calibri" panose="020F0502020204030204" pitchFamily="34" charset="0"/>
              </a:rPr>
              <a:t>is ...</a:t>
            </a:r>
            <a:endParaRPr lang="en-US" sz="3200" b="0" dirty="0">
              <a:solidFill>
                <a:srgbClr val="000000"/>
              </a:solidFill>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idx="1"/>
          </p:nvPr>
        </p:nvGraphicFramePr>
        <p:xfrm>
          <a:off x="1028065" y="7642225"/>
          <a:ext cx="10515600" cy="5059680"/>
        </p:xfrm>
        <a:graphic>
          <a:graphicData uri="http://schemas.openxmlformats.org/drawingml/2006/table">
            <a:tbl>
              <a:tblPr firstRow="1" bandRow="1">
                <a:tableStyleId>{5C22544A-7EE6-4342-B048-85BDC9FD1C3A}</a:tableStyleId>
              </a:tblPr>
              <a:tblGrid>
                <a:gridCol w="5257800">
                  <a:extLst>
                    <a:ext uri="{9D8B030D-6E8A-4147-A177-3AD203B41FA5}">
                      <a16:colId xmlns="" xmlns:a16="http://schemas.microsoft.com/office/drawing/2014/main" val="20000"/>
                    </a:ext>
                  </a:extLst>
                </a:gridCol>
                <a:gridCol w="5257800">
                  <a:extLst>
                    <a:ext uri="{9D8B030D-6E8A-4147-A177-3AD203B41FA5}">
                      <a16:colId xmlns="" xmlns:a16="http://schemas.microsoft.com/office/drawing/2014/main" val="20001"/>
                    </a:ext>
                  </a:extLst>
                </a:gridCol>
              </a:tblGrid>
              <a:tr h="579120">
                <a:tc>
                  <a:txBody>
                    <a:bodyPr/>
                    <a:lstStyle/>
                    <a:p>
                      <a:pPr algn="ctr">
                        <a:buNone/>
                      </a:pPr>
                      <a:r>
                        <a:rPr lang="en-US" sz="3200">
                          <a:solidFill>
                            <a:schemeClr val="tx1"/>
                          </a:solidFill>
                        </a:rPr>
                        <a:t>Threats</a:t>
                      </a:r>
                    </a:p>
                  </a:txBody>
                  <a:tcPr>
                    <a:solidFill>
                      <a:srgbClr val="D7C0AE"/>
                    </a:solidFill>
                  </a:tcPr>
                </a:tc>
                <a:tc>
                  <a:txBody>
                    <a:bodyPr/>
                    <a:lstStyle/>
                    <a:p>
                      <a:pPr algn="ctr">
                        <a:buNone/>
                      </a:pPr>
                      <a:r>
                        <a:rPr lang="en-US" sz="3200">
                          <a:solidFill>
                            <a:schemeClr val="tx1"/>
                          </a:solidFill>
                        </a:rPr>
                        <a:t>Actions</a:t>
                      </a:r>
                    </a:p>
                  </a:txBody>
                  <a:tcPr>
                    <a:solidFill>
                      <a:srgbClr val="D7C0AE"/>
                    </a:solidFill>
                  </a:tcPr>
                </a:tc>
                <a:extLst>
                  <a:ext uri="{0D108BD9-81ED-4DB2-BD59-A6C34878D82A}">
                    <a16:rowId xmlns="" xmlns:a16="http://schemas.microsoft.com/office/drawing/2014/main" val="10000"/>
                  </a:ext>
                </a:extLst>
              </a:tr>
              <a:tr h="4480560">
                <a:tc>
                  <a:txBody>
                    <a:bodyPr/>
                    <a:lstStyle/>
                    <a:p>
                      <a:pPr>
                        <a:buNone/>
                      </a:pPr>
                      <a:r>
                        <a:rPr lang="en-US" sz="3200"/>
                        <a:t>habitat loss</a:t>
                      </a:r>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txBody>
                  <a:tcPr>
                    <a:solidFill>
                      <a:srgbClr val="EEE3CB"/>
                    </a:solidFill>
                  </a:tcPr>
                </a:tc>
                <a:tc>
                  <a:txBody>
                    <a:bodyPr/>
                    <a:lstStyle/>
                    <a:p>
                      <a:pPr>
                        <a:buNone/>
                      </a:pPr>
                      <a:r>
                        <a:rPr lang="en-US" sz="3200"/>
                        <a:t>buiding nature reserves</a:t>
                      </a:r>
                    </a:p>
                  </a:txBody>
                  <a:tcPr>
                    <a:solidFill>
                      <a:srgbClr val="EEE3CB"/>
                    </a:solidFill>
                  </a:tcPr>
                </a:tc>
                <a:extLst>
                  <a:ext uri="{0D108BD9-81ED-4DB2-BD59-A6C34878D82A}">
                    <a16:rowId xmlns="" xmlns:a16="http://schemas.microsoft.com/office/drawing/2014/main" val="10001"/>
                  </a:ext>
                </a:extLst>
              </a:tr>
            </a:tbl>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40" y="1"/>
            <a:ext cx="12192000" cy="7797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298359" y="0"/>
            <a:ext cx="665988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graphicFrame>
        <p:nvGraphicFramePr>
          <p:cNvPr id="3" name="Table 2"/>
          <p:cNvGraphicFramePr/>
          <p:nvPr>
            <p:extLst>
              <p:ext uri="{D42A27DB-BD31-4B8C-83A1-F6EECF244321}">
                <p14:modId xmlns:p14="http://schemas.microsoft.com/office/powerpoint/2010/main" val="1116126599"/>
              </p:ext>
            </p:extLst>
          </p:nvPr>
        </p:nvGraphicFramePr>
        <p:xfrm>
          <a:off x="138528" y="1409700"/>
          <a:ext cx="11873932" cy="5229209"/>
        </p:xfrm>
        <a:graphic>
          <a:graphicData uri="http://schemas.openxmlformats.org/drawingml/2006/table">
            <a:tbl>
              <a:tblPr firstRow="1" bandRow="1">
                <a:tableStyleId>{5C22544A-7EE6-4342-B048-85BDC9FD1C3A}</a:tableStyleId>
              </a:tblPr>
              <a:tblGrid>
                <a:gridCol w="4854386">
                  <a:extLst>
                    <a:ext uri="{9D8B030D-6E8A-4147-A177-3AD203B41FA5}">
                      <a16:colId xmlns="" xmlns:a16="http://schemas.microsoft.com/office/drawing/2014/main" val="20000"/>
                    </a:ext>
                  </a:extLst>
                </a:gridCol>
                <a:gridCol w="7019546">
                  <a:extLst>
                    <a:ext uri="{9D8B030D-6E8A-4147-A177-3AD203B41FA5}">
                      <a16:colId xmlns="" xmlns:a16="http://schemas.microsoft.com/office/drawing/2014/main" val="20001"/>
                    </a:ext>
                  </a:extLst>
                </a:gridCol>
              </a:tblGrid>
              <a:tr h="548605">
                <a:tc>
                  <a:txBody>
                    <a:bodyPr/>
                    <a:lstStyle/>
                    <a:p>
                      <a:pPr algn="ctr">
                        <a:buNone/>
                      </a:pPr>
                      <a:r>
                        <a:rPr lang="en-US" sz="4400" dirty="0">
                          <a:solidFill>
                            <a:schemeClr val="tx1"/>
                          </a:solidFill>
                        </a:rPr>
                        <a:t>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C0AE"/>
                    </a:solidFill>
                  </a:tcPr>
                </a:tc>
                <a:tc>
                  <a:txBody>
                    <a:bodyPr/>
                    <a:lstStyle/>
                    <a:p>
                      <a:pPr algn="ctr">
                        <a:buNone/>
                      </a:pPr>
                      <a:r>
                        <a:rPr lang="en-US" sz="4400" dirty="0">
                          <a:solidFill>
                            <a:schemeClr val="tx1"/>
                          </a:solidFill>
                        </a:rPr>
                        <a:t>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C0AE"/>
                    </a:solidFill>
                  </a:tcPr>
                </a:tc>
                <a:extLst>
                  <a:ext uri="{0D108BD9-81ED-4DB2-BD59-A6C34878D82A}">
                    <a16:rowId xmlns="" xmlns:a16="http://schemas.microsoft.com/office/drawing/2014/main" val="10000"/>
                  </a:ext>
                </a:extLst>
              </a:tr>
              <a:tr h="4467209">
                <a:tc>
                  <a:txBody>
                    <a:bodyPr/>
                    <a:lstStyle/>
                    <a:p>
                      <a:pPr>
                        <a:buNone/>
                      </a:pPr>
                      <a:r>
                        <a:rPr lang="en-US" sz="4000" dirty="0" smtClean="0"/>
                        <a:t>- habitat </a:t>
                      </a:r>
                      <a:r>
                        <a:rPr lang="en-US" sz="4000" dirty="0"/>
                        <a:t>loss</a:t>
                      </a:r>
                    </a:p>
                    <a:p>
                      <a:pPr>
                        <a:buNone/>
                      </a:pPr>
                      <a:endParaRPr lang="en-US" sz="4000" dirty="0"/>
                    </a:p>
                    <a:p>
                      <a:pPr>
                        <a:buNone/>
                      </a:pPr>
                      <a:endParaRPr lang="en-US" sz="4000" dirty="0"/>
                    </a:p>
                    <a:p>
                      <a:pPr>
                        <a:buNone/>
                      </a:pPr>
                      <a:endParaRPr lang="en-US" sz="4000" dirty="0"/>
                    </a:p>
                    <a:p>
                      <a:pPr>
                        <a:buNone/>
                      </a:pP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3CB"/>
                    </a:solidFill>
                  </a:tcPr>
                </a:tc>
                <a:tc>
                  <a:txBody>
                    <a:bodyPr/>
                    <a:lstStyle/>
                    <a:p>
                      <a:pPr>
                        <a:buNone/>
                      </a:pPr>
                      <a:r>
                        <a:rPr lang="en-US" sz="4000" dirty="0" smtClean="0"/>
                        <a:t>- buiding </a:t>
                      </a:r>
                      <a:r>
                        <a:rPr lang="en-US" sz="4000" dirty="0"/>
                        <a:t>nature reserves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3CB"/>
                    </a:solidFill>
                  </a:tcPr>
                </a:tc>
                <a:extLst>
                  <a:ext uri="{0D108BD9-81ED-4DB2-BD59-A6C34878D82A}">
                    <a16:rowId xmlns="" xmlns:a16="http://schemas.microsoft.com/office/drawing/2014/main" val="10001"/>
                  </a:ext>
                </a:extLst>
              </a:tr>
            </a:tbl>
          </a:graphicData>
        </a:graphic>
      </p:graphicFrame>
      <p:sp>
        <p:nvSpPr>
          <p:cNvPr id="4" name="Text Box 3"/>
          <p:cNvSpPr txBox="1"/>
          <p:nvPr/>
        </p:nvSpPr>
        <p:spPr>
          <a:xfrm>
            <a:off x="179540" y="3014186"/>
            <a:ext cx="4634814"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deforestation</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5083354" y="3037575"/>
            <a:ext cx="4634814"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stop </a:t>
            </a:r>
            <a:r>
              <a:rPr lang="en-US" sz="4000" b="1" dirty="0">
                <a:solidFill>
                  <a:srgbClr val="FF0000"/>
                </a:solidFill>
                <a:latin typeface="Calibri" panose="020F0502020204030204" pitchFamily="34" charset="0"/>
                <a:cs typeface="Calibri" panose="020F0502020204030204" pitchFamily="34" charset="0"/>
              </a:rPr>
              <a:t>hunting</a:t>
            </a:r>
          </a:p>
        </p:txBody>
      </p:sp>
      <p:sp>
        <p:nvSpPr>
          <p:cNvPr id="6" name="Text Box 5"/>
          <p:cNvSpPr txBox="1"/>
          <p:nvPr/>
        </p:nvSpPr>
        <p:spPr>
          <a:xfrm>
            <a:off x="179540" y="3913581"/>
            <a:ext cx="4634814"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pollution</a:t>
            </a:r>
            <a:endParaRPr lang="en-US" sz="4000" b="1" dirty="0">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5083354" y="3885117"/>
            <a:ext cx="6841826"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stop </a:t>
            </a:r>
            <a:r>
              <a:rPr lang="en-US" sz="4000" b="1" dirty="0">
                <a:solidFill>
                  <a:srgbClr val="FF0000"/>
                </a:solidFill>
                <a:latin typeface="Calibri" panose="020F0502020204030204" pitchFamily="34" charset="0"/>
                <a:cs typeface="Calibri" panose="020F0502020204030204" pitchFamily="34" charset="0"/>
              </a:rPr>
              <a:t>cutting down </a:t>
            </a:r>
            <a:r>
              <a:rPr lang="en-US" sz="4000" b="1" dirty="0" smtClean="0">
                <a:solidFill>
                  <a:srgbClr val="FF0000"/>
                </a:solidFill>
                <a:latin typeface="Calibri" panose="020F0502020204030204" pitchFamily="34" charset="0"/>
                <a:cs typeface="Calibri" panose="020F0502020204030204" pitchFamily="34" charset="0"/>
              </a:rPr>
              <a:t>forests</a:t>
            </a:r>
            <a:endParaRPr lang="en-US" sz="4000" b="1" dirty="0">
              <a:solidFill>
                <a:srgbClr val="FF0000"/>
              </a:solidFill>
              <a:latin typeface="Calibri" panose="020F0502020204030204" pitchFamily="34" charset="0"/>
              <a:cs typeface="Calibri" panose="020F0502020204030204" pitchFamily="34" charset="0"/>
            </a:endParaRPr>
          </a:p>
        </p:txBody>
      </p:sp>
      <p:sp>
        <p:nvSpPr>
          <p:cNvPr id="8" name="Text Box 7"/>
          <p:cNvSpPr txBox="1"/>
          <p:nvPr/>
        </p:nvSpPr>
        <p:spPr>
          <a:xfrm>
            <a:off x="179540" y="4761123"/>
            <a:ext cx="4634814"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climate </a:t>
            </a:r>
            <a:r>
              <a:rPr lang="en-US" sz="4000" b="1" dirty="0">
                <a:solidFill>
                  <a:srgbClr val="FF0000"/>
                </a:solidFill>
                <a:latin typeface="Calibri" panose="020F0502020204030204" pitchFamily="34" charset="0"/>
                <a:cs typeface="Calibri" panose="020F0502020204030204" pitchFamily="34" charset="0"/>
              </a:rPr>
              <a:t>change</a:t>
            </a:r>
          </a:p>
        </p:txBody>
      </p:sp>
      <p:sp>
        <p:nvSpPr>
          <p:cNvPr id="9" name="Text Box 8"/>
          <p:cNvSpPr txBox="1"/>
          <p:nvPr/>
        </p:nvSpPr>
        <p:spPr>
          <a:xfrm>
            <a:off x="5083354" y="4733379"/>
            <a:ext cx="6841826"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a:t>
            </a:r>
            <a:r>
              <a:rPr lang="en-US" sz="4000" b="1" dirty="0" smtClean="0">
                <a:solidFill>
                  <a:srgbClr val="FF0000"/>
                </a:solidFill>
                <a:latin typeface="Calibri" panose="020F0502020204030204" pitchFamily="34" charset="0"/>
                <a:cs typeface="Calibri" panose="020F0502020204030204" pitchFamily="34" charset="0"/>
              </a:rPr>
              <a:t>- plant </a:t>
            </a:r>
            <a:r>
              <a:rPr lang="en-US" sz="4000" b="1" dirty="0">
                <a:solidFill>
                  <a:srgbClr val="FF0000"/>
                </a:solidFill>
                <a:latin typeface="Calibri" panose="020F0502020204030204" pitchFamily="34" charset="0"/>
                <a:cs typeface="Calibri" panose="020F0502020204030204" pitchFamily="34" charset="0"/>
              </a:rPr>
              <a:t>more trees</a:t>
            </a:r>
          </a:p>
        </p:txBody>
      </p:sp>
      <p:sp>
        <p:nvSpPr>
          <p:cNvPr id="14" name="Text Box 13"/>
          <p:cNvSpPr txBox="1"/>
          <p:nvPr/>
        </p:nvSpPr>
        <p:spPr>
          <a:xfrm>
            <a:off x="138528" y="5594433"/>
            <a:ext cx="4634814"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global </a:t>
            </a:r>
            <a:r>
              <a:rPr lang="en-US" sz="4000" b="1" dirty="0">
                <a:solidFill>
                  <a:srgbClr val="FF0000"/>
                </a:solidFill>
                <a:latin typeface="Calibri" panose="020F0502020204030204" pitchFamily="34" charset="0"/>
                <a:cs typeface="Calibri" panose="020F0502020204030204" pitchFamily="34" charset="0"/>
              </a:rPr>
              <a:t>warming</a:t>
            </a:r>
          </a:p>
        </p:txBody>
      </p:sp>
      <p:sp>
        <p:nvSpPr>
          <p:cNvPr id="16" name="Text Box 15"/>
          <p:cNvSpPr txBox="1"/>
          <p:nvPr/>
        </p:nvSpPr>
        <p:spPr>
          <a:xfrm>
            <a:off x="5083354" y="5594433"/>
            <a:ext cx="6841826" cy="707886"/>
          </a:xfrm>
          <a:prstGeom prst="rect">
            <a:avLst/>
          </a:prstGeom>
          <a:noFill/>
          <a:ln w="9525">
            <a:noFill/>
          </a:ln>
        </p:spPr>
        <p:txBody>
          <a:bodyPr wrap="square">
            <a:spAutoFit/>
          </a:bodyPr>
          <a:lstStyle/>
          <a:p>
            <a:pPr marL="635" indent="-635"/>
            <a:r>
              <a:rPr lang="en-US" sz="4000" b="1" dirty="0" smtClean="0">
                <a:solidFill>
                  <a:srgbClr val="FF0000"/>
                </a:solidFill>
                <a:latin typeface="Calibri" panose="020F0502020204030204" pitchFamily="34" charset="0"/>
                <a:cs typeface="Calibri" panose="020F0502020204030204" pitchFamily="34" charset="0"/>
              </a:rPr>
              <a:t>- raise </a:t>
            </a:r>
            <a:r>
              <a:rPr lang="en-US" sz="4000" b="1" dirty="0">
                <a:solidFill>
                  <a:srgbClr val="FF0000"/>
                </a:solidFill>
                <a:latin typeface="Calibri" panose="020F0502020204030204" pitchFamily="34" charset="0"/>
                <a:cs typeface="Calibri" panose="020F0502020204030204" pitchFamily="34" charset="0"/>
              </a:rPr>
              <a:t>people’s awareness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4" grpId="0"/>
      <p:bldP spid="14"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49655"/>
            <a:ext cx="1088834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Report the result of your discussion to the class.</a:t>
            </a: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42545"/>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SPEAKING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65175" y="2041908"/>
            <a:ext cx="11321415" cy="861774"/>
          </a:xfrm>
          <a:prstGeom prst="rect">
            <a:avLst/>
          </a:prstGeom>
          <a:noFill/>
          <a:ln w="9525">
            <a:noFill/>
          </a:ln>
        </p:spPr>
        <p:txBody>
          <a:bodyPr wrap="square">
            <a:spAutoFit/>
          </a:bodyPr>
          <a:lstStyle/>
          <a:p>
            <a:pPr marL="1270" indent="-1270" algn="just"/>
            <a:r>
              <a:rPr lang="en-US" sz="5000" dirty="0">
                <a:solidFill>
                  <a:srgbClr val="000000"/>
                </a:solidFill>
                <a:latin typeface="Calibri" panose="020F0502020204030204" pitchFamily="34" charset="0"/>
                <a:cs typeface="Calibri" panose="020F0502020204030204" pitchFamily="34" charset="0"/>
              </a:rPr>
              <a:t>- Work to practice reporting.</a:t>
            </a:r>
          </a:p>
        </p:txBody>
      </p:sp>
      <p:sp>
        <p:nvSpPr>
          <p:cNvPr id="6" name="Text Box 5"/>
          <p:cNvSpPr txBox="1"/>
          <p:nvPr/>
        </p:nvSpPr>
        <p:spPr>
          <a:xfrm>
            <a:off x="306296" y="3188049"/>
            <a:ext cx="11321415" cy="1631216"/>
          </a:xfrm>
          <a:prstGeom prst="rect">
            <a:avLst/>
          </a:prstGeom>
          <a:noFill/>
          <a:ln w="9525">
            <a:noFill/>
          </a:ln>
        </p:spPr>
        <p:txBody>
          <a:bodyPr wrap="square">
            <a:spAutoFit/>
          </a:bodyPr>
          <a:lstStyle/>
          <a:p>
            <a:r>
              <a:rPr lang="en-US" sz="5000" dirty="0" smtClean="0">
                <a:solidFill>
                  <a:srgbClr val="000000"/>
                </a:solidFill>
                <a:latin typeface="Calibri" panose="020F0502020204030204" pitchFamily="34" charset="0"/>
                <a:cs typeface="Calibri" panose="020F0502020204030204" pitchFamily="34" charset="0"/>
              </a:rPr>
              <a:t>   - Use </a:t>
            </a:r>
            <a:r>
              <a:rPr lang="en-US" sz="5000" dirty="0">
                <a:solidFill>
                  <a:srgbClr val="000000"/>
                </a:solidFill>
                <a:latin typeface="Calibri" panose="020F0502020204030204" pitchFamily="34" charset="0"/>
                <a:cs typeface="Calibri" panose="020F0502020204030204" pitchFamily="34" charset="0"/>
              </a:rPr>
              <a:t>the sample in their books to </a:t>
            </a:r>
            <a:endParaRPr lang="en-US" sz="5000" dirty="0" smtClean="0">
              <a:solidFill>
                <a:srgbClr val="000000"/>
              </a:solidFill>
              <a:latin typeface="Calibri" panose="020F0502020204030204" pitchFamily="34" charset="0"/>
              <a:cs typeface="Calibri" panose="020F0502020204030204" pitchFamily="34" charset="0"/>
            </a:endParaRPr>
          </a:p>
          <a:p>
            <a:pPr algn="just"/>
            <a:r>
              <a:rPr lang="en-US" sz="5000" dirty="0">
                <a:solidFill>
                  <a:srgbClr val="000000"/>
                </a:solidFill>
                <a:latin typeface="Calibri" panose="020F0502020204030204" pitchFamily="34" charset="0"/>
                <a:cs typeface="Calibri" panose="020F0502020204030204" pitchFamily="34" charset="0"/>
              </a:rPr>
              <a:t> </a:t>
            </a:r>
            <a:r>
              <a:rPr lang="en-US" sz="5000" dirty="0" smtClean="0">
                <a:solidFill>
                  <a:srgbClr val="000000"/>
                </a:solidFill>
                <a:latin typeface="Calibri" panose="020F0502020204030204" pitchFamily="34" charset="0"/>
                <a:cs typeface="Calibri" panose="020F0502020204030204" pitchFamily="34" charset="0"/>
              </a:rPr>
              <a:t>    report </a:t>
            </a:r>
            <a:r>
              <a:rPr lang="en-US" sz="5000" dirty="0">
                <a:solidFill>
                  <a:srgbClr val="000000"/>
                </a:solidFill>
                <a:latin typeface="Calibri" panose="020F0502020204030204" pitchFamily="34" charset="0"/>
                <a:cs typeface="Calibri" panose="020F0502020204030204" pitchFamily="34" charset="0"/>
              </a:rPr>
              <a:t>the threats and actions. </a:t>
            </a:r>
          </a:p>
        </p:txBody>
      </p:sp>
      <p:sp>
        <p:nvSpPr>
          <p:cNvPr id="2" name="Text Box 1"/>
          <p:cNvSpPr txBox="1"/>
          <p:nvPr/>
        </p:nvSpPr>
        <p:spPr>
          <a:xfrm>
            <a:off x="765175" y="5103632"/>
            <a:ext cx="11321415" cy="861774"/>
          </a:xfrm>
          <a:prstGeom prst="rect">
            <a:avLst/>
          </a:prstGeom>
          <a:noFill/>
          <a:ln w="9525">
            <a:noFill/>
          </a:ln>
        </p:spPr>
        <p:txBody>
          <a:bodyPr wrap="square">
            <a:spAutoFit/>
          </a:bodyPr>
          <a:lstStyle/>
          <a:p>
            <a:pPr marL="1270" indent="-1270" algn="just"/>
            <a:r>
              <a:rPr lang="en-US" sz="5000" dirty="0">
                <a:solidFill>
                  <a:srgbClr val="000000"/>
                </a:solidFill>
                <a:latin typeface="Calibri" panose="020F0502020204030204" pitchFamily="34" charset="0"/>
                <a:cs typeface="Calibri" panose="020F0502020204030204" pitchFamily="34" charset="0"/>
              </a:rPr>
              <a:t>- You can use the notes you made in </a:t>
            </a:r>
            <a:r>
              <a:rPr lang="en-US" sz="5000" b="1" dirty="0">
                <a:solidFill>
                  <a:srgbClr val="000000"/>
                </a:solidFill>
                <a:latin typeface="Calibri" panose="020F0502020204030204" pitchFamily="34" charset="0"/>
                <a:cs typeface="Calibri" panose="020F0502020204030204" pitchFamily="34" charset="0"/>
              </a:rPr>
              <a:t>4</a:t>
            </a:r>
            <a:r>
              <a:rPr lang="en-US" sz="5000" dirty="0">
                <a:solidFill>
                  <a:srgbClr val="00000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07010" y="961390"/>
            <a:ext cx="2138680"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Example:</a:t>
            </a:r>
          </a:p>
        </p:txBody>
      </p:sp>
      <p:sp>
        <p:nvSpPr>
          <p:cNvPr id="11" name="TextBox 10"/>
          <p:cNvSpPr txBox="1"/>
          <p:nvPr/>
        </p:nvSpPr>
        <p:spPr>
          <a:xfrm>
            <a:off x="487045" y="42545"/>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SPEAKING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3" name="Rectangular Callout 2"/>
          <p:cNvSpPr/>
          <p:nvPr/>
        </p:nvSpPr>
        <p:spPr>
          <a:xfrm>
            <a:off x="207010" y="1544955"/>
            <a:ext cx="6399530" cy="4924425"/>
          </a:xfrm>
          <a:prstGeom prst="wedgeRectCallout">
            <a:avLst>
              <a:gd name="adj1" fmla="val -48062"/>
              <a:gd name="adj2" fmla="val 73280"/>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2800" dirty="0">
                <a:solidFill>
                  <a:schemeClr val="tx1"/>
                </a:solidFill>
              </a:rPr>
              <a:t>There are many threats to the flora and fauna. First, they face habitat loss. For example, when a river is polluted, the water habitat cannot be suitable for water species.  Many other animals and plants suffer from deforestation because people cut down trees and clear the forests. Global warming is another threat to a large number of animals because when the temperature is </a:t>
            </a:r>
            <a:r>
              <a:rPr lang="en-US" sz="2800" dirty="0" smtClean="0">
                <a:solidFill>
                  <a:schemeClr val="tx1"/>
                </a:solidFill>
              </a:rPr>
              <a:t>too extreme, </a:t>
            </a:r>
            <a:r>
              <a:rPr lang="en-US" sz="2800" dirty="0">
                <a:solidFill>
                  <a:schemeClr val="tx1"/>
                </a:solidFill>
              </a:rPr>
              <a:t>many animals may die out.</a:t>
            </a:r>
          </a:p>
        </p:txBody>
      </p:sp>
      <p:sp>
        <p:nvSpPr>
          <p:cNvPr id="4" name="Rectangular Callout 3"/>
          <p:cNvSpPr/>
          <p:nvPr/>
        </p:nvSpPr>
        <p:spPr>
          <a:xfrm>
            <a:off x="6606540" y="1573984"/>
            <a:ext cx="5483860" cy="4924425"/>
          </a:xfrm>
          <a:prstGeom prst="wedgeRectCallout">
            <a:avLst>
              <a:gd name="adj1" fmla="val 36601"/>
              <a:gd name="adj2" fmla="val 49823"/>
            </a:avLst>
          </a:prstGeom>
          <a:solidFill>
            <a:srgbClr val="CEE5D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2800" dirty="0">
                <a:solidFill>
                  <a:schemeClr val="tx1"/>
                </a:solidFill>
              </a:rPr>
              <a:t>We can do several things to preserve their habitats. We should build natural reserves to preserve endangered animals and plants. People should also stop hunting and cutting down forests. If possible, people should start planting more trees. Above all, governments should have policies to raise </a:t>
            </a:r>
            <a:r>
              <a:rPr lang="en-US" sz="2800" dirty="0" smtClean="0">
                <a:solidFill>
                  <a:schemeClr val="tx1"/>
                </a:solidFill>
              </a:rPr>
              <a:t>people’s </a:t>
            </a:r>
            <a:r>
              <a:rPr lang="en-US" sz="2800" dirty="0">
                <a:solidFill>
                  <a:schemeClr val="tx1"/>
                </a:solidFill>
              </a:rPr>
              <a:t>awareness of the protection of natural habitats.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15781" y="1112876"/>
            <a:ext cx="1361520"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944914" y="2638252"/>
            <a:ext cx="1276541"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READING</a:t>
            </a:r>
            <a:endParaRPr lang="en-GB" sz="2000" b="1" dirty="0">
              <a:solidFill>
                <a:schemeClr val="tx1"/>
              </a:solidFill>
            </a:endParaRPr>
          </a:p>
        </p:txBody>
      </p:sp>
      <p:sp>
        <p:nvSpPr>
          <p:cNvPr id="18" name="Rounded Rectangle 17"/>
          <p:cNvSpPr/>
          <p:nvPr/>
        </p:nvSpPr>
        <p:spPr>
          <a:xfrm>
            <a:off x="415781" y="3879215"/>
            <a:ext cx="136152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SPEAKING</a:t>
            </a:r>
          </a:p>
        </p:txBody>
      </p:sp>
      <p:sp>
        <p:nvSpPr>
          <p:cNvPr id="20" name="Rectangle 19"/>
          <p:cNvSpPr/>
          <p:nvPr/>
        </p:nvSpPr>
        <p:spPr>
          <a:xfrm>
            <a:off x="3437802" y="1002100"/>
            <a:ext cx="8585767" cy="858509"/>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Option 1: </a:t>
            </a:r>
            <a:r>
              <a:rPr sz="2600" dirty="0">
                <a:solidFill>
                  <a:schemeClr val="tx1"/>
                </a:solidFill>
              </a:rPr>
              <a:t>Brainstorm</a:t>
            </a:r>
          </a:p>
          <a:p>
            <a:r>
              <a:rPr lang="en-US" sz="2600" dirty="0">
                <a:solidFill>
                  <a:schemeClr val="tx1"/>
                </a:solidFill>
              </a:rPr>
              <a:t>Option 2: Predator-Prey Chain Challenge.</a:t>
            </a:r>
          </a:p>
        </p:txBody>
      </p:sp>
      <p:sp>
        <p:nvSpPr>
          <p:cNvPr id="21" name="Rectangle 20"/>
          <p:cNvSpPr/>
          <p:nvPr/>
        </p:nvSpPr>
        <p:spPr>
          <a:xfrm>
            <a:off x="3437802" y="1919562"/>
            <a:ext cx="8591902" cy="211232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p>
        </p:txBody>
      </p:sp>
      <p:sp>
        <p:nvSpPr>
          <p:cNvPr id="22" name="Rectangle 21"/>
          <p:cNvSpPr/>
          <p:nvPr/>
        </p:nvSpPr>
        <p:spPr>
          <a:xfrm>
            <a:off x="3433052" y="4081876"/>
            <a:ext cx="8596652" cy="194597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how we can protect them. You can use the ideas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from the reading or your own ideas.</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p>
        </p:txBody>
      </p:sp>
      <p:cxnSp>
        <p:nvCxnSpPr>
          <p:cNvPr id="24" name="Curved Connector 23"/>
          <p:cNvCxnSpPr>
            <a:cxnSpLocks/>
            <a:stCxn id="16" idx="3"/>
            <a:endCxn id="17" idx="0"/>
          </p:cNvCxnSpPr>
          <p:nvPr/>
        </p:nvCxnSpPr>
        <p:spPr>
          <a:xfrm>
            <a:off x="1777301" y="1418979"/>
            <a:ext cx="805884" cy="121927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096542" y="2947179"/>
            <a:ext cx="848373" cy="9320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096542" y="5439021"/>
            <a:ext cx="2124913"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8" idx="3"/>
            <a:endCxn id="27" idx="0"/>
          </p:cNvCxnSpPr>
          <p:nvPr/>
        </p:nvCxnSpPr>
        <p:spPr>
          <a:xfrm>
            <a:off x="1777301" y="4179888"/>
            <a:ext cx="381698" cy="125913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437802" y="6096452"/>
            <a:ext cx="8591902"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a:solidFill>
                  <a:schemeClr val="tx1"/>
                </a:solidFill>
              </a:rPr>
              <a:t>Homework</a:t>
            </a:r>
            <a:endParaRPr lang="en-GB" sz="2600" dirty="0">
              <a:solidFill>
                <a:schemeClr val="tx1"/>
              </a:solidFill>
            </a:endParaRPr>
          </a:p>
        </p:txBody>
      </p:sp>
      <p:sp>
        <p:nvSpPr>
          <p:cNvPr id="30" name="Rounded Rectangle 29"/>
          <p:cNvSpPr/>
          <p:nvPr/>
        </p:nvSpPr>
        <p:spPr>
          <a:xfrm>
            <a:off x="3625850" y="247015"/>
            <a:ext cx="4838127"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191169"/>
            <a:ext cx="4838127" cy="707886"/>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182256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7619"/>
            <a:ext cx="12192000" cy="914464"/>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22126"/>
            <a:ext cx="2759709" cy="861774"/>
          </a:xfrm>
          <a:prstGeom prst="rect">
            <a:avLst/>
          </a:prstGeom>
          <a:noFill/>
          <a:effectLst/>
        </p:spPr>
        <p:txBody>
          <a:bodyPr wrap="square" rtlCol="0">
            <a:spAutoFit/>
          </a:bodyPr>
          <a:lstStyle/>
          <a:p>
            <a:r>
              <a:rPr lang="en-US" sz="50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167753" y="80939"/>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7067" y="2008859"/>
            <a:ext cx="11445622" cy="4339650"/>
          </a:xfrm>
          <a:prstGeom prst="rect">
            <a:avLst/>
          </a:prstGeom>
          <a:noFill/>
        </p:spPr>
        <p:txBody>
          <a:bodyPr wrap="square" rtlCol="0">
            <a:spAutoFit/>
          </a:bodyPr>
          <a:lstStyle/>
          <a:p>
            <a:pPr>
              <a:lnSpc>
                <a:spcPct val="150000"/>
              </a:lnSpc>
            </a:pPr>
            <a:r>
              <a:rPr lang="en-US" sz="4000" dirty="0"/>
              <a:t>What have we learnt in this lesson?</a:t>
            </a:r>
          </a:p>
          <a:p>
            <a:pPr marL="457200" indent="-457200" algn="just">
              <a:lnSpc>
                <a:spcPct val="150000"/>
              </a:lnSpc>
              <a:buFont typeface="Wingdings" panose="05000000000000000000" pitchFamily="2" charset="2"/>
              <a:buChar char="ü"/>
            </a:pPr>
            <a:r>
              <a:rPr lang="en-US" sz="3600" dirty="0">
                <a:sym typeface="+mn-ea"/>
              </a:rPr>
              <a:t>Read for main idea and specific about role of plant and animals. </a:t>
            </a:r>
          </a:p>
          <a:p>
            <a:pPr marL="457200" indent="-457200">
              <a:lnSpc>
                <a:spcPct val="150000"/>
              </a:lnSpc>
              <a:buFont typeface="Wingdings" panose="05000000000000000000" pitchFamily="2" charset="2"/>
              <a:buChar char="ü"/>
            </a:pPr>
            <a:r>
              <a:rPr lang="en-US" sz="3600" dirty="0">
                <a:sym typeface="+mn-ea"/>
              </a:rPr>
              <a:t>Talk about threats to flora and fauna and how to protect them.</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543" y="969117"/>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1279" y="1109484"/>
            <a:ext cx="3276025" cy="861774"/>
          </a:xfrm>
          <a:prstGeom prst="rect">
            <a:avLst/>
          </a:prstGeom>
          <a:noFill/>
          <a:effectLst/>
        </p:spPr>
        <p:txBody>
          <a:bodyPr wrap="square" rtlCol="0">
            <a:spAutoFit/>
          </a:bodyPr>
          <a:lstStyle/>
          <a:p>
            <a:r>
              <a:rPr lang="en-US" sz="50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13800" y="1894314"/>
            <a:ext cx="11184255" cy="2281394"/>
          </a:xfrm>
          <a:prstGeom prst="rect">
            <a:avLst/>
          </a:prstGeom>
          <a:noFill/>
        </p:spPr>
        <p:txBody>
          <a:bodyPr wrap="square" rtlCol="0">
            <a:spAutoFit/>
          </a:bodyPr>
          <a:lstStyle/>
          <a:p>
            <a:pPr>
              <a:lnSpc>
                <a:spcPct val="150000"/>
              </a:lnSpc>
            </a:pPr>
            <a:r>
              <a:rPr lang="en-US" sz="5000" dirty="0"/>
              <a:t>- Do exercises in the workbook.</a:t>
            </a:r>
          </a:p>
          <a:p>
            <a:pPr>
              <a:lnSpc>
                <a:spcPct val="150000"/>
              </a:lnSpc>
            </a:pPr>
            <a:endParaRPr lang="en-US" sz="5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3971221"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9943" y="1728439"/>
            <a:ext cx="11567886" cy="4801314"/>
          </a:xfrm>
          <a:prstGeom prst="rect">
            <a:avLst/>
          </a:prstGeom>
          <a:noFill/>
        </p:spPr>
        <p:txBody>
          <a:bodyPr wrap="square" rtlCol="0">
            <a:spAutoFit/>
          </a:bodyPr>
          <a:lstStyle/>
          <a:p>
            <a:pPr>
              <a:lnSpc>
                <a:spcPct val="150000"/>
              </a:lnSpc>
            </a:pPr>
            <a:r>
              <a:rPr lang="en-US" sz="4400" dirty="0"/>
              <a:t>By the end of the lesson, students will be able to:</a:t>
            </a:r>
          </a:p>
          <a:p>
            <a:pPr marL="457200" indent="-457200">
              <a:lnSpc>
                <a:spcPct val="150000"/>
              </a:lnSpc>
              <a:buFont typeface="Courier New" panose="02070309020205020404" pitchFamily="49" charset="0"/>
              <a:buChar char="o"/>
            </a:pPr>
            <a:r>
              <a:rPr lang="en-US" sz="4000" dirty="0"/>
              <a:t>Read for main idea and specific about role of plant and animals;</a:t>
            </a:r>
          </a:p>
          <a:p>
            <a:pPr marL="457200" indent="-457200">
              <a:lnSpc>
                <a:spcPct val="150000"/>
              </a:lnSpc>
              <a:buFont typeface="Courier New" panose="02070309020205020404" pitchFamily="49" charset="0"/>
              <a:buChar char="o"/>
            </a:pPr>
            <a:r>
              <a:rPr lang="en-US" sz="4000" dirty="0"/>
              <a:t>Talk about threats to flora and fauna and how to protect them.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15781" y="1112876"/>
            <a:ext cx="1361520"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2036437" y="2638252"/>
            <a:ext cx="1287334"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READING</a:t>
            </a:r>
            <a:endParaRPr lang="en-GB" sz="2000" b="1" dirty="0">
              <a:solidFill>
                <a:schemeClr val="tx1"/>
              </a:solidFill>
            </a:endParaRPr>
          </a:p>
        </p:txBody>
      </p:sp>
      <p:sp>
        <p:nvSpPr>
          <p:cNvPr id="18" name="Rounded Rectangle 17"/>
          <p:cNvSpPr/>
          <p:nvPr/>
        </p:nvSpPr>
        <p:spPr>
          <a:xfrm>
            <a:off x="232229" y="3879215"/>
            <a:ext cx="145984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SPEAKING</a:t>
            </a:r>
          </a:p>
        </p:txBody>
      </p:sp>
      <p:sp>
        <p:nvSpPr>
          <p:cNvPr id="20" name="Rectangle 19"/>
          <p:cNvSpPr/>
          <p:nvPr/>
        </p:nvSpPr>
        <p:spPr>
          <a:xfrm>
            <a:off x="3437802" y="1002100"/>
            <a:ext cx="8585767" cy="858509"/>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Option 1: </a:t>
            </a:r>
            <a:r>
              <a:rPr sz="2600" dirty="0">
                <a:solidFill>
                  <a:schemeClr val="tx1"/>
                </a:solidFill>
              </a:rPr>
              <a:t>Brainstorm</a:t>
            </a:r>
          </a:p>
          <a:p>
            <a:r>
              <a:rPr lang="en-US" sz="2600" dirty="0">
                <a:solidFill>
                  <a:schemeClr val="tx1"/>
                </a:solidFill>
              </a:rPr>
              <a:t>Option 2: Predator-Prey Chain </a:t>
            </a:r>
            <a:r>
              <a:rPr lang="en-US" sz="2600" dirty="0" smtClean="0">
                <a:solidFill>
                  <a:schemeClr val="tx1"/>
                </a:solidFill>
              </a:rPr>
              <a:t>Challenge</a:t>
            </a:r>
            <a:endParaRPr lang="en-US" sz="2600" dirty="0">
              <a:solidFill>
                <a:schemeClr val="tx1"/>
              </a:solidFill>
            </a:endParaRPr>
          </a:p>
        </p:txBody>
      </p:sp>
      <p:sp>
        <p:nvSpPr>
          <p:cNvPr id="21" name="Rectangle 20"/>
          <p:cNvSpPr/>
          <p:nvPr/>
        </p:nvSpPr>
        <p:spPr>
          <a:xfrm>
            <a:off x="3437802" y="1919562"/>
            <a:ext cx="8591902" cy="211232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p>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p>
        </p:txBody>
      </p:sp>
      <p:sp>
        <p:nvSpPr>
          <p:cNvPr id="22" name="Rectangle 21"/>
          <p:cNvSpPr/>
          <p:nvPr/>
        </p:nvSpPr>
        <p:spPr>
          <a:xfrm>
            <a:off x="3433052" y="4081876"/>
            <a:ext cx="8596652" cy="194597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how we can protect them. You can use the ideas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from the reading or your own ideas.</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p>
        </p:txBody>
      </p:sp>
      <p:cxnSp>
        <p:nvCxnSpPr>
          <p:cNvPr id="24" name="Curved Connector 23"/>
          <p:cNvCxnSpPr>
            <a:cxnSpLocks/>
            <a:stCxn id="16" idx="3"/>
            <a:endCxn id="17" idx="0"/>
          </p:cNvCxnSpPr>
          <p:nvPr/>
        </p:nvCxnSpPr>
        <p:spPr>
          <a:xfrm>
            <a:off x="1777301" y="1418979"/>
            <a:ext cx="902803" cy="121927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962151" y="2947179"/>
            <a:ext cx="1074286" cy="9320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219200" y="5439021"/>
            <a:ext cx="2002255"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8" idx="3"/>
            <a:endCxn id="27" idx="0"/>
          </p:cNvCxnSpPr>
          <p:nvPr/>
        </p:nvCxnSpPr>
        <p:spPr>
          <a:xfrm>
            <a:off x="1692073" y="4179888"/>
            <a:ext cx="528255" cy="125913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437802" y="6096452"/>
            <a:ext cx="8591902"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a:solidFill>
                  <a:schemeClr val="tx1"/>
                </a:solidFill>
              </a:rPr>
              <a:t>Homework</a:t>
            </a:r>
            <a:endParaRPr lang="en-GB" sz="2600" dirty="0">
              <a:solidFill>
                <a:schemeClr val="tx1"/>
              </a:solidFill>
            </a:endParaRPr>
          </a:p>
        </p:txBody>
      </p:sp>
      <p:sp>
        <p:nvSpPr>
          <p:cNvPr id="30" name="Rounded Rectangle 29"/>
          <p:cNvSpPr/>
          <p:nvPr/>
        </p:nvSpPr>
        <p:spPr>
          <a:xfrm>
            <a:off x="3625850" y="247015"/>
            <a:ext cx="4838127"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191169"/>
            <a:ext cx="4838127" cy="707886"/>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645814" y="3328592"/>
            <a:ext cx="4898027" cy="922020"/>
          </a:xfrm>
          <a:prstGeom prst="rect">
            <a:avLst/>
          </a:prstGeom>
          <a:noFill/>
        </p:spPr>
        <p:txBody>
          <a:bodyPr wrap="square" rtlCol="0">
            <a:spAutoFit/>
          </a:bodyPr>
          <a:lstStyle/>
          <a:p>
            <a:pPr algn="ctr"/>
            <a:r>
              <a:rPr lang="en-US" sz="5400" b="1" dirty="0" smtClean="0">
                <a:solidFill>
                  <a:srgbClr val="C00000"/>
                </a:solidFill>
                <a:effectLst>
                  <a:outerShdw blurRad="38100" dist="38100" dir="2700000" algn="tl">
                    <a:srgbClr val="000000">
                      <a:alpha val="43137"/>
                    </a:srgbClr>
                  </a:outerShdw>
                </a:effectLst>
              </a:rPr>
              <a:t>Brainstorming</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526415" y="1188744"/>
            <a:ext cx="11620500" cy="707886"/>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Work in groups to shouts out the name of a habitat.</a:t>
            </a:r>
          </a:p>
        </p:txBody>
      </p:sp>
      <p:sp>
        <p:nvSpPr>
          <p:cNvPr id="8" name="Text Box 7"/>
          <p:cNvSpPr txBox="1"/>
          <p:nvPr/>
        </p:nvSpPr>
        <p:spPr>
          <a:xfrm>
            <a:off x="526415" y="1833518"/>
            <a:ext cx="11543030" cy="1323439"/>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The other groups should say a sentence, telling about the feature of that habitat.</a:t>
            </a:r>
          </a:p>
        </p:txBody>
      </p:sp>
      <p:sp>
        <p:nvSpPr>
          <p:cNvPr id="9" name="Text Box 8"/>
          <p:cNvSpPr txBox="1"/>
          <p:nvPr/>
        </p:nvSpPr>
        <p:spPr>
          <a:xfrm>
            <a:off x="487066" y="3118849"/>
            <a:ext cx="11454765" cy="1938992"/>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A habitat name can be reused, but the features mentioned later must be different from the one(s) previously mentioned.</a:t>
            </a:r>
          </a:p>
        </p:txBody>
      </p:sp>
      <p:sp>
        <p:nvSpPr>
          <p:cNvPr id="12" name="Text Box 11"/>
          <p:cNvSpPr txBox="1"/>
          <p:nvPr/>
        </p:nvSpPr>
        <p:spPr>
          <a:xfrm>
            <a:off x="487067" y="4971555"/>
            <a:ext cx="11454765" cy="1938992"/>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The group that can name a correct feature gets one point and the right to shout another habitat name or lose turn if this group cannot mention any feature.</a:t>
            </a:r>
          </a:p>
        </p:txBody>
      </p:sp>
      <p:sp>
        <p:nvSpPr>
          <p:cNvPr id="14" name="Oval Callout 13"/>
          <p:cNvSpPr/>
          <p:nvPr/>
        </p:nvSpPr>
        <p:spPr>
          <a:xfrm>
            <a:off x="-4553585" y="1481455"/>
            <a:ext cx="4552315" cy="2305685"/>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Desert</a:t>
            </a:r>
          </a:p>
        </p:txBody>
      </p:sp>
      <p:sp>
        <p:nvSpPr>
          <p:cNvPr id="16" name="Oval Callout 15"/>
          <p:cNvSpPr/>
          <p:nvPr/>
        </p:nvSpPr>
        <p:spPr>
          <a:xfrm>
            <a:off x="12192635" y="4333875"/>
            <a:ext cx="4552315" cy="2305685"/>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Limited water</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487680" y="1178560"/>
            <a:ext cx="11620500" cy="707886"/>
          </a:xfrm>
          <a:prstGeom prst="rect">
            <a:avLst/>
          </a:prstGeom>
          <a:noFill/>
        </p:spPr>
        <p:txBody>
          <a:bodyPr wrap="square" rtlCol="0" anchor="t">
            <a:spAutoFit/>
          </a:bodyPr>
          <a:lstStyle/>
          <a:p>
            <a:pPr algn="just"/>
            <a:r>
              <a:rPr lang="en-US" sz="4000" b="1" dirty="0">
                <a:solidFill>
                  <a:schemeClr val="tx1"/>
                </a:solidFill>
                <a:latin typeface="Calibri" panose="020F0502020204030204" pitchFamily="34" charset="0"/>
                <a:cs typeface="Calibri" panose="020F0502020204030204" pitchFamily="34" charset="0"/>
              </a:rPr>
              <a:t>Example:</a:t>
            </a:r>
          </a:p>
        </p:txBody>
      </p:sp>
      <p:sp>
        <p:nvSpPr>
          <p:cNvPr id="3" name="Oval Callout 2"/>
          <p:cNvSpPr/>
          <p:nvPr/>
        </p:nvSpPr>
        <p:spPr>
          <a:xfrm>
            <a:off x="1232536" y="1989455"/>
            <a:ext cx="4230114" cy="2095657"/>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0" dirty="0"/>
              <a:t>Desert</a:t>
            </a:r>
          </a:p>
        </p:txBody>
      </p:sp>
      <p:sp>
        <p:nvSpPr>
          <p:cNvPr id="4" name="Oval Callout 3"/>
          <p:cNvSpPr/>
          <p:nvPr/>
        </p:nvSpPr>
        <p:spPr>
          <a:xfrm>
            <a:off x="5462651" y="2695699"/>
            <a:ext cx="5593276" cy="2983741"/>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0" dirty="0">
                <a:solidFill>
                  <a:schemeClr val="tx1"/>
                </a:solidFill>
              </a:rPr>
              <a:t>Limited water</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s 11"/>
          <p:cNvSpPr/>
          <p:nvPr/>
        </p:nvSpPr>
        <p:spPr>
          <a:xfrm>
            <a:off x="5080" y="-94615"/>
            <a:ext cx="12122150" cy="684974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0" name="Content Placeholder 9" descr="wolf-deer_small"/>
          <p:cNvPicPr>
            <a:picLocks noGrp="1" noChangeAspect="1"/>
          </p:cNvPicPr>
          <p:nvPr>
            <p:ph idx="1"/>
          </p:nvPr>
        </p:nvPicPr>
        <p:blipFill>
          <a:blip r:embed="rId3">
            <a:clrChange>
              <a:clrFrom>
                <a:srgbClr val="E6E8DD">
                  <a:alpha val="100000"/>
                </a:srgbClr>
              </a:clrFrom>
              <a:clrTo>
                <a:srgbClr val="E6E8DD">
                  <a:alpha val="100000"/>
                  <a:alpha val="0"/>
                </a:srgbClr>
              </a:clrTo>
            </a:clrChange>
          </a:blip>
          <a:stretch>
            <a:fillRect/>
          </a:stretch>
        </p:blipFill>
        <p:spPr>
          <a:xfrm>
            <a:off x="3329940" y="989330"/>
            <a:ext cx="5472430" cy="594995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872399" y="5115361"/>
            <a:ext cx="10927715" cy="1107996"/>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Predator-Prey Chain </a:t>
            </a:r>
            <a:r>
              <a:rPr lang="en-US" sz="6600" b="1" dirty="0" smtClean="0">
                <a:solidFill>
                  <a:schemeClr val="bg1"/>
                </a:solidFill>
                <a:sym typeface="+mn-ea"/>
              </a:rPr>
              <a:t>Challenge</a:t>
            </a:r>
            <a:endParaRPr lang="en-US" sz="6600" b="1" dirty="0">
              <a:solidFill>
                <a:schemeClr val="bg1"/>
              </a:solidFill>
              <a:sym typeface="+mn-e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Text Box 5"/>
          <p:cNvSpPr txBox="1"/>
          <p:nvPr/>
        </p:nvSpPr>
        <p:spPr>
          <a:xfrm>
            <a:off x="868045" y="1102113"/>
            <a:ext cx="11018520" cy="769441"/>
          </a:xfrm>
          <a:prstGeom prst="rect">
            <a:avLst/>
          </a:prstGeom>
          <a:noFill/>
        </p:spPr>
        <p:txBody>
          <a:bodyPr wrap="square" rtlCol="0" anchor="t">
            <a:spAutoFit/>
          </a:bodyPr>
          <a:lstStyle/>
          <a:p>
            <a:pPr algn="ctr">
              <a:lnSpc>
                <a:spcPct val="100000"/>
              </a:lnSpc>
            </a:pPr>
            <a:r>
              <a:rPr lang="en-US" sz="4400" b="1" dirty="0">
                <a:solidFill>
                  <a:schemeClr val="tx1"/>
                </a:solidFill>
                <a:sym typeface="+mn-ea"/>
              </a:rPr>
              <a:t>Predator-Prey Chain </a:t>
            </a:r>
            <a:r>
              <a:rPr lang="en-US" sz="4400" b="1" dirty="0" smtClean="0">
                <a:solidFill>
                  <a:schemeClr val="tx1"/>
                </a:solidFill>
                <a:sym typeface="+mn-ea"/>
              </a:rPr>
              <a:t>Challenge</a:t>
            </a:r>
            <a:endParaRPr lang="en-US" sz="44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487045" y="2009140"/>
            <a:ext cx="11399520" cy="1323439"/>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Work in groups to </a:t>
            </a:r>
            <a:r>
              <a:rPr lang="en-US" sz="4000" dirty="0" smtClean="0">
                <a:solidFill>
                  <a:schemeClr val="tx1"/>
                </a:solidFill>
                <a:latin typeface="Calibri" panose="020F0502020204030204" pitchFamily="34" charset="0"/>
                <a:cs typeface="Calibri" panose="020F0502020204030204" pitchFamily="34" charset="0"/>
              </a:rPr>
              <a:t>represent </a:t>
            </a:r>
            <a:r>
              <a:rPr lang="en-US" sz="4000" dirty="0">
                <a:solidFill>
                  <a:schemeClr val="tx1"/>
                </a:solidFill>
                <a:latin typeface="Calibri" panose="020F0502020204030204" pitchFamily="34" charset="0"/>
                <a:cs typeface="Calibri" panose="020F0502020204030204" pitchFamily="34" charset="0"/>
              </a:rPr>
              <a:t>different organisms in a food chain.</a:t>
            </a:r>
          </a:p>
        </p:txBody>
      </p:sp>
      <p:sp>
        <p:nvSpPr>
          <p:cNvPr id="7" name="Text Box 6"/>
          <p:cNvSpPr txBox="1"/>
          <p:nvPr/>
        </p:nvSpPr>
        <p:spPr>
          <a:xfrm>
            <a:off x="487045" y="3273425"/>
            <a:ext cx="11399520" cy="707886"/>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Acts out their </a:t>
            </a:r>
            <a:r>
              <a:rPr lang="en-US" sz="4000" dirty="0" smtClean="0">
                <a:solidFill>
                  <a:schemeClr val="tx1"/>
                </a:solidFill>
                <a:latin typeface="Calibri" panose="020F0502020204030204" pitchFamily="34" charset="0"/>
                <a:cs typeface="Calibri" panose="020F0502020204030204" pitchFamily="34" charset="0"/>
              </a:rPr>
              <a:t>roles </a:t>
            </a:r>
            <a:r>
              <a:rPr lang="en-US" sz="4000" dirty="0">
                <a:solidFill>
                  <a:schemeClr val="tx1"/>
                </a:solidFill>
                <a:latin typeface="Calibri" panose="020F0502020204030204" pitchFamily="34" charset="0"/>
                <a:cs typeface="Calibri" panose="020F0502020204030204" pitchFamily="34" charset="0"/>
              </a:rPr>
              <a:t>(standing, crouching, etc</a:t>
            </a:r>
            <a:r>
              <a:rPr lang="en-US" sz="4000" dirty="0" smtClean="0">
                <a:solidFill>
                  <a:schemeClr val="tx1"/>
                </a:solidFill>
                <a:latin typeface="Calibri" panose="020F0502020204030204" pitchFamily="34" charset="0"/>
                <a:cs typeface="Calibri" panose="020F0502020204030204" pitchFamily="34" charset="0"/>
              </a:rPr>
              <a:t>.).</a:t>
            </a:r>
            <a:endParaRPr lang="en-US" sz="4000" dirty="0">
              <a:solidFill>
                <a:schemeClr val="tx1"/>
              </a:solidFill>
              <a:latin typeface="Calibri" panose="020F0502020204030204" pitchFamily="34" charset="0"/>
              <a:cs typeface="Calibri" panose="020F0502020204030204" pitchFamily="34" charset="0"/>
            </a:endParaRPr>
          </a:p>
        </p:txBody>
      </p:sp>
      <p:sp>
        <p:nvSpPr>
          <p:cNvPr id="9" name="Text Box 8"/>
          <p:cNvSpPr txBox="1"/>
          <p:nvPr/>
        </p:nvSpPr>
        <p:spPr>
          <a:xfrm>
            <a:off x="487045" y="3918585"/>
            <a:ext cx="11399520" cy="707886"/>
          </a:xfrm>
          <a:prstGeom prst="rect">
            <a:avLst/>
          </a:prstGeom>
          <a:noFill/>
        </p:spPr>
        <p:txBody>
          <a:bodyPr wrap="square" rtlCol="0" anchor="t">
            <a:spAutoFit/>
          </a:bodyPr>
          <a:lstStyle/>
          <a:p>
            <a:r>
              <a:rPr lang="en-US" sz="4000" b="1" dirty="0">
                <a:solidFill>
                  <a:schemeClr val="tx1"/>
                </a:solidFill>
                <a:latin typeface="Calibri" panose="020F0502020204030204" pitchFamily="34" charset="0"/>
                <a:cs typeface="Calibri" panose="020F0502020204030204" pitchFamily="34" charset="0"/>
              </a:rPr>
              <a:t>Example:</a:t>
            </a:r>
          </a:p>
        </p:txBody>
      </p:sp>
      <p:sp>
        <p:nvSpPr>
          <p:cNvPr id="10" name="Text Box 9"/>
          <p:cNvSpPr txBox="1"/>
          <p:nvPr/>
        </p:nvSpPr>
        <p:spPr>
          <a:xfrm>
            <a:off x="2228454" y="4541080"/>
            <a:ext cx="11399520" cy="707886"/>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lstStyle/>
          <a:p>
            <a:r>
              <a:rPr lang="en-US" sz="4000" dirty="0">
                <a:solidFill>
                  <a:schemeClr val="tx1"/>
                </a:solidFill>
                <a:highlight>
                  <a:srgbClr val="FFFF00"/>
                </a:highlight>
                <a:latin typeface="Calibri" panose="020F0502020204030204" pitchFamily="34" charset="0"/>
                <a:cs typeface="Calibri" panose="020F0502020204030204" pitchFamily="34" charset="0"/>
              </a:rPr>
              <a:t>grass -&gt; grasshopper -&gt; frog -&gt; snake</a:t>
            </a:r>
          </a:p>
        </p:txBody>
      </p:sp>
      <p:sp>
        <p:nvSpPr>
          <p:cNvPr id="11" name="Text Box 10"/>
          <p:cNvSpPr txBox="1"/>
          <p:nvPr/>
        </p:nvSpPr>
        <p:spPr>
          <a:xfrm>
            <a:off x="487045" y="5192345"/>
            <a:ext cx="11399520" cy="1323439"/>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Discuss the roles each organism plays in the chain and how disruptions can affect the ecosystem.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TotalTime>
  <Words>1992</Words>
  <PresentationFormat>Widescreen</PresentationFormat>
  <Paragraphs>279</Paragraphs>
  <Slides>28</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Adobe Gothic Std B</vt:lpstr>
      <vt:lpstr>Arial</vt:lpstr>
      <vt:lpstr>Calibri</vt:lpstr>
      <vt:lpstr>Calibri Light</vt:lpstr>
      <vt:lpstr>ChronicaPro-Book</vt:lpstr>
      <vt:lpstr>ChronicaPro-Medium</vt:lpstr>
      <vt:lpstr>Cooper Black</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2024-06-10T03:11:55Z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1033-12.2.0.13431</vt:lpwstr>
  </property>
</Properties>
</file>