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96" r:id="rId3"/>
    <p:sldId id="259" r:id="rId4"/>
    <p:sldId id="260" r:id="rId5"/>
    <p:sldId id="297" r:id="rId6"/>
    <p:sldId id="262" r:id="rId7"/>
    <p:sldId id="301" r:id="rId8"/>
    <p:sldId id="264" r:id="rId9"/>
    <p:sldId id="285" r:id="rId10"/>
    <p:sldId id="292" r:id="rId11"/>
    <p:sldId id="302" r:id="rId12"/>
    <p:sldId id="294" r:id="rId13"/>
    <p:sldId id="265" r:id="rId14"/>
    <p:sldId id="303" r:id="rId15"/>
    <p:sldId id="275" r:id="rId16"/>
    <p:sldId id="276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6532"/>
    <a:srgbClr val="00667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8"/>
  </p:normalViewPr>
  <p:slideViewPr>
    <p:cSldViewPr snapToGrid="0">
      <p:cViewPr varScale="1">
        <p:scale>
          <a:sx n="88" d="100"/>
          <a:sy n="88" d="100"/>
        </p:scale>
        <p:origin x="9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A6891-A0B0-4430-A3DD-46D7FA431F7A}" type="datetimeFigureOut">
              <a:rPr lang="en-US" smtClean="0"/>
              <a:t>4/11/23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84111-A120-4CB9-AE8F-5920C237B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40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32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55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09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24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84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97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64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99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50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3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80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34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4/11/23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90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4/11/23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86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4/11/23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54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65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B257C-8172-4442-95C0-B9605DC3220E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99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10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479133" y="1252290"/>
            <a:ext cx="105009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Work in groups. Complete the sentences with as many words as possible.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LISTENING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6394" y="1252290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26532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6" name="Rectangle 5"/>
          <p:cNvSpPr/>
          <p:nvPr/>
        </p:nvSpPr>
        <p:spPr>
          <a:xfrm>
            <a:off x="543338" y="2824862"/>
            <a:ext cx="116486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1. __________________________ everything is controlled _____________.</a:t>
            </a:r>
          </a:p>
          <a:p>
            <a:r>
              <a:rPr lang="en-US" sz="2800" dirty="0"/>
              <a:t>2. ________ turn on when ________________________________________.</a:t>
            </a:r>
          </a:p>
          <a:p>
            <a:r>
              <a:rPr lang="en-US" sz="2800" dirty="0"/>
              <a:t>3. __________________your house temperature, ______________________</a:t>
            </a:r>
          </a:p>
          <a:p>
            <a:r>
              <a:rPr lang="en-US" sz="2800" dirty="0"/>
              <a:t>____________________________________.</a:t>
            </a:r>
          </a:p>
          <a:p>
            <a:r>
              <a:rPr lang="en-US" sz="2800" dirty="0"/>
              <a:t>4. ____ that’s how technology _________________________________ _______________________________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1577" y="2855408"/>
            <a:ext cx="4816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Imagine living in a house where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16882" y="2844391"/>
            <a:ext cx="2772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from a distance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913956" y="3272154"/>
            <a:ext cx="16689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The lights </a:t>
            </a:r>
          </a:p>
        </p:txBody>
      </p:sp>
      <p:sp>
        <p:nvSpPr>
          <p:cNvPr id="7" name="Rectangle 6"/>
          <p:cNvSpPr/>
          <p:nvPr/>
        </p:nvSpPr>
        <p:spPr>
          <a:xfrm>
            <a:off x="4471550" y="3277385"/>
            <a:ext cx="701679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enter the room, and then turn off as you leave</a:t>
            </a:r>
            <a:endParaRPr lang="en-US" sz="2600" dirty="0">
              <a:solidFill>
                <a:srgbClr val="00B05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882" y="3707188"/>
            <a:ext cx="32842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You can even control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839679" y="3703708"/>
            <a:ext cx="3878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lights and devices from a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6619" y="4129459"/>
            <a:ext cx="6462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mobile phone when you are far from home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10408" y="4543343"/>
            <a:ext cx="9348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 And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63604" y="4547165"/>
            <a:ext cx="5899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can make your life more enjoyable and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8423" y="4950935"/>
            <a:ext cx="5617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enjoyable and comfortable than ever.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18" name="04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63604" y="16806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2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94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/>
      <p:bldP spid="9" grpId="0"/>
      <p:bldP spid="7" grpId="0"/>
      <p:bldP spid="10" grpId="0"/>
      <p:bldP spid="11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491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SKILLS (1)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12318" y="1261681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Hangman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12318" y="2225976"/>
            <a:ext cx="4599373" cy="1160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Listen and choose the best title.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Listen and fill in the blanks.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Complete the sentences.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526769" y="3692418"/>
            <a:ext cx="4602526" cy="8140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Brainstorming and mind mapping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Presentation 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351494" y="1290972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117932" y="2615836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LISTENING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167199" y="3657328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SPEAKING</a:t>
            </a:r>
          </a:p>
        </p:txBody>
      </p:sp>
      <p:cxnSp>
        <p:nvCxnSpPr>
          <p:cNvPr id="31" name="Curved Connector 30"/>
          <p:cNvCxnSpPr>
            <a:stCxn id="37" idx="3"/>
            <a:endCxn id="29" idx="0"/>
          </p:cNvCxnSpPr>
          <p:nvPr/>
        </p:nvCxnSpPr>
        <p:spPr>
          <a:xfrm>
            <a:off x="3235261" y="1618674"/>
            <a:ext cx="858038" cy="997162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stCxn id="29" idx="1"/>
            <a:endCxn id="30" idx="0"/>
          </p:cNvCxnSpPr>
          <p:nvPr/>
        </p:nvCxnSpPr>
        <p:spPr>
          <a:xfrm rot="10800000" flipV="1">
            <a:off x="2142566" y="2943538"/>
            <a:ext cx="975366" cy="71379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23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151050" y="1342824"/>
            <a:ext cx="10745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BRAINSTORMING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What other features should a smart home have? How will they help us?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SPEAKING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808" y="2248906"/>
            <a:ext cx="5886379" cy="436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94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227245" y="1317689"/>
            <a:ext cx="10500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Work in groups. What other features should a smart home have? How will they help us? Use the expressions you learnt in Unit 5 to help you.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752726" y="2963284"/>
            <a:ext cx="6877050" cy="83099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… (will) help(s) / allow(s) / enable(s) us to do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sth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 … is/are used to do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/ for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/ for doing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227245" y="4339469"/>
            <a:ext cx="10189437" cy="83099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73"/>
                </a:solidFill>
              </a:rPr>
              <a:t>Example: </a:t>
            </a:r>
            <a:r>
              <a:rPr lang="en-US" sz="2400" i="1" dirty="0">
                <a:solidFill>
                  <a:srgbClr val="006673"/>
                </a:solidFill>
              </a:rPr>
              <a:t>I think a smart home should have a smart heating system that is controlled from a mobile phone. This will allow us to save energy and money.</a:t>
            </a:r>
          </a:p>
        </p:txBody>
      </p:sp>
    </p:spTree>
    <p:extLst>
      <p:ext uri="{BB962C8B-B14F-4D97-AF65-F5344CB8AC3E}">
        <p14:creationId xmlns:p14="http://schemas.microsoft.com/office/powerpoint/2010/main" val="659492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491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SKILLS (1)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12318" y="1261681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Hangman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12318" y="2225976"/>
            <a:ext cx="4599373" cy="1160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Listen and choose the best title.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Listen and fill in the blanks.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Complete the sentences.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526769" y="3692418"/>
            <a:ext cx="4602526" cy="8140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Brainstorming and mind mapping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Presentation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512318" y="4809658"/>
            <a:ext cx="4639511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351494" y="1290972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235261" y="4854798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CONSOLIDATION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117932" y="2615836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LISTENING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167199" y="3657328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SPEAKING</a:t>
            </a:r>
          </a:p>
        </p:txBody>
      </p:sp>
      <p:cxnSp>
        <p:nvCxnSpPr>
          <p:cNvPr id="31" name="Curved Connector 30"/>
          <p:cNvCxnSpPr>
            <a:stCxn id="37" idx="3"/>
            <a:endCxn id="29" idx="0"/>
          </p:cNvCxnSpPr>
          <p:nvPr/>
        </p:nvCxnSpPr>
        <p:spPr>
          <a:xfrm>
            <a:off x="3235261" y="1618674"/>
            <a:ext cx="858038" cy="997162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stCxn id="29" idx="1"/>
            <a:endCxn id="30" idx="0"/>
          </p:cNvCxnSpPr>
          <p:nvPr/>
        </p:nvCxnSpPr>
        <p:spPr>
          <a:xfrm rot="10800000" flipV="1">
            <a:off x="2142566" y="2943538"/>
            <a:ext cx="975366" cy="71379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0" name="Curved Connector 49"/>
          <p:cNvCxnSpPr>
            <a:stCxn id="30" idx="3"/>
            <a:endCxn id="27" idx="0"/>
          </p:cNvCxnSpPr>
          <p:nvPr/>
        </p:nvCxnSpPr>
        <p:spPr>
          <a:xfrm>
            <a:off x="3117932" y="4012431"/>
            <a:ext cx="1208829" cy="842367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953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7420" y="2038853"/>
            <a:ext cx="107508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1. Knowledge</a:t>
            </a:r>
            <a:endParaRPr lang="en-US" sz="2800" dirty="0"/>
          </a:p>
          <a:p>
            <a:pPr lvl="0"/>
            <a:r>
              <a:rPr lang="en-US" sz="2800" dirty="0"/>
              <a:t>Review the Speaking and Listening skills learnt in Units 4, 5.</a:t>
            </a:r>
          </a:p>
          <a:p>
            <a:r>
              <a:rPr lang="en-US" sz="2800" b="1" dirty="0"/>
              <a:t>2. Core competence</a:t>
            </a:r>
            <a:endParaRPr lang="en-US" sz="2800" dirty="0"/>
          </a:p>
          <a:p>
            <a:r>
              <a:rPr lang="en-US" sz="2800" dirty="0"/>
              <a:t>- Develop critical thinking skills;</a:t>
            </a:r>
          </a:p>
          <a:p>
            <a:r>
              <a:rPr lang="en-US" sz="2800" dirty="0"/>
              <a:t>- Be collaborative and supportive in pair work and team work;</a:t>
            </a:r>
          </a:p>
          <a:p>
            <a:r>
              <a:rPr lang="en-US" sz="2800" dirty="0"/>
              <a:t>- Actively join in class activities.</a:t>
            </a:r>
          </a:p>
          <a:p>
            <a:r>
              <a:rPr lang="en-US" sz="2800" b="1" dirty="0"/>
              <a:t>3. Personal qualities</a:t>
            </a:r>
            <a:endParaRPr lang="en-US" sz="2800" dirty="0"/>
          </a:p>
          <a:p>
            <a:r>
              <a:rPr lang="en-US" sz="2800" dirty="0"/>
              <a:t>- Develop self-study skills.</a:t>
            </a:r>
          </a:p>
        </p:txBody>
      </p:sp>
    </p:spTree>
    <p:extLst>
      <p:ext uri="{BB962C8B-B14F-4D97-AF65-F5344CB8AC3E}">
        <p14:creationId xmlns:p14="http://schemas.microsoft.com/office/powerpoint/2010/main" val="890011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856287" y="2209747"/>
            <a:ext cx="1023009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Do exercises in the workbook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Prepare for the next lesson: </a:t>
            </a:r>
          </a:p>
          <a:p>
            <a:r>
              <a:rPr lang="en-US" sz="3600" dirty="0"/>
              <a:t>  Review 2, Lesson 3 – Skills (2) – Reading and Writing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461938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facebook.com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r>
              <a:rPr lang="en-US" sz="1600" b="1" i="1">
                <a:solidFill>
                  <a:srgbClr val="FFFFFF"/>
                </a:solidFill>
                <a:latin typeface="Calibri" panose="020F0502020204030204" pitchFamily="34" charset="0"/>
              </a:rPr>
              <a:t>www.tienganhglobalsuccess.vn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20443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5426503" y="2790736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SKILLS (1)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733305" y="627919"/>
            <a:ext cx="2179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REVIEW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62945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947420" y="1919585"/>
            <a:ext cx="107508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1. Knowledge</a:t>
            </a:r>
            <a:endParaRPr lang="en-US" sz="2800" dirty="0"/>
          </a:p>
          <a:p>
            <a:pPr lvl="0"/>
            <a:r>
              <a:rPr lang="en-US" sz="2800" dirty="0"/>
              <a:t>Review the skills Listening and Speaking they have learnt in Unit 4-5.</a:t>
            </a:r>
          </a:p>
          <a:p>
            <a:r>
              <a:rPr lang="en-US" sz="2800" b="1" dirty="0"/>
              <a:t>2. Core competence</a:t>
            </a:r>
            <a:endParaRPr lang="en-US" sz="2800" dirty="0"/>
          </a:p>
          <a:p>
            <a:r>
              <a:rPr lang="en-US" sz="2800" dirty="0"/>
              <a:t>- Develop critical thinking skills;</a:t>
            </a:r>
          </a:p>
          <a:p>
            <a:r>
              <a:rPr lang="en-US" sz="2800" dirty="0"/>
              <a:t>- Be collaborative and supportive in pair work and team work;</a:t>
            </a:r>
          </a:p>
          <a:p>
            <a:r>
              <a:rPr lang="en-US" sz="2800" dirty="0"/>
              <a:t>- Actively join in class activities.</a:t>
            </a:r>
          </a:p>
          <a:p>
            <a:r>
              <a:rPr lang="en-US" sz="2800" b="1" dirty="0"/>
              <a:t>3. Personal qualities</a:t>
            </a:r>
            <a:endParaRPr lang="en-US" sz="2800" dirty="0"/>
          </a:p>
          <a:p>
            <a:r>
              <a:rPr lang="en-US" sz="2800" dirty="0"/>
              <a:t>- Develop self-study skills</a:t>
            </a:r>
          </a:p>
        </p:txBody>
      </p:sp>
    </p:spTree>
    <p:extLst>
      <p:ext uri="{BB962C8B-B14F-4D97-AF65-F5344CB8AC3E}">
        <p14:creationId xmlns:p14="http://schemas.microsoft.com/office/powerpoint/2010/main" val="1174095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491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SKILLS (1)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12318" y="1261681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Hangman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12318" y="2225976"/>
            <a:ext cx="4599373" cy="1160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Listen and choose the best title.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Listen and fill in the blanks.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Complete the sentences.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526769" y="3692418"/>
            <a:ext cx="4602526" cy="8140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Brainstorming and mind mapping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Presentation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512318" y="4809658"/>
            <a:ext cx="4639511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351494" y="1290972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235261" y="4854798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CONSOLIDATION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117932" y="2615836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LISTENING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167199" y="3657328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SPEAKING</a:t>
            </a:r>
          </a:p>
        </p:txBody>
      </p:sp>
      <p:cxnSp>
        <p:nvCxnSpPr>
          <p:cNvPr id="31" name="Curved Connector 30"/>
          <p:cNvCxnSpPr>
            <a:stCxn id="37" idx="3"/>
            <a:endCxn id="29" idx="0"/>
          </p:cNvCxnSpPr>
          <p:nvPr/>
        </p:nvCxnSpPr>
        <p:spPr>
          <a:xfrm>
            <a:off x="3235261" y="1618674"/>
            <a:ext cx="858038" cy="997162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stCxn id="29" idx="1"/>
            <a:endCxn id="30" idx="0"/>
          </p:cNvCxnSpPr>
          <p:nvPr/>
        </p:nvCxnSpPr>
        <p:spPr>
          <a:xfrm rot="10800000" flipV="1">
            <a:off x="2142566" y="2943538"/>
            <a:ext cx="975366" cy="71379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0" name="Curved Connector 49"/>
          <p:cNvCxnSpPr>
            <a:stCxn id="30" idx="3"/>
            <a:endCxn id="27" idx="0"/>
          </p:cNvCxnSpPr>
          <p:nvPr/>
        </p:nvCxnSpPr>
        <p:spPr>
          <a:xfrm>
            <a:off x="3117932" y="4012431"/>
            <a:ext cx="1208829" cy="842367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118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491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SKILLS (1)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12318" y="1261681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Hangman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351494" y="1290972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2784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3968088" y="1075280"/>
            <a:ext cx="418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FB7BD"/>
                </a:solidFill>
              </a:rPr>
              <a:t>HANGMAN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91487" y="2930314"/>
            <a:ext cx="64806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_ _ _ _ _     _ _ _ _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91487" y="4575668"/>
            <a:ext cx="72974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ABCDEFGHIJKLMN</a:t>
            </a:r>
          </a:p>
          <a:p>
            <a:r>
              <a:rPr lang="en-US" sz="5400" dirty="0"/>
              <a:t>OPQRSTUVWXYZ</a:t>
            </a:r>
          </a:p>
        </p:txBody>
      </p:sp>
      <p:sp>
        <p:nvSpPr>
          <p:cNvPr id="5" name="Rectangle 4"/>
          <p:cNvSpPr/>
          <p:nvPr/>
        </p:nvSpPr>
        <p:spPr>
          <a:xfrm>
            <a:off x="1414075" y="3113647"/>
            <a:ext cx="3941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Adobe Gothic Std B"/>
              </a:rPr>
              <a:t>S</a:t>
            </a:r>
            <a:endParaRPr lang="en-US" sz="5400" b="1" dirty="0"/>
          </a:p>
        </p:txBody>
      </p:sp>
      <p:sp>
        <p:nvSpPr>
          <p:cNvPr id="12" name="Rectangle 11"/>
          <p:cNvSpPr/>
          <p:nvPr/>
        </p:nvSpPr>
        <p:spPr>
          <a:xfrm>
            <a:off x="6388952" y="2987995"/>
            <a:ext cx="3941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400" b="1" dirty="0"/>
          </a:p>
        </p:txBody>
      </p:sp>
      <p:sp>
        <p:nvSpPr>
          <p:cNvPr id="14" name="Rectangle 13"/>
          <p:cNvSpPr/>
          <p:nvPr/>
        </p:nvSpPr>
        <p:spPr>
          <a:xfrm>
            <a:off x="5749173" y="3151111"/>
            <a:ext cx="3941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Adobe Gothic Std B"/>
              </a:rPr>
              <a:t>O</a:t>
            </a:r>
            <a:endParaRPr lang="en-US" sz="5400" b="1" dirty="0"/>
          </a:p>
        </p:txBody>
      </p:sp>
      <p:sp>
        <p:nvSpPr>
          <p:cNvPr id="15" name="Rectangle 14"/>
          <p:cNvSpPr/>
          <p:nvPr/>
        </p:nvSpPr>
        <p:spPr>
          <a:xfrm>
            <a:off x="5134136" y="3153250"/>
            <a:ext cx="3941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Adobe Gothic Std B"/>
              </a:rPr>
              <a:t>H</a:t>
            </a:r>
            <a:endParaRPr lang="en-US" sz="5400" b="1" dirty="0"/>
          </a:p>
        </p:txBody>
      </p:sp>
      <p:sp>
        <p:nvSpPr>
          <p:cNvPr id="16" name="Rectangle 15"/>
          <p:cNvSpPr/>
          <p:nvPr/>
        </p:nvSpPr>
        <p:spPr>
          <a:xfrm>
            <a:off x="6317085" y="3022647"/>
            <a:ext cx="3941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400" b="1" dirty="0"/>
          </a:p>
        </p:txBody>
      </p:sp>
      <p:sp>
        <p:nvSpPr>
          <p:cNvPr id="17" name="Rectangle 16"/>
          <p:cNvSpPr/>
          <p:nvPr/>
        </p:nvSpPr>
        <p:spPr>
          <a:xfrm>
            <a:off x="7004231" y="3141574"/>
            <a:ext cx="3941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Adobe Gothic Std B"/>
              </a:rPr>
              <a:t>E</a:t>
            </a:r>
            <a:endParaRPr lang="en-US" sz="5400" b="1" dirty="0"/>
          </a:p>
        </p:txBody>
      </p:sp>
      <p:sp>
        <p:nvSpPr>
          <p:cNvPr id="18" name="Rectangle 17"/>
          <p:cNvSpPr/>
          <p:nvPr/>
        </p:nvSpPr>
        <p:spPr>
          <a:xfrm>
            <a:off x="6296136" y="3143713"/>
            <a:ext cx="3941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Adobe Gothic Std B"/>
              </a:rPr>
              <a:t>M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582964" y="3134620"/>
            <a:ext cx="3941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Adobe Gothic Std B"/>
              </a:rPr>
              <a:t>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927815" y="3125742"/>
            <a:ext cx="3941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Adobe Gothic Std B"/>
              </a:rPr>
              <a:t>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19944" y="3136100"/>
            <a:ext cx="3941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Adobe Gothic Std B"/>
              </a:rPr>
              <a:t>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169395" y="3138239"/>
            <a:ext cx="3941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Adobe Gothic Std B"/>
              </a:rPr>
              <a:t>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053" y="1941766"/>
            <a:ext cx="35814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3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491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SKILLS (1)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12318" y="1261681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Hangman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12318" y="2225976"/>
            <a:ext cx="4599373" cy="1160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Listen and choose the best title.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Listen and fill in the blanks.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Complete the sentences.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351494" y="1290972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117932" y="2615836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LISTENING</a:t>
            </a:r>
          </a:p>
        </p:txBody>
      </p:sp>
      <p:cxnSp>
        <p:nvCxnSpPr>
          <p:cNvPr id="31" name="Curved Connector 30"/>
          <p:cNvCxnSpPr>
            <a:stCxn id="37" idx="3"/>
            <a:endCxn id="29" idx="0"/>
          </p:cNvCxnSpPr>
          <p:nvPr/>
        </p:nvCxnSpPr>
        <p:spPr>
          <a:xfrm>
            <a:off x="3235261" y="1618674"/>
            <a:ext cx="858038" cy="997162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694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125793" y="1243445"/>
            <a:ext cx="10500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Listen and choose the best title for the talk.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LISTENING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0883" y="1138534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26532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7868" y="2743199"/>
            <a:ext cx="7776839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3600" dirty="0"/>
              <a:t>Smart home technology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3600" dirty="0"/>
              <a:t>The popularity of smart homes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3600" dirty="0"/>
              <a:t>The future of smart homes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6525" y="2518185"/>
            <a:ext cx="3959440" cy="267733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769792" y="3027285"/>
            <a:ext cx="542836" cy="479395"/>
          </a:xfrm>
          <a:prstGeom prst="ellipse">
            <a:avLst/>
          </a:prstGeom>
          <a:noFill/>
          <a:ln w="349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04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26245" y="12280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5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9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125" y="2377320"/>
            <a:ext cx="11329513" cy="32677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479133" y="1252290"/>
            <a:ext cx="10500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Listen again and fill in each blank with one word.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LISTENING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0883" y="1138534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26532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97642" y="2709520"/>
            <a:ext cx="1249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67739" y="2713162"/>
            <a:ext cx="1249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41690" y="4271164"/>
            <a:ext cx="1323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54474" y="4381530"/>
            <a:ext cx="1249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alarm</a:t>
            </a:r>
          </a:p>
        </p:txBody>
      </p:sp>
      <p:pic>
        <p:nvPicPr>
          <p:cNvPr id="5" name="04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25942" y="1252290"/>
            <a:ext cx="500968" cy="50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0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85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11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676</Words>
  <PresentationFormat>Widescreen</PresentationFormat>
  <Paragraphs>151</Paragraphs>
  <Slides>17</Slides>
  <Notes>6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Adobe Gothic Std B</vt:lpstr>
      <vt:lpstr>Arial</vt:lpstr>
      <vt:lpstr>Bookman Old Style</vt:lpstr>
      <vt:lpstr>Calibri</vt:lpstr>
      <vt:lpstr>Calibri Light</vt:lpstr>
      <vt:lpstr>Myriad Pro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2022-03-09T08:12:05Z</dcterms:created>
  <dcterms:modified xsi:type="dcterms:W3CDTF">2023-04-11T04:16:54Z</dcterms:modified>
</cp:coreProperties>
</file>