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91" r:id="rId5"/>
    <p:sldId id="292" r:id="rId6"/>
    <p:sldId id="264" r:id="rId7"/>
    <p:sldId id="261" r:id="rId8"/>
    <p:sldId id="270" r:id="rId9"/>
    <p:sldId id="277" r:id="rId10"/>
    <p:sldId id="262" r:id="rId11"/>
    <p:sldId id="267"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6ED80-937D-40B4-B013-ACFC211A51FF}"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66AD3-5038-47E1-827D-FC2B900444C6}" type="slidenum">
              <a:rPr lang="en-US" smtClean="0"/>
              <a:t>‹#›</a:t>
            </a:fld>
            <a:endParaRPr lang="en-US"/>
          </a:p>
        </p:txBody>
      </p:sp>
    </p:spTree>
    <p:extLst>
      <p:ext uri="{BB962C8B-B14F-4D97-AF65-F5344CB8AC3E}">
        <p14:creationId xmlns:p14="http://schemas.microsoft.com/office/powerpoint/2010/main" val="285831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E66AD3-5038-47E1-827D-FC2B900444C6}" type="slidenum">
              <a:rPr lang="en-US" smtClean="0"/>
              <a:t>3</a:t>
            </a:fld>
            <a:endParaRPr lang="en-US"/>
          </a:p>
        </p:txBody>
      </p:sp>
    </p:spTree>
    <p:extLst>
      <p:ext uri="{BB962C8B-B14F-4D97-AF65-F5344CB8AC3E}">
        <p14:creationId xmlns:p14="http://schemas.microsoft.com/office/powerpoint/2010/main" val="244046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E66AD3-5038-47E1-827D-FC2B900444C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4354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E66AD3-5038-47E1-827D-FC2B900444C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0327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E66AD3-5038-47E1-827D-FC2B900444C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5158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28.svg"/><Relationship Id="rId4" Type="http://schemas.openxmlformats.org/officeDocument/2006/relationships/image" Target="../media/image36.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2.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36.svg"/><Relationship Id="rId5" Type="http://schemas.openxmlformats.org/officeDocument/2006/relationships/image" Target="../media/image46.svg"/><Relationship Id="rId10" Type="http://schemas.openxmlformats.org/officeDocument/2006/relationships/image" Target="../media/image35.png"/><Relationship Id="rId4" Type="http://schemas.openxmlformats.org/officeDocument/2006/relationships/image" Target="../media/image45.png"/><Relationship Id="rId9" Type="http://schemas.openxmlformats.org/officeDocument/2006/relationships/image" Target="../media/image50.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12.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3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0.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3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0.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39.png"/><Relationship Id="rId5" Type="http://schemas.openxmlformats.org/officeDocument/2006/relationships/image" Target="../media/image19.png"/><Relationship Id="rId10" Type="http://schemas.openxmlformats.org/officeDocument/2006/relationships/image" Target="../media/image38.svg"/><Relationship Id="rId4" Type="http://schemas.openxmlformats.org/officeDocument/2006/relationships/image" Target="../media/image5.sv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246" t="53559" r="1616" b="8607"/>
          <a:stretch>
            <a:fillRect/>
          </a:stretch>
        </p:blipFill>
        <p:spPr>
          <a:xfrm>
            <a:off x="0" y="0"/>
            <a:ext cx="18288000" cy="10287000"/>
          </a:xfrm>
          <a:prstGeom prst="rect">
            <a:avLst/>
          </a:prstGeom>
        </p:spPr>
      </p:pic>
      <p:grpSp>
        <p:nvGrpSpPr>
          <p:cNvPr id="3" name="Group 3"/>
          <p:cNvGrpSpPr/>
          <p:nvPr/>
        </p:nvGrpSpPr>
        <p:grpSpPr>
          <a:xfrm>
            <a:off x="1219199" y="1181100"/>
            <a:ext cx="15849601" cy="7971236"/>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940643" y="7226678"/>
            <a:ext cx="1808598" cy="310489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98178" y="-1287066"/>
            <a:ext cx="3125325" cy="257413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4003" y="2705100"/>
            <a:ext cx="2508307" cy="1381849"/>
          </a:xfrm>
          <a:prstGeom prst="rect">
            <a:avLst/>
          </a:prstGeom>
        </p:spPr>
      </p:pic>
      <p:pic>
        <p:nvPicPr>
          <p:cNvPr id="17"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281" y="6792049"/>
            <a:ext cx="2255664" cy="3273392"/>
          </a:xfrm>
          <a:prstGeom prst="rect">
            <a:avLst/>
          </a:prstGeom>
        </p:spPr>
      </p:pic>
      <p:sp>
        <p:nvSpPr>
          <p:cNvPr id="18" name="Google Shape;7484;p29"/>
          <p:cNvSpPr txBox="1">
            <a:spLocks/>
          </p:cNvSpPr>
          <p:nvPr/>
        </p:nvSpPr>
        <p:spPr>
          <a:xfrm>
            <a:off x="2743200" y="34317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a:ln w="0"/>
                <a:solidFill>
                  <a:schemeClr val="accent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a:ln w="0"/>
                <a:solidFill>
                  <a:schemeClr val="accent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a:ln w="0"/>
                <a:solidFill>
                  <a:schemeClr val="accent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BÀI HỌC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a:ln w="0"/>
                <a:solidFill>
                  <a:schemeClr val="accent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NGÀY HÔM NAY</a:t>
            </a:r>
            <a:r>
              <a:rPr kumimoji="0" lang="vi-VN" sz="7500" b="1" i="0" u="none" strike="noStrike" kern="0" cap="none" spc="0" normalizeH="0" baseline="0" noProof="0">
                <a:ln w="0"/>
                <a:solidFill>
                  <a:schemeClr val="accent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25377" y="7021824"/>
            <a:ext cx="2052454" cy="3523526"/>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63644">
            <a:off x="-155860" y="2742291"/>
            <a:ext cx="2018705" cy="2782676"/>
          </a:xfrm>
          <a:prstGeom prst="rect">
            <a:avLst/>
          </a:prstGeom>
        </p:spPr>
      </p:pic>
      <p:sp>
        <p:nvSpPr>
          <p:cNvPr id="22" name="Google Shape;7771;p33"/>
          <p:cNvSpPr txBox="1">
            <a:spLocks/>
          </p:cNvSpPr>
          <p:nvPr/>
        </p:nvSpPr>
        <p:spPr>
          <a:xfrm>
            <a:off x="3901200" y="13335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pic>
        <p:nvPicPr>
          <p:cNvPr id="35"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1053">
            <a:off x="14458538" y="326175"/>
            <a:ext cx="2846193" cy="1883662"/>
          </a:xfrm>
          <a:prstGeom prst="rect">
            <a:avLst/>
          </a:prstGeom>
        </p:spPr>
      </p:pic>
      <p:grpSp>
        <p:nvGrpSpPr>
          <p:cNvPr id="47" name="Group 46"/>
          <p:cNvGrpSpPr/>
          <p:nvPr/>
        </p:nvGrpSpPr>
        <p:grpSpPr>
          <a:xfrm>
            <a:off x="496308" y="3562621"/>
            <a:ext cx="5411428" cy="5024436"/>
            <a:chOff x="924909" y="3568797"/>
            <a:chExt cx="5411428" cy="4241703"/>
          </a:xfrm>
        </p:grpSpPr>
        <p:grpSp>
          <p:nvGrpSpPr>
            <p:cNvPr id="3" name="Group 3"/>
            <p:cNvGrpSpPr/>
            <p:nvPr/>
          </p:nvGrpSpPr>
          <p:grpSpPr>
            <a:xfrm>
              <a:off x="924909" y="3568797"/>
              <a:ext cx="5411428" cy="4241703"/>
              <a:chOff x="0" y="0"/>
              <a:chExt cx="3183193" cy="3101958"/>
            </a:xfrm>
          </p:grpSpPr>
          <p:sp>
            <p:nvSpPr>
              <p:cNvPr id="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37" name="Rectangle 36"/>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49" name="Group 48"/>
          <p:cNvGrpSpPr/>
          <p:nvPr/>
        </p:nvGrpSpPr>
        <p:grpSpPr>
          <a:xfrm>
            <a:off x="6386209" y="3585196"/>
            <a:ext cx="5422223" cy="5001862"/>
            <a:chOff x="6840639" y="3553166"/>
            <a:chExt cx="5422223" cy="5001862"/>
          </a:xfrm>
        </p:grpSpPr>
        <p:grpSp>
          <p:nvGrpSpPr>
            <p:cNvPr id="38" name="Group 3"/>
            <p:cNvGrpSpPr/>
            <p:nvPr/>
          </p:nvGrpSpPr>
          <p:grpSpPr>
            <a:xfrm>
              <a:off x="6840639" y="3553166"/>
              <a:ext cx="5422223" cy="5001862"/>
              <a:chOff x="-3810" y="-1"/>
              <a:chExt cx="3189543" cy="3657863"/>
            </a:xfrm>
          </p:grpSpPr>
          <p:sp>
            <p:nvSpPr>
              <p:cNvPr id="3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4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41" name="Rectangle 40"/>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291786" y="3558893"/>
            <a:ext cx="5422223" cy="5013607"/>
            <a:chOff x="12644694" y="3479846"/>
            <a:chExt cx="5422223" cy="4709752"/>
          </a:xfrm>
        </p:grpSpPr>
        <p:grpSp>
          <p:nvGrpSpPr>
            <p:cNvPr id="43" name="Group 3"/>
            <p:cNvGrpSpPr/>
            <p:nvPr/>
          </p:nvGrpSpPr>
          <p:grpSpPr>
            <a:xfrm>
              <a:off x="12644694" y="3479846"/>
              <a:ext cx="5422223" cy="4709752"/>
              <a:chOff x="-3810" y="0"/>
              <a:chExt cx="3189543" cy="3444242"/>
            </a:xfrm>
          </p:grpSpPr>
          <p:sp>
            <p:nvSpPr>
              <p:cNvPr id="4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4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46" name="Rectangle 45"/>
            <p:cNvSpPr/>
            <p:nvPr/>
          </p:nvSpPr>
          <p:spPr>
            <a:xfrm>
              <a:off x="12833033" y="4869695"/>
              <a:ext cx="5028882" cy="171432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a:t>
              </a:r>
              <a:r>
                <a:rPr lang="vi-VN" sz="4000" kern="0">
                  <a:latin typeface="Arial"/>
                  <a:ea typeface="Calibri" panose="020F0502020204030204" pitchFamily="34" charset="0"/>
                  <a:cs typeface="Times New Roman" panose="02020603050405020304" pitchFamily="18" charset="0"/>
                  <a:sym typeface="Arial"/>
                </a:rPr>
                <a:t>Chuẩn bị ôn tập: </a:t>
              </a:r>
              <a:r>
                <a:rPr lang="vi-VN" sz="4000" b="1" kern="0">
                  <a:latin typeface="Arial"/>
                  <a:ea typeface="Calibri" panose="020F0502020204030204" pitchFamily="34" charset="0"/>
                  <a:cs typeface="Times New Roman" panose="02020603050405020304" pitchFamily="18" charset="0"/>
                  <a:sym typeface="Arial"/>
                </a:rPr>
                <a:t>Ôn KT HKI.</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48"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3296" flipH="1">
            <a:off x="1138883" y="2118772"/>
            <a:ext cx="1417106" cy="2369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randombar(horizont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9F8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1053">
            <a:off x="297276" y="7243274"/>
            <a:ext cx="4475901" cy="29622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9331">
            <a:off x="13066409" y="33984"/>
            <a:ext cx="4964516" cy="3484187"/>
          </a:xfrm>
          <a:prstGeom prst="rect">
            <a:avLst/>
          </a:prstGeom>
        </p:spPr>
      </p:pic>
      <p:grpSp>
        <p:nvGrpSpPr>
          <p:cNvPr id="4" name="Group 4"/>
          <p:cNvGrpSpPr/>
          <p:nvPr/>
        </p:nvGrpSpPr>
        <p:grpSpPr>
          <a:xfrm>
            <a:off x="3097946" y="2375352"/>
            <a:ext cx="12092108" cy="5536296"/>
            <a:chOff x="0" y="0"/>
            <a:chExt cx="7113005" cy="3256645"/>
          </a:xfrm>
        </p:grpSpPr>
        <p:sp>
          <p:nvSpPr>
            <p:cNvPr id="5"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6"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11200" y="6734793"/>
            <a:ext cx="2460686" cy="286732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25943">
            <a:off x="1009120" y="274599"/>
            <a:ext cx="3649593" cy="378731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120055" y="4063521"/>
            <a:ext cx="1854516" cy="318371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234068" flipH="1">
            <a:off x="-237317" y="3373369"/>
            <a:ext cx="1867415" cy="2574131"/>
          </a:xfrm>
          <a:prstGeom prst="rect">
            <a:avLst/>
          </a:prstGeom>
        </p:spPr>
      </p:pic>
      <p:sp>
        <p:nvSpPr>
          <p:cNvPr id="13" name="Google Shape;7484;p29"/>
          <p:cNvSpPr txBox="1">
            <a:spLocks/>
          </p:cNvSpPr>
          <p:nvPr/>
        </p:nvSpPr>
        <p:spPr>
          <a:xfrm>
            <a:off x="3276600" y="3279300"/>
            <a:ext cx="11660759"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BÀI HỌC</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8014" flipH="1">
            <a:off x="822948" y="768029"/>
            <a:ext cx="2161637" cy="3178878"/>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63276" y="-1000930"/>
            <a:ext cx="3107689" cy="3163042"/>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8607">
            <a:off x="13590409" y="6909114"/>
            <a:ext cx="4109741" cy="2719901"/>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07084" y="5680874"/>
            <a:ext cx="2255664" cy="3273392"/>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420585" y="1028700"/>
            <a:ext cx="2169530" cy="2990581"/>
          </a:xfrm>
          <a:prstGeom prst="rect">
            <a:avLst/>
          </a:prstGeom>
        </p:spPr>
      </p:pic>
      <p:sp>
        <p:nvSpPr>
          <p:cNvPr id="13" name="TextBox 12"/>
          <p:cNvSpPr txBox="1"/>
          <p:nvPr/>
        </p:nvSpPr>
        <p:spPr>
          <a:xfrm>
            <a:off x="4760340" y="2976414"/>
            <a:ext cx="8763000" cy="3462486"/>
          </a:xfrm>
          <a:prstGeom prst="rect">
            <a:avLst/>
          </a:prstGeom>
        </p:spPr>
        <p:txBody>
          <a:bodyPr wrap="square" lIns="0" tIns="0" rIns="0" bIns="0" rtlCol="0" anchor="t">
            <a:spAutoFit/>
          </a:bodyPr>
          <a:lstStyle/>
          <a:p>
            <a:pPr algn="ctr">
              <a:lnSpc>
                <a:spcPct val="150000"/>
              </a:lnSpc>
            </a:pPr>
            <a:r>
              <a:rPr lang="en-US" sz="8000" b="1">
                <a:solidFill>
                  <a:schemeClr val="bg1"/>
                </a:solidFill>
                <a:latin typeface="Arial" panose="020B0604020202020204" pitchFamily="34" charset="0"/>
                <a:cs typeface="Arial" panose="020B0604020202020204" pitchFamily="34" charset="0"/>
              </a:rPr>
              <a:t>BÀI TẬP </a:t>
            </a:r>
          </a:p>
          <a:p>
            <a:pPr algn="ctr">
              <a:lnSpc>
                <a:spcPct val="150000"/>
              </a:lnSpc>
            </a:pPr>
            <a:r>
              <a:rPr lang="en-US" sz="8000" b="1">
                <a:solidFill>
                  <a:schemeClr val="bg1"/>
                </a:solidFill>
                <a:latin typeface="Arial" panose="020B0604020202020204" pitchFamily="34" charset="0"/>
                <a:cs typeface="Arial" panose="020B0604020202020204" pitchFamily="34" charset="0"/>
              </a:rPr>
              <a:t>CUỐI CHƯƠNG 5</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9F86">
            <a:alpha val="29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69210" y="8285914"/>
            <a:ext cx="2837580" cy="233713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03436" y="-543255"/>
            <a:ext cx="2625981" cy="1446677"/>
          </a:xfrm>
          <a:prstGeom prst="rect">
            <a:avLst/>
          </a:prstGeom>
        </p:spPr>
      </p:pic>
      <p:pic>
        <p:nvPicPr>
          <p:cNvPr id="2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06989">
            <a:off x="287314" y="8891806"/>
            <a:ext cx="855145" cy="1230424"/>
          </a:xfrm>
          <a:prstGeom prst="rect">
            <a:avLst/>
          </a:prstGeom>
        </p:spPr>
      </p:pic>
      <p:sp>
        <p:nvSpPr>
          <p:cNvPr id="51" name="TextBox 5"/>
          <p:cNvSpPr txBox="1"/>
          <p:nvPr/>
        </p:nvSpPr>
        <p:spPr>
          <a:xfrm>
            <a:off x="4709159" y="-114300"/>
            <a:ext cx="8854441" cy="1791003"/>
          </a:xfrm>
          <a:prstGeom prst="rect">
            <a:avLst/>
          </a:prstGeom>
        </p:spPr>
        <p:txBody>
          <a:bodyPr wrap="square" lIns="0" tIns="0" rIns="0" bIns="0" rtlCol="0" anchor="t">
            <a:spAutoFit/>
          </a:bodyPr>
          <a:lstStyle/>
          <a:p>
            <a:pPr algn="ctr">
              <a:lnSpc>
                <a:spcPts val="16800"/>
              </a:lnSpc>
            </a:pPr>
            <a:r>
              <a:rPr lang="en-US" sz="6000" b="1">
                <a:solidFill>
                  <a:srgbClr val="FF0000"/>
                </a:solidFill>
                <a:latin typeface="Arial" panose="020B0604020202020204" pitchFamily="34" charset="0"/>
                <a:cs typeface="Arial" panose="020B0604020202020204" pitchFamily="34" charset="0"/>
              </a:rPr>
              <a:t>KHỞI ĐỘNG</a:t>
            </a:r>
          </a:p>
        </p:txBody>
      </p:sp>
      <p:sp>
        <p:nvSpPr>
          <p:cNvPr id="52" name="Rectangle 51"/>
          <p:cNvSpPr/>
          <p:nvPr/>
        </p:nvSpPr>
        <p:spPr>
          <a:xfrm>
            <a:off x="1850354" y="1866900"/>
            <a:ext cx="14913646" cy="1938992"/>
          </a:xfrm>
          <a:prstGeom prst="rect">
            <a:avLst/>
          </a:prstGeom>
        </p:spPr>
        <p:txBody>
          <a:bodyPr wrap="square">
            <a:spAutoFit/>
          </a:bodyPr>
          <a:lstStyle/>
          <a:p>
            <a:pPr>
              <a:lnSpc>
                <a:spcPct val="150000"/>
              </a:lnSpc>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Các nhóm tổng hợp ý kiến vào giấy A1 thành sơ đồ tư duy theo các yêu cầu với các nội dung như sau:</a:t>
            </a:r>
            <a:endParaRPr lang="en-US" sz="4000">
              <a:solidFill>
                <a:prstClr val="black"/>
              </a:solidFill>
              <a:latin typeface="Arial" panose="020B0604020202020204" pitchFamily="34" charset="0"/>
              <a:cs typeface="Arial" panose="020B0604020202020204" pitchFamily="34" charset="0"/>
            </a:endParaRPr>
          </a:p>
        </p:txBody>
      </p:sp>
      <p:grpSp>
        <p:nvGrpSpPr>
          <p:cNvPr id="4" name="Group 3"/>
          <p:cNvGrpSpPr/>
          <p:nvPr/>
        </p:nvGrpSpPr>
        <p:grpSpPr>
          <a:xfrm>
            <a:off x="3048000" y="4458469"/>
            <a:ext cx="11887200" cy="5071409"/>
            <a:chOff x="3810000" y="4352276"/>
            <a:chExt cx="11887200" cy="5071409"/>
          </a:xfrm>
        </p:grpSpPr>
        <p:grpSp>
          <p:nvGrpSpPr>
            <p:cNvPr id="53" name="Group 52"/>
            <p:cNvGrpSpPr/>
            <p:nvPr/>
          </p:nvGrpSpPr>
          <p:grpSpPr>
            <a:xfrm>
              <a:off x="3810000" y="4352276"/>
              <a:ext cx="11887200" cy="4648200"/>
              <a:chOff x="3276600" y="4613295"/>
              <a:chExt cx="11887200" cy="4648200"/>
            </a:xfrm>
          </p:grpSpPr>
          <p:grpSp>
            <p:nvGrpSpPr>
              <p:cNvPr id="54" name="Group 2"/>
              <p:cNvGrpSpPr/>
              <p:nvPr/>
            </p:nvGrpSpPr>
            <p:grpSpPr>
              <a:xfrm>
                <a:off x="3276600" y="4613295"/>
                <a:ext cx="11887200" cy="4648200"/>
                <a:chOff x="0" y="1"/>
                <a:chExt cx="16293254" cy="5379985"/>
              </a:xfrm>
            </p:grpSpPr>
            <p:sp>
              <p:nvSpPr>
                <p:cNvPr id="56" name="Freeform 3"/>
                <p:cNvSpPr/>
                <p:nvPr/>
              </p:nvSpPr>
              <p:spPr>
                <a:xfrm>
                  <a:off x="31750" y="63498"/>
                  <a:ext cx="16261504" cy="5316487"/>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57" name="Freeform 4"/>
                <p:cNvSpPr/>
                <p:nvPr/>
              </p:nvSpPr>
              <p:spPr>
                <a:xfrm>
                  <a:off x="0" y="1"/>
                  <a:ext cx="16293254" cy="5379985"/>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5" name="Rectangle 54"/>
              <p:cNvSpPr/>
              <p:nvPr/>
            </p:nvSpPr>
            <p:spPr>
              <a:xfrm>
                <a:off x="3429000" y="4929574"/>
                <a:ext cx="11582400" cy="4016484"/>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Nhóm 1: THU THẬP VÀ PHÂN LOẠI DỮ LIỆU</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Thu thập dữ liệu</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Phân loại dữ liệu theo các tiêu chí</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Tính hợp lí của dữ liệu</a:t>
                </a:r>
              </a:p>
            </p:txBody>
          </p:sp>
        </p:grpSp>
        <p:pic>
          <p:nvPicPr>
            <p:cNvPr id="58"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3639800" y="8510391"/>
              <a:ext cx="1671935" cy="91329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9F86">
            <a:alpha val="29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69210" y="8285914"/>
            <a:ext cx="2837580" cy="233713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03436" y="-543255"/>
            <a:ext cx="2625981" cy="1446677"/>
          </a:xfrm>
          <a:prstGeom prst="rect">
            <a:avLst/>
          </a:prstGeom>
        </p:spPr>
      </p:pic>
      <p:pic>
        <p:nvPicPr>
          <p:cNvPr id="2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06989">
            <a:off x="287314" y="8891806"/>
            <a:ext cx="855145" cy="1230424"/>
          </a:xfrm>
          <a:prstGeom prst="rect">
            <a:avLst/>
          </a:prstGeom>
        </p:spPr>
      </p:pic>
      <p:sp>
        <p:nvSpPr>
          <p:cNvPr id="51" name="TextBox 5"/>
          <p:cNvSpPr txBox="1"/>
          <p:nvPr/>
        </p:nvSpPr>
        <p:spPr>
          <a:xfrm>
            <a:off x="4709159" y="-114300"/>
            <a:ext cx="8854441" cy="1791003"/>
          </a:xfrm>
          <a:prstGeom prst="rect">
            <a:avLst/>
          </a:prstGeom>
        </p:spPr>
        <p:txBody>
          <a:bodyPr wrap="square" lIns="0" tIns="0" rIns="0" bIns="0" rtlCol="0" anchor="t">
            <a:spAutoFit/>
          </a:bodyPr>
          <a:lstStyle/>
          <a:p>
            <a:pPr algn="ctr">
              <a:lnSpc>
                <a:spcPts val="16800"/>
              </a:lnSpc>
            </a:pPr>
            <a:r>
              <a:rPr lang="en-US" sz="6000" b="1">
                <a:solidFill>
                  <a:srgbClr val="FF0000"/>
                </a:solidFill>
                <a:latin typeface="Arial" panose="020B0604020202020204" pitchFamily="34" charset="0"/>
                <a:cs typeface="Arial" panose="020B0604020202020204" pitchFamily="34" charset="0"/>
              </a:rPr>
              <a:t>KHỞI ĐỘNG</a:t>
            </a:r>
          </a:p>
        </p:txBody>
      </p:sp>
      <p:sp>
        <p:nvSpPr>
          <p:cNvPr id="52" name="Rectangle 51"/>
          <p:cNvSpPr/>
          <p:nvPr/>
        </p:nvSpPr>
        <p:spPr>
          <a:xfrm>
            <a:off x="1850354" y="1866900"/>
            <a:ext cx="14913646" cy="1938992"/>
          </a:xfrm>
          <a:prstGeom prst="rect">
            <a:avLst/>
          </a:prstGeom>
        </p:spPr>
        <p:txBody>
          <a:bodyPr wrap="square">
            <a:spAutoFit/>
          </a:bodyPr>
          <a:lstStyle/>
          <a:p>
            <a:pPr>
              <a:lnSpc>
                <a:spcPct val="150000"/>
              </a:lnSpc>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Các nhóm tổng hợp ý kiến vào giấy A1 thành sơ đồ tư duy theo các yêu cầu với các nội dung như sau:</a:t>
            </a:r>
            <a:endParaRPr lang="en-US" sz="4000">
              <a:solidFill>
                <a:prstClr val="black"/>
              </a:solidFill>
              <a:latin typeface="Arial" panose="020B0604020202020204" pitchFamily="34" charset="0"/>
              <a:cs typeface="Arial" panose="020B0604020202020204" pitchFamily="34" charset="0"/>
            </a:endParaRPr>
          </a:p>
        </p:txBody>
      </p:sp>
      <p:grpSp>
        <p:nvGrpSpPr>
          <p:cNvPr id="4" name="Group 3"/>
          <p:cNvGrpSpPr/>
          <p:nvPr/>
        </p:nvGrpSpPr>
        <p:grpSpPr>
          <a:xfrm>
            <a:off x="3352800" y="3619500"/>
            <a:ext cx="12268200" cy="6064641"/>
            <a:chOff x="3810000" y="3697066"/>
            <a:chExt cx="12268200" cy="6064641"/>
          </a:xfrm>
        </p:grpSpPr>
        <p:grpSp>
          <p:nvGrpSpPr>
            <p:cNvPr id="53" name="Group 52"/>
            <p:cNvGrpSpPr/>
            <p:nvPr/>
          </p:nvGrpSpPr>
          <p:grpSpPr>
            <a:xfrm>
              <a:off x="3810000" y="4352275"/>
              <a:ext cx="12268200" cy="5409432"/>
              <a:chOff x="3276600" y="4613294"/>
              <a:chExt cx="12268200" cy="5409432"/>
            </a:xfrm>
          </p:grpSpPr>
          <p:grpSp>
            <p:nvGrpSpPr>
              <p:cNvPr id="54" name="Group 2"/>
              <p:cNvGrpSpPr/>
              <p:nvPr/>
            </p:nvGrpSpPr>
            <p:grpSpPr>
              <a:xfrm>
                <a:off x="3276600" y="4613294"/>
                <a:ext cx="11887200" cy="5409432"/>
                <a:chOff x="0" y="0"/>
                <a:chExt cx="16293254" cy="6261061"/>
              </a:xfrm>
            </p:grpSpPr>
            <p:sp>
              <p:nvSpPr>
                <p:cNvPr id="56" name="Freeform 3"/>
                <p:cNvSpPr/>
                <p:nvPr/>
              </p:nvSpPr>
              <p:spPr>
                <a:xfrm>
                  <a:off x="31750" y="63498"/>
                  <a:ext cx="16261504" cy="6197563"/>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57" name="Freeform 4"/>
                <p:cNvSpPr/>
                <p:nvPr/>
              </p:nvSpPr>
              <p:spPr>
                <a:xfrm>
                  <a:off x="0" y="0"/>
                  <a:ext cx="16293254" cy="6261060"/>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5" name="Rectangle 54"/>
              <p:cNvSpPr/>
              <p:nvPr/>
            </p:nvSpPr>
            <p:spPr>
              <a:xfrm>
                <a:off x="3962400" y="4809630"/>
                <a:ext cx="11582400" cy="5016758"/>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Nhóm 2: BIỂU ĐỒ HÌNH QUẠT TRÒN</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Ý nghĩa biểu đồ hình quạt tròn</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	Đọc biểu đồ hình quạt tròn</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	Biểu diễn dữ liệu vào biểu đồ hình quạt tròn</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Phân tích dữ liệu trên biểu đồ </a:t>
                </a:r>
              </a:p>
            </p:txBody>
          </p:sp>
        </p:grpSp>
        <p:pic>
          <p:nvPicPr>
            <p:cNvPr id="58"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7474">
              <a:off x="14735258" y="4076387"/>
              <a:ext cx="1671935" cy="913294"/>
            </a:xfrm>
            <a:prstGeom prst="rect">
              <a:avLst/>
            </a:prstGeom>
          </p:spPr>
        </p:pic>
      </p:grpSp>
    </p:spTree>
    <p:extLst>
      <p:ext uri="{BB962C8B-B14F-4D97-AF65-F5344CB8AC3E}">
        <p14:creationId xmlns:p14="http://schemas.microsoft.com/office/powerpoint/2010/main" val="32874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9F86">
            <a:alpha val="29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69210" y="8285914"/>
            <a:ext cx="2837580" cy="233713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03436" y="-543255"/>
            <a:ext cx="2625981" cy="1446677"/>
          </a:xfrm>
          <a:prstGeom prst="rect">
            <a:avLst/>
          </a:prstGeom>
        </p:spPr>
      </p:pic>
      <p:pic>
        <p:nvPicPr>
          <p:cNvPr id="2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06989">
            <a:off x="287314" y="8891806"/>
            <a:ext cx="855145" cy="1230424"/>
          </a:xfrm>
          <a:prstGeom prst="rect">
            <a:avLst/>
          </a:prstGeom>
        </p:spPr>
      </p:pic>
      <p:sp>
        <p:nvSpPr>
          <p:cNvPr id="51" name="TextBox 5"/>
          <p:cNvSpPr txBox="1"/>
          <p:nvPr/>
        </p:nvSpPr>
        <p:spPr>
          <a:xfrm>
            <a:off x="4709159" y="-114300"/>
            <a:ext cx="8854441" cy="1791003"/>
          </a:xfrm>
          <a:prstGeom prst="rect">
            <a:avLst/>
          </a:prstGeom>
        </p:spPr>
        <p:txBody>
          <a:bodyPr wrap="square" lIns="0" tIns="0" rIns="0" bIns="0" rtlCol="0" anchor="t">
            <a:spAutoFit/>
          </a:bodyPr>
          <a:lstStyle/>
          <a:p>
            <a:pPr algn="ctr">
              <a:lnSpc>
                <a:spcPts val="16800"/>
              </a:lnSpc>
            </a:pPr>
            <a:r>
              <a:rPr lang="en-US" sz="6000" b="1">
                <a:solidFill>
                  <a:srgbClr val="FF0000"/>
                </a:solidFill>
                <a:latin typeface="Arial" panose="020B0604020202020204" pitchFamily="34" charset="0"/>
                <a:cs typeface="Arial" panose="020B0604020202020204" pitchFamily="34" charset="0"/>
              </a:rPr>
              <a:t>KHỞI ĐỘNG</a:t>
            </a:r>
          </a:p>
        </p:txBody>
      </p:sp>
      <p:sp>
        <p:nvSpPr>
          <p:cNvPr id="52" name="Rectangle 51"/>
          <p:cNvSpPr/>
          <p:nvPr/>
        </p:nvSpPr>
        <p:spPr>
          <a:xfrm>
            <a:off x="1850354" y="1866900"/>
            <a:ext cx="14913646" cy="1938992"/>
          </a:xfrm>
          <a:prstGeom prst="rect">
            <a:avLst/>
          </a:prstGeom>
        </p:spPr>
        <p:txBody>
          <a:bodyPr wrap="square">
            <a:spAutoFit/>
          </a:bodyPr>
          <a:lstStyle/>
          <a:p>
            <a:pPr>
              <a:lnSpc>
                <a:spcPct val="150000"/>
              </a:lnSpc>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Các nhóm tổng hợp ý kiến vào giấy A1 thành sơ đồ tư duy theo các yêu cầu với các nội dung như sau:</a:t>
            </a:r>
            <a:endParaRPr lang="en-US" sz="4000">
              <a:solidFill>
                <a:prstClr val="black"/>
              </a:solidFill>
              <a:latin typeface="Arial" panose="020B0604020202020204" pitchFamily="34" charset="0"/>
              <a:cs typeface="Arial" panose="020B0604020202020204" pitchFamily="34" charset="0"/>
            </a:endParaRPr>
          </a:p>
        </p:txBody>
      </p:sp>
      <p:grpSp>
        <p:nvGrpSpPr>
          <p:cNvPr id="4" name="Group 3"/>
          <p:cNvGrpSpPr/>
          <p:nvPr/>
        </p:nvGrpSpPr>
        <p:grpSpPr>
          <a:xfrm>
            <a:off x="3239053" y="4152900"/>
            <a:ext cx="12229547" cy="5409432"/>
            <a:chOff x="3810000" y="4352275"/>
            <a:chExt cx="12229547" cy="5409432"/>
          </a:xfrm>
        </p:grpSpPr>
        <p:grpSp>
          <p:nvGrpSpPr>
            <p:cNvPr id="53" name="Group 52"/>
            <p:cNvGrpSpPr/>
            <p:nvPr/>
          </p:nvGrpSpPr>
          <p:grpSpPr>
            <a:xfrm>
              <a:off x="3810000" y="4352275"/>
              <a:ext cx="11887200" cy="5409432"/>
              <a:chOff x="3276600" y="4613294"/>
              <a:chExt cx="11887200" cy="5409432"/>
            </a:xfrm>
          </p:grpSpPr>
          <p:grpSp>
            <p:nvGrpSpPr>
              <p:cNvPr id="54" name="Group 2"/>
              <p:cNvGrpSpPr/>
              <p:nvPr/>
            </p:nvGrpSpPr>
            <p:grpSpPr>
              <a:xfrm>
                <a:off x="3276600" y="4613294"/>
                <a:ext cx="11887200" cy="5409432"/>
                <a:chOff x="0" y="0"/>
                <a:chExt cx="16293254" cy="6261061"/>
              </a:xfrm>
            </p:grpSpPr>
            <p:sp>
              <p:nvSpPr>
                <p:cNvPr id="56" name="Freeform 3"/>
                <p:cNvSpPr/>
                <p:nvPr/>
              </p:nvSpPr>
              <p:spPr>
                <a:xfrm>
                  <a:off x="31750" y="63498"/>
                  <a:ext cx="16261504" cy="6197563"/>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57" name="Freeform 4"/>
                <p:cNvSpPr/>
                <p:nvPr/>
              </p:nvSpPr>
              <p:spPr>
                <a:xfrm>
                  <a:off x="0" y="0"/>
                  <a:ext cx="16293254" cy="6261060"/>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5" name="Rectangle 54"/>
              <p:cNvSpPr/>
              <p:nvPr/>
            </p:nvSpPr>
            <p:spPr>
              <a:xfrm>
                <a:off x="3505200" y="4808727"/>
                <a:ext cx="11430000" cy="5016758"/>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Nhóm 3: BIỂU ĐỒ ĐOẠN THẲNG</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Ý nghĩa và các thành phần của biểu đồ </a:t>
                </a:r>
              </a:p>
              <a:p>
                <a:pPr algn="just">
                  <a:lnSpc>
                    <a:spcPct val="150000"/>
                  </a:lnSpc>
                  <a:spcAft>
                    <a:spcPts val="600"/>
                  </a:spcAft>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    đoạn thẳng</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Vẽ biểu đồ đoạn thẳng</a:t>
                </a:r>
              </a:p>
              <a:p>
                <a:pPr marL="571500" indent="-571500" algn="just">
                  <a:lnSpc>
                    <a:spcPct val="150000"/>
                  </a:lnSpc>
                  <a:spcAft>
                    <a:spcPts val="600"/>
                  </a:spcAft>
                  <a:buFontTx/>
                  <a:buChar char="-"/>
                  <a:tabLst>
                    <a:tab pos="3429000" algn="ctr"/>
                    <a:tab pos="4552315" algn="l"/>
                  </a:tabLst>
                </a:pPr>
                <a:r>
                  <a:rPr lang="en-US" sz="4000">
                    <a:solidFill>
                      <a:prstClr val="black"/>
                    </a:solidFill>
                    <a:latin typeface="Arial" panose="020B0604020202020204" pitchFamily="34" charset="0"/>
                    <a:ea typeface="Noto Sans Symbols"/>
                    <a:cs typeface="Arial" panose="020B0604020202020204" pitchFamily="34" charset="0"/>
                  </a:rPr>
                  <a:t>Đọc và phân tích dữ liệu từ biểu đồ đoạn thẳng</a:t>
                </a:r>
              </a:p>
            </p:txBody>
          </p:sp>
        </p:grpSp>
        <p:pic>
          <p:nvPicPr>
            <p:cNvPr id="58"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4746932" y="5066987"/>
              <a:ext cx="1671935" cy="913294"/>
            </a:xfrm>
            <a:prstGeom prst="rect">
              <a:avLst/>
            </a:prstGeom>
          </p:spPr>
        </p:pic>
      </p:grpSp>
    </p:spTree>
    <p:extLst>
      <p:ext uri="{BB962C8B-B14F-4D97-AF65-F5344CB8AC3E}">
        <p14:creationId xmlns:p14="http://schemas.microsoft.com/office/powerpoint/2010/main" val="193952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9F8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50455" y="-419100"/>
            <a:ext cx="3512199" cy="19349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3083">
            <a:off x="4526261" y="7682230"/>
            <a:ext cx="3538198" cy="2914188"/>
          </a:xfrm>
          <a:prstGeom prst="rect">
            <a:avLst/>
          </a:prstGeom>
        </p:spPr>
      </p:pic>
      <p:grpSp>
        <p:nvGrpSpPr>
          <p:cNvPr id="4" name="Group 4"/>
          <p:cNvGrpSpPr/>
          <p:nvPr/>
        </p:nvGrpSpPr>
        <p:grpSpPr>
          <a:xfrm>
            <a:off x="2892100" y="2171700"/>
            <a:ext cx="12611100" cy="60198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94126">
            <a:off x="391538" y="3964135"/>
            <a:ext cx="3546677" cy="3661086"/>
          </a:xfrm>
          <a:prstGeom prst="rect">
            <a:avLst/>
          </a:prstGeom>
        </p:spPr>
      </p:pic>
      <p:pic>
        <p:nvPicPr>
          <p:cNvPr id="19"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3296">
            <a:off x="15137891" y="5443750"/>
            <a:ext cx="2453534" cy="4589945"/>
          </a:xfrm>
          <a:prstGeom prst="rect">
            <a:avLst/>
          </a:prstGeom>
        </p:spPr>
      </p:pic>
      <p:sp>
        <p:nvSpPr>
          <p:cNvPr id="21" name="Rectangle 20"/>
          <p:cNvSpPr/>
          <p:nvPr/>
        </p:nvSpPr>
        <p:spPr>
          <a:xfrm>
            <a:off x="5638800" y="3990964"/>
            <a:ext cx="7010400" cy="1710853"/>
          </a:xfrm>
          <a:prstGeom prst="rect">
            <a:avLst/>
          </a:prstGeom>
        </p:spPr>
        <p:txBody>
          <a:bodyPr wrap="square">
            <a:spAutoFit/>
          </a:bodyPr>
          <a:lstStyle/>
          <a:p>
            <a:pPr algn="ctr">
              <a:lnSpc>
                <a:spcPct val="150000"/>
              </a:lnSpc>
              <a:tabLst>
                <a:tab pos="360045" algn="l"/>
                <a:tab pos="720090" algn="l"/>
              </a:tabLst>
            </a:pPr>
            <a:r>
              <a:rPr lang="en-US" sz="8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8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9F86">
            <a:alpha val="65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371930">
            <a:off x="16546703" y="132431"/>
            <a:ext cx="1676400" cy="923544"/>
          </a:xfrm>
          <a:prstGeom prst="rect">
            <a:avLst/>
          </a:prstGeom>
        </p:spPr>
      </p:pic>
      <p:pic>
        <p:nvPicPr>
          <p:cNvPr id="7" name="Picture 7"/>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a:xfrm rot="13716325">
            <a:off x="16199209" y="7557924"/>
            <a:ext cx="2761521" cy="4007484"/>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919034">
            <a:off x="43696" y="-151115"/>
            <a:ext cx="904528" cy="1663847"/>
          </a:xfrm>
          <a:prstGeom prst="rect">
            <a:avLst/>
          </a:prstGeom>
        </p:spPr>
      </p:pic>
      <p:sp>
        <p:nvSpPr>
          <p:cNvPr id="17" name="Rectangle 16"/>
          <p:cNvSpPr/>
          <p:nvPr/>
        </p:nvSpPr>
        <p:spPr>
          <a:xfrm>
            <a:off x="6173191" y="419100"/>
            <a:ext cx="5867399" cy="113107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lgn="ctr">
              <a:lnSpc>
                <a:spcPct val="150000"/>
              </a:lnSpc>
              <a:defRPr/>
            </a:pPr>
            <a:r>
              <a:rPr lang="en-US" sz="4500" b="1" kern="0">
                <a:solidFill>
                  <a:schemeClr val="bg1"/>
                </a:solidFill>
                <a:latin typeface="Arial" panose="020B0604020202020204" pitchFamily="34" charset="0"/>
                <a:cs typeface="Arial" panose="020B0604020202020204" pitchFamily="34" charset="0"/>
                <a:sym typeface="Arial"/>
              </a:rPr>
              <a:t>Bài </a:t>
            </a:r>
            <a:r>
              <a:rPr lang="vi-VN" sz="4500" b="1" kern="0">
                <a:solidFill>
                  <a:schemeClr val="bg1"/>
                </a:solidFill>
                <a:cs typeface="Arial" panose="020B0604020202020204" pitchFamily="34" charset="0"/>
                <a:sym typeface="Arial"/>
              </a:rPr>
              <a:t>1</a:t>
            </a:r>
            <a:r>
              <a:rPr lang="en-US" sz="4500" b="1" kern="0">
                <a:solidFill>
                  <a:schemeClr val="bg1"/>
                </a:solidFill>
                <a:latin typeface="Arial" panose="020B0604020202020204" pitchFamily="34" charset="0"/>
                <a:cs typeface="Arial" panose="020B0604020202020204" pitchFamily="34" charset="0"/>
                <a:sym typeface="Arial"/>
              </a:rPr>
              <a:t>: (SGK – tr</a:t>
            </a:r>
            <a:r>
              <a:rPr lang="en-US" sz="4500" b="1">
                <a:solidFill>
                  <a:schemeClr val="bg1"/>
                </a:solidFill>
                <a:latin typeface="Arial" panose="020B0604020202020204" pitchFamily="34" charset="0"/>
                <a:cs typeface="Arial" panose="020B0604020202020204" pitchFamily="34" charset="0"/>
                <a:sym typeface="Arial"/>
              </a:rPr>
              <a:t>109</a:t>
            </a:r>
            <a:r>
              <a:rPr lang="en-US" sz="4500" b="1" kern="0">
                <a:solidFill>
                  <a:schemeClr val="bg1"/>
                </a:solidFill>
                <a:latin typeface="Arial" panose="020B0604020202020204" pitchFamily="34" charset="0"/>
                <a:cs typeface="Arial" panose="020B0604020202020204" pitchFamily="34" charset="0"/>
                <a:sym typeface="Arial"/>
              </a:rPr>
              <a:t>)</a:t>
            </a:r>
            <a:endParaRPr lang="en-US" sz="4500" b="1" kern="0" dirty="0">
              <a:solidFill>
                <a:schemeClr val="bg1"/>
              </a:solidFill>
              <a:latin typeface="Arial" panose="020B0604020202020204" pitchFamily="34" charset="0"/>
              <a:cs typeface="Arial" panose="020B0604020202020204" pitchFamily="34" charset="0"/>
              <a:sym typeface="Arial"/>
            </a:endParaRPr>
          </a:p>
        </p:txBody>
      </p:sp>
      <p:sp>
        <p:nvSpPr>
          <p:cNvPr id="18" name="TextBox 17"/>
          <p:cNvSpPr txBox="1"/>
          <p:nvPr/>
        </p:nvSpPr>
        <p:spPr>
          <a:xfrm>
            <a:off x="609600" y="1866900"/>
            <a:ext cx="17121482" cy="1938992"/>
          </a:xfrm>
          <a:prstGeom prst="rect">
            <a:avLst/>
          </a:prstGeom>
          <a:noFill/>
        </p:spPr>
        <p:txBody>
          <a:bodyPr wrap="square" rtlCol="0">
            <a:spAutoFit/>
          </a:bodyPr>
          <a:lstStyle/>
          <a:p>
            <a:pPr algn="just">
              <a:lnSpc>
                <a:spcPct val="150000"/>
              </a:lnSpc>
            </a:pPr>
            <a:r>
              <a:rPr lang="vi-VN" sz="4000">
                <a:cs typeface="Arial" panose="020B0604020202020204" pitchFamily="34" charset="0"/>
              </a:rPr>
              <a:t>Bảng thống kê dưới đây biểu diễn dữ liệu về chỉ tiêu của gia đình bạn Lan. Em hãy phân loại dữ liệu trên hai tiêu chí định tính và định lượng.</a:t>
            </a:r>
            <a:endParaRPr lang="en-US" sz="4000">
              <a:latin typeface="Arial" panose="020B0604020202020204" pitchFamily="34" charset="0"/>
              <a:cs typeface="Arial" panose="020B0604020202020204" pitchFamily="34" charset="0"/>
            </a:endParaRPr>
          </a:p>
        </p:txBody>
      </p:sp>
      <p:pic>
        <p:nvPicPr>
          <p:cNvPr id="22"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04807">
            <a:off x="238124" y="8978392"/>
            <a:ext cx="2222301" cy="1070745"/>
          </a:xfrm>
          <a:prstGeom prst="rect">
            <a:avLst/>
          </a:prstGeom>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3810001" y="4138296"/>
            <a:ext cx="10744199" cy="5805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9F86">
            <a:alpha val="65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371930">
            <a:off x="16546703" y="132431"/>
            <a:ext cx="1676400" cy="923544"/>
          </a:xfrm>
          <a:prstGeom prst="rect">
            <a:avLst/>
          </a:prstGeom>
        </p:spPr>
      </p:pic>
      <p:pic>
        <p:nvPicPr>
          <p:cNvPr id="7" name="Picture 7"/>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a:xfrm rot="13716325">
            <a:off x="16504009" y="7790130"/>
            <a:ext cx="2761521" cy="4007484"/>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62476">
            <a:off x="548362" y="169734"/>
            <a:ext cx="904528" cy="1663847"/>
          </a:xfrm>
          <a:prstGeom prst="rect">
            <a:avLst/>
          </a:prstGeom>
        </p:spPr>
      </p:pic>
      <p:pic>
        <p:nvPicPr>
          <p:cNvPr id="9"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6140">
            <a:off x="197371" y="9224505"/>
            <a:ext cx="1323190" cy="876801"/>
          </a:xfrm>
          <a:prstGeom prst="rect">
            <a:avLst/>
          </a:prstGeom>
        </p:spPr>
      </p:pic>
      <p:sp>
        <p:nvSpPr>
          <p:cNvPr id="10" name="Oval Callout 9"/>
          <p:cNvSpPr/>
          <p:nvPr/>
        </p:nvSpPr>
        <p:spPr>
          <a:xfrm>
            <a:off x="8438820" y="594203"/>
            <a:ext cx="1752600" cy="965974"/>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609600" y="2019300"/>
            <a:ext cx="9601200" cy="5786199"/>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Dữ liệu định tính:</a:t>
            </a:r>
          </a:p>
          <a:p>
            <a:pPr marL="571500" indent="-571500" algn="just">
              <a:lnSpc>
                <a:spcPct val="150000"/>
              </a:lnSpc>
              <a:spcAft>
                <a:spcPts val="6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Mục chi tiêu: Chi tiêu thiết yếu; chi tiêu tài chính; chi tiêu cá nhân.</a:t>
            </a:r>
          </a:p>
          <a:p>
            <a:pPr marL="571500" indent="-571500" algn="just">
              <a:lnSpc>
                <a:spcPct val="150000"/>
              </a:lnSpc>
              <a:spcAft>
                <a:spcPts val="6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Liệt kê chi tiết: Ăn, ở, đi lại, hóa đơn tiện ích; Trả nợ, tiết kiệm, dự phòng; Du lịch, giải trí, mua sắm.</a:t>
            </a: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10877220" y="2324100"/>
            <a:ext cx="6877380" cy="4889764"/>
          </a:xfrm>
          <a:prstGeom prst="rect">
            <a:avLst/>
          </a:prstGeom>
        </p:spPr>
      </p:pic>
      <p:sp>
        <p:nvSpPr>
          <p:cNvPr id="4" name="Rectangle 3"/>
          <p:cNvSpPr/>
          <p:nvPr/>
        </p:nvSpPr>
        <p:spPr>
          <a:xfrm>
            <a:off x="609600" y="7828056"/>
            <a:ext cx="12801600" cy="1015663"/>
          </a:xfrm>
          <a:prstGeom prst="rect">
            <a:avLst/>
          </a:prstGeom>
        </p:spPr>
        <p:txBody>
          <a:bodyPr wrap="square">
            <a:spAutoFit/>
          </a:bodyPr>
          <a:lstStyle/>
          <a:p>
            <a:pPr marL="571500" lvl="0" indent="-571500" algn="just">
              <a:lnSpc>
                <a:spcPct val="150000"/>
              </a:lnSpc>
              <a:spcAft>
                <a:spcPts val="600"/>
              </a:spcAft>
              <a:buFontTx/>
              <a:buChar char="-"/>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Dữ liệu định lượng: Tỉ lệ phần trăm: 50%, 20%, 30%</a:t>
            </a:r>
          </a:p>
        </p:txBody>
      </p:sp>
    </p:spTree>
    <p:extLst>
      <p:ext uri="{BB962C8B-B14F-4D97-AF65-F5344CB8AC3E}">
        <p14:creationId xmlns:p14="http://schemas.microsoft.com/office/powerpoint/2010/main" val="1797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9F86">
            <a:alpha val="29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348939" y="8696655"/>
            <a:ext cx="1701061" cy="233713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03436" y="-342900"/>
            <a:ext cx="2625981" cy="1446677"/>
          </a:xfrm>
          <a:prstGeom prst="rect">
            <a:avLst/>
          </a:prstGeom>
        </p:spPr>
      </p:pic>
      <p:pic>
        <p:nvPicPr>
          <p:cNvPr id="57"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536690" flipH="1">
            <a:off x="-47049" y="-60177"/>
            <a:ext cx="833685" cy="1431219"/>
          </a:xfrm>
          <a:prstGeom prst="rect">
            <a:avLst/>
          </a:prstGeom>
        </p:spPr>
      </p:pic>
      <p:pic>
        <p:nvPicPr>
          <p:cNvPr id="58"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66709">
            <a:off x="706083" y="237767"/>
            <a:ext cx="645818" cy="959999"/>
          </a:xfrm>
          <a:prstGeom prst="rect">
            <a:avLst/>
          </a:prstGeom>
        </p:spPr>
      </p:pic>
      <p:pic>
        <p:nvPicPr>
          <p:cNvPr id="13"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2854">
            <a:off x="-441925" y="5887684"/>
            <a:ext cx="1623435" cy="1440430"/>
          </a:xfrm>
          <a:prstGeom prst="rect">
            <a:avLst/>
          </a:prstGeom>
        </p:spPr>
      </p:pic>
      <p:sp>
        <p:nvSpPr>
          <p:cNvPr id="14" name="TextBox 13"/>
          <p:cNvSpPr txBox="1"/>
          <p:nvPr/>
        </p:nvSpPr>
        <p:spPr>
          <a:xfrm>
            <a:off x="6286500" y="800100"/>
            <a:ext cx="57150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Bài 2: (SGK – tr.109)</a:t>
            </a:r>
          </a:p>
        </p:txBody>
      </p:sp>
      <p:sp>
        <p:nvSpPr>
          <p:cNvPr id="4" name="Rectangle 3"/>
          <p:cNvSpPr/>
          <p:nvPr/>
        </p:nvSpPr>
        <p:spPr>
          <a:xfrm>
            <a:off x="914400" y="1866900"/>
            <a:ext cx="16459200" cy="3785652"/>
          </a:xfrm>
          <a:prstGeom prst="rect">
            <a:avLst/>
          </a:prstGeom>
        </p:spPr>
        <p:txBody>
          <a:bodyPr wrap="square">
            <a:spAutoFit/>
          </a:bodyPr>
          <a:lstStyle/>
          <a:p>
            <a:pPr algn="just">
              <a:lnSpc>
                <a:spcPct val="150000"/>
              </a:lnSpc>
            </a:pPr>
            <a:r>
              <a:rPr lang="vi-VN" sz="4000">
                <a:solidFill>
                  <a:srgbClr val="000000"/>
                </a:solidFill>
              </a:rPr>
              <a:t>Thống kê điểm kiểm tra môn Toán của 10 học sinh giỏi Toán của lớp 7B, ta được dãy số liệu sau: 8; 8; 8; 8,5; 9; 9; 9; 9,5; 10; 10.</a:t>
            </a:r>
          </a:p>
          <a:p>
            <a:pPr algn="just">
              <a:lnSpc>
                <a:spcPct val="150000"/>
              </a:lnSpc>
            </a:pPr>
            <a:r>
              <a:rPr lang="vi-VN" sz="4000">
                <a:solidFill>
                  <a:srgbClr val="000000"/>
                </a:solidFill>
              </a:rPr>
              <a:t>Dữ liệu trên có đại diện cho kết quả kiểm tra môn Toán của học sinh </a:t>
            </a:r>
            <a:r>
              <a:rPr lang="en-US" sz="4000">
                <a:solidFill>
                  <a:srgbClr val="000000"/>
                </a:solidFill>
              </a:rPr>
              <a:t>  </a:t>
            </a:r>
            <a:r>
              <a:rPr lang="vi-VN" sz="4000">
                <a:solidFill>
                  <a:srgbClr val="000000"/>
                </a:solidFill>
              </a:rPr>
              <a:t>lớp 7B hay không?</a:t>
            </a:r>
            <a:endParaRPr lang="vi-VN" sz="4000" b="0" i="0">
              <a:solidFill>
                <a:srgbClr val="000000"/>
              </a:solidFill>
              <a:effectLst/>
            </a:endParaRPr>
          </a:p>
        </p:txBody>
      </p:sp>
      <p:sp>
        <p:nvSpPr>
          <p:cNvPr id="9" name="Rectangle 8"/>
          <p:cNvSpPr/>
          <p:nvPr/>
        </p:nvSpPr>
        <p:spPr>
          <a:xfrm>
            <a:off x="1066800" y="7519663"/>
            <a:ext cx="16282139" cy="1938992"/>
          </a:xfrm>
          <a:prstGeom prst="rect">
            <a:avLst/>
          </a:prstGeom>
        </p:spPr>
        <p:txBody>
          <a:bodyPr wrap="square">
            <a:spAutoFit/>
          </a:bodyPr>
          <a:lstStyle/>
          <a:p>
            <a:pPr algn="just">
              <a:lnSpc>
                <a:spcPct val="150000"/>
              </a:lnSpc>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Dữ liệu trên không đại diện cho kết quả kiểm tra Toán của lớp 7B vì còn thiếu dữ liệu của các học sinh không phải học sinh giỏi Toán.</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Oval Callout 14"/>
          <p:cNvSpPr/>
          <p:nvPr/>
        </p:nvSpPr>
        <p:spPr>
          <a:xfrm>
            <a:off x="8486955" y="5994503"/>
            <a:ext cx="1752600" cy="965974"/>
          </a:xfrm>
          <a:prstGeom prst="wedgeEllipseCallout">
            <a:avLst>
              <a:gd name="adj1" fmla="val 43514"/>
              <a:gd name="adj2" fmla="val 57767"/>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8517989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9"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474</Words>
  <PresentationFormat>Custom</PresentationFormat>
  <Paragraphs>49</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Noto Sans Symbols</vt:lpstr>
      <vt:lpstr>Kavoon</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2022-10-19T06:05:00Z</dcterms:modified>
  <dc:identifier>DAFODxhJNsQ</dc:identifier>
</cp:coreProperties>
</file>