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8" r:id="rId3"/>
    <p:sldId id="338" r:id="rId4"/>
    <p:sldId id="341" r:id="rId5"/>
    <p:sldId id="309" r:id="rId6"/>
    <p:sldId id="350" r:id="rId7"/>
    <p:sldId id="352" r:id="rId8"/>
    <p:sldId id="310" r:id="rId9"/>
    <p:sldId id="351" r:id="rId10"/>
    <p:sldId id="348" r:id="rId11"/>
    <p:sldId id="353" r:id="rId12"/>
    <p:sldId id="311" r:id="rId13"/>
    <p:sldId id="312" r:id="rId14"/>
    <p:sldId id="345" r:id="rId15"/>
    <p:sldId id="346" r:id="rId16"/>
    <p:sldId id="347" r:id="rId17"/>
    <p:sldId id="337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60"/>
  </p:normalViewPr>
  <p:slideViewPr>
    <p:cSldViewPr snapToGrid="0">
      <p:cViewPr>
        <p:scale>
          <a:sx n="50" d="100"/>
          <a:sy n="50" d="100"/>
        </p:scale>
        <p:origin x="-177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40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6" y="277401"/>
            <a:ext cx="10339437" cy="87550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337" y="1377695"/>
            <a:ext cx="10339437" cy="4952453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</a:defRPr>
            </a:lvl1pPr>
            <a:lvl2pPr>
              <a:defRPr sz="2000" baseline="0">
                <a:latin typeface="Arial" panose="020B0604020202020204" pitchFamily="34" charset="0"/>
              </a:defRPr>
            </a:lvl2pPr>
            <a:lvl3pPr>
              <a:defRPr sz="1600" baseline="0">
                <a:latin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1" y="6393642"/>
            <a:ext cx="1562162" cy="370396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336" y="6398913"/>
            <a:ext cx="862487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8" y="2058750"/>
            <a:ext cx="10315054" cy="1468800"/>
          </a:xfrm>
        </p:spPr>
        <p:txBody>
          <a:bodyPr anchor="b"/>
          <a:lstStyle>
            <a:lvl1pPr algn="l">
              <a:defRPr sz="4000" b="0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338" y="3530129"/>
            <a:ext cx="1031505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537780" cy="370396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338" y="6135808"/>
            <a:ext cx="86248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84338" y="624110"/>
            <a:ext cx="10315054" cy="128089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338" y="2133600"/>
            <a:ext cx="5096878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2864" y="2126222"/>
            <a:ext cx="4986528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537780" cy="370396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338" y="6135808"/>
            <a:ext cx="86248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1584338" y="624110"/>
            <a:ext cx="10254094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339" y="1972703"/>
            <a:ext cx="507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338" y="2548966"/>
            <a:ext cx="507249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12865" y="1969475"/>
            <a:ext cx="49255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12864" y="2545738"/>
            <a:ext cx="4925567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476819" cy="370396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84338" y="6135808"/>
            <a:ext cx="86248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8" y="624110"/>
            <a:ext cx="10339438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scontent.fsgn2-1.fna.fbcdn.net/v/t1.0-0/p160x160/81424748_857087998081085_3143985815235854336_n.jpg?_nc_cat=104&amp;_nc_ohc=hHNPMkuYDJUAX-XWkG-&amp;_nc_ht=scontent.fsgn2-1.fna&amp;_nc_tp=1002&amp;oh=f7518a05f3d65c69648a4c37ebe5e969&amp;oe=5E8E3AD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21" y="874762"/>
            <a:ext cx="10882486" cy="1190897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PHÁP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STEM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13F996-3CB7-824D-A726-C07C3B4E0C76}"/>
              </a:ext>
            </a:extLst>
          </p:cNvPr>
          <p:cNvSpPr txBox="1"/>
          <p:nvPr/>
        </p:nvSpPr>
        <p:spPr>
          <a:xfrm>
            <a:off x="9365673" y="7176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D:\Trinh\Hoa day hoc\khoi 11cb\2019 - 2020\STEM\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381250"/>
            <a:ext cx="7169154" cy="39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7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BE1C2-2D20-471F-A003-0D0006B9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6" y="277401"/>
            <a:ext cx="10339437" cy="7363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B19A1-634E-4BDB-AE8E-30135F66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37" y="1152907"/>
            <a:ext cx="10339437" cy="517724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376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4704" y="1305067"/>
            <a:ext cx="713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định hướng thiết kế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TK1.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Sử dụng những nguyên liệu gì để tạo đèn sáp nến tạo mùi hương?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TK2.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cách nào để tăng hiệu quả sử dụng từ những nguyên liệu đã chọn. 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TK3.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Chọn cách thiết kế trái cây thích hợp để đèn cháy tốt.  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Khảo sát sự tương thích của các thành phần trong đèn sáp nến tạo mùi hương. </a:t>
            </a:r>
          </a:p>
        </p:txBody>
      </p:sp>
      <p:pic>
        <p:nvPicPr>
          <p:cNvPr id="5" name="Picture 2" descr="3bd88636f00d0853511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0" t="25972" r="35255" b="30278"/>
          <a:stretch>
            <a:fillRect/>
          </a:stretch>
        </p:blipFill>
        <p:spPr bwMode="auto">
          <a:xfrm>
            <a:off x="8381341" y="1156277"/>
            <a:ext cx="353408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88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BE1C2-2D20-471F-A003-0D0006B9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HĐ4: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B19A1-634E-4BDB-AE8E-30135F66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38" y="1152908"/>
            <a:ext cx="10154582" cy="464160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 chọn dụng cụ/thiết bị thí nghiệm để chế tạp, lắp ráp…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11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BE1C2-2D20-471F-A003-0D0006B9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6" y="277401"/>
            <a:ext cx="10339437" cy="73585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HĐ5: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B19A1-634E-4BDB-AE8E-30135F66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37" y="1013254"/>
            <a:ext cx="10339437" cy="50297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 cụ/thiết bị/mô hình/đồ vật..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video, dung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073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135EC-9507-C64E-86C3-ABF251BA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7" y="277401"/>
            <a:ext cx="9856550" cy="87550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CHÍ ĐÁNH GIÁ BÀI HỌC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496D058-D0BF-4A41-8104-D08925FAA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072800"/>
              </p:ext>
            </p:extLst>
          </p:nvPr>
        </p:nvGraphicFramePr>
        <p:xfrm>
          <a:off x="1690240" y="872834"/>
          <a:ext cx="9644743" cy="5785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9030">
                  <a:extLst>
                    <a:ext uri="{9D8B030D-6E8A-4147-A177-3AD203B41FA5}">
                      <a16:colId xmlns:a16="http://schemas.microsoft.com/office/drawing/2014/main" xmlns="" val="2427794615"/>
                    </a:ext>
                  </a:extLst>
                </a:gridCol>
                <a:gridCol w="8905713">
                  <a:extLst>
                    <a:ext uri="{9D8B030D-6E8A-4147-A177-3AD203B41FA5}">
                      <a16:colId xmlns:a16="http://schemas.microsoft.com/office/drawing/2014/main" xmlns="" val="3556398969"/>
                    </a:ext>
                  </a:extLst>
                </a:gridCol>
              </a:tblGrid>
              <a:tr h="7758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l-NL" sz="2400" b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l-NL" sz="2400" b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400" b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507" marR="2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4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507" marR="2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580710"/>
                  </a:ext>
                </a:extLst>
              </a:tr>
              <a:tr h="122863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4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Kế hoạch và tài liệu dạy học</a:t>
                      </a:r>
                      <a:endParaRPr lang="en-US" sz="24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507" marR="255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24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phù hợp của chuỗi hoạt động học với mục tiêu, nội dung và phương pháp dạy học được sử dụng.</a:t>
                      </a:r>
                      <a:endParaRPr lang="en-US" sz="24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507" marR="2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1872468"/>
                  </a:ext>
                </a:extLst>
              </a:tr>
              <a:tr h="1323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24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rõ ràng của mục tiêu, nội dung, kĩ thuật tổ chức và sản phẩm cần đạt được của mỗi nhiệm vụ học tập.</a:t>
                      </a:r>
                      <a:endParaRPr lang="en-US" sz="24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507" marR="2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9097304"/>
                  </a:ext>
                </a:extLst>
              </a:tr>
              <a:tr h="1228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24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phù hợp của thiết bị dạy học và học liệu được sử dụng để tổ chức các hoạt động học của học sinh.</a:t>
                      </a:r>
                      <a:endParaRPr lang="en-US" sz="24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507" marR="2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932528"/>
                  </a:ext>
                </a:extLst>
              </a:tr>
              <a:tr h="1228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24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hợp lí của phương án kiểm tra, đánh giá trong quá trình tổ chức hoạt động học của học sinh.</a:t>
                      </a:r>
                      <a:endParaRPr lang="en-US" sz="24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5507" marR="2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6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1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B9760-EAA1-3D48-9315-1FA52114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CHÍ ĐÁNH GIÁ BÀI HỌC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382A4F9-D4C9-CE46-8988-2B81B473B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855765"/>
              </p:ext>
            </p:extLst>
          </p:nvPr>
        </p:nvGraphicFramePr>
        <p:xfrm>
          <a:off x="1584337" y="1295981"/>
          <a:ext cx="9725920" cy="51868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7408">
                  <a:extLst>
                    <a:ext uri="{9D8B030D-6E8A-4147-A177-3AD203B41FA5}">
                      <a16:colId xmlns:a16="http://schemas.microsoft.com/office/drawing/2014/main" xmlns="" val="1180170976"/>
                    </a:ext>
                  </a:extLst>
                </a:gridCol>
                <a:gridCol w="8428512">
                  <a:extLst>
                    <a:ext uri="{9D8B030D-6E8A-4147-A177-3AD203B41FA5}">
                      <a16:colId xmlns:a16="http://schemas.microsoft.com/office/drawing/2014/main" xmlns="" val="1925915480"/>
                    </a:ext>
                  </a:extLst>
                </a:gridCol>
              </a:tblGrid>
              <a:tr h="1194931">
                <a:tc rowSpan="4">
                  <a:txBody>
                    <a:bodyPr/>
                    <a:lstStyle/>
                    <a:p>
                      <a:pPr marL="71755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Tổ chức hoạt động học </a:t>
                      </a:r>
                      <a:r>
                        <a:rPr lang="vi-VN" sz="28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 </a:t>
                      </a:r>
                      <a:r>
                        <a:rPr lang="vi-VN" sz="28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800" b="0" smtClean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800" b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994" marR="2399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sinh động, hấp dẫn học sinh của phương pháp và hình thức chuyển giao nhiệm vụ học tập.</a:t>
                      </a:r>
                      <a:endParaRPr lang="en-US" sz="28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994" marR="2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178518"/>
                  </a:ext>
                </a:extLst>
              </a:tr>
              <a:tr h="93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 năng theo dõi, quan sát, phát hiện kịp thời những khó khăn của học sinh.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994" marR="2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1947843"/>
                  </a:ext>
                </a:extLst>
              </a:tr>
              <a:tr h="1538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phù hợp, hiệu quả của các biện pháp hỗ trợ và khuyến khích học sinh hợp tác, giúp đỡ nhau khi thực hiện nhiệm vụ học tập.</a:t>
                      </a:r>
                      <a:endParaRPr lang="en-US" sz="28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994" marR="2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0633344"/>
                  </a:ext>
                </a:extLst>
              </a:tr>
              <a:tr h="1280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0" spc="-7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hiệu quả hoạt động của giáo viên trong việc tổng hợp, phân tích, đánh giá kết quả hoạt động và quá trình thảo luận của học sinh.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3994" marR="23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586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0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6F5B8-09A0-D843-81E4-2581DF38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CHÍ ĐÁNH GIÁ BÀI HỌC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CBDCB63-09B2-384A-926A-3B4A8C7BE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17812"/>
              </p:ext>
            </p:extLst>
          </p:nvPr>
        </p:nvGraphicFramePr>
        <p:xfrm>
          <a:off x="1584337" y="1377950"/>
          <a:ext cx="9954520" cy="4951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3692">
                  <a:extLst>
                    <a:ext uri="{9D8B030D-6E8A-4147-A177-3AD203B41FA5}">
                      <a16:colId xmlns:a16="http://schemas.microsoft.com/office/drawing/2014/main" xmlns="" val="4083849836"/>
                    </a:ext>
                  </a:extLst>
                </a:gridCol>
                <a:gridCol w="9350828">
                  <a:extLst>
                    <a:ext uri="{9D8B030D-6E8A-4147-A177-3AD203B41FA5}">
                      <a16:colId xmlns:a16="http://schemas.microsoft.com/office/drawing/2014/main" xmlns="" val="40187350"/>
                    </a:ext>
                  </a:extLst>
                </a:gridCol>
              </a:tblGrid>
              <a:tr h="137044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8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Hoạt động của học sinh</a:t>
                      </a:r>
                      <a:endParaRPr lang="en-US" sz="28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648" marR="2964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 năng tiếp nhận và sẵn sàng thực hiện nhiệm vụ học tập của tất cả học sinh trong lớp.</a:t>
                      </a:r>
                      <a:endParaRPr lang="en-US" sz="28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648" marR="29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34177"/>
                  </a:ext>
                </a:extLst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2800" b="0" spc="-7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tích cực, chủ động, sáng tạo, hợp tác của học sinh trong việc thực hiện các nhiệm vụ học tập.</a:t>
                      </a:r>
                      <a:endParaRPr lang="en-US" sz="28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648" marR="29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6421954"/>
                  </a:ext>
                </a:extLst>
              </a:tr>
              <a:tr h="1264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vi-VN" sz="2800" b="0" spc="-7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tham gia tích cực của học sinh trong trình bày, trao đổi, thảo luận về kết quả thực hiện nhiệm vụ học tập.</a:t>
                      </a:r>
                      <a:endParaRPr lang="en-US" sz="2800" b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648" marR="29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4056"/>
                  </a:ext>
                </a:extLst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800" b="0" spc="-7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đúng đắn, chính xác, phù hợp của các kết quả thực hiện nhiệm vụ học tập của học sinh.</a:t>
                      </a: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648" marR="29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5721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09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051223" y="1408670"/>
            <a:ext cx="9156355" cy="5016844"/>
            <a:chOff x="0" y="0"/>
            <a:chExt cx="5159287" cy="3791413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0"/>
              <a:ext cx="5159287" cy="3791413"/>
              <a:chOff x="0" y="0"/>
              <a:chExt cx="5159287" cy="379141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252823" y="370936"/>
                <a:ext cx="16093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0" y="0"/>
                <a:ext cx="5159287" cy="3791413"/>
                <a:chOff x="0" y="0"/>
                <a:chExt cx="5159287" cy="3791413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252823" y="362309"/>
                  <a:ext cx="0" cy="2187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/>
                <p:cNvGrpSpPr/>
                <p:nvPr/>
              </p:nvGrpSpPr>
              <p:grpSpPr>
                <a:xfrm>
                  <a:off x="0" y="0"/>
                  <a:ext cx="5159287" cy="3791413"/>
                  <a:chOff x="0" y="0"/>
                  <a:chExt cx="5159287" cy="3791413"/>
                </a:xfrm>
              </p:grpSpPr>
              <p:sp>
                <p:nvSpPr>
                  <p:cNvPr id="43" name="Text Box 5"/>
                  <p:cNvSpPr txBox="1"/>
                  <p:nvPr/>
                </p:nvSpPr>
                <p:spPr>
                  <a:xfrm>
                    <a:off x="4408098" y="923026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CN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" name="Text Box 13"/>
                  <p:cNvSpPr txBox="1"/>
                  <p:nvPr/>
                </p:nvSpPr>
                <p:spPr>
                  <a:xfrm>
                    <a:off x="4399472" y="1708030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TIN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Text Box 14"/>
                  <p:cNvSpPr txBox="1"/>
                  <p:nvPr/>
                </p:nvSpPr>
                <p:spPr>
                  <a:xfrm>
                    <a:off x="0" y="1311215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NT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Text Box 1"/>
                  <p:cNvSpPr txBox="1"/>
                  <p:nvPr/>
                </p:nvSpPr>
                <p:spPr>
                  <a:xfrm>
                    <a:off x="4399472" y="120770"/>
                    <a:ext cx="665683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TOÁN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Text Box 11"/>
                  <p:cNvSpPr txBox="1"/>
                  <p:nvPr/>
                </p:nvSpPr>
                <p:spPr>
                  <a:xfrm>
                    <a:off x="1181819" y="103517"/>
                    <a:ext cx="665683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VĂN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Text Box 12"/>
                  <p:cNvSpPr txBox="1"/>
                  <p:nvPr/>
                </p:nvSpPr>
                <p:spPr>
                  <a:xfrm>
                    <a:off x="17253" y="77638"/>
                    <a:ext cx="665683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NN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Text Box 19"/>
                  <p:cNvSpPr txBox="1"/>
                  <p:nvPr/>
                </p:nvSpPr>
                <p:spPr>
                  <a:xfrm>
                    <a:off x="8627" y="1958196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GDTC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769080" y="0"/>
                    <a:ext cx="1360170" cy="2303831"/>
                    <a:chOff x="0" y="0"/>
                    <a:chExt cx="1360170" cy="2303831"/>
                  </a:xfrm>
                </p:grpSpPr>
                <p:sp>
                  <p:nvSpPr>
                    <p:cNvPr id="63" name="Text Box 2"/>
                    <p:cNvSpPr txBox="1"/>
                    <p:nvPr/>
                  </p:nvSpPr>
                  <p:spPr>
                    <a:xfrm>
                      <a:off x="343815" y="117043"/>
                      <a:ext cx="672998" cy="43116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LÝ</a:t>
                      </a:r>
                      <a:endParaRPr lang="en-US" sz="2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4" name="Text Box 3"/>
                    <p:cNvSpPr txBox="1"/>
                    <p:nvPr/>
                  </p:nvSpPr>
                  <p:spPr>
                    <a:xfrm>
                      <a:off x="343815" y="892454"/>
                      <a:ext cx="680313" cy="43116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HÓA</a:t>
                      </a:r>
                      <a:endParaRPr lang="en-US" sz="2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5" name="Text Box 4"/>
                    <p:cNvSpPr txBox="1"/>
                    <p:nvPr/>
                  </p:nvSpPr>
                  <p:spPr>
                    <a:xfrm>
                      <a:off x="358445" y="1616659"/>
                      <a:ext cx="687628" cy="43116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SINH</a:t>
                      </a:r>
                      <a:endParaRPr lang="en-US" sz="2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0" y="0"/>
                      <a:ext cx="1360170" cy="23038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51" name="Text Box 16"/>
                  <p:cNvSpPr txBox="1"/>
                  <p:nvPr/>
                </p:nvSpPr>
                <p:spPr>
                  <a:xfrm>
                    <a:off x="1130061" y="871268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SỬ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Text Box 17"/>
                  <p:cNvSpPr txBox="1"/>
                  <p:nvPr/>
                </p:nvSpPr>
                <p:spPr>
                  <a:xfrm>
                    <a:off x="1173193" y="1682151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ĐỊA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Text Box 18"/>
                  <p:cNvSpPr txBox="1"/>
                  <p:nvPr/>
                </p:nvSpPr>
                <p:spPr>
                  <a:xfrm>
                    <a:off x="0" y="715992"/>
                    <a:ext cx="687628" cy="4311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GDCD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871268" y="698740"/>
                    <a:ext cx="1360170" cy="157274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6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5" name="Text Box 26"/>
                  <p:cNvSpPr txBox="1"/>
                  <p:nvPr/>
                </p:nvSpPr>
                <p:spPr>
                  <a:xfrm>
                    <a:off x="2708695" y="2544792"/>
                    <a:ext cx="2450592" cy="50419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THLM (STEM)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Text Box 28"/>
                  <p:cNvSpPr txBox="1"/>
                  <p:nvPr/>
                </p:nvSpPr>
                <p:spPr>
                  <a:xfrm>
                    <a:off x="34506" y="2544792"/>
                    <a:ext cx="2201418" cy="50419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THLM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4753155" y="1354347"/>
                    <a:ext cx="7315" cy="3584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4149306" y="1181819"/>
                    <a:ext cx="277699" cy="7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Arrow Connector 58"/>
                  <p:cNvCxnSpPr/>
                  <p:nvPr/>
                </p:nvCxnSpPr>
                <p:spPr>
                  <a:xfrm flipH="1">
                    <a:off x="2018581" y="327804"/>
                    <a:ext cx="7315" cy="222382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837427" y="319177"/>
                    <a:ext cx="190754" cy="731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 Box 43"/>
                  <p:cNvSpPr txBox="1"/>
                  <p:nvPr/>
                </p:nvSpPr>
                <p:spPr>
                  <a:xfrm>
                    <a:off x="8627" y="3286664"/>
                    <a:ext cx="5149774" cy="504749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26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a:t>HOẠT ĐỘNG TRẢI NGHIỆM, HƯỚNG NGHIỆP</a:t>
                    </a:r>
                    <a:endParaRPr lang="en-US" sz="2600">
                      <a:effectLst/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62" name="Straight Arrow Connector 61"/>
                  <p:cNvCxnSpPr/>
                  <p:nvPr/>
                </p:nvCxnSpPr>
                <p:spPr>
                  <a:xfrm flipH="1">
                    <a:off x="802257" y="327804"/>
                    <a:ext cx="6985" cy="22237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72861" y="327804"/>
                  <a:ext cx="5048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Arrow Connector 35"/>
            <p:cNvCxnSpPr/>
            <p:nvPr/>
          </p:nvCxnSpPr>
          <p:spPr>
            <a:xfrm>
              <a:off x="1138687" y="3045125"/>
              <a:ext cx="0" cy="249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950898" y="3053751"/>
              <a:ext cx="0" cy="249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827228" y="447215"/>
            <a:ext cx="937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 GIÁO DỤC NHÀ TRƯỜNG</a:t>
            </a:r>
          </a:p>
        </p:txBody>
      </p:sp>
    </p:spTree>
    <p:extLst>
      <p:ext uri="{BB962C8B-B14F-4D97-AF65-F5344CB8AC3E}">
        <p14:creationId xmlns:p14="http://schemas.microsoft.com/office/powerpoint/2010/main" val="33940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8"/>
          <p:cNvSpPr txBox="1">
            <a:spLocks noChangeArrowheads="1"/>
          </p:cNvSpPr>
          <p:nvPr/>
        </p:nvSpPr>
        <p:spPr bwMode="gray">
          <a:xfrm>
            <a:off x="2757056" y="1236307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Vật lý (chính khoá): Mạch điện mềm dẻo</a:t>
            </a:r>
          </a:p>
        </p:txBody>
      </p:sp>
      <p:sp>
        <p:nvSpPr>
          <p:cNvPr id="19460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gray">
          <a:xfrm>
            <a:off x="2209320" y="71308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428875"/>
            <a:ext cx="425661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97" y="2428876"/>
            <a:ext cx="669078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89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/>
          <p:cNvSpPr txBox="1">
            <a:spLocks noChangeArrowheads="1"/>
          </p:cNvSpPr>
          <p:nvPr/>
        </p:nvSpPr>
        <p:spPr bwMode="gray">
          <a:xfrm>
            <a:off x="2798618" y="1408329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Vật lý (chính khoá): Mạch điện mềm dẻo</a:t>
            </a:r>
          </a:p>
        </p:txBody>
      </p:sp>
      <p:sp>
        <p:nvSpPr>
          <p:cNvPr id="20484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68" y="2617789"/>
            <a:ext cx="5465233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2209320" y="71308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3488621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752" y="94669"/>
            <a:ext cx="9614807" cy="6604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CHU TRÌNH 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650" y="5288340"/>
            <a:ext cx="1045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STEM.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52" y="669948"/>
            <a:ext cx="10121900" cy="4495800"/>
          </a:xfrm>
        </p:spPr>
      </p:pic>
    </p:spTree>
    <p:extLst>
      <p:ext uri="{BB962C8B-B14F-4D97-AF65-F5344CB8AC3E}">
        <p14:creationId xmlns:p14="http://schemas.microsoft.com/office/powerpoint/2010/main" val="214471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8"/>
          <p:cNvSpPr txBox="1">
            <a:spLocks noChangeArrowheads="1"/>
          </p:cNvSpPr>
          <p:nvPr/>
        </p:nvSpPr>
        <p:spPr bwMode="gray">
          <a:xfrm>
            <a:off x="3131127" y="1257089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Vật lý (chính khoá): Mạch điện mềm dẻo</a:t>
            </a:r>
          </a:p>
        </p:txBody>
      </p:sp>
      <p:sp>
        <p:nvSpPr>
          <p:cNvPr id="21508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4" y="2590801"/>
            <a:ext cx="5425016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209800"/>
            <a:ext cx="3890433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2209320" y="71308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217424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8"/>
          <p:cNvSpPr txBox="1">
            <a:spLocks noChangeArrowheads="1"/>
          </p:cNvSpPr>
          <p:nvPr/>
        </p:nvSpPr>
        <p:spPr bwMode="gray">
          <a:xfrm>
            <a:off x="2687782" y="1230312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Hoá học (chính khoá): Chất thử pH từ thực vật</a:t>
            </a: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5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209801"/>
            <a:ext cx="104648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2209320" y="71308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4215349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8"/>
          <p:cNvSpPr txBox="1">
            <a:spLocks noChangeArrowheads="1"/>
          </p:cNvSpPr>
          <p:nvPr/>
        </p:nvSpPr>
        <p:spPr bwMode="gray">
          <a:xfrm>
            <a:off x="2715491" y="1237239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Toán học (chính khoá): Hình học của lon nước giải khát</a:t>
            </a:r>
          </a:p>
        </p:txBody>
      </p:sp>
      <p:sp>
        <p:nvSpPr>
          <p:cNvPr id="23556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18" y="2133600"/>
            <a:ext cx="7260167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2209320" y="71308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1392771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gray">
          <a:xfrm>
            <a:off x="2673927" y="1230869"/>
            <a:ext cx="9310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Sinh học (chính khoá): Rau trái tươi và phương pháp bảo quản trong không khí</a:t>
            </a:r>
          </a:p>
        </p:txBody>
      </p:sp>
      <p:sp>
        <p:nvSpPr>
          <p:cNvPr id="24580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17" y="2349500"/>
            <a:ext cx="764328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2209320" y="71308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149539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8"/>
          <p:cNvSpPr txBox="1">
            <a:spLocks noChangeArrowheads="1"/>
          </p:cNvSpPr>
          <p:nvPr/>
        </p:nvSpPr>
        <p:spPr bwMode="gray">
          <a:xfrm>
            <a:off x="2230582" y="974697"/>
            <a:ext cx="99614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Toán học (dự án ngoại khoá, mức độ đơn giản): Đo chu vi 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sp>
        <p:nvSpPr>
          <p:cNvPr id="25604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56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209800"/>
            <a:ext cx="555413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1821392" y="451477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67119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8"/>
          <p:cNvSpPr txBox="1">
            <a:spLocks noChangeArrowheads="1"/>
          </p:cNvSpPr>
          <p:nvPr/>
        </p:nvSpPr>
        <p:spPr bwMode="gray">
          <a:xfrm>
            <a:off x="2327564" y="883016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Dự án tích hợp, liên môn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tạp: Chống xói mòn bờ biển</a:t>
            </a:r>
          </a:p>
        </p:txBody>
      </p:sp>
      <p:sp>
        <p:nvSpPr>
          <p:cNvPr id="26628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66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" y="2362200"/>
            <a:ext cx="5031316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362200"/>
            <a:ext cx="559011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655138" y="352869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</p:spTree>
    <p:extLst>
      <p:ext uri="{BB962C8B-B14F-4D97-AF65-F5344CB8AC3E}">
        <p14:creationId xmlns:p14="http://schemas.microsoft.com/office/powerpoint/2010/main" val="3943381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8"/>
          <p:cNvSpPr txBox="1">
            <a:spLocks noChangeArrowheads="1"/>
          </p:cNvSpPr>
          <p:nvPr/>
        </p:nvSpPr>
        <p:spPr bwMode="gray">
          <a:xfrm>
            <a:off x="2840182" y="946566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Cuộc thi Robot chi phí thấp</a:t>
            </a:r>
          </a:p>
        </p:txBody>
      </p:sp>
      <p:sp>
        <p:nvSpPr>
          <p:cNvPr id="27652" name="Rectangle 20"/>
          <p:cNvSpPr>
            <a:spLocks noChangeArrowheads="1"/>
          </p:cNvSpPr>
          <p:nvPr/>
        </p:nvSpPr>
        <p:spPr bwMode="auto">
          <a:xfrm>
            <a:off x="304800" y="6542088"/>
            <a:ext cx="2235200" cy="152400"/>
          </a:xfrm>
          <a:prstGeom prst="rect">
            <a:avLst/>
          </a:prstGeom>
          <a:solidFill>
            <a:srgbClr val="357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112338" y="444128"/>
            <a:ext cx="926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ví dụ sơ lược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gray">
          <a:xfrm>
            <a:off x="2840182" y="1600200"/>
            <a:ext cx="1046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Thiết kế và đua xe năng lượng mặt trời</a:t>
            </a:r>
          </a:p>
        </p:txBody>
      </p:sp>
    </p:spTree>
    <p:extLst>
      <p:ext uri="{BB962C8B-B14F-4D97-AF65-F5344CB8AC3E}">
        <p14:creationId xmlns:p14="http://schemas.microsoft.com/office/powerpoint/2010/main" val="1594867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28" y="0"/>
            <a:ext cx="10339437" cy="6248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KĨ THUẬT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36DB60C-AF1A-9C4A-AC66-EEE48B646E3A}"/>
              </a:ext>
            </a:extLst>
          </p:cNvPr>
          <p:cNvGrpSpPr>
            <a:grpSpLocks noRot="1" noChangeAspect="1"/>
          </p:cNvGrpSpPr>
          <p:nvPr/>
        </p:nvGrpSpPr>
        <p:grpSpPr bwMode="auto">
          <a:xfrm>
            <a:off x="3258293" y="785611"/>
            <a:ext cx="6191569" cy="5767589"/>
            <a:chOff x="2516" y="2380"/>
            <a:chExt cx="7623" cy="7101"/>
          </a:xfrm>
        </p:grpSpPr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xmlns="" id="{E00CFA5A-CD9A-D141-8B69-6FD73FEDEB6C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2380"/>
              <a:ext cx="5545" cy="5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Xác định vấn đề hoặc nhu cầu thực tiễn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Text Box 4">
              <a:extLst>
                <a:ext uri="{FF2B5EF4-FFF2-40B4-BE49-F238E27FC236}">
                  <a16:creationId xmlns:a16="http://schemas.microsoft.com/office/drawing/2014/main" xmlns="" id="{B158606E-B562-C846-AAFD-15AC2643A400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2534" y="3071"/>
              <a:ext cx="7154" cy="20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(Nội dung dạy học theo chương trình được sắp xếp lại phù hợp)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xmlns="" id="{9280B164-F173-034D-B642-5F3BEAD96B59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2673" y="4002"/>
              <a:ext cx="898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Toán</a:t>
              </a:r>
            </a:p>
          </p:txBody>
        </p:sp>
        <p:sp>
          <p:nvSpPr>
            <p:cNvPr id="36" name="Text Box 6">
              <a:extLst>
                <a:ext uri="{FF2B5EF4-FFF2-40B4-BE49-F238E27FC236}">
                  <a16:creationId xmlns:a16="http://schemas.microsoft.com/office/drawing/2014/main" xmlns="" id="{32E96112-F9E1-4643-AB23-95586E1CABAA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848" y="4002"/>
              <a:ext cx="898" cy="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</a:p>
          </p:txBody>
        </p:sp>
        <p:sp>
          <p:nvSpPr>
            <p:cNvPr id="37" name="Text Box 7">
              <a:extLst>
                <a:ext uri="{FF2B5EF4-FFF2-40B4-BE49-F238E27FC236}">
                  <a16:creationId xmlns:a16="http://schemas.microsoft.com/office/drawing/2014/main" xmlns="" id="{D297BE2D-B6A3-CC4A-9C2E-D45E5BE59BE1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103" y="4002"/>
              <a:ext cx="898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Hóa</a:t>
              </a:r>
            </a:p>
          </p:txBody>
        </p:sp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xmlns="" id="{286815BA-8C4C-0046-B7FF-BB4DFA618832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6335" y="4002"/>
              <a:ext cx="898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</a:p>
          </p:txBody>
        </p:sp>
        <p:sp>
          <p:nvSpPr>
            <p:cNvPr id="39" name="Text Box 9">
              <a:extLst>
                <a:ext uri="{FF2B5EF4-FFF2-40B4-BE49-F238E27FC236}">
                  <a16:creationId xmlns:a16="http://schemas.microsoft.com/office/drawing/2014/main" xmlns="" id="{F152AE1F-FFBA-CD48-AADC-B6190B4E9774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009" y="3231"/>
              <a:ext cx="6506" cy="5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Nghiên cứu lý thuyết nền (học kiến thức mới)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0" name="Text Box 10">
              <a:extLst>
                <a:ext uri="{FF2B5EF4-FFF2-40B4-BE49-F238E27FC236}">
                  <a16:creationId xmlns:a16="http://schemas.microsoft.com/office/drawing/2014/main" xmlns="" id="{4EE72EC4-45B3-964F-86A0-00B371B27990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7489" y="4002"/>
              <a:ext cx="898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Tin</a:t>
              </a: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xmlns="" id="{7C570A0F-4C21-8E4F-AA89-91A8813758C4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8617" y="4014"/>
              <a:ext cx="898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CN</a:t>
              </a:r>
            </a:p>
          </p:txBody>
        </p:sp>
        <p:sp>
          <p:nvSpPr>
            <p:cNvPr id="42" name="Text Box 12">
              <a:extLst>
                <a:ext uri="{FF2B5EF4-FFF2-40B4-BE49-F238E27FC236}">
                  <a16:creationId xmlns:a16="http://schemas.microsoft.com/office/drawing/2014/main" xmlns="" id="{EC9C6C00-739E-B64B-845A-3654F1E77B8E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42" y="5340"/>
              <a:ext cx="5138" cy="5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 xuất các giải pháp khả dĩ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3" name="Text Box 13">
              <a:extLst>
                <a:ext uri="{FF2B5EF4-FFF2-40B4-BE49-F238E27FC236}">
                  <a16:creationId xmlns:a16="http://schemas.microsoft.com/office/drawing/2014/main" xmlns="" id="{210BC2F3-5C2F-134E-A271-7052168E7B0E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59" y="6054"/>
              <a:ext cx="5138" cy="5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 giải pháp tốt nhất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4" name="Text Box 14">
              <a:extLst>
                <a:ext uri="{FF2B5EF4-FFF2-40B4-BE49-F238E27FC236}">
                  <a16:creationId xmlns:a16="http://schemas.microsoft.com/office/drawing/2014/main" xmlns="" id="{45690E5D-2B68-AE4E-A76D-3A6B312DFA05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320" y="6785"/>
              <a:ext cx="5545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Chế tạo mô hình hoặc mẫu thử nghiệm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5" name="Text Box 15">
              <a:extLst>
                <a:ext uri="{FF2B5EF4-FFF2-40B4-BE49-F238E27FC236}">
                  <a16:creationId xmlns:a16="http://schemas.microsoft.com/office/drawing/2014/main" xmlns="" id="{85F11CAA-BE81-3545-9F5B-239F7D48A2FB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7494"/>
              <a:ext cx="5138" cy="5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Thử nghiệm và đánh giá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6" name="Text Box 16">
              <a:extLst>
                <a:ext uri="{FF2B5EF4-FFF2-40B4-BE49-F238E27FC236}">
                  <a16:creationId xmlns:a16="http://schemas.microsoft.com/office/drawing/2014/main" xmlns="" id="{E38C4DEB-0320-4E46-A7F9-DD9C14DDC60B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21" y="8197"/>
              <a:ext cx="5138" cy="5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Chia sẻ và thảo luận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47" name="AutoShape 17">
              <a:extLst>
                <a:ext uri="{FF2B5EF4-FFF2-40B4-BE49-F238E27FC236}">
                  <a16:creationId xmlns:a16="http://schemas.microsoft.com/office/drawing/2014/main" xmlns="" id="{2447949B-644D-4040-AFD8-9E1A53317604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2886"/>
              <a:ext cx="0" cy="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8">
              <a:extLst>
                <a:ext uri="{FF2B5EF4-FFF2-40B4-BE49-F238E27FC236}">
                  <a16:creationId xmlns:a16="http://schemas.microsoft.com/office/drawing/2014/main" xmlns="" id="{942297BB-6DE4-3745-B88C-7F3F53ED596F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5108"/>
              <a:ext cx="0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9">
              <a:extLst>
                <a:ext uri="{FF2B5EF4-FFF2-40B4-BE49-F238E27FC236}">
                  <a16:creationId xmlns:a16="http://schemas.microsoft.com/office/drawing/2014/main" xmlns="" id="{B6A3C650-79A0-1D41-BBD1-B0308AF0E459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5846"/>
              <a:ext cx="0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0">
              <a:extLst>
                <a:ext uri="{FF2B5EF4-FFF2-40B4-BE49-F238E27FC236}">
                  <a16:creationId xmlns:a16="http://schemas.microsoft.com/office/drawing/2014/main" xmlns="" id="{55497D75-544D-FD45-A8B9-B541A5EF9EA9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6517"/>
              <a:ext cx="0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21">
              <a:extLst>
                <a:ext uri="{FF2B5EF4-FFF2-40B4-BE49-F238E27FC236}">
                  <a16:creationId xmlns:a16="http://schemas.microsoft.com/office/drawing/2014/main" xmlns="" id="{C44E4AE4-AB69-DB4E-A601-ABDB1A575A58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83" y="7255"/>
              <a:ext cx="0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2">
              <a:extLst>
                <a:ext uri="{FF2B5EF4-FFF2-40B4-BE49-F238E27FC236}">
                  <a16:creationId xmlns:a16="http://schemas.microsoft.com/office/drawing/2014/main" xmlns="" id="{6665F0EF-3D3A-FF4E-89A4-E3572C8C2D11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6071" y="8000"/>
              <a:ext cx="0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3">
              <a:extLst>
                <a:ext uri="{FF2B5EF4-FFF2-40B4-BE49-F238E27FC236}">
                  <a16:creationId xmlns:a16="http://schemas.microsoft.com/office/drawing/2014/main" xmlns="" id="{D9D0D221-C8B3-DC4C-B9B5-6B66B0CB4BC0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8641" y="9216"/>
              <a:ext cx="14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4">
              <a:extLst>
                <a:ext uri="{FF2B5EF4-FFF2-40B4-BE49-F238E27FC236}">
                  <a16:creationId xmlns:a16="http://schemas.microsoft.com/office/drawing/2014/main" xmlns="" id="{CE517FC1-CAEE-D447-8E60-B6012A4BCFCF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V="1">
              <a:off x="10138" y="2621"/>
              <a:ext cx="1" cy="6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25">
              <a:extLst>
                <a:ext uri="{FF2B5EF4-FFF2-40B4-BE49-F238E27FC236}">
                  <a16:creationId xmlns:a16="http://schemas.microsoft.com/office/drawing/2014/main" xmlns="" id="{5C937717-5B41-3C42-80EC-55BF5EA78B57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H="1">
              <a:off x="9066" y="2621"/>
              <a:ext cx="10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26">
              <a:extLst>
                <a:ext uri="{FF2B5EF4-FFF2-40B4-BE49-F238E27FC236}">
                  <a16:creationId xmlns:a16="http://schemas.microsoft.com/office/drawing/2014/main" xmlns="" id="{6641CD5E-3CB4-F04E-A398-22EB2388A53D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H="1">
              <a:off x="2516" y="9216"/>
              <a:ext cx="9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27">
              <a:extLst>
                <a:ext uri="{FF2B5EF4-FFF2-40B4-BE49-F238E27FC236}">
                  <a16:creationId xmlns:a16="http://schemas.microsoft.com/office/drawing/2014/main" xmlns="" id="{07B0A1BF-6EBD-BB4D-85CE-5DF8741E72E3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 flipV="1">
              <a:off x="2535" y="5570"/>
              <a:ext cx="0" cy="36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28">
              <a:extLst>
                <a:ext uri="{FF2B5EF4-FFF2-40B4-BE49-F238E27FC236}">
                  <a16:creationId xmlns:a16="http://schemas.microsoft.com/office/drawing/2014/main" xmlns="" id="{4AA4625D-E900-6B4F-8367-26222A02C9F1}"/>
                </a:ext>
              </a:extLst>
            </p:cNvPr>
            <p:cNvCxnSpPr>
              <a:cxnSpLocks noRot="1" noChangeAspect="1" noEditPoints="1" noChangeArrowheads="1" noChangeShapeType="1"/>
            </p:cNvCxnSpPr>
            <p:nvPr/>
          </p:nvCxnSpPr>
          <p:spPr bwMode="auto">
            <a:xfrm>
              <a:off x="2534" y="5570"/>
              <a:ext cx="100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xmlns="" id="{82DD65D2-0C75-EB45-B721-DDD6E7BDCD2C}"/>
                </a:ext>
              </a:extLst>
            </p:cNvPr>
            <p:cNvSpPr txBox="1"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3503" y="8975"/>
              <a:ext cx="5138" cy="5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Điều chỉnh thiết kế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975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E28C1-19E9-9E46-9281-44EE3585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10" y="1"/>
            <a:ext cx="4906617" cy="55379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 TRÌNH BÀI HỌC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65D3D9A-A2BA-1C49-BE02-41FC4BBD1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58002"/>
              </p:ext>
            </p:extLst>
          </p:nvPr>
        </p:nvGraphicFramePr>
        <p:xfrm>
          <a:off x="1597215" y="631033"/>
          <a:ext cx="10003970" cy="606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757">
                  <a:extLst>
                    <a:ext uri="{9D8B030D-6E8A-4147-A177-3AD203B41FA5}">
                      <a16:colId xmlns:a16="http://schemas.microsoft.com/office/drawing/2014/main" xmlns="" val="2271701405"/>
                    </a:ext>
                  </a:extLst>
                </a:gridCol>
                <a:gridCol w="1785029">
                  <a:extLst>
                    <a:ext uri="{9D8B030D-6E8A-4147-A177-3AD203B41FA5}">
                      <a16:colId xmlns:a16="http://schemas.microsoft.com/office/drawing/2014/main" xmlns="" val="3548997496"/>
                    </a:ext>
                  </a:extLst>
                </a:gridCol>
                <a:gridCol w="2882348">
                  <a:extLst>
                    <a:ext uri="{9D8B030D-6E8A-4147-A177-3AD203B41FA5}">
                      <a16:colId xmlns:a16="http://schemas.microsoft.com/office/drawing/2014/main" xmlns="" val="82384123"/>
                    </a:ext>
                  </a:extLst>
                </a:gridCol>
                <a:gridCol w="3010836">
                  <a:extLst>
                    <a:ext uri="{9D8B030D-6E8A-4147-A177-3AD203B41FA5}">
                      <a16:colId xmlns:a16="http://schemas.microsoft.com/office/drawing/2014/main" xmlns="" val="893673055"/>
                    </a:ext>
                  </a:extLst>
                </a:gridCol>
              </a:tblGrid>
              <a:tr h="621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cực (5E)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THM (VNEN)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940953"/>
                  </a:ext>
                </a:extLst>
              </a:tr>
              <a:tr h="7799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Engage/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tiễn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HĐ1: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6954366"/>
                  </a:ext>
                </a:extLst>
              </a:tr>
              <a:tr h="621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Explore/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Khám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HĐ2: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556614"/>
                  </a:ext>
                </a:extLst>
              </a:tr>
              <a:tr h="5084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Explain/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1763351"/>
                  </a:ext>
                </a:extLst>
              </a:tr>
              <a:tr h="419953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Extend/Elaborate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904145"/>
                  </a:ext>
                </a:extLst>
              </a:tr>
              <a:tr h="524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HĐ3: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077273"/>
                  </a:ext>
                </a:extLst>
              </a:tr>
              <a:tr h="541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HĐ4: </a:t>
                      </a:r>
                      <a:r>
                        <a:rPr lang="en-US" sz="2000" b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000" b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6747970"/>
                  </a:ext>
                </a:extLst>
              </a:tr>
              <a:tr h="5957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9695216"/>
                  </a:ext>
                </a:extLst>
              </a:tr>
              <a:tr h="41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Chia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HĐ5: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7188006"/>
                  </a:ext>
                </a:extLst>
              </a:tr>
              <a:tr h="4199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Evaluate/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135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214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BE1C2-2D20-471F-A003-0D0006B9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B19A1-634E-4BDB-AE8E-30135F66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5" y="1107239"/>
            <a:ext cx="10092798" cy="4887181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video;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" name="Picture 3" descr="Káº¿t quáº£ hÃ¬nh áº£nh cho Ã½ tÆ°á»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68" y="7423"/>
            <a:ext cx="1077532" cy="11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30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47955"/>
              </p:ext>
            </p:extLst>
          </p:nvPr>
        </p:nvGraphicFramePr>
        <p:xfrm>
          <a:off x="425004" y="2938308"/>
          <a:ext cx="8996087" cy="3666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0273"/>
                <a:gridCol w="4627294"/>
                <a:gridCol w="21985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 tiến hành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 nến 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Bật lửa để đốt cháy nến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Mùi các loại trái cây 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biết mùi tự nhiên khi chưa đốt nến và sau khi đốt nến.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 kế đèn  trái cây 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 kế trái cây để vừa nến và đốt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7582" y="136585"/>
            <a:ext cx="1147078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hướng dẫn làm thí nghiệm: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Đốt nến quan sát phản ứng cháy, toả nhiệt như thế nào?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Nhận biết mùi của các loại trái cây khi chưa có để nến vào và để nến vào, so sánh.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Thiết kế các loại trái cây sao cho phù hợp với nến và cháy lâu được.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 sát màu sắc và ghi lại kết quả vào bảng sau: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rong hình ảnh có thể có: thực vật và món ă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46" y="3073112"/>
            <a:ext cx="2260746" cy="30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6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566472"/>
              </p:ext>
            </p:extLst>
          </p:nvPr>
        </p:nvGraphicFramePr>
        <p:xfrm>
          <a:off x="2486325" y="1256137"/>
          <a:ext cx="7539342" cy="3464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93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 sử dụng nguồn nguyên liệu sẵn có. 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 tạo hương thơm dễ chịu, an toàn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 có thời gian sử dụng tối thiểu 3 ngày.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 có hình thức đẹp.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 phí làm đèn tiết kiệm.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88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BE1C2-2D20-471F-A003-0D0006B9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6" y="277401"/>
            <a:ext cx="10339437" cy="7363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B19A1-634E-4BDB-AE8E-30135F66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37" y="1152907"/>
            <a:ext cx="10339437" cy="5177241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844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9301" y="530141"/>
            <a:ext cx="7848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kiến thức nền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KT1.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Vì sao đèn làm bằng trái cây có thể tạo mùi hương? 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KT2.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Vai trò của từng thảnh phần trong đèn sáp nến tạo mùi hương?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KT3.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Khảo sát thời gian sử dụng.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KT4.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thể sử dụng những loại trái cây nào khác không?</a:t>
            </a: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KT5.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thể thay nến bằng những thiết bị để đốt khác hay không? </a:t>
            </a:r>
          </a:p>
        </p:txBody>
      </p:sp>
    </p:spTree>
    <p:extLst>
      <p:ext uri="{BB962C8B-B14F-4D97-AF65-F5344CB8AC3E}">
        <p14:creationId xmlns:p14="http://schemas.microsoft.com/office/powerpoint/2010/main" val="2950827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2180</TotalTime>
  <Words>1945</Words>
  <Application>Microsoft Office PowerPoint</Application>
  <PresentationFormat>Custom</PresentationFormat>
  <Paragraphs>174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  PHƯƠNG PHÁP GIÁO DỤC STEM TRONG GIÁO DỤC PHỔ THÔNG</vt:lpstr>
      <vt:lpstr>CHU TRÌNH STEM</vt:lpstr>
      <vt:lpstr>QUY TRÌNH KĨ THUẬT</vt:lpstr>
      <vt:lpstr>TIẾN TRÌNH BÀI HỌC</vt:lpstr>
      <vt:lpstr>HĐ1: Xác định vấn đề/nhu cầu</vt:lpstr>
      <vt:lpstr>PowerPoint Presentation</vt:lpstr>
      <vt:lpstr>PowerPoint Presentation</vt:lpstr>
      <vt:lpstr>HĐ2: Học kiến thức mới + đề xuất giải pháp/thiết kế</vt:lpstr>
      <vt:lpstr>PowerPoint Presentation</vt:lpstr>
      <vt:lpstr>HĐ3: Trình bày, giải thích, lựa chọn giải pháp</vt:lpstr>
      <vt:lpstr>PowerPoint Presentation</vt:lpstr>
      <vt:lpstr>HĐ4: Chế tạo và thử nghiệm</vt:lpstr>
      <vt:lpstr>HĐ5: Trình bày sản phẩm và đánh giá</vt:lpstr>
      <vt:lpstr>TIÊU CHÍ ĐÁNH GIÁ BÀI HỌC</vt:lpstr>
      <vt:lpstr>TIÊU CHÍ ĐÁNH GIÁ BÀI HỌC</vt:lpstr>
      <vt:lpstr>TIÊU CHÍ ĐÁNH GIÁ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CHUYÊN MÔN DỰA TRÊN PHÂN TÍCH HOẠT ĐỘNG HỌC CỦA HỌC SINH</dc:title>
  <dc:creator>Nguyen Xuan Thanh</dc:creator>
  <cp:lastModifiedBy>Admin</cp:lastModifiedBy>
  <cp:revision>150</cp:revision>
  <dcterms:created xsi:type="dcterms:W3CDTF">2016-04-02T01:18:48Z</dcterms:created>
  <dcterms:modified xsi:type="dcterms:W3CDTF">2020-02-05T15:07:21Z</dcterms:modified>
</cp:coreProperties>
</file>