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7" r:id="rId1"/>
  </p:sldMasterIdLst>
  <p:sldIdLst>
    <p:sldId id="256" r:id="rId2"/>
    <p:sldId id="266" r:id="rId3"/>
    <p:sldId id="257" r:id="rId4"/>
    <p:sldId id="267" r:id="rId5"/>
    <p:sldId id="259" r:id="rId6"/>
    <p:sldId id="260" r:id="rId7"/>
    <p:sldId id="258" r:id="rId8"/>
    <p:sldId id="261" r:id="rId9"/>
    <p:sldId id="263" r:id="rId10"/>
    <p:sldId id="264" r:id="rId11"/>
    <p:sldId id="265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FF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4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2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rgbClr val="0070C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en-US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baseline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aseline="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 </a:t>
            </a:r>
            <a:endParaRPr lang="en-US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rgbClr val="0070C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Sheet2!$A$1:$C$1</c:f>
              <c:strCache>
                <c:ptCount val="3"/>
                <c:pt idx="0">
                  <c:v>Xanh</c:v>
                </c:pt>
                <c:pt idx="1">
                  <c:v>Vàng</c:v>
                </c:pt>
                <c:pt idx="2">
                  <c:v>Đỏ</c:v>
                </c:pt>
              </c:strCache>
            </c:strRef>
          </c:cat>
          <c:val>
            <c:numRef>
              <c:f>Sheet2!$A$2:$C$2</c:f>
              <c:numCache>
                <c:formatCode>General</c:formatCode>
                <c:ptCount val="3"/>
                <c:pt idx="0">
                  <c:v>5</c:v>
                </c:pt>
                <c:pt idx="1">
                  <c:v>12</c:v>
                </c:pt>
                <c:pt idx="2">
                  <c:v>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00246392"/>
        <c:axId val="141407136"/>
      </c:barChart>
      <c:catAx>
        <c:axId val="2002463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rgbClr val="0070C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141407136"/>
        <c:crosses val="autoZero"/>
        <c:auto val="1"/>
        <c:lblAlgn val="ctr"/>
        <c:lblOffset val="100"/>
        <c:noMultiLvlLbl val="0"/>
      </c:catAx>
      <c:valAx>
        <c:axId val="1414071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02463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19050">
      <a:solidFill>
        <a:schemeClr val="accent1">
          <a:lumMod val="75000"/>
        </a:schemeClr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rgbClr val="0070C0"/>
                </a:solidFill>
                <a:latin typeface="+mn-lt"/>
                <a:ea typeface="+mn-ea"/>
                <a:cs typeface="+mn-cs"/>
              </a:defRPr>
            </a:pPr>
            <a:r>
              <a:rPr lang="en-US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baseline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ĐỒ</a:t>
            </a:r>
            <a:endParaRPr lang="en-US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layout>
        <c:manualLayout>
          <c:xMode val="edge"/>
          <c:yMode val="edge"/>
          <c:x val="0.45827077865266835"/>
          <c:y val="1.851851851851851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rgbClr val="0070C0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Sheet1!$B$3</c:f>
              <c:strCache>
                <c:ptCount val="1"/>
                <c:pt idx="0">
                  <c:v>Nữ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Sheet1!$A$4:$A$8</c:f>
              <c:strCache>
                <c:ptCount val="5"/>
                <c:pt idx="0">
                  <c:v>Bóng đá</c:v>
                </c:pt>
                <c:pt idx="1">
                  <c:v>Cầu lông</c:v>
                </c:pt>
                <c:pt idx="2">
                  <c:v>Bơi lội </c:v>
                </c:pt>
                <c:pt idx="3">
                  <c:v>Bóng rổ</c:v>
                </c:pt>
                <c:pt idx="4">
                  <c:v>Khác</c:v>
                </c:pt>
              </c:strCache>
            </c:strRef>
          </c:cat>
          <c:val>
            <c:numRef>
              <c:f>Sheet1!$B$4:$B$8</c:f>
              <c:numCache>
                <c:formatCode>General</c:formatCode>
                <c:ptCount val="5"/>
                <c:pt idx="0">
                  <c:v>3</c:v>
                </c:pt>
                <c:pt idx="1">
                  <c:v>5</c:v>
                </c:pt>
                <c:pt idx="2">
                  <c:v>7</c:v>
                </c:pt>
                <c:pt idx="3">
                  <c:v>1</c:v>
                </c:pt>
                <c:pt idx="4">
                  <c:v>0</c:v>
                </c:pt>
              </c:numCache>
            </c:numRef>
          </c:val>
        </c:ser>
        <c:ser>
          <c:idx val="1"/>
          <c:order val="1"/>
          <c:tx>
            <c:strRef>
              <c:f>Sheet1!$C$3</c:f>
              <c:strCache>
                <c:ptCount val="1"/>
                <c:pt idx="0">
                  <c:v>Nam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Sheet1!$A$4:$A$8</c:f>
              <c:strCache>
                <c:ptCount val="5"/>
                <c:pt idx="0">
                  <c:v>Bóng đá</c:v>
                </c:pt>
                <c:pt idx="1">
                  <c:v>Cầu lông</c:v>
                </c:pt>
                <c:pt idx="2">
                  <c:v>Bơi lội </c:v>
                </c:pt>
                <c:pt idx="3">
                  <c:v>Bóng rổ</c:v>
                </c:pt>
                <c:pt idx="4">
                  <c:v>Khác</c:v>
                </c:pt>
              </c:strCache>
            </c:strRef>
          </c:cat>
          <c:val>
            <c:numRef>
              <c:f>Sheet1!$C$4:$C$8</c:f>
              <c:numCache>
                <c:formatCode>General</c:formatCode>
                <c:ptCount val="5"/>
                <c:pt idx="0">
                  <c:v>6</c:v>
                </c:pt>
                <c:pt idx="1">
                  <c:v>5</c:v>
                </c:pt>
                <c:pt idx="2">
                  <c:v>2</c:v>
                </c:pt>
                <c:pt idx="3">
                  <c:v>3</c:v>
                </c:pt>
                <c:pt idx="4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02627712"/>
        <c:axId val="202628104"/>
      </c:barChart>
      <c:catAx>
        <c:axId val="2026277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0070C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202628104"/>
        <c:crosses val="autoZero"/>
        <c:auto val="1"/>
        <c:lblAlgn val="ctr"/>
        <c:lblOffset val="100"/>
        <c:noMultiLvlLbl val="0"/>
      </c:catAx>
      <c:valAx>
        <c:axId val="2026281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26277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19050">
      <a:solidFill>
        <a:schemeClr val="accent1">
          <a:lumMod val="60000"/>
          <a:lumOff val="40000"/>
        </a:schemeClr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4" Type="http://schemas.openxmlformats.org/officeDocument/2006/relationships/image" Target="../media/image8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8C392-6BFC-467A-8059-F420A8CD95E4}" type="datetimeFigureOut">
              <a:rPr lang="en-US" smtClean="0"/>
              <a:t>27/7/2021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DDAB3-CBAA-43DB-A912-37E09E060E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8182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8C392-6BFC-467A-8059-F420A8CD95E4}" type="datetimeFigureOut">
              <a:rPr lang="en-US" smtClean="0"/>
              <a:t>27/7/2021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DDAB3-CBAA-43DB-A912-37E09E060E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0094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8C392-6BFC-467A-8059-F420A8CD95E4}" type="datetimeFigureOut">
              <a:rPr lang="en-US" smtClean="0"/>
              <a:t>27/7/2021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DDAB3-CBAA-43DB-A912-37E09E060EF9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166090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8C392-6BFC-467A-8059-F420A8CD95E4}" type="datetimeFigureOut">
              <a:rPr lang="en-US" smtClean="0"/>
              <a:t>27/7/2021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DDAB3-CBAA-43DB-A912-37E09E060E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77796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8C392-6BFC-467A-8059-F420A8CD95E4}" type="datetimeFigureOut">
              <a:rPr lang="en-US" smtClean="0"/>
              <a:t>27/7/2021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DDAB3-CBAA-43DB-A912-37E09E060EF9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40068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8C392-6BFC-467A-8059-F420A8CD95E4}" type="datetimeFigureOut">
              <a:rPr lang="en-US" smtClean="0"/>
              <a:t>27/7/2021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DDAB3-CBAA-43DB-A912-37E09E060E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95836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8C392-6BFC-467A-8059-F420A8CD95E4}" type="datetimeFigureOut">
              <a:rPr lang="en-US" smtClean="0"/>
              <a:t>27/7/2021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DDAB3-CBAA-43DB-A912-37E09E060E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52300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8C392-6BFC-467A-8059-F420A8CD95E4}" type="datetimeFigureOut">
              <a:rPr lang="en-US" smtClean="0"/>
              <a:t>27/7/2021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DDAB3-CBAA-43DB-A912-37E09E060E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07746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8C392-6BFC-467A-8059-F420A8CD95E4}" type="datetimeFigureOut">
              <a:rPr lang="en-US" smtClean="0"/>
              <a:t>27/7/2021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DDAB3-CBAA-43DB-A912-37E09E060E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0395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8C392-6BFC-467A-8059-F420A8CD95E4}" type="datetimeFigureOut">
              <a:rPr lang="en-US" smtClean="0"/>
              <a:t>27/7/2021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DDAB3-CBAA-43DB-A912-37E09E060E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7776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8C392-6BFC-467A-8059-F420A8CD95E4}" type="datetimeFigureOut">
              <a:rPr lang="en-US" smtClean="0"/>
              <a:t>27/7/2021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DDAB3-CBAA-43DB-A912-37E09E060E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4247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8C392-6BFC-467A-8059-F420A8CD95E4}" type="datetimeFigureOut">
              <a:rPr lang="en-US" smtClean="0"/>
              <a:t>27/7/2021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DDAB3-CBAA-43DB-A912-37E09E060E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1580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8C392-6BFC-467A-8059-F420A8CD95E4}" type="datetimeFigureOut">
              <a:rPr lang="en-US" smtClean="0"/>
              <a:t>27/7/2021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DDAB3-CBAA-43DB-A912-37E09E060E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6969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8C392-6BFC-467A-8059-F420A8CD95E4}" type="datetimeFigureOut">
              <a:rPr lang="en-US" smtClean="0"/>
              <a:t>27/7/2021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DDAB3-CBAA-43DB-A912-37E09E060E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2755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8C392-6BFC-467A-8059-F420A8CD95E4}" type="datetimeFigureOut">
              <a:rPr lang="en-US" smtClean="0"/>
              <a:t>27/7/2021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DDAB3-CBAA-43DB-A912-37E09E060E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7112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8C392-6BFC-467A-8059-F420A8CD95E4}" type="datetimeFigureOut">
              <a:rPr lang="en-US" smtClean="0"/>
              <a:t>27/7/2021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DDAB3-CBAA-43DB-A912-37E09E060E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8920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C8C392-6BFC-467A-8059-F420A8CD95E4}" type="datetimeFigureOut">
              <a:rPr lang="en-US" smtClean="0"/>
              <a:t>27/7/2021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5DDDAB3-CBAA-43DB-A912-37E09E060E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6430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8" r:id="rId1"/>
    <p:sldLayoutId id="2147483799" r:id="rId2"/>
    <p:sldLayoutId id="2147483800" r:id="rId3"/>
    <p:sldLayoutId id="2147483801" r:id="rId4"/>
    <p:sldLayoutId id="2147483802" r:id="rId5"/>
    <p:sldLayoutId id="2147483803" r:id="rId6"/>
    <p:sldLayoutId id="2147483804" r:id="rId7"/>
    <p:sldLayoutId id="2147483805" r:id="rId8"/>
    <p:sldLayoutId id="2147483806" r:id="rId9"/>
    <p:sldLayoutId id="2147483807" r:id="rId10"/>
    <p:sldLayoutId id="2147483808" r:id="rId11"/>
    <p:sldLayoutId id="2147483809" r:id="rId12"/>
    <p:sldLayoutId id="2147483810" r:id="rId13"/>
    <p:sldLayoutId id="2147483811" r:id="rId14"/>
    <p:sldLayoutId id="2147483812" r:id="rId15"/>
    <p:sldLayoutId id="214748381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chart" Target="../charts/chart1.xml"/><Relationship Id="rId7" Type="http://schemas.openxmlformats.org/officeDocument/2006/relationships/image" Target="../media/image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8.wmf"/><Relationship Id="rId5" Type="http://schemas.openxmlformats.org/officeDocument/2006/relationships/image" Target="../media/image5.wmf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7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9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/>
          <a:stretch>
            <a:fillRect/>
          </a:stretch>
        </p:blipFill>
        <p:spPr>
          <a:xfrm>
            <a:off x="310164" y="1052137"/>
            <a:ext cx="12046868" cy="57912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78224" y="528917"/>
            <a:ext cx="66831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I.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Lý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thuyết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89212" y="0"/>
            <a:ext cx="9560859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BÀI TẬP CUỐI CHƯƠNG IX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3449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18654" y="498764"/>
            <a:ext cx="1148541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9.38:</a:t>
            </a:r>
          </a:p>
          <a:p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hộp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5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thưởng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gồm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chiếc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bút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chì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chiếc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bút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bi.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Quỳnh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ngẫu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thưởng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hộp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liệt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kê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18654" y="2214283"/>
            <a:ext cx="1161010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gồm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1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bút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chì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bút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bi; 2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bút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chì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2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bút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bi.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6049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10898" y="1299882"/>
            <a:ext cx="1052945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I.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Lý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thuyết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arenR"/>
            </a:pP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Ôn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lý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cột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cột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kép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arenR"/>
            </a:pP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suất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kiện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59223" y="578223"/>
            <a:ext cx="103811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Hướng dẫn về nhà</a:t>
            </a:r>
            <a:endParaRPr lang="en-US" sz="2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10898" y="2883316"/>
            <a:ext cx="109956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II.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9.49;9.51;9.55 SBT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89, 90,91.</a:t>
            </a:r>
          </a:p>
        </p:txBody>
      </p:sp>
    </p:spTree>
    <p:extLst>
      <p:ext uri="{BB962C8B-B14F-4D97-AF65-F5344CB8AC3E}">
        <p14:creationId xmlns:p14="http://schemas.microsoft.com/office/powerpoint/2010/main" val="185102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320842"/>
            <a:ext cx="11774905" cy="6384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9598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17600" y="265302"/>
            <a:ext cx="89611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 TẬP CUỐI CHƯƠNG IX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17600" y="1505249"/>
            <a:ext cx="1022096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9.34: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muốn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đội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bóng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lphaLcParenR"/>
            </a:pP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phiếu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thập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dữ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liệu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lphaLcParenR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Thu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thập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phạm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vi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ghi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	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117600" y="788522"/>
            <a:ext cx="55655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II. </a:t>
            </a:r>
            <a:r>
              <a:rPr lang="en-US" sz="28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endParaRPr lang="en-US" sz="2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1112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42737" y="529389"/>
            <a:ext cx="9930063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sz="28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AutoNum type="alphaLcParenR"/>
            </a:pP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phiếu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AutoNum type="alphaLcParenR"/>
            </a:pP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5315441"/>
              </p:ext>
            </p:extLst>
          </p:nvPr>
        </p:nvGraphicFramePr>
        <p:xfrm>
          <a:off x="1042735" y="1507957"/>
          <a:ext cx="9079832" cy="40254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39916"/>
                <a:gridCol w="4539916"/>
              </a:tblGrid>
              <a:tr h="587359">
                <a:tc gridSpan="2"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2800" b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Giới</a:t>
                      </a:r>
                      <a:r>
                        <a:rPr lang="en-US" sz="28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tính</a:t>
                      </a:r>
                      <a:r>
                        <a:rPr lang="en-US" sz="28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28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bạn</a:t>
                      </a:r>
                      <a:r>
                        <a:rPr lang="en-US" sz="28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90863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Nam</a:t>
                      </a:r>
                      <a:endParaRPr lang="en-US" sz="28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Nữ</a:t>
                      </a:r>
                      <a:endParaRPr lang="en-US" sz="28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47242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nl-NL" sz="2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Bạn yêu thích đội bóng nào ?</a:t>
                      </a:r>
                      <a:endParaRPr lang="en-US" sz="28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90863">
                <a:tc gridSpan="2">
                  <a:txBody>
                    <a:bodyPr/>
                    <a:lstStyle/>
                    <a:p>
                      <a:r>
                        <a:rPr lang="en-US" sz="2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Manchester United   </a:t>
                      </a:r>
                      <a:endParaRPr lang="en-US" sz="28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90863">
                <a:tc gridSpan="2">
                  <a:txBody>
                    <a:bodyPr/>
                    <a:lstStyle/>
                    <a:p>
                      <a:r>
                        <a:rPr lang="en-US" sz="2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Manchester City </a:t>
                      </a:r>
                      <a:endParaRPr lang="en-US" sz="28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84138">
                <a:tc gridSpan="2">
                  <a:txBody>
                    <a:bodyPr/>
                    <a:lstStyle/>
                    <a:p>
                      <a:r>
                        <a:rPr lang="en-US" sz="2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Liverpool</a:t>
                      </a:r>
                      <a:endParaRPr lang="en-US" sz="28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90863">
                <a:tc gridSpan="2">
                  <a:txBody>
                    <a:bodyPr/>
                    <a:lstStyle/>
                    <a:p>
                      <a:r>
                        <a:rPr lang="en-US" sz="28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Khác</a:t>
                      </a:r>
                      <a:endParaRPr lang="en-US" sz="28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19" name="Picture 18" descr="[Kết nối tri thức và cuộc sống] Giải toán 6 Bài tập cuối chương IX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9874" y="2236046"/>
            <a:ext cx="200660" cy="22098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" name="Picture 19" descr="[Kết nối tri thức và cuộc sống] Giải toán 6 Bài tập cuối chương IX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2555" y="2211045"/>
            <a:ext cx="200660" cy="22098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" name="Picture 22" descr="[Kết nối tri thức và cuộc sống] Giải toán 6 Bài tập cuối chương IX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6843" y="3548209"/>
            <a:ext cx="200660" cy="22098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" name="Picture 23" descr="[Kết nối tri thức và cuộc sống] Giải toán 6 Bài tập cuối chương IX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3473" y="4689158"/>
            <a:ext cx="200660" cy="22098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" name="Picture 24" descr="[Kết nối tri thức và cuộc sống] Giải toán 6 Bài tập cuối chương IX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5069" y="4084041"/>
            <a:ext cx="200660" cy="220980"/>
          </a:xfrm>
          <a:prstGeom prst="rect">
            <a:avLst/>
          </a:prstGeom>
          <a:noFill/>
          <a:ln>
            <a:noFill/>
          </a:ln>
        </p:spPr>
      </p:pic>
      <p:pic>
        <p:nvPicPr>
          <p:cNvPr id="26" name="Picture 25" descr="[Kết nối tri thức và cuộc sống] Giải toán 6 Bài tập cuối chương IX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5460" y="5118756"/>
            <a:ext cx="200660" cy="2209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08713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66483" y="537883"/>
            <a:ext cx="1101314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9.35: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túi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đựng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bóng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xanh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4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bóng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bóng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đỏ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kích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thước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Nam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bóng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nhìn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túi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4276" y="1452283"/>
            <a:ext cx="6564132" cy="1600201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766483" y="3052484"/>
            <a:ext cx="11107271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lphaLcParenR"/>
            </a:pP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bóng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Nam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342900" indent="-342900">
              <a:buAutoNum type="alphaLcParenR"/>
            </a:pP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bóng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túi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20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ghi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xem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bóng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túi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thiện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thống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kê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342900" indent="-342900">
              <a:buAutoNum type="alphaLcParenR"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AutoNum type="alphaLcParenR"/>
            </a:pP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c)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cột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diễn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thống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kê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d)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suất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kiện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bóng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4710492"/>
              </p:ext>
            </p:extLst>
          </p:nvPr>
        </p:nvGraphicFramePr>
        <p:xfrm>
          <a:off x="972342" y="4195485"/>
          <a:ext cx="812800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Màu</a:t>
                      </a:r>
                      <a:r>
                        <a:rPr lang="en-US" sz="24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bóng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Xanh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Vàng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Đỏ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Số</a:t>
                      </a:r>
                      <a:r>
                        <a:rPr lang="en-US" sz="24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lần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528809"/>
              </p:ext>
            </p:extLst>
          </p:nvPr>
        </p:nvGraphicFramePr>
        <p:xfrm>
          <a:off x="766483" y="6283384"/>
          <a:ext cx="8127999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333"/>
                <a:gridCol w="2709333"/>
                <a:gridCol w="2709333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(1)</a:t>
                      </a:r>
                      <a:r>
                        <a:rPr lang="en-US" sz="2400" b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Xanh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(2) </a:t>
                      </a:r>
                      <a:r>
                        <a:rPr lang="en-US" sz="2400" b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Vàng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(3) </a:t>
                      </a:r>
                      <a:r>
                        <a:rPr lang="en-US" sz="2400" b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Đỏ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58645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3620" y="308467"/>
            <a:ext cx="37517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sz="2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93620" y="677799"/>
            <a:ext cx="81623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bóng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Nam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Xanh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đỏ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93620" y="1169079"/>
            <a:ext cx="106904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b)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3418468"/>
              </p:ext>
            </p:extLst>
          </p:nvPr>
        </p:nvGraphicFramePr>
        <p:xfrm>
          <a:off x="908762" y="1100919"/>
          <a:ext cx="812800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Màu</a:t>
                      </a:r>
                      <a:r>
                        <a:rPr lang="en-US" sz="24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bóng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Xanh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Vàng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Đỏ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Số</a:t>
                      </a:r>
                      <a:r>
                        <a:rPr lang="en-US" sz="24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lần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77433158"/>
              </p:ext>
            </p:extLst>
          </p:nvPr>
        </p:nvGraphicFramePr>
        <p:xfrm>
          <a:off x="3519042" y="2331600"/>
          <a:ext cx="4828707" cy="17693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93620" y="2618509"/>
            <a:ext cx="9502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c)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37297" y="4067939"/>
            <a:ext cx="1098665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d)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suất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kiện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bóng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xanh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suất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kiện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bóng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suất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kiện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bóng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đỏ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87167067"/>
              </p:ext>
            </p:extLst>
          </p:nvPr>
        </p:nvGraphicFramePr>
        <p:xfrm>
          <a:off x="4794250" y="2371725"/>
          <a:ext cx="114300" cy="17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4" name="Equation" r:id="rId4" imgW="114120" imgH="177480" progId="Equation.DSMT4">
                  <p:embed/>
                </p:oleObj>
              </mc:Choice>
              <mc:Fallback>
                <p:oleObj name="Equation" r:id="rId4" imgW="11412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794250" y="2371725"/>
                        <a:ext cx="114300" cy="177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23114644"/>
              </p:ext>
            </p:extLst>
          </p:nvPr>
        </p:nvGraphicFramePr>
        <p:xfrm>
          <a:off x="9742632" y="3941762"/>
          <a:ext cx="1523538" cy="7742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5" name="Equation" r:id="rId6" imgW="774360" imgH="393480" progId="Equation.DSMT4">
                  <p:embed/>
                </p:oleObj>
              </mc:Choice>
              <mc:Fallback>
                <p:oleObj name="Equation" r:id="rId6" imgW="77436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9742632" y="3941762"/>
                        <a:ext cx="1523538" cy="77425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09243293"/>
              </p:ext>
            </p:extLst>
          </p:nvPr>
        </p:nvGraphicFramePr>
        <p:xfrm>
          <a:off x="9742632" y="4729873"/>
          <a:ext cx="1341400" cy="6816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6" name="Equation" r:id="rId8" imgW="774360" imgH="393480" progId="Equation.DSMT4">
                  <p:embed/>
                </p:oleObj>
              </mc:Choice>
              <mc:Fallback>
                <p:oleObj name="Equation" r:id="rId8" imgW="77436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9742632" y="4729873"/>
                        <a:ext cx="1341400" cy="68169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55800199"/>
              </p:ext>
            </p:extLst>
          </p:nvPr>
        </p:nvGraphicFramePr>
        <p:xfrm>
          <a:off x="9610346" y="5450003"/>
          <a:ext cx="1251618" cy="6360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7" name="Equation" r:id="rId10" imgW="774360" imgH="393480" progId="Equation.DSMT4">
                  <p:embed/>
                </p:oleObj>
              </mc:Choice>
              <mc:Fallback>
                <p:oleObj name="Equation" r:id="rId10" imgW="77436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9610346" y="5450003"/>
                        <a:ext cx="1251618" cy="63606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45928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Graphic spid="9" grpId="0">
        <p:bldAsOne/>
      </p:bldGraphic>
      <p:bldP spid="5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50005" y="450761"/>
            <a:ext cx="1080537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9.36: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khảo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môn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thao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thống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kê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9.11</a:t>
            </a:r>
          </a:p>
          <a:p>
            <a:pPr marL="342900" indent="-342900">
              <a:buAutoNum type="alphaLcParenR"/>
            </a:pP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cột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kép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diễn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thống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kê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buAutoNum type="alphaLcParenR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Môn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thao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nam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Môn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thao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nữ</a:t>
            </a:r>
            <a:r>
              <a:rPr lang="en-US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392808"/>
              </p:ext>
            </p:extLst>
          </p:nvPr>
        </p:nvGraphicFramePr>
        <p:xfrm>
          <a:off x="1615141" y="2608731"/>
          <a:ext cx="8127999" cy="274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333"/>
                <a:gridCol w="2709333"/>
                <a:gridCol w="2709333"/>
              </a:tblGrid>
              <a:tr h="376484"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Nữ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Nam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6484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Bóng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đá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6484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Cầu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lông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6484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Bơi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lội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6484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Bóng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rổ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6484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Khác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7851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55708604"/>
              </p:ext>
            </p:extLst>
          </p:nvPr>
        </p:nvGraphicFramePr>
        <p:xfrm>
          <a:off x="1479176" y="1191083"/>
          <a:ext cx="6091517" cy="34021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782781" y="1191083"/>
            <a:ext cx="5403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a)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82781" y="4870280"/>
            <a:ext cx="11139055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Môn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thao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nam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môn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bóng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đá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Môn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nữ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môn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bơi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lội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37626" y="268941"/>
            <a:ext cx="22493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sz="2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5360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03563" y="360219"/>
            <a:ext cx="1080654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9.37: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Minh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bỏ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7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bi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đen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bi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trắng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túi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Minh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ngẫu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bi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túi,xem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bi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bỏ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bi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túi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Minh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100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thấy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58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bi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đen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uất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kiện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“ Minh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bi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đen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79763" y="2606988"/>
            <a:ext cx="109728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sz="28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suất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kiện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“ Minh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đen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19564414"/>
              </p:ext>
            </p:extLst>
          </p:nvPr>
        </p:nvGraphicFramePr>
        <p:xfrm>
          <a:off x="4260273" y="3652528"/>
          <a:ext cx="1711036" cy="9471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0" name="Equation" r:id="rId3" imgW="711000" imgH="393480" progId="Equation.DSMT4">
                  <p:embed/>
                </p:oleObj>
              </mc:Choice>
              <mc:Fallback>
                <p:oleObj name="Equation" r:id="rId3" imgW="71100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260273" y="3652528"/>
                        <a:ext cx="1711036" cy="94718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7413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809</TotalTime>
  <Words>655</Words>
  <PresentationFormat>Widescreen</PresentationFormat>
  <Paragraphs>94</Paragraphs>
  <Slides>11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Times New Roman</vt:lpstr>
      <vt:lpstr>Trebuchet MS</vt:lpstr>
      <vt:lpstr>Wingdings 3</vt:lpstr>
      <vt:lpstr>Facet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2021-07-22T13:02:47Z</dcterms:created>
  <dcterms:modified xsi:type="dcterms:W3CDTF">2021-07-27T11:57:40Z</dcterms:modified>
</cp:coreProperties>
</file>