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27"/>
  </p:notesMasterIdLst>
  <p:sldIdLst>
    <p:sldId id="456" r:id="rId2"/>
    <p:sldId id="345" r:id="rId3"/>
    <p:sldId id="575" r:id="rId4"/>
    <p:sldId id="581" r:id="rId5"/>
    <p:sldId id="326" r:id="rId6"/>
    <p:sldId id="483" r:id="rId7"/>
    <p:sldId id="614" r:id="rId8"/>
    <p:sldId id="608" r:id="rId9"/>
    <p:sldId id="582" r:id="rId10"/>
    <p:sldId id="613" r:id="rId11"/>
    <p:sldId id="612" r:id="rId12"/>
    <p:sldId id="615" r:id="rId13"/>
    <p:sldId id="610" r:id="rId14"/>
    <p:sldId id="611" r:id="rId15"/>
    <p:sldId id="587" r:id="rId16"/>
    <p:sldId id="607" r:id="rId17"/>
    <p:sldId id="484" r:id="rId18"/>
    <p:sldId id="618" r:id="rId19"/>
    <p:sldId id="580" r:id="rId20"/>
    <p:sldId id="593" r:id="rId21"/>
    <p:sldId id="594" r:id="rId22"/>
    <p:sldId id="595" r:id="rId23"/>
    <p:sldId id="616" r:id="rId24"/>
    <p:sldId id="617" r:id="rId25"/>
    <p:sldId id="605"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654"/>
    <a:srgbClr val="005DA2"/>
    <a:srgbClr val="FFFFCC"/>
    <a:srgbClr val="54304F"/>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3" autoAdjust="0"/>
    <p:restoredTop sz="94660"/>
  </p:normalViewPr>
  <p:slideViewPr>
    <p:cSldViewPr>
      <p:cViewPr varScale="1">
        <p:scale>
          <a:sx n="71" d="100"/>
          <a:sy n="71" d="100"/>
        </p:scale>
        <p:origin x="84" y="9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4</a:t>
            </a:fld>
            <a:endParaRPr lang="en-US"/>
          </a:p>
        </p:txBody>
      </p:sp>
    </p:spTree>
    <p:extLst>
      <p:ext uri="{BB962C8B-B14F-4D97-AF65-F5344CB8AC3E}">
        <p14:creationId xmlns:p14="http://schemas.microsoft.com/office/powerpoint/2010/main" val="29328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zh-CN" dirty="0"/>
              <a:t>10</a:t>
            </a:fld>
            <a:endParaRPr lang="en-US" altLang="zh-CN" dirty="0"/>
          </a:p>
        </p:txBody>
      </p:sp>
      <p:sp>
        <p:nvSpPr>
          <p:cNvPr id="6147" name="Rectangle 2"/>
          <p:cNvSpPr>
            <a:spLocks noGrp="1" noRot="1" noChangeAspect="1" noTextEdit="1"/>
          </p:cNvSpPr>
          <p:nvPr>
            <p:ph type="sldImg"/>
          </p:nvPr>
        </p:nvSpPr>
        <p:spPr/>
      </p:sp>
      <p:sp>
        <p:nvSpPr>
          <p:cNvPr id="614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extLst>
      <p:ext uri="{BB962C8B-B14F-4D97-AF65-F5344CB8AC3E}">
        <p14:creationId xmlns:p14="http://schemas.microsoft.com/office/powerpoint/2010/main" val="224479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46976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23</a:t>
            </a:fld>
            <a:endParaRPr lang="en-US"/>
          </a:p>
        </p:txBody>
      </p:sp>
    </p:spTree>
    <p:extLst>
      <p:ext uri="{BB962C8B-B14F-4D97-AF65-F5344CB8AC3E}">
        <p14:creationId xmlns:p14="http://schemas.microsoft.com/office/powerpoint/2010/main" val="416630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spTree>
      <p:nvGrpSpPr>
        <p:cNvPr id="1" name=""/>
        <p:cNvGrpSpPr/>
        <p:nvPr/>
      </p:nvGrpSpPr>
      <p:grpSpPr>
        <a:xfrm>
          <a:off x="0" y="0"/>
          <a:ext cx="0" cy="0"/>
          <a:chOff x="0" y="0"/>
          <a:chExt cx="0" cy="0"/>
        </a:xfrm>
      </p:grpSpPr>
      <p:sp>
        <p:nvSpPr>
          <p:cNvPr id="2" name="Tiêu đề 1"/>
          <p:cNvSpPr>
            <a:spLocks noGrp="1"/>
          </p:cNvSpPr>
          <p:nvPr>
            <p:ph type="ctrTitle"/>
          </p:nvPr>
        </p:nvSpPr>
        <p:spPr>
          <a:xfrm>
            <a:off x="3199208" y="1314450"/>
            <a:ext cx="5143502" cy="1371600"/>
          </a:xfrm>
        </p:spPr>
        <p:txBody>
          <a:bodyPr rtlCol="0" anchor="b">
            <a:normAutofit/>
          </a:bodyPr>
          <a:lstStyle>
            <a:lvl1pPr algn="l" rtl="0">
              <a:defRPr sz="4050"/>
            </a:lvl1pPr>
          </a:lstStyle>
          <a:p>
            <a:pPr rtl="0"/>
            <a:r>
              <a:rPr lang="en-US" smtClean="0"/>
              <a:t>Click to edit Master title style</a:t>
            </a:r>
            <a:endParaRPr lang="vi-VN" dirty="0"/>
          </a:p>
        </p:txBody>
      </p:sp>
      <p:sp>
        <p:nvSpPr>
          <p:cNvPr id="3" name="Phụ đề 2"/>
          <p:cNvSpPr>
            <a:spLocks noGrp="1"/>
          </p:cNvSpPr>
          <p:nvPr>
            <p:ph type="subTitle" idx="1" hasCustomPrompt="1"/>
          </p:nvPr>
        </p:nvSpPr>
        <p:spPr>
          <a:xfrm>
            <a:off x="3199207" y="2800350"/>
            <a:ext cx="5143502" cy="685800"/>
          </a:xfrm>
        </p:spPr>
        <p:txBody>
          <a:bodyPr rtlCol="0"/>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19622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799661" y="316195"/>
            <a:ext cx="1714500" cy="1414131"/>
          </a:xfrm>
        </p:spPr>
        <p:txBody>
          <a:bodyPr rtlCol="0">
            <a:normAutofit/>
          </a:bodyPr>
          <a:lstStyle>
            <a:lvl1pPr algn="l" rtl="0">
              <a:defRPr sz="1800"/>
            </a:lvl1pPr>
          </a:lstStyle>
          <a:p>
            <a:pPr rtl="0"/>
            <a:r>
              <a:rPr lang="en-US" smtClean="0"/>
              <a:t>Click to edit Master title style</a:t>
            </a:r>
            <a:endParaRPr lang="vi-VN" dirty="0"/>
          </a:p>
        </p:txBody>
      </p:sp>
      <p:grpSp>
        <p:nvGrpSpPr>
          <p:cNvPr id="84" name="Nhóm 83"/>
          <p:cNvGrpSpPr>
            <a:grpSpLocks noChangeAspect="1"/>
          </p:cNvGrpSpPr>
          <p:nvPr/>
        </p:nvGrpSpPr>
        <p:grpSpPr>
          <a:xfrm rot="16200000" flipV="1">
            <a:off x="205736" y="826728"/>
            <a:ext cx="3790248" cy="3308889"/>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630596" y="765145"/>
            <a:ext cx="2914650" cy="3429000"/>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98" name="Nhóm 97"/>
          <p:cNvGrpSpPr/>
          <p:nvPr/>
        </p:nvGrpSpPr>
        <p:grpSpPr>
          <a:xfrm>
            <a:off x="3991867" y="239383"/>
            <a:ext cx="2542205" cy="2033129"/>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4160085" y="397202"/>
            <a:ext cx="2245025" cy="1729004"/>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112" name="Nhóm 111"/>
          <p:cNvGrpSpPr/>
          <p:nvPr/>
        </p:nvGrpSpPr>
        <p:grpSpPr>
          <a:xfrm>
            <a:off x="3991867" y="2434230"/>
            <a:ext cx="2542205" cy="2033129"/>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4160085" y="2592049"/>
            <a:ext cx="2245025" cy="1729004"/>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126" name="Chỗ dành sẵn cho Văn bản 3"/>
          <p:cNvSpPr>
            <a:spLocks noGrp="1"/>
          </p:cNvSpPr>
          <p:nvPr>
            <p:ph type="body" sz="half" idx="21"/>
          </p:nvPr>
        </p:nvSpPr>
        <p:spPr>
          <a:xfrm>
            <a:off x="6799661" y="1863744"/>
            <a:ext cx="1714500" cy="2436547"/>
          </a:xfrm>
        </p:spPr>
        <p:txBody>
          <a:bodyPr rtlCol="0" anchor="t" anchorCtr="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sp>
        <p:nvSpPr>
          <p:cNvPr id="8" name="Chỗ dành sẵn cho Số Trang chiếu 7"/>
          <p:cNvSpPr>
            <a:spLocks noGrp="1"/>
          </p:cNvSpPr>
          <p:nvPr>
            <p:ph type="sldNum" sz="quarter" idx="12"/>
          </p:nvPr>
        </p:nvSpPr>
        <p:spPr/>
        <p:txBody>
          <a:bodyPr rtlCol="0"/>
          <a:lstStyle/>
          <a:p>
            <a:fld id="{B86E1D2B-0CA4-49DE-8ACE-2DF230ACA4E4}" type="slidenum">
              <a:rPr lang="en-US" smtClean="0"/>
              <a:t>‹#›</a:t>
            </a:fld>
            <a:endParaRPr lang="en-US"/>
          </a:p>
        </p:txBody>
      </p:sp>
      <p:sp>
        <p:nvSpPr>
          <p:cNvPr id="7" name="Chỗ dành sẵn cho Chân trang 6"/>
          <p:cNvSpPr>
            <a:spLocks noGrp="1"/>
          </p:cNvSpPr>
          <p:nvPr>
            <p:ph type="ftr" sz="quarter" idx="11"/>
          </p:nvPr>
        </p:nvSpPr>
        <p:spPr/>
        <p:txBody>
          <a:bodyPr rtlCol="0"/>
          <a:lstStyle/>
          <a:p>
            <a:endParaRPr lang="en-US"/>
          </a:p>
        </p:txBody>
      </p:sp>
      <p:sp>
        <p:nvSpPr>
          <p:cNvPr id="6" name="Chỗ dành sẵn cho Ngày tháng 5"/>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16753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33799" y="997760"/>
            <a:ext cx="2880360" cy="1577340"/>
          </a:xfrm>
        </p:spPr>
        <p:txBody>
          <a:bodyPr rtlCol="0" anchor="b">
            <a:normAutofit/>
          </a:bodyPr>
          <a:lstStyle>
            <a:lvl1pPr algn="l" rtl="0">
              <a:defRPr sz="2700"/>
            </a:lvl1pPr>
          </a:lstStyle>
          <a:p>
            <a:pPr rtl="0"/>
            <a:r>
              <a:rPr lang="en-US" smtClean="0"/>
              <a:t>Click to edit Master title style</a:t>
            </a:r>
            <a:endParaRPr lang="vi-VN" dirty="0"/>
          </a:p>
        </p:txBody>
      </p:sp>
      <p:sp>
        <p:nvSpPr>
          <p:cNvPr id="3" name="Chỗ dành sẵn cho Nội dung 2"/>
          <p:cNvSpPr>
            <a:spLocks noGrp="1"/>
          </p:cNvSpPr>
          <p:nvPr>
            <p:ph idx="1"/>
          </p:nvPr>
        </p:nvSpPr>
        <p:spPr>
          <a:xfrm>
            <a:off x="627460" y="685800"/>
            <a:ext cx="4629151" cy="37719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Văn bản 3"/>
          <p:cNvSpPr>
            <a:spLocks noGrp="1"/>
          </p:cNvSpPr>
          <p:nvPr>
            <p:ph type="body" sz="half" idx="2"/>
          </p:nvPr>
        </p:nvSpPr>
        <p:spPr>
          <a:xfrm>
            <a:off x="5633799" y="2666643"/>
            <a:ext cx="2880360" cy="1791058"/>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sp>
        <p:nvSpPr>
          <p:cNvPr id="7" name="Chỗ dành sẵn cho Số Trang chiếu 6"/>
          <p:cNvSpPr>
            <a:spLocks noGrp="1"/>
          </p:cNvSpPr>
          <p:nvPr>
            <p:ph type="sldNum" sz="quarter" idx="12"/>
          </p:nvPr>
        </p:nvSpPr>
        <p:spPr>
          <a:xfrm>
            <a:off x="798910" y="4514851"/>
            <a:ext cx="571500" cy="171450"/>
          </a:xfrm>
        </p:spPr>
        <p:txBody>
          <a:bodyPr rtlCol="0"/>
          <a:lstStyle>
            <a:lvl1pPr algn="l" rtl="0">
              <a:defRPr/>
            </a:lvl1pPr>
          </a:lstStyle>
          <a:p>
            <a:fld id="{B86E1D2B-0CA4-49DE-8ACE-2DF230ACA4E4}" type="slidenum">
              <a:rPr lang="en-US" smtClean="0"/>
              <a:t>‹#›</a:t>
            </a:fld>
            <a:endParaRPr lang="en-US"/>
          </a:p>
        </p:txBody>
      </p:sp>
      <p:sp>
        <p:nvSpPr>
          <p:cNvPr id="6" name="Chỗ dành sẵn cho Chân trang 5"/>
          <p:cNvSpPr>
            <a:spLocks noGrp="1"/>
          </p:cNvSpPr>
          <p:nvPr>
            <p:ph type="ftr" sz="quarter" idx="11"/>
          </p:nvPr>
        </p:nvSpPr>
        <p:spPr/>
        <p:txBody>
          <a:bodyPr rtlCol="0"/>
          <a:lstStyle/>
          <a:p>
            <a:endParaRPr lang="en-US"/>
          </a:p>
        </p:txBody>
      </p:sp>
      <p:sp>
        <p:nvSpPr>
          <p:cNvPr id="5" name="Chỗ dành sẵn cho Ngày tháng 4"/>
          <p:cNvSpPr>
            <a:spLocks noGrp="1"/>
          </p:cNvSpPr>
          <p:nvPr>
            <p:ph type="dt" sz="half" idx="10"/>
          </p:nvPr>
        </p:nvSpPr>
        <p:spPr>
          <a:xfrm>
            <a:off x="6056708" y="4514851"/>
            <a:ext cx="1047195" cy="171450"/>
          </a:xfrm>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398278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19668" y="997760"/>
            <a:ext cx="2880360" cy="1577340"/>
          </a:xfrm>
        </p:spPr>
        <p:txBody>
          <a:bodyPr rtlCol="0" anchor="b">
            <a:normAutofit/>
          </a:bodyPr>
          <a:lstStyle>
            <a:lvl1pPr algn="l" rtl="0">
              <a:defRPr sz="2700"/>
            </a:lvl1pPr>
          </a:lstStyle>
          <a:p>
            <a:pPr rtl="0"/>
            <a:r>
              <a:rPr lang="en-US" smtClean="0"/>
              <a:t>Click to edit Master title style</a:t>
            </a:r>
            <a:endParaRPr lang="vi-VN" dirty="0"/>
          </a:p>
        </p:txBody>
      </p:sp>
      <p:grpSp>
        <p:nvGrpSpPr>
          <p:cNvPr id="8" name="Nhóm 7"/>
          <p:cNvGrpSpPr/>
          <p:nvPr/>
        </p:nvGrpSpPr>
        <p:grpSpPr>
          <a:xfrm>
            <a:off x="446659" y="586049"/>
            <a:ext cx="4825049" cy="3790249"/>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627460" y="773396"/>
            <a:ext cx="4457700" cy="3429000"/>
          </a:xfrm>
          <a:solidFill>
            <a:schemeClr val="accent2">
              <a:lumMod val="40000"/>
              <a:lumOff val="60000"/>
            </a:schemeClr>
          </a:solidFill>
          <a:ln w="38100">
            <a:solidFill>
              <a:schemeClr val="bg1"/>
            </a:solidFill>
          </a:ln>
        </p:spPr>
        <p:txBody>
          <a:bodyPr rtlCol="0"/>
          <a:lstStyle>
            <a:lvl1pPr marL="0" indent="0" algn="l" rtl="0">
              <a:buNone/>
              <a:defRPr sz="2400"/>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en-US" smtClean="0"/>
              <a:t>Click icon to add picture</a:t>
            </a:r>
            <a:endParaRPr lang="vi-VN" dirty="0"/>
          </a:p>
        </p:txBody>
      </p:sp>
      <p:sp>
        <p:nvSpPr>
          <p:cNvPr id="4" name="Chỗ dành sẵn cho Văn bản 3"/>
          <p:cNvSpPr>
            <a:spLocks noGrp="1"/>
          </p:cNvSpPr>
          <p:nvPr>
            <p:ph type="body" sz="half" idx="2"/>
          </p:nvPr>
        </p:nvSpPr>
        <p:spPr>
          <a:xfrm>
            <a:off x="5619668" y="2666641"/>
            <a:ext cx="2880360" cy="1626388"/>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sp>
        <p:nvSpPr>
          <p:cNvPr id="7" name="Chỗ dành sẵn cho Số Trang chiếu 6"/>
          <p:cNvSpPr>
            <a:spLocks noGrp="1"/>
          </p:cNvSpPr>
          <p:nvPr>
            <p:ph type="sldNum" sz="quarter" idx="12"/>
          </p:nvPr>
        </p:nvSpPr>
        <p:spPr/>
        <p:txBody>
          <a:bodyPr rtlCol="0"/>
          <a:lstStyle/>
          <a:p>
            <a:fld id="{B86E1D2B-0CA4-49DE-8ACE-2DF230ACA4E4}" type="slidenum">
              <a:rPr lang="en-US" smtClean="0"/>
              <a:t>‹#›</a:t>
            </a:fld>
            <a:endParaRPr lang="en-US"/>
          </a:p>
        </p:txBody>
      </p:sp>
      <p:sp>
        <p:nvSpPr>
          <p:cNvPr id="6" name="Chỗ dành sẵn cho Chân trang 5"/>
          <p:cNvSpPr>
            <a:spLocks noGrp="1"/>
          </p:cNvSpPr>
          <p:nvPr>
            <p:ph type="ftr" sz="quarter" idx="11"/>
          </p:nvPr>
        </p:nvSpPr>
        <p:spPr/>
        <p:txBody>
          <a:bodyPr rtlCol="0"/>
          <a:lstStyle/>
          <a:p>
            <a:endParaRPr lang="en-US"/>
          </a:p>
        </p:txBody>
      </p:sp>
      <p:sp>
        <p:nvSpPr>
          <p:cNvPr id="5" name="Chỗ dành sẵn cho Ngày tháng 4"/>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414612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fld id="{B86E1D2B-0CA4-49DE-8ACE-2DF230ACA4E4}" type="slidenum">
              <a:rPr lang="en-US" smtClean="0"/>
              <a:t>‹#›</a:t>
            </a:fld>
            <a:endParaRPr lang="en-US"/>
          </a:p>
        </p:txBody>
      </p:sp>
      <p:sp>
        <p:nvSpPr>
          <p:cNvPr id="5" name="Chỗ dành sẵn cho Chân trang 4"/>
          <p:cNvSpPr>
            <a:spLocks noGrp="1"/>
          </p:cNvSpPr>
          <p:nvPr>
            <p:ph type="ftr" sz="quarter" idx="11"/>
          </p:nvPr>
        </p:nvSpPr>
        <p:spPr/>
        <p:txBody>
          <a:bodyPr rtlCol="0"/>
          <a:lstStyle/>
          <a:p>
            <a:endParaRPr lang="en-US"/>
          </a:p>
        </p:txBody>
      </p:sp>
      <p:sp>
        <p:nvSpPr>
          <p:cNvPr id="4" name="Chỗ dành sẵn cho Ngày tháng 3"/>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320471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7218202" y="228600"/>
            <a:ext cx="1297148" cy="4257675"/>
          </a:xfrm>
        </p:spPr>
        <p:txBody>
          <a:bodyPr vert="eaVert"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a:xfrm>
            <a:off x="628650" y="228600"/>
            <a:ext cx="6475253" cy="4257675"/>
          </a:xfrm>
        </p:spPr>
        <p:txBody>
          <a:bodyPr vert="eaVert"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fld id="{B86E1D2B-0CA4-49DE-8ACE-2DF230ACA4E4}" type="slidenum">
              <a:rPr lang="en-US" smtClean="0"/>
              <a:t>‹#›</a:t>
            </a:fld>
            <a:endParaRPr lang="en-US"/>
          </a:p>
        </p:txBody>
      </p:sp>
      <p:sp>
        <p:nvSpPr>
          <p:cNvPr id="5" name="Chỗ dành sẵn cho Chân trang 4"/>
          <p:cNvSpPr>
            <a:spLocks noGrp="1"/>
          </p:cNvSpPr>
          <p:nvPr>
            <p:ph type="ftr" sz="quarter" idx="11"/>
          </p:nvPr>
        </p:nvSpPr>
        <p:spPr/>
        <p:txBody>
          <a:bodyPr rtlCol="0"/>
          <a:lstStyle/>
          <a:p>
            <a:endParaRPr lang="en-US"/>
          </a:p>
        </p:txBody>
      </p:sp>
      <p:sp>
        <p:nvSpPr>
          <p:cNvPr id="4" name="Chỗ dành sẵn cho Ngày tháng 3"/>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19231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2023/8/21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2892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fld id="{B86E1D2B-0CA4-49DE-8ACE-2DF230ACA4E4}" type="slidenum">
              <a:rPr lang="en-US" smtClean="0"/>
              <a:t>‹#›</a:t>
            </a:fld>
            <a:endParaRPr lang="en-US"/>
          </a:p>
        </p:txBody>
      </p:sp>
      <p:sp>
        <p:nvSpPr>
          <p:cNvPr id="5" name="Chỗ dành sẵn cho Chân trang 4"/>
          <p:cNvSpPr>
            <a:spLocks noGrp="1"/>
          </p:cNvSpPr>
          <p:nvPr>
            <p:ph type="ftr" sz="quarter" idx="11"/>
          </p:nvPr>
        </p:nvSpPr>
        <p:spPr/>
        <p:txBody>
          <a:bodyPr rtlCol="0"/>
          <a:lstStyle/>
          <a:p>
            <a:endParaRPr lang="en-US"/>
          </a:p>
        </p:txBody>
      </p:sp>
      <p:sp>
        <p:nvSpPr>
          <p:cNvPr id="4" name="Chỗ dành sẵn cho Ngày tháng 3"/>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361099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spTree>
      <p:nvGrpSpPr>
        <p:cNvPr id="1" name=""/>
        <p:cNvGrpSpPr/>
        <p:nvPr/>
      </p:nvGrpSpPr>
      <p:grpSpPr>
        <a:xfrm>
          <a:off x="0" y="0"/>
          <a:ext cx="0" cy="0"/>
          <a:chOff x="0" y="0"/>
          <a:chExt cx="0" cy="0"/>
        </a:xfrm>
      </p:grpSpPr>
      <p:sp>
        <p:nvSpPr>
          <p:cNvPr id="2" name="Tiêu đề 1"/>
          <p:cNvSpPr>
            <a:spLocks noGrp="1"/>
          </p:cNvSpPr>
          <p:nvPr>
            <p:ph type="title"/>
          </p:nvPr>
        </p:nvSpPr>
        <p:spPr>
          <a:xfrm>
            <a:off x="3199210" y="1371600"/>
            <a:ext cx="5143502" cy="1371600"/>
          </a:xfrm>
        </p:spPr>
        <p:txBody>
          <a:bodyPr rtlCol="0" anchor="b">
            <a:normAutofit/>
          </a:bodyPr>
          <a:lstStyle>
            <a:lvl1pPr algn="l" rtl="0">
              <a:defRPr sz="3300"/>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3199207" y="2800350"/>
            <a:ext cx="5143502" cy="685800"/>
          </a:xfrm>
        </p:spPr>
        <p:txBody>
          <a:bodyPr rtlCol="0"/>
          <a:lstStyle>
            <a:lvl1pPr marL="0" indent="0" algn="l" rtl="0">
              <a:spcBef>
                <a:spcPts val="0"/>
              </a:spcBef>
              <a:buNone/>
              <a:defRPr sz="1800">
                <a:solidFill>
                  <a:schemeClr val="tx1"/>
                </a:solidFill>
              </a:defRPr>
            </a:lvl1pPr>
            <a:lvl2pPr marL="342900" indent="0" algn="l" rtl="0">
              <a:buNone/>
              <a:defRPr sz="1500">
                <a:solidFill>
                  <a:schemeClr val="tx1">
                    <a:tint val="75000"/>
                  </a:schemeClr>
                </a:solidFill>
              </a:defRPr>
            </a:lvl2pPr>
            <a:lvl3pPr marL="685800" indent="0" algn="l" rtl="0">
              <a:buNone/>
              <a:defRPr sz="1350">
                <a:solidFill>
                  <a:schemeClr val="tx1">
                    <a:tint val="75000"/>
                  </a:schemeClr>
                </a:solidFill>
              </a:defRPr>
            </a:lvl3pPr>
            <a:lvl4pPr marL="1028700" indent="0" algn="l" rtl="0">
              <a:buNone/>
              <a:defRPr sz="1200">
                <a:solidFill>
                  <a:schemeClr val="tx1">
                    <a:tint val="75000"/>
                  </a:schemeClr>
                </a:solidFill>
              </a:defRPr>
            </a:lvl4pPr>
            <a:lvl5pPr marL="1371600" indent="0" algn="l" rtl="0">
              <a:buNone/>
              <a:defRPr sz="1200">
                <a:solidFill>
                  <a:schemeClr val="tx1">
                    <a:tint val="75000"/>
                  </a:schemeClr>
                </a:solidFill>
              </a:defRPr>
            </a:lvl5pPr>
            <a:lvl6pPr marL="1714500" indent="0" algn="l" rtl="0">
              <a:buNone/>
              <a:defRPr sz="1200">
                <a:solidFill>
                  <a:schemeClr val="tx1">
                    <a:tint val="75000"/>
                  </a:schemeClr>
                </a:solidFill>
              </a:defRPr>
            </a:lvl6pPr>
            <a:lvl7pPr marL="2057400" indent="0" algn="l" rtl="0">
              <a:buNone/>
              <a:defRPr sz="1200">
                <a:solidFill>
                  <a:schemeClr val="tx1">
                    <a:tint val="75000"/>
                  </a:schemeClr>
                </a:solidFill>
              </a:defRPr>
            </a:lvl7pPr>
            <a:lvl8pPr marL="2400300" indent="0" algn="l" rtl="0">
              <a:buNone/>
              <a:defRPr sz="1200">
                <a:solidFill>
                  <a:schemeClr val="tx1">
                    <a:tint val="75000"/>
                  </a:schemeClr>
                </a:solidFill>
              </a:defRPr>
            </a:lvl8pPr>
            <a:lvl9pPr marL="2743200" indent="0" algn="l" rtl="0">
              <a:buNone/>
              <a:defRPr sz="1200">
                <a:solidFill>
                  <a:schemeClr val="tx1">
                    <a:tint val="75000"/>
                  </a:schemeClr>
                </a:solidFill>
              </a:defRPr>
            </a:lvl9pPr>
          </a:lstStyle>
          <a:p>
            <a:pPr lvl="0" rtl="0"/>
            <a:r>
              <a:rPr lang="en-US" smtClean="0"/>
              <a:t>Click to edit Master text styles</a:t>
            </a:r>
          </a:p>
        </p:txBody>
      </p:sp>
    </p:spTree>
    <p:extLst>
      <p:ext uri="{BB962C8B-B14F-4D97-AF65-F5344CB8AC3E}">
        <p14:creationId xmlns:p14="http://schemas.microsoft.com/office/powerpoint/2010/main" val="58662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sz="half" idx="1"/>
          </p:nvPr>
        </p:nvSpPr>
        <p:spPr>
          <a:xfrm>
            <a:off x="798909" y="1369219"/>
            <a:ext cx="3715941" cy="3140964"/>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Nội dung 3"/>
          <p:cNvSpPr>
            <a:spLocks noGrp="1"/>
          </p:cNvSpPr>
          <p:nvPr>
            <p:ph sz="half" idx="2"/>
          </p:nvPr>
        </p:nvSpPr>
        <p:spPr>
          <a:xfrm>
            <a:off x="4629150" y="1369219"/>
            <a:ext cx="3713561" cy="3140964"/>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7" name="Chỗ dành sẵn cho Số Trang chiếu 6"/>
          <p:cNvSpPr>
            <a:spLocks noGrp="1"/>
          </p:cNvSpPr>
          <p:nvPr>
            <p:ph type="sldNum" sz="quarter" idx="12"/>
          </p:nvPr>
        </p:nvSpPr>
        <p:spPr/>
        <p:txBody>
          <a:bodyPr rtlCol="0"/>
          <a:lstStyle/>
          <a:p>
            <a:fld id="{B86E1D2B-0CA4-49DE-8ACE-2DF230ACA4E4}" type="slidenum">
              <a:rPr lang="en-US" smtClean="0"/>
              <a:t>‹#›</a:t>
            </a:fld>
            <a:endParaRPr lang="en-US"/>
          </a:p>
        </p:txBody>
      </p:sp>
      <p:sp>
        <p:nvSpPr>
          <p:cNvPr id="6" name="Chỗ dành sẵn cho Chân trang 5"/>
          <p:cNvSpPr>
            <a:spLocks noGrp="1"/>
          </p:cNvSpPr>
          <p:nvPr>
            <p:ph type="ftr" sz="quarter" idx="11"/>
          </p:nvPr>
        </p:nvSpPr>
        <p:spPr/>
        <p:txBody>
          <a:bodyPr rtlCol="0"/>
          <a:lstStyle/>
          <a:p>
            <a:endParaRPr lang="en-US"/>
          </a:p>
        </p:txBody>
      </p:sp>
      <p:sp>
        <p:nvSpPr>
          <p:cNvPr id="5" name="Chỗ dành sẵn cho Ngày tháng 4"/>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10190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802386" y="1260872"/>
            <a:ext cx="3717036" cy="617934"/>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Click to edit Master text styles</a:t>
            </a:r>
          </a:p>
        </p:txBody>
      </p:sp>
      <p:sp>
        <p:nvSpPr>
          <p:cNvPr id="4" name="Chỗ dành sẵn cho Nội dung 3"/>
          <p:cNvSpPr>
            <a:spLocks noGrp="1"/>
          </p:cNvSpPr>
          <p:nvPr>
            <p:ph sz="half" idx="2"/>
          </p:nvPr>
        </p:nvSpPr>
        <p:spPr>
          <a:xfrm>
            <a:off x="802386" y="1878807"/>
            <a:ext cx="3717036" cy="2607469"/>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5" name="Chỗ dành sẵn cho Văn bản 4"/>
          <p:cNvSpPr>
            <a:spLocks noGrp="1"/>
          </p:cNvSpPr>
          <p:nvPr>
            <p:ph type="body" sz="quarter" idx="3"/>
          </p:nvPr>
        </p:nvSpPr>
        <p:spPr>
          <a:xfrm>
            <a:off x="4629150" y="1260872"/>
            <a:ext cx="3717036" cy="617934"/>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Click to edit Master text styles</a:t>
            </a:r>
          </a:p>
        </p:txBody>
      </p:sp>
      <p:sp>
        <p:nvSpPr>
          <p:cNvPr id="6" name="Chỗ dành sẵn cho Nội dung 5"/>
          <p:cNvSpPr>
            <a:spLocks noGrp="1"/>
          </p:cNvSpPr>
          <p:nvPr>
            <p:ph sz="quarter" idx="4"/>
          </p:nvPr>
        </p:nvSpPr>
        <p:spPr>
          <a:xfrm>
            <a:off x="4629150" y="1878807"/>
            <a:ext cx="3717036" cy="2607469"/>
          </a:xfrm>
        </p:spPr>
        <p:txBody>
          <a:bodyPr rtlCol="0"/>
          <a:lstStyle/>
          <a:p>
            <a:pPr lvl="0" rtl="0"/>
            <a:r>
              <a:rPr lang="en-US" smtClean="0"/>
              <a:t>Click to 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9" name="Chỗ dành sẵn cho Số Trang chiếu 8"/>
          <p:cNvSpPr>
            <a:spLocks noGrp="1"/>
          </p:cNvSpPr>
          <p:nvPr>
            <p:ph type="sldNum" sz="quarter" idx="12"/>
          </p:nvPr>
        </p:nvSpPr>
        <p:spPr/>
        <p:txBody>
          <a:bodyPr rtlCol="0"/>
          <a:lstStyle/>
          <a:p>
            <a:fld id="{B86E1D2B-0CA4-49DE-8ACE-2DF230ACA4E4}" type="slidenum">
              <a:rPr lang="en-US" smtClean="0"/>
              <a:t>‹#›</a:t>
            </a:fld>
            <a:endParaRPr lang="en-US"/>
          </a:p>
        </p:txBody>
      </p:sp>
      <p:sp>
        <p:nvSpPr>
          <p:cNvPr id="8" name="Chỗ dành sẵn cho Chân trang 7"/>
          <p:cNvSpPr>
            <a:spLocks noGrp="1"/>
          </p:cNvSpPr>
          <p:nvPr>
            <p:ph type="ftr" sz="quarter" idx="11"/>
          </p:nvPr>
        </p:nvSpPr>
        <p:spPr/>
        <p:txBody>
          <a:bodyPr rtlCol="0"/>
          <a:lstStyle/>
          <a:p>
            <a:endParaRPr lang="en-US"/>
          </a:p>
        </p:txBody>
      </p:sp>
      <p:sp>
        <p:nvSpPr>
          <p:cNvPr id="7" name="Chỗ dành sẵn cho Ngày tháng 6"/>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164192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fld id="{B86E1D2B-0CA4-49DE-8ACE-2DF230ACA4E4}" type="slidenum">
              <a:rPr lang="en-US" smtClean="0"/>
              <a:t>‹#›</a:t>
            </a:fld>
            <a:endParaRPr lang="en-US"/>
          </a:p>
        </p:txBody>
      </p:sp>
      <p:sp>
        <p:nvSpPr>
          <p:cNvPr id="4" name="Chỗ dành sẵn cho Chân trang 3"/>
          <p:cNvSpPr>
            <a:spLocks noGrp="1"/>
          </p:cNvSpPr>
          <p:nvPr>
            <p:ph type="ftr" sz="quarter" idx="11"/>
          </p:nvPr>
        </p:nvSpPr>
        <p:spPr/>
        <p:txBody>
          <a:bodyPr rtlCol="0"/>
          <a:lstStyle/>
          <a:p>
            <a:endParaRPr lang="en-US"/>
          </a:p>
        </p:txBody>
      </p:sp>
      <p:sp>
        <p:nvSpPr>
          <p:cNvPr id="3" name="Chỗ dành sẵn cho Ngày tháng 2"/>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297696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fld id="{B86E1D2B-0CA4-49DE-8ACE-2DF230ACA4E4}" type="slidenum">
              <a:rPr lang="en-US" smtClean="0"/>
              <a:t>‹#›</a:t>
            </a:fld>
            <a:endParaRPr lang="en-US"/>
          </a:p>
        </p:txBody>
      </p:sp>
      <p:sp>
        <p:nvSpPr>
          <p:cNvPr id="3" name="Chỗ dành sẵn cho Chân trang 2"/>
          <p:cNvSpPr>
            <a:spLocks noGrp="1"/>
          </p:cNvSpPr>
          <p:nvPr>
            <p:ph type="ftr" sz="quarter" idx="11"/>
          </p:nvPr>
        </p:nvSpPr>
        <p:spPr/>
        <p:txBody>
          <a:bodyPr rtlCol="0"/>
          <a:lstStyle/>
          <a:p>
            <a:endParaRPr lang="en-US"/>
          </a:p>
        </p:txBody>
      </p:sp>
      <p:sp>
        <p:nvSpPr>
          <p:cNvPr id="2" name="Chỗ dành sẵn cho Ngày tháng 1"/>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29078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98909" y="228599"/>
            <a:ext cx="7543802" cy="912114"/>
          </a:xfrm>
        </p:spPr>
        <p:txBody>
          <a:bodyPr rtlCol="0"/>
          <a:lstStyle>
            <a:lvl1pPr algn="l" rtl="0">
              <a:defRPr/>
            </a:lvl1pPr>
          </a:lstStyle>
          <a:p>
            <a:pPr rtl="0"/>
            <a:r>
              <a:rPr lang="en-US" smtClean="0"/>
              <a:t>Click to edit Master title style</a:t>
            </a:r>
            <a:endParaRPr lang="vi-VN" dirty="0"/>
          </a:p>
        </p:txBody>
      </p:sp>
      <p:grpSp>
        <p:nvGrpSpPr>
          <p:cNvPr id="9" name="Nhóm 8"/>
          <p:cNvGrpSpPr/>
          <p:nvPr/>
        </p:nvGrpSpPr>
        <p:grpSpPr>
          <a:xfrm>
            <a:off x="789317" y="1300162"/>
            <a:ext cx="3270377" cy="2287529"/>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948771" y="1425158"/>
            <a:ext cx="2951652" cy="1928802"/>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39" name="Chỗ dành sẵn cho Văn bản 3"/>
          <p:cNvSpPr>
            <a:spLocks noGrp="1"/>
          </p:cNvSpPr>
          <p:nvPr>
            <p:ph type="body" sz="half" idx="2"/>
          </p:nvPr>
        </p:nvSpPr>
        <p:spPr>
          <a:xfrm>
            <a:off x="789317" y="3701992"/>
            <a:ext cx="3276735" cy="755708"/>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grpSp>
        <p:nvGrpSpPr>
          <p:cNvPr id="22" name="Nhóm 21"/>
          <p:cNvGrpSpPr/>
          <p:nvPr/>
        </p:nvGrpSpPr>
        <p:grpSpPr>
          <a:xfrm>
            <a:off x="5072334" y="1300162"/>
            <a:ext cx="3270377" cy="2287529"/>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231788" y="1425158"/>
            <a:ext cx="2951652" cy="1928802"/>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40" name="Chỗ dành sẵn cho Văn bản 3"/>
          <p:cNvSpPr>
            <a:spLocks noGrp="1"/>
          </p:cNvSpPr>
          <p:nvPr>
            <p:ph type="body" sz="half" idx="19"/>
          </p:nvPr>
        </p:nvSpPr>
        <p:spPr>
          <a:xfrm>
            <a:off x="5057181" y="3701992"/>
            <a:ext cx="3276735" cy="755708"/>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sp>
        <p:nvSpPr>
          <p:cNvPr id="8" name="Chỗ dành sẵn cho Số Trang chiếu 7"/>
          <p:cNvSpPr>
            <a:spLocks noGrp="1"/>
          </p:cNvSpPr>
          <p:nvPr>
            <p:ph type="sldNum" sz="quarter" idx="12"/>
          </p:nvPr>
        </p:nvSpPr>
        <p:spPr/>
        <p:txBody>
          <a:bodyPr rtlCol="0"/>
          <a:lstStyle/>
          <a:p>
            <a:fld id="{B86E1D2B-0CA4-49DE-8ACE-2DF230ACA4E4}" type="slidenum">
              <a:rPr lang="en-US" smtClean="0"/>
              <a:t>‹#›</a:t>
            </a:fld>
            <a:endParaRPr lang="en-US"/>
          </a:p>
        </p:txBody>
      </p:sp>
      <p:sp>
        <p:nvSpPr>
          <p:cNvPr id="7" name="Chỗ dành sẵn cho Chân trang 6"/>
          <p:cNvSpPr>
            <a:spLocks noGrp="1"/>
          </p:cNvSpPr>
          <p:nvPr>
            <p:ph type="ftr" sz="quarter" idx="11"/>
          </p:nvPr>
        </p:nvSpPr>
        <p:spPr/>
        <p:txBody>
          <a:bodyPr rtlCol="0"/>
          <a:lstStyle/>
          <a:p>
            <a:endParaRPr lang="en-US"/>
          </a:p>
        </p:txBody>
      </p:sp>
      <p:sp>
        <p:nvSpPr>
          <p:cNvPr id="6" name="Chỗ dành sẵn cho Ngày tháng 5"/>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336567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grpSp>
        <p:nvGrpSpPr>
          <p:cNvPr id="52" name="Nhóm 51"/>
          <p:cNvGrpSpPr>
            <a:grpSpLocks noChangeAspect="1"/>
          </p:cNvGrpSpPr>
          <p:nvPr/>
        </p:nvGrpSpPr>
        <p:grpSpPr>
          <a:xfrm rot="5400000">
            <a:off x="783855" y="1258579"/>
            <a:ext cx="2342510" cy="2317298"/>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936876" y="1368214"/>
            <a:ext cx="2036467" cy="2082231"/>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1" name="Chỗ dành sẵn cho Văn bản 3"/>
          <p:cNvSpPr>
            <a:spLocks noGrp="1"/>
          </p:cNvSpPr>
          <p:nvPr>
            <p:ph type="body" sz="half" idx="2"/>
          </p:nvPr>
        </p:nvSpPr>
        <p:spPr>
          <a:xfrm>
            <a:off x="926409" y="3710554"/>
            <a:ext cx="2057400" cy="6858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grpSp>
        <p:nvGrpSpPr>
          <p:cNvPr id="84" name="Nhóm 83"/>
          <p:cNvGrpSpPr>
            <a:grpSpLocks noChangeAspect="1"/>
          </p:cNvGrpSpPr>
          <p:nvPr/>
        </p:nvGrpSpPr>
        <p:grpSpPr>
          <a:xfrm rot="5400000">
            <a:off x="3387852" y="1258579"/>
            <a:ext cx="2342510" cy="2317298"/>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3540693" y="1368214"/>
            <a:ext cx="2036826" cy="2082231"/>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2" name="Chỗ dành sẵn cho Văn bản 3"/>
          <p:cNvSpPr>
            <a:spLocks noGrp="1"/>
          </p:cNvSpPr>
          <p:nvPr>
            <p:ph type="body" sz="half" idx="21"/>
          </p:nvPr>
        </p:nvSpPr>
        <p:spPr>
          <a:xfrm>
            <a:off x="3530406" y="3710554"/>
            <a:ext cx="2057400" cy="6858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grpSp>
        <p:nvGrpSpPr>
          <p:cNvPr id="97" name="Nhóm 96"/>
          <p:cNvGrpSpPr>
            <a:grpSpLocks noChangeAspect="1"/>
          </p:cNvGrpSpPr>
          <p:nvPr/>
        </p:nvGrpSpPr>
        <p:grpSpPr>
          <a:xfrm rot="5400000">
            <a:off x="6014257" y="1258579"/>
            <a:ext cx="2342510" cy="2317298"/>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sz="1350"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6167099" y="1368214"/>
            <a:ext cx="2036826" cy="2082231"/>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3" name="Chỗ dành sẵn cho Văn bản 3"/>
          <p:cNvSpPr>
            <a:spLocks noGrp="1"/>
          </p:cNvSpPr>
          <p:nvPr>
            <p:ph type="body" sz="half" idx="22"/>
          </p:nvPr>
        </p:nvSpPr>
        <p:spPr>
          <a:xfrm>
            <a:off x="6156812" y="3710554"/>
            <a:ext cx="2057400" cy="6858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Click to edit Master text styles</a:t>
            </a:r>
          </a:p>
        </p:txBody>
      </p:sp>
      <p:sp>
        <p:nvSpPr>
          <p:cNvPr id="8" name="Chỗ dành sẵn cho Số Trang chiếu 7"/>
          <p:cNvSpPr>
            <a:spLocks noGrp="1"/>
          </p:cNvSpPr>
          <p:nvPr>
            <p:ph type="sldNum" sz="quarter" idx="12"/>
          </p:nvPr>
        </p:nvSpPr>
        <p:spPr/>
        <p:txBody>
          <a:bodyPr rtlCol="0"/>
          <a:lstStyle/>
          <a:p>
            <a:fld id="{B86E1D2B-0CA4-49DE-8ACE-2DF230ACA4E4}" type="slidenum">
              <a:rPr lang="en-US" smtClean="0"/>
              <a:t>‹#›</a:t>
            </a:fld>
            <a:endParaRPr lang="en-US"/>
          </a:p>
        </p:txBody>
      </p:sp>
      <p:sp>
        <p:nvSpPr>
          <p:cNvPr id="7" name="Chỗ dành sẵn cho Chân trang 6"/>
          <p:cNvSpPr>
            <a:spLocks noGrp="1"/>
          </p:cNvSpPr>
          <p:nvPr>
            <p:ph type="ftr" sz="quarter" idx="11"/>
          </p:nvPr>
        </p:nvSpPr>
        <p:spPr/>
        <p:txBody>
          <a:bodyPr rtlCol="0"/>
          <a:lstStyle/>
          <a:p>
            <a:endParaRPr lang="en-US"/>
          </a:p>
        </p:txBody>
      </p:sp>
      <p:sp>
        <p:nvSpPr>
          <p:cNvPr id="6" name="Chỗ dành sẵn cho Ngày tháng 5"/>
          <p:cNvSpPr>
            <a:spLocks noGrp="1"/>
          </p:cNvSpPr>
          <p:nvPr>
            <p:ph type="dt" sz="half" idx="10"/>
          </p:nvPr>
        </p:nvSpPr>
        <p:spPr/>
        <p:txBody>
          <a:bodyPr rtlCol="0"/>
          <a:lstStyle>
            <a:lvl1pPr>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6635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798909" y="228600"/>
            <a:ext cx="7543802" cy="9144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798911" y="1314450"/>
            <a:ext cx="7543800" cy="3171825"/>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798910" y="4514851"/>
            <a:ext cx="571500" cy="17145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B86E1D2B-0CA4-49DE-8ACE-2DF230ACA4E4}" type="slidenum">
              <a:rPr lang="en-US" smtClean="0"/>
              <a:t>‹#›</a:t>
            </a:fld>
            <a:endParaRPr lang="en-US"/>
          </a:p>
        </p:txBody>
      </p:sp>
      <p:sp>
        <p:nvSpPr>
          <p:cNvPr id="5" name="Chỗ dành sẵn cho Chân trang 4"/>
          <p:cNvSpPr>
            <a:spLocks noGrp="1"/>
          </p:cNvSpPr>
          <p:nvPr>
            <p:ph type="ftr" sz="quarter" idx="3"/>
          </p:nvPr>
        </p:nvSpPr>
        <p:spPr>
          <a:xfrm>
            <a:off x="1484710" y="4514851"/>
            <a:ext cx="4457700" cy="17145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en-US"/>
          </a:p>
        </p:txBody>
      </p:sp>
      <p:sp>
        <p:nvSpPr>
          <p:cNvPr id="4" name="Chỗ dành sẵn cho Ngày tháng 3"/>
          <p:cNvSpPr>
            <a:spLocks noGrp="1"/>
          </p:cNvSpPr>
          <p:nvPr>
            <p:ph type="dt" sz="half" idx="2"/>
          </p:nvPr>
        </p:nvSpPr>
        <p:spPr>
          <a:xfrm>
            <a:off x="6056708" y="4514851"/>
            <a:ext cx="1047195" cy="17145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EC38DDCE-A2E0-4ED5-91D6-A39DA716103D}" type="datetimeFigureOut">
              <a:rPr lang="en-US" smtClean="0"/>
              <a:t>8/21/2023</a:t>
            </a:fld>
            <a:endParaRPr lang="en-US"/>
          </a:p>
        </p:txBody>
      </p:sp>
    </p:spTree>
    <p:extLst>
      <p:ext uri="{BB962C8B-B14F-4D97-AF65-F5344CB8AC3E}">
        <p14:creationId xmlns:p14="http://schemas.microsoft.com/office/powerpoint/2010/main" val="1633629304"/>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819400" y="133350"/>
            <a:ext cx="3124200" cy="27432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2809009" y="3409950"/>
            <a:ext cx="3371850" cy="646331"/>
          </a:xfrm>
          <a:prstGeom prst="rect">
            <a:avLst/>
          </a:prstGeom>
          <a:solidFill>
            <a:srgbClr val="FFFF00"/>
          </a:solidFill>
        </p:spPr>
        <p:txBody>
          <a:bodyPr wrap="square">
            <a:spAutoFit/>
          </a:bodyPr>
          <a:lstStyle/>
          <a:p>
            <a:pPr algn="ctr"/>
            <a:r>
              <a:rPr lang="en-US" sz="3600" b="1" dirty="0">
                <a:solidFill>
                  <a:srgbClr val="FF0000"/>
                </a:solidFill>
                <a:latin typeface="Times New Roman" panose="02020603050405020304" pitchFamily="18" charset="0"/>
              </a:rPr>
              <a:t>MỞ ĐẦU</a:t>
            </a:r>
            <a:endParaRPr lang="en-US" sz="3600" dirty="0"/>
          </a:p>
        </p:txBody>
      </p:sp>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3076" name="Picture 4" descr="5"/>
          <p:cNvPicPr>
            <a:picLocks noChangeAspect="1"/>
          </p:cNvPicPr>
          <p:nvPr/>
        </p:nvPicPr>
        <p:blipFill>
          <a:blip r:embed="rId3"/>
          <a:stretch>
            <a:fillRect/>
          </a:stretch>
        </p:blipFill>
        <p:spPr>
          <a:xfrm>
            <a:off x="1429" y="0"/>
            <a:ext cx="9144476" cy="5241608"/>
          </a:xfrm>
          <a:prstGeom prst="rect">
            <a:avLst/>
          </a:prstGeom>
          <a:noFill/>
          <a:ln w="9525">
            <a:noFill/>
          </a:ln>
        </p:spPr>
      </p:pic>
      <p:pic>
        <p:nvPicPr>
          <p:cNvPr id="3080" name="Picture 8" descr="8"/>
          <p:cNvPicPr>
            <a:picLocks noChangeAspect="1"/>
          </p:cNvPicPr>
          <p:nvPr/>
        </p:nvPicPr>
        <p:blipFill>
          <a:blip r:embed="rId4"/>
          <a:stretch>
            <a:fillRect/>
          </a:stretch>
        </p:blipFill>
        <p:spPr>
          <a:xfrm>
            <a:off x="1953102" y="341471"/>
            <a:ext cx="6784181" cy="2318385"/>
          </a:xfrm>
          <a:prstGeom prst="rect">
            <a:avLst/>
          </a:prstGeom>
          <a:noFill/>
          <a:ln w="9525">
            <a:noFill/>
          </a:ln>
        </p:spPr>
      </p:pic>
      <p:pic>
        <p:nvPicPr>
          <p:cNvPr id="3082" name="Picture 10" descr="10"/>
          <p:cNvPicPr>
            <a:picLocks noChangeAspect="1"/>
          </p:cNvPicPr>
          <p:nvPr/>
        </p:nvPicPr>
        <p:blipFill>
          <a:blip r:embed="rId5"/>
          <a:stretch>
            <a:fillRect/>
          </a:stretch>
        </p:blipFill>
        <p:spPr>
          <a:xfrm>
            <a:off x="2055019" y="2399348"/>
            <a:ext cx="6881813" cy="2340769"/>
          </a:xfrm>
          <a:prstGeom prst="rect">
            <a:avLst/>
          </a:prstGeom>
          <a:noFill/>
          <a:ln w="9525">
            <a:noFill/>
          </a:ln>
        </p:spPr>
      </p:pic>
      <p:sp>
        <p:nvSpPr>
          <p:cNvPr id="3084" name="Text Box 12"/>
          <p:cNvSpPr txBox="1"/>
          <p:nvPr/>
        </p:nvSpPr>
        <p:spPr>
          <a:xfrm>
            <a:off x="822960" y="2398871"/>
            <a:ext cx="998220" cy="2123658"/>
          </a:xfrm>
          <a:prstGeom prst="rect">
            <a:avLst/>
          </a:prstGeom>
          <a:noFill/>
          <a:ln w="9525">
            <a:noFill/>
          </a:ln>
        </p:spPr>
        <p:txBody>
          <a:bodyPr wrap="square">
            <a:spAutoFit/>
          </a:bodyPr>
          <a:lstStyle/>
          <a:p>
            <a:pPr defTabSz="1125379">
              <a:spcBef>
                <a:spcPct val="50000"/>
              </a:spcBef>
            </a:pPr>
            <a:r>
              <a:rPr lang="en-US" altLang="zh-CN" sz="24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2400" b="1" dirty="0">
              <a:solidFill>
                <a:srgbClr val="3399FF"/>
              </a:solidFill>
              <a:latin typeface="Arial" panose="020B0604020202020204" pitchFamily="34" charset="0"/>
              <a:ea typeface="黑体" pitchFamily="2" charset="-122"/>
              <a:cs typeface="Arial" panose="020B0604020202020204" pitchFamily="34" charset="0"/>
            </a:endParaRPr>
          </a:p>
          <a:p>
            <a:pPr defTabSz="1125379">
              <a:spcBef>
                <a:spcPct val="50000"/>
              </a:spcBef>
            </a:pPr>
            <a:endParaRPr lang="zh-CN" altLang="en-US" sz="2400" b="1" dirty="0">
              <a:solidFill>
                <a:srgbClr val="3399FF"/>
              </a:solidFill>
              <a:latin typeface="Arial" panose="020B0604020202020204" pitchFamily="34" charset="0"/>
              <a:ea typeface="黑体" pitchFamily="2" charset="-122"/>
              <a:cs typeface="Arial" panose="020B0604020202020204" pitchFamily="34" charset="0"/>
            </a:endParaRPr>
          </a:p>
        </p:txBody>
      </p:sp>
      <p:pic>
        <p:nvPicPr>
          <p:cNvPr id="22530" name="Picture 2" descr="F:\1-原创素材\1_mm1102\PPT\PPT_014\materaials\pageimg_g17.pn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79095" y="136208"/>
            <a:ext cx="1582579" cy="417718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2379821" y="637223"/>
            <a:ext cx="5666423" cy="1384995"/>
          </a:xfrm>
          <a:prstGeom prst="rect">
            <a:avLst/>
          </a:prstGeom>
          <a:noFill/>
          <a:ln w="9525">
            <a:noFill/>
          </a:ln>
        </p:spPr>
        <p:txBody>
          <a:bodyPr wrap="square">
            <a:spAutoFit/>
          </a:bodyPr>
          <a:lstStyle/>
          <a:p>
            <a:pPr indent="200025"/>
            <a:r>
              <a:rPr lang="en-US" sz="2100">
                <a:solidFill>
                  <a:srgbClr val="202124"/>
                </a:solidFill>
                <a:latin typeface="Arial" panose="020B0604020202020204" pitchFamily="34" charset="0"/>
                <a:cs typeface="Arial" panose="020B0604020202020204" pitchFamily="34" charset="0"/>
              </a:rPr>
              <a:t>- Đóng công tắc và dịch chuyển con chạy trên biến trở đến ba vị trí khác nhau, quan sát độ sáng của bóng đèn và đọc số chỉ trên ampe kế ở từng vị trí của con chạy. </a:t>
            </a:r>
            <a:endParaRPr lang="en-US" sz="2100">
              <a:latin typeface="Arial" panose="020B0604020202020204" pitchFamily="34" charset="0"/>
              <a:cs typeface="Arial" panose="020B0604020202020204" pitchFamily="34" charset="0"/>
            </a:endParaRPr>
          </a:p>
        </p:txBody>
      </p:sp>
      <p:sp>
        <p:nvSpPr>
          <p:cNvPr id="9" name="Text Box 8"/>
          <p:cNvSpPr txBox="1"/>
          <p:nvPr/>
        </p:nvSpPr>
        <p:spPr>
          <a:xfrm>
            <a:off x="2448401" y="2806065"/>
            <a:ext cx="5414010" cy="1061829"/>
          </a:xfrm>
          <a:prstGeom prst="rect">
            <a:avLst/>
          </a:prstGeom>
          <a:noFill/>
          <a:ln w="9525">
            <a:noFill/>
          </a:ln>
        </p:spPr>
        <p:txBody>
          <a:bodyPr wrap="square">
            <a:spAutoFit/>
          </a:bodyPr>
          <a:lstStyle/>
          <a:p>
            <a:pPr indent="200025"/>
            <a:r>
              <a:rPr lang="en-US" sz="2100">
                <a:solidFill>
                  <a:srgbClr val="202124"/>
                </a:solidFill>
                <a:latin typeface="Arial" panose="020B0604020202020204" pitchFamily="34" charset="0"/>
                <a:cs typeface="Arial" panose="020B0604020202020204" pitchFamily="34" charset="0"/>
              </a:rPr>
              <a:t>- Rút ra nhận xét về mối quan hệ giữa độ sáng của bóng đèn, số chỉ trên ampe kế và mức độ mạnh yếu của dòng điện.</a:t>
            </a:r>
            <a:endParaRPr lang="en-US" sz="2100">
              <a:latin typeface="Arial" panose="020B0604020202020204" pitchFamily="34" charset="0"/>
              <a:cs typeface="Arial" panose="020B0604020202020204" pitchFamily="34" charset="0"/>
            </a:endParaRPr>
          </a:p>
        </p:txBody>
      </p:sp>
      <p:sp>
        <p:nvSpPr>
          <p:cNvPr id="10" name="Text Box 9"/>
          <p:cNvSpPr txBox="1"/>
          <p:nvPr/>
        </p:nvSpPr>
        <p:spPr>
          <a:xfrm>
            <a:off x="2465547" y="576263"/>
            <a:ext cx="5379244" cy="1384995"/>
          </a:xfrm>
          <a:prstGeom prst="rect">
            <a:avLst/>
          </a:prstGeom>
          <a:noFill/>
          <a:ln w="9525">
            <a:noFill/>
          </a:ln>
        </p:spPr>
        <p:txBody>
          <a:bodyPr wrap="square">
            <a:spAutoFit/>
          </a:bodyPr>
          <a:lstStyle/>
          <a:p>
            <a:pPr indent="200025"/>
            <a:r>
              <a:rPr lang="en-US" sz="2100">
                <a:solidFill>
                  <a:schemeClr val="accent4">
                    <a:lumMod val="50000"/>
                  </a:schemeClr>
                </a:solidFill>
                <a:latin typeface="Arial" panose="020B0604020202020204" pitchFamily="34" charset="0"/>
                <a:cs typeface="Arial" panose="020B0604020202020204" pitchFamily="34" charset="0"/>
              </a:rPr>
              <a:t> Ở ba vị trí khác nhau, độ sáng của bóng đèn khác nhau, số chỉ trên ampe kế ở từng vị trí của con chạy là khác nhau (đèn càng sáng thì số chỉ Ampe kế càng lớn)</a:t>
            </a:r>
          </a:p>
        </p:txBody>
      </p:sp>
      <p:sp>
        <p:nvSpPr>
          <p:cNvPr id="11" name="Text Box 10"/>
          <p:cNvSpPr txBox="1"/>
          <p:nvPr/>
        </p:nvSpPr>
        <p:spPr>
          <a:xfrm>
            <a:off x="2743200" y="2800350"/>
            <a:ext cx="3810000" cy="1061829"/>
          </a:xfrm>
          <a:prstGeom prst="rect">
            <a:avLst/>
          </a:prstGeom>
          <a:noFill/>
          <a:ln w="9525">
            <a:noFill/>
          </a:ln>
        </p:spPr>
        <p:txBody>
          <a:bodyPr>
            <a:spAutoFit/>
          </a:bodyPr>
          <a:lstStyle/>
          <a:p>
            <a:r>
              <a:rPr lang="en-US" sz="2100" dirty="0" err="1">
                <a:solidFill>
                  <a:schemeClr val="accent4">
                    <a:lumMod val="50000"/>
                  </a:schemeClr>
                </a:solidFill>
                <a:latin typeface="Arial" panose="020B0604020202020204" pitchFamily="34" charset="0"/>
                <a:cs typeface="Arial" panose="020B0604020202020204" pitchFamily="34" charset="0"/>
              </a:rPr>
              <a:t>Đèn</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càng</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sáng</a:t>
            </a:r>
            <a:r>
              <a:rPr lang="en-US" sz="2100" dirty="0">
                <a:solidFill>
                  <a:schemeClr val="accent4">
                    <a:lumMod val="50000"/>
                  </a:schemeClr>
                </a:solidFill>
                <a:latin typeface="Arial" panose="020B0604020202020204" pitchFamily="34" charset="0"/>
                <a:cs typeface="Arial" panose="020B0604020202020204" pitchFamily="34" charset="0"/>
              </a:rPr>
              <a:t> → </a:t>
            </a:r>
            <a:r>
              <a:rPr lang="en-US" sz="2100" dirty="0" err="1">
                <a:solidFill>
                  <a:schemeClr val="accent4">
                    <a:lumMod val="50000"/>
                  </a:schemeClr>
                </a:solidFill>
                <a:latin typeface="Arial" panose="020B0604020202020204" pitchFamily="34" charset="0"/>
                <a:cs typeface="Arial" panose="020B0604020202020204" pitchFamily="34" charset="0"/>
              </a:rPr>
              <a:t>số</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chỉ</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ampe</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kế</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càng</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lớn→dòng</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điện</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càng</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mạnh</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và</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ngược</a:t>
            </a:r>
            <a:r>
              <a:rPr lang="en-US" sz="2100" dirty="0">
                <a:solidFill>
                  <a:schemeClr val="accent4">
                    <a:lumMod val="50000"/>
                  </a:schemeClr>
                </a:solidFill>
                <a:latin typeface="Arial" panose="020B0604020202020204" pitchFamily="34" charset="0"/>
                <a:cs typeface="Arial" panose="020B0604020202020204" pitchFamily="34" charset="0"/>
              </a:rPr>
              <a:t> </a:t>
            </a:r>
            <a:r>
              <a:rPr lang="en-US" sz="2100" dirty="0" err="1">
                <a:solidFill>
                  <a:schemeClr val="accent4">
                    <a:lumMod val="50000"/>
                  </a:schemeClr>
                </a:solidFill>
                <a:latin typeface="Arial" panose="020B0604020202020204" pitchFamily="34" charset="0"/>
                <a:cs typeface="Arial" panose="020B0604020202020204" pitchFamily="34" charset="0"/>
              </a:rPr>
              <a:t>lại</a:t>
            </a:r>
            <a:r>
              <a:rPr lang="en-US" sz="2100" dirty="0">
                <a:solidFill>
                  <a:schemeClr val="accent4">
                    <a:lumMod val="5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7283552"/>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3084" grpId="1"/>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199799" y="2465070"/>
            <a:ext cx="742950" cy="1071563"/>
          </a:xfrm>
          <a:prstGeom prst="rect">
            <a:avLst/>
          </a:prstGeom>
          <a:noFill/>
          <a:ln w="9525">
            <a:noFill/>
          </a:ln>
        </p:spPr>
      </p:pic>
      <p:sp>
        <p:nvSpPr>
          <p:cNvPr id="12" name="圆角矩形 11"/>
          <p:cNvSpPr/>
          <p:nvPr/>
        </p:nvSpPr>
        <p:spPr>
          <a:xfrm>
            <a:off x="107156" y="742950"/>
            <a:ext cx="9036844" cy="4254818"/>
          </a:xfrm>
          <a:prstGeom prst="roundRect">
            <a:avLst/>
          </a:prstGeom>
          <a:solidFill>
            <a:srgbClr val="FFFFCC">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2400" b="1" dirty="0" smtClean="0">
                <a:solidFill>
                  <a:srgbClr val="FF0000"/>
                </a:solidFill>
                <a:latin typeface="Times New Roman" panose="02020603050405020304" pitchFamily="18" charset="0"/>
                <a:cs typeface="Times New Roman" panose="02020603050405020304" pitchFamily="18" charset="0"/>
              </a:rPr>
              <a:t>2. </a:t>
            </a:r>
            <a:r>
              <a:rPr lang="en-US" altLang="zh-CN" sz="2400" b="1" dirty="0" err="1" smtClean="0">
                <a:solidFill>
                  <a:srgbClr val="FF0000"/>
                </a:solidFill>
                <a:latin typeface="Times New Roman" panose="02020603050405020304" pitchFamily="18" charset="0"/>
                <a:cs typeface="Times New Roman" panose="02020603050405020304" pitchFamily="18" charset="0"/>
              </a:rPr>
              <a:t>Cường</a:t>
            </a:r>
            <a:r>
              <a:rPr lang="en-US" altLang="zh-CN" sz="2400" b="1" dirty="0" smtClean="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độ</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a:solidFill>
                  <a:srgbClr val="FF0000"/>
                </a:solidFill>
                <a:latin typeface="Times New Roman" panose="02020603050405020304" pitchFamily="18" charset="0"/>
                <a:cs typeface="Times New Roman" panose="02020603050405020304" pitchFamily="18" charset="0"/>
              </a:rPr>
              <a:t>dòng</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err="1" smtClean="0">
                <a:solidFill>
                  <a:srgbClr val="FF0000"/>
                </a:solidFill>
                <a:latin typeface="Times New Roman" panose="02020603050405020304" pitchFamily="18" charset="0"/>
                <a:cs typeface="Times New Roman" panose="02020603050405020304" pitchFamily="18" charset="0"/>
              </a:rPr>
              <a:t>điện</a:t>
            </a:r>
            <a:endParaRPr lang="zh-CN" altLang="en-US" sz="2400" b="1" dirty="0">
              <a:solidFill>
                <a:srgbClr val="FF0000"/>
              </a:solidFill>
              <a:latin typeface="Times New Roman" panose="02020603050405020304" pitchFamily="18" charset="0"/>
              <a:cs typeface="Times New Roman" panose="02020603050405020304" pitchFamily="18" charset="0"/>
            </a:endParaRPr>
          </a:p>
          <a:p>
            <a:pPr algn="just"/>
            <a:r>
              <a:rPr lang="zh-CN" altLang="en-US" sz="2400" b="1" dirty="0">
                <a:solidFill>
                  <a:schemeClr val="tx1"/>
                </a:solidFill>
                <a:latin typeface="Times New Roman" panose="02020603050405020304" pitchFamily="18" charset="0"/>
                <a:cs typeface="Times New Roman" panose="02020603050405020304" pitchFamily="18" charset="0"/>
              </a:rPr>
              <a:t>- Số chỉ của ampe kế  là giá trị của cường độ dòng điện, cho biết mức độ mạnh, yếu của dòng điệ</a:t>
            </a:r>
            <a:r>
              <a:rPr lang="zh-CN" altLang="en-US" sz="2400" b="1" dirty="0" smtClean="0">
                <a:solidFill>
                  <a:schemeClr val="tx1"/>
                </a:solidFill>
                <a:latin typeface="Times New Roman" panose="02020603050405020304" pitchFamily="18" charset="0"/>
                <a:cs typeface="Times New Roman" panose="02020603050405020304" pitchFamily="18" charset="0"/>
              </a:rPr>
              <a:t>n</a:t>
            </a:r>
            <a:r>
              <a:rPr lang="en-US" altLang="zh-CN" sz="2400" b="1" dirty="0" smtClean="0">
                <a:solidFill>
                  <a:schemeClr val="tx1"/>
                </a:solidFill>
                <a:latin typeface="Times New Roman" panose="02020603050405020304" pitchFamily="18" charset="0"/>
                <a:cs typeface="Times New Roman" panose="02020603050405020304" pitchFamily="18" charset="0"/>
              </a:rPr>
              <a:t>. </a:t>
            </a:r>
            <a:r>
              <a:rPr lang="zh-CN" altLang="en-US" sz="2400" b="1" dirty="0" smtClean="0">
                <a:solidFill>
                  <a:schemeClr val="tx1"/>
                </a:solidFill>
                <a:latin typeface="Times New Roman" panose="02020603050405020304" pitchFamily="18" charset="0"/>
                <a:cs typeface="Times New Roman" panose="02020603050405020304" pitchFamily="18" charset="0"/>
              </a:rPr>
              <a:t>D</a:t>
            </a:r>
            <a:r>
              <a:rPr lang="zh-CN" altLang="en-US" sz="2400" b="1" dirty="0">
                <a:solidFill>
                  <a:schemeClr val="tx1"/>
                </a:solidFill>
                <a:latin typeface="Times New Roman" panose="02020603050405020304" pitchFamily="18" charset="0"/>
                <a:cs typeface="Times New Roman" panose="02020603050405020304" pitchFamily="18" charset="0"/>
              </a:rPr>
              <a:t>òng điện càng mạnh thì cường độ dòng điện càng lớn.</a:t>
            </a:r>
          </a:p>
          <a:p>
            <a:pPr algn="just"/>
            <a:r>
              <a:rPr lang="zh-CN" altLang="en-US" sz="2400" b="1" dirty="0">
                <a:solidFill>
                  <a:schemeClr val="tx1"/>
                </a:solidFill>
                <a:latin typeface="Times New Roman" panose="02020603050405020304" pitchFamily="18" charset="0"/>
                <a:cs typeface="Times New Roman" panose="02020603050405020304" pitchFamily="18" charset="0"/>
              </a:rPr>
              <a:t>- Kí hiệu cường độ dòng điện: chữ </a:t>
            </a:r>
            <a:r>
              <a:rPr lang="zh-CN" altLang="en-US" sz="2400" b="1" dirty="0">
                <a:solidFill>
                  <a:srgbClr val="FF0000"/>
                </a:solidFill>
                <a:latin typeface="Times New Roman" panose="02020603050405020304" pitchFamily="18" charset="0"/>
                <a:cs typeface="Times New Roman" panose="02020603050405020304" pitchFamily="18" charset="0"/>
              </a:rPr>
              <a:t>I</a:t>
            </a:r>
          </a:p>
          <a:p>
            <a:pPr algn="just">
              <a:lnSpc>
                <a:spcPct val="115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đo</a:t>
            </a:r>
            <a:r>
              <a:rPr lang="en-US" sz="2400" b="1" dirty="0">
                <a:solidFill>
                  <a:schemeClr val="tx1"/>
                </a:solidFill>
                <a:latin typeface="Times New Roman" panose="02020603050405020304" pitchFamily="18" charset="0"/>
                <a:cs typeface="Times New Roman" panose="02020603050405020304" pitchFamily="18" charset="0"/>
              </a:rPr>
              <a:t> c</a:t>
            </a:r>
            <a:r>
              <a:rPr lang="vi-VN" sz="2400" b="1" dirty="0">
                <a:solidFill>
                  <a:schemeClr val="tx1"/>
                </a:solidFill>
                <a:latin typeface="Times New Roman" panose="02020603050405020304" pitchFamily="18" charset="0"/>
                <a:cs typeface="Times New Roman" panose="02020603050405020304" pitchFamily="18" charset="0"/>
              </a:rPr>
              <a:t>ường độ dòng điện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ampe</a:t>
            </a:r>
            <a:r>
              <a:rPr lang="en-US" sz="2400" b="1" dirty="0">
                <a:solidFill>
                  <a:srgbClr val="FF0000"/>
                </a:solidFill>
                <a:latin typeface="Times New Roman" panose="02020603050405020304" pitchFamily="18" charset="0"/>
                <a:cs typeface="Times New Roman" panose="02020603050405020304" pitchFamily="18" charset="0"/>
              </a:rPr>
              <a:t> (A)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cường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nhỏ</a:t>
            </a:r>
            <a:r>
              <a:rPr lang="en-US" sz="2400" b="1" dirty="0">
                <a:solidFill>
                  <a:schemeClr val="tx1"/>
                </a:solidFill>
                <a:latin typeface="Times New Roman" panose="02020603050405020304" pitchFamily="18" charset="0"/>
                <a:cs typeface="Times New Roman" panose="02020603050405020304" pitchFamily="18" charset="0"/>
              </a:rPr>
              <a:t>, ta </a:t>
            </a:r>
            <a:r>
              <a:rPr lang="en-US" sz="2400" b="1" dirty="0" err="1">
                <a:solidFill>
                  <a:schemeClr val="tx1"/>
                </a:solidFill>
                <a:latin typeface="Times New Roman" panose="02020603050405020304" pitchFamily="18" charset="0"/>
                <a:cs typeface="Times New Roman" panose="02020603050405020304" pitchFamily="18" charset="0"/>
              </a:rPr>
              <a:t>dùng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miliampe</a:t>
            </a:r>
            <a:r>
              <a:rPr lang="en-US" sz="2400" b="1" dirty="0">
                <a:solidFill>
                  <a:schemeClr val="tx1"/>
                </a:solidFill>
                <a:latin typeface="Times New Roman" panose="02020603050405020304" pitchFamily="18" charset="0"/>
                <a:cs typeface="Times New Roman" panose="02020603050405020304" pitchFamily="18" charset="0"/>
              </a:rPr>
              <a:t> (mA).</a:t>
            </a:r>
          </a:p>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altLang="zh-CN" sz="2400" b="1" dirty="0">
                <a:solidFill>
                  <a:schemeClr val="tx1"/>
                </a:solidFill>
                <a:latin typeface="Times New Roman" panose="02020603050405020304" pitchFamily="18" charset="0"/>
                <a:cs typeface="Times New Roman" panose="02020603050405020304" pitchFamily="18" charset="0"/>
              </a:rPr>
              <a:t>		</a:t>
            </a:r>
            <a:r>
              <a:rPr lang="zh-CN" altLang="en-US" sz="2400" b="1" dirty="0">
                <a:solidFill>
                  <a:schemeClr val="tx1"/>
                </a:solidFill>
                <a:latin typeface="Times New Roman" panose="02020603050405020304" pitchFamily="18" charset="0"/>
                <a:cs typeface="Times New Roman" panose="02020603050405020304" pitchFamily="18" charset="0"/>
              </a:rPr>
              <a:t>1A = 1000 mA</a:t>
            </a:r>
            <a:r>
              <a:rPr lang="en-US" altLang="zh-CN" sz="2400" b="1" dirty="0">
                <a:solidFill>
                  <a:schemeClr val="tx1"/>
                </a:solidFill>
                <a:latin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cs typeface="Times New Roman" panose="02020603050405020304" pitchFamily="18" charset="0"/>
              </a:rPr>
              <a:t>1mA = 0,001 A</a:t>
            </a:r>
          </a:p>
          <a:p>
            <a:pPr algn="just"/>
            <a:r>
              <a:rPr lang="en-US" altLang="zh-CN" sz="2400" b="1" dirty="0" smtClean="0">
                <a:solidFill>
                  <a:schemeClr val="tx1"/>
                </a:solidFill>
                <a:latin typeface="Times New Roman" panose="02020603050405020304" pitchFamily="18" charset="0"/>
                <a:cs typeface="Times New Roman" panose="02020603050405020304" pitchFamily="18" charset="0"/>
              </a:rPr>
              <a:t>- </a:t>
            </a:r>
            <a:r>
              <a:rPr lang="zh-CN" altLang="en-US" sz="2400" b="1" dirty="0" smtClean="0">
                <a:solidFill>
                  <a:schemeClr val="tx1"/>
                </a:solidFill>
                <a:latin typeface="Times New Roman" panose="02020603050405020304" pitchFamily="18" charset="0"/>
                <a:cs typeface="Times New Roman" panose="02020603050405020304" pitchFamily="18" charset="0"/>
              </a:rPr>
              <a:t>A</a:t>
            </a:r>
            <a:r>
              <a:rPr lang="zh-CN" altLang="en-US" sz="2400" b="1" dirty="0">
                <a:solidFill>
                  <a:schemeClr val="tx1"/>
                </a:solidFill>
                <a:latin typeface="Times New Roman" panose="02020603050405020304" pitchFamily="18" charset="0"/>
                <a:cs typeface="Times New Roman" panose="02020603050405020304" pitchFamily="18" charset="0"/>
              </a:rPr>
              <a:t>mpe kế là dụng cụ dùng để đo cường độ dòng điện. </a:t>
            </a:r>
            <a:endParaRPr lang="en-US" altLang="zh-CN" sz="2400" b="1" dirty="0" smtClean="0">
              <a:solidFill>
                <a:schemeClr val="tx1"/>
              </a:solidFill>
              <a:latin typeface="Times New Roman" panose="02020603050405020304" pitchFamily="18" charset="0"/>
              <a:cs typeface="Times New Roman" panose="02020603050405020304" pitchFamily="18" charset="0"/>
            </a:endParaRPr>
          </a:p>
          <a:p>
            <a:pPr algn="just"/>
            <a:r>
              <a:rPr lang="en-US" altLang="zh-CN" sz="2400" b="1" dirty="0" smtClean="0">
                <a:solidFill>
                  <a:schemeClr val="tx1"/>
                </a:solidFill>
                <a:latin typeface="Times New Roman" panose="02020603050405020304" pitchFamily="18" charset="0"/>
                <a:cs typeface="Times New Roman" panose="02020603050405020304" pitchFamily="18" charset="0"/>
              </a:rPr>
              <a:t>- </a:t>
            </a:r>
            <a:r>
              <a:rPr lang="zh-CN" altLang="en-US" sz="2400" b="1" dirty="0" smtClean="0">
                <a:solidFill>
                  <a:schemeClr val="tx1"/>
                </a:solidFill>
                <a:latin typeface="Times New Roman" panose="02020603050405020304" pitchFamily="18" charset="0"/>
                <a:cs typeface="Times New Roman" panose="02020603050405020304" pitchFamily="18" charset="0"/>
              </a:rPr>
              <a:t>K</a:t>
            </a:r>
            <a:r>
              <a:rPr lang="zh-CN" altLang="en-US" sz="2400" b="1" dirty="0">
                <a:solidFill>
                  <a:schemeClr val="tx1"/>
                </a:solidFill>
                <a:latin typeface="Times New Roman" panose="02020603050405020304" pitchFamily="18" charset="0"/>
                <a:cs typeface="Times New Roman" panose="02020603050405020304" pitchFamily="18" charset="0"/>
              </a:rPr>
              <a:t>í hiệ</a:t>
            </a:r>
            <a:r>
              <a:rPr lang="zh-CN" altLang="en-US" sz="2400" b="1" dirty="0" smtClean="0">
                <a:solidFill>
                  <a:schemeClr val="tx1"/>
                </a:solidFill>
                <a:latin typeface="Times New Roman" panose="02020603050405020304" pitchFamily="18" charset="0"/>
                <a:cs typeface="Times New Roman" panose="02020603050405020304" pitchFamily="18" charset="0"/>
              </a:rPr>
              <a:t>u </a:t>
            </a:r>
            <a:r>
              <a:rPr lang="en-US" altLang="zh-CN" sz="2400" b="1" dirty="0" err="1" smtClean="0">
                <a:solidFill>
                  <a:schemeClr val="tx1"/>
                </a:solidFill>
                <a:latin typeface="Times New Roman" panose="02020603050405020304" pitchFamily="18" charset="0"/>
                <a:cs typeface="Times New Roman" panose="02020603050405020304" pitchFamily="18" charset="0"/>
              </a:rPr>
              <a:t>trong</a:t>
            </a:r>
            <a:r>
              <a:rPr lang="en-US" altLang="zh-CN" sz="2400" b="1" dirty="0" smtClean="0">
                <a:solidFill>
                  <a:schemeClr val="tx1"/>
                </a:solidFill>
                <a:latin typeface="Times New Roman" panose="02020603050405020304" pitchFamily="18" charset="0"/>
                <a:cs typeface="Times New Roman" panose="02020603050405020304" pitchFamily="18" charset="0"/>
              </a:rPr>
              <a:t> </a:t>
            </a:r>
            <a:r>
              <a:rPr lang="en-US" altLang="zh-CN" sz="2400" b="1" dirty="0" err="1" smtClean="0">
                <a:solidFill>
                  <a:schemeClr val="tx1"/>
                </a:solidFill>
                <a:latin typeface="Times New Roman" panose="02020603050405020304" pitchFamily="18" charset="0"/>
                <a:cs typeface="Times New Roman" panose="02020603050405020304" pitchFamily="18" charset="0"/>
              </a:rPr>
              <a:t>mạch</a:t>
            </a:r>
            <a:r>
              <a:rPr lang="en-US" altLang="zh-CN" sz="2400" b="1" dirty="0" smtClean="0">
                <a:solidFill>
                  <a:schemeClr val="tx1"/>
                </a:solidFill>
                <a:latin typeface="Times New Roman" panose="02020603050405020304" pitchFamily="18" charset="0"/>
                <a:cs typeface="Times New Roman" panose="02020603050405020304" pitchFamily="18" charset="0"/>
              </a:rPr>
              <a:t> </a:t>
            </a:r>
            <a:r>
              <a:rPr lang="en-US" altLang="zh-CN" sz="2400" b="1" dirty="0" err="1" smtClean="0">
                <a:solidFill>
                  <a:schemeClr val="tx1"/>
                </a:solidFill>
                <a:latin typeface="Times New Roman" panose="02020603050405020304" pitchFamily="18" charset="0"/>
                <a:cs typeface="Times New Roman" panose="02020603050405020304" pitchFamily="18" charset="0"/>
              </a:rPr>
              <a:t>điện</a:t>
            </a:r>
            <a:r>
              <a:rPr lang="zh-CN" altLang="en-US" sz="2400" b="1" dirty="0" smtClean="0">
                <a:solidFill>
                  <a:schemeClr val="tx1"/>
                </a:solidFill>
                <a:latin typeface="Times New Roman" panose="02020603050405020304" pitchFamily="18" charset="0"/>
                <a:cs typeface="Times New Roman" panose="02020603050405020304" pitchFamily="18" charset="0"/>
              </a:rPr>
              <a:t>:</a:t>
            </a:r>
            <a:endParaRPr lang="zh-CN" altLang="en-US" sz="2400" b="1" dirty="0">
              <a:solidFill>
                <a:schemeClr val="tx1"/>
              </a:solidFill>
              <a:latin typeface="Times New Roman" panose="02020603050405020304" pitchFamily="18" charset="0"/>
              <a:cs typeface="Times New Roman" panose="02020603050405020304" pitchFamily="18" charset="0"/>
            </a:endParaRPr>
          </a:p>
        </p:txBody>
      </p:sp>
      <p:sp>
        <p:nvSpPr>
          <p:cNvPr id="15" name="圆角矩形 14"/>
          <p:cNvSpPr/>
          <p:nvPr/>
        </p:nvSpPr>
        <p:spPr bwMode="auto">
          <a:xfrm>
            <a:off x="3352800" y="0"/>
            <a:ext cx="2337911" cy="70104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81612" tIns="40806" rIns="81612" bIns="40806" numCol="1" rtlCol="0" anchor="t" anchorCtr="0" compatLnSpc="1"/>
          <a:lstStyle/>
          <a:p>
            <a:pPr algn="ctr" defTabSz="611981"/>
            <a:r>
              <a:rPr lang="en-US" altLang="zh-CN" sz="24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pic>
        <p:nvPicPr>
          <p:cNvPr id="18" name="Picture 3"/>
          <p:cNvPicPr>
            <a:picLocks noGrp="1" noChangeAspect="1"/>
          </p:cNvPicPr>
          <p:nvPr>
            <p:ph sz="half" idx="2"/>
          </p:nvPr>
        </p:nvPicPr>
        <p:blipFill>
          <a:blip r:embed="rId3">
            <a:lum bright="-6000" contrast="12000"/>
          </a:blip>
          <a:stretch>
            <a:fillRect/>
          </a:stretch>
        </p:blipFill>
        <p:spPr>
          <a:xfrm>
            <a:off x="3962400" y="4476750"/>
            <a:ext cx="1000125" cy="442913"/>
          </a:xfrm>
          <a:prstGeom prst="rect">
            <a:avLst/>
          </a:prstGeom>
          <a:noFill/>
          <a:ln>
            <a:noFill/>
          </a:ln>
        </p:spPr>
      </p:pic>
      <p:pic>
        <p:nvPicPr>
          <p:cNvPr id="3" name="Picture 6" descr="7"/>
          <p:cNvPicPr>
            <a:picLocks noChangeAspect="1"/>
          </p:cNvPicPr>
          <p:nvPr/>
        </p:nvPicPr>
        <p:blipFill>
          <a:blip r:embed="rId2"/>
          <a:stretch>
            <a:fillRect/>
          </a:stretch>
        </p:blipFill>
        <p:spPr>
          <a:xfrm>
            <a:off x="107156" y="1"/>
            <a:ext cx="1205865" cy="1029176"/>
          </a:xfrm>
          <a:prstGeom prst="rect">
            <a:avLst/>
          </a:prstGeom>
          <a:noFill/>
          <a:ln w="9525">
            <a:noFill/>
          </a:ln>
        </p:spPr>
      </p:pic>
    </p:spTree>
    <p:extLst>
      <p:ext uri="{BB962C8B-B14F-4D97-AF65-F5344CB8AC3E}">
        <p14:creationId xmlns:p14="http://schemas.microsoft.com/office/powerpoint/2010/main" val="1427212197"/>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12" grpId="0" bldLvl="0" animBg="1"/>
      <p:bldP spid="12" grpId="1" animBg="1"/>
      <p:bldP spid="15" grpId="0" bldLvl="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28600" y="1200150"/>
            <a:ext cx="41148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i="1" err="1">
                <a:solidFill>
                  <a:schemeClr val="accent6">
                    <a:lumMod val="50000"/>
                  </a:schemeClr>
                </a:solidFill>
                <a:latin typeface="Times New Roman" pitchFamily="18" charset="0"/>
              </a:rPr>
              <a:t>Ampe</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là</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một</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nhà</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vật</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lí</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học</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và</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toán</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học</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nổi</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tiếng</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người</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Pháp</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Ông</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là</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người</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đầu</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tiên</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đã</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đưa</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khái</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niệm</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dòng</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điện</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vào</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vật</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lí</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học</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Người</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ta</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đã</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lấy</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tên</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ông</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đặt</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cho</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đơn</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vị</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cường</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độ</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dòng</a:t>
            </a:r>
            <a:r>
              <a:rPr lang="en-US" sz="2800" i="1">
                <a:solidFill>
                  <a:schemeClr val="accent6">
                    <a:lumMod val="50000"/>
                  </a:schemeClr>
                </a:solidFill>
                <a:latin typeface="Times New Roman" pitchFamily="18" charset="0"/>
              </a:rPr>
              <a:t> </a:t>
            </a:r>
            <a:r>
              <a:rPr lang="en-US" sz="2800" i="1" err="1">
                <a:solidFill>
                  <a:schemeClr val="accent6">
                    <a:lumMod val="50000"/>
                  </a:schemeClr>
                </a:solidFill>
                <a:latin typeface="Times New Roman" pitchFamily="18" charset="0"/>
              </a:rPr>
              <a:t>điện</a:t>
            </a:r>
            <a:r>
              <a:rPr lang="en-US" sz="2800" i="1" smtClean="0">
                <a:solidFill>
                  <a:schemeClr val="accent6">
                    <a:lumMod val="50000"/>
                  </a:schemeClr>
                </a:solidFill>
                <a:latin typeface="Times New Roman" pitchFamily="18" charset="0"/>
              </a:rPr>
              <a:t>.</a:t>
            </a:r>
            <a:endParaRPr lang="en-US" sz="2800" i="1">
              <a:solidFill>
                <a:schemeClr val="accent6">
                  <a:lumMod val="50000"/>
                </a:schemeClr>
              </a:solidFill>
              <a:latin typeface="Times New Roman" pitchFamily="18" charset="0"/>
            </a:endParaRPr>
          </a:p>
        </p:txBody>
      </p:sp>
      <p:pic>
        <p:nvPicPr>
          <p:cNvPr id="5" name="Picture 5" descr="nha bac hoc em 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742950"/>
            <a:ext cx="4283676" cy="371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747962" y="4476750"/>
            <a:ext cx="6396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rgbClr val="0037A4"/>
                </a:solidFill>
                <a:latin typeface="Times New Roman" pitchFamily="18" charset="0"/>
              </a:rPr>
              <a:t>AMPE (1775 – 1836) </a:t>
            </a:r>
            <a:r>
              <a:rPr lang="en-US" sz="2400" b="1" smtClean="0">
                <a:solidFill>
                  <a:srgbClr val="0037A4"/>
                </a:solidFill>
                <a:latin typeface="Times New Roman" pitchFamily="18" charset="0"/>
              </a:rPr>
              <a:t> </a:t>
            </a:r>
            <a:r>
              <a:rPr lang="en-US" sz="2400" b="1" err="1" smtClean="0">
                <a:solidFill>
                  <a:srgbClr val="0037A4"/>
                </a:solidFill>
                <a:latin typeface="Times New Roman" pitchFamily="18" charset="0"/>
              </a:rPr>
              <a:t>Nhà</a:t>
            </a:r>
            <a:r>
              <a:rPr lang="en-US" sz="2400" b="1" smtClean="0">
                <a:solidFill>
                  <a:srgbClr val="0037A4"/>
                </a:solidFill>
                <a:latin typeface="Times New Roman" pitchFamily="18" charset="0"/>
              </a:rPr>
              <a:t> </a:t>
            </a:r>
            <a:r>
              <a:rPr lang="en-US" sz="2400" b="1" err="1">
                <a:solidFill>
                  <a:srgbClr val="0037A4"/>
                </a:solidFill>
                <a:latin typeface="Times New Roman" pitchFamily="18" charset="0"/>
              </a:rPr>
              <a:t>Bác</a:t>
            </a:r>
            <a:r>
              <a:rPr lang="en-US" sz="2400" b="1">
                <a:solidFill>
                  <a:srgbClr val="0037A4"/>
                </a:solidFill>
                <a:latin typeface="Times New Roman" pitchFamily="18" charset="0"/>
              </a:rPr>
              <a:t> </a:t>
            </a:r>
            <a:r>
              <a:rPr lang="en-US" sz="2400" b="1" err="1">
                <a:solidFill>
                  <a:srgbClr val="0037A4"/>
                </a:solidFill>
                <a:latin typeface="Times New Roman" pitchFamily="18" charset="0"/>
              </a:rPr>
              <a:t>học</a:t>
            </a:r>
            <a:r>
              <a:rPr lang="en-US" sz="2400" b="1">
                <a:solidFill>
                  <a:srgbClr val="0037A4"/>
                </a:solidFill>
                <a:latin typeface="Times New Roman" pitchFamily="18" charset="0"/>
              </a:rPr>
              <a:t> </a:t>
            </a:r>
            <a:r>
              <a:rPr lang="en-US" sz="2400" b="1" err="1">
                <a:solidFill>
                  <a:srgbClr val="0037A4"/>
                </a:solidFill>
                <a:latin typeface="Times New Roman" pitchFamily="18" charset="0"/>
              </a:rPr>
              <a:t>người</a:t>
            </a:r>
            <a:r>
              <a:rPr lang="en-US" sz="2400" b="1">
                <a:solidFill>
                  <a:srgbClr val="0037A4"/>
                </a:solidFill>
                <a:latin typeface="Times New Roman" pitchFamily="18" charset="0"/>
              </a:rPr>
              <a:t> </a:t>
            </a:r>
            <a:r>
              <a:rPr lang="en-US" sz="2400" b="1" err="1">
                <a:solidFill>
                  <a:srgbClr val="0037A4"/>
                </a:solidFill>
                <a:latin typeface="Times New Roman" pitchFamily="18" charset="0"/>
              </a:rPr>
              <a:t>Pháp</a:t>
            </a:r>
            <a:endParaRPr lang="en-US" sz="2400" b="1">
              <a:solidFill>
                <a:srgbClr val="0037A4"/>
              </a:solidFill>
              <a:latin typeface="Times New Roman" pitchFamily="18" charset="0"/>
            </a:endParaRPr>
          </a:p>
        </p:txBody>
      </p:sp>
      <p:pic>
        <p:nvPicPr>
          <p:cNvPr id="10" name="Picture 9">
            <a:extLst>
              <a:ext uri="{FF2B5EF4-FFF2-40B4-BE49-F238E27FC236}">
                <a16:creationId xmlns:a16="http://schemas.microsoft.com/office/drawing/2014/main"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Tree>
    <p:extLst>
      <p:ext uri="{BB962C8B-B14F-4D97-AF65-F5344CB8AC3E}">
        <p14:creationId xmlns:p14="http://schemas.microsoft.com/office/powerpoint/2010/main" val="244103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544401" y="314970"/>
            <a:ext cx="33478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252669" y="318236"/>
            <a:ext cx="329383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544401" y="357863"/>
            <a:ext cx="334783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252669" y="361128"/>
            <a:ext cx="329383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4041" name="图片 44040" descr="11"/>
          <p:cNvPicPr>
            <a:picLocks noChangeAspect="1"/>
          </p:cNvPicPr>
          <p:nvPr/>
        </p:nvPicPr>
        <p:blipFill>
          <a:blip r:embed="rId2"/>
          <a:stretch>
            <a:fillRect/>
          </a:stretch>
        </p:blipFill>
        <p:spPr>
          <a:xfrm>
            <a:off x="252889" y="242412"/>
            <a:ext cx="4674394" cy="4200049"/>
          </a:xfrm>
          <a:prstGeom prst="rect">
            <a:avLst/>
          </a:prstGeom>
          <a:noFill/>
          <a:ln w="9525">
            <a:noFill/>
          </a:ln>
        </p:spPr>
      </p:pic>
      <p:sp>
        <p:nvSpPr>
          <p:cNvPr id="100" name="Text Box 99"/>
          <p:cNvSpPr txBox="1"/>
          <p:nvPr/>
        </p:nvSpPr>
        <p:spPr>
          <a:xfrm>
            <a:off x="762000" y="1504950"/>
            <a:ext cx="2996565" cy="1938992"/>
          </a:xfrm>
          <a:prstGeom prst="rect">
            <a:avLst/>
          </a:prstGeom>
          <a:noFill/>
          <a:ln w="9525">
            <a:noFill/>
          </a:ln>
        </p:spPr>
        <p:txBody>
          <a:bodyPr wrap="square">
            <a:spAutoFit/>
          </a:bodyPr>
          <a:lstStyle/>
          <a:p>
            <a:pPr indent="309563" algn="just"/>
            <a:r>
              <a:rPr lang="en-US" sz="975" dirty="0">
                <a:latin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Khi</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sử</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ampe</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kế</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để</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đo</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cường</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độ</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dòng</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điện</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cần</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mắc</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ampe</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kế</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vào</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mạch</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điện</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như</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thế</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rPr>
              <a:t>nào</a:t>
            </a:r>
            <a:r>
              <a:rPr lang="en-US" sz="2400" dirty="0">
                <a:solidFill>
                  <a:schemeClr val="accent4">
                    <a:lumMod val="50000"/>
                  </a:schemeClr>
                </a:solidFill>
                <a:latin typeface="Times New Roman" panose="02020603050405020304" pitchFamily="18" charset="0"/>
                <a:cs typeface="Times New Roman" panose="02020603050405020304" pitchFamily="18" charset="0"/>
              </a:rPr>
              <a:t>?</a:t>
            </a:r>
          </a:p>
        </p:txBody>
      </p:sp>
      <p:pic>
        <p:nvPicPr>
          <p:cNvPr id="15" name="Picture 2"/>
          <p:cNvPicPr>
            <a:picLocks noChangeAspect="1"/>
          </p:cNvPicPr>
          <p:nvPr/>
        </p:nvPicPr>
        <p:blipFill>
          <a:blip r:embed="rId3">
            <a:lum contrast="60000"/>
          </a:blip>
          <a:stretch>
            <a:fillRect/>
          </a:stretch>
        </p:blipFill>
        <p:spPr>
          <a:xfrm>
            <a:off x="5033486" y="485299"/>
            <a:ext cx="3438525" cy="3312795"/>
          </a:xfrm>
          <a:prstGeom prst="rect">
            <a:avLst/>
          </a:prstGeom>
          <a:noFill/>
          <a:ln>
            <a:noFill/>
          </a:ln>
        </p:spPr>
      </p:pic>
    </p:spTree>
    <p:extLst>
      <p:ext uri="{BB962C8B-B14F-4D97-AF65-F5344CB8AC3E}">
        <p14:creationId xmlns:p14="http://schemas.microsoft.com/office/powerpoint/2010/main" val="1696592738"/>
      </p:ext>
    </p:extLst>
  </p:cSld>
  <p:clrMapOvr>
    <a:masterClrMapping/>
  </p:clrMapOvr>
  <p:transition advTm="439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0-#ppt_w/2"/>
                                          </p:val>
                                        </p:tav>
                                        <p:tav tm="100000">
                                          <p:val>
                                            <p:strVal val="#ppt_x"/>
                                          </p:val>
                                        </p:tav>
                                      </p:tavLst>
                                    </p:anim>
                                    <p:anim calcmode="lin" valueType="num">
                                      <p:cBhvr additive="base">
                                        <p:cTn id="8" dur="500" fill="hold"/>
                                        <p:tgtEl>
                                          <p:spTgt spid="9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500" fill="hold"/>
                                        <p:tgtEl>
                                          <p:spTgt spid="95"/>
                                        </p:tgtEl>
                                        <p:attrNameLst>
                                          <p:attrName>ppt_x</p:attrName>
                                        </p:attrNameLst>
                                      </p:cBhvr>
                                      <p:tavLst>
                                        <p:tav tm="0">
                                          <p:val>
                                            <p:strVal val="1+#ppt_w/2"/>
                                          </p:val>
                                        </p:tav>
                                        <p:tav tm="100000">
                                          <p:val>
                                            <p:strVal val="#ppt_x"/>
                                          </p:val>
                                        </p:tav>
                                      </p:tavLst>
                                    </p:anim>
                                    <p:anim calcmode="lin" valueType="num">
                                      <p:cBhvr additive="base">
                                        <p:cTn id="12" dur="500" fill="hold"/>
                                        <p:tgtEl>
                                          <p:spTgt spid="9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0-#ppt_w/2"/>
                                          </p:val>
                                        </p:tav>
                                        <p:tav tm="100000">
                                          <p:val>
                                            <p:strVal val="#ppt_x"/>
                                          </p:val>
                                        </p:tav>
                                      </p:tavLst>
                                    </p:anim>
                                    <p:anim calcmode="lin" valueType="num">
                                      <p:cBhvr additive="base">
                                        <p:cTn id="16" dur="5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fill="hold"/>
                                        <p:tgtEl>
                                          <p:spTgt spid="101"/>
                                        </p:tgtEl>
                                        <p:attrNameLst>
                                          <p:attrName>ppt_x</p:attrName>
                                        </p:attrNameLst>
                                      </p:cBhvr>
                                      <p:tavLst>
                                        <p:tav tm="0">
                                          <p:val>
                                            <p:strVal val="1+#ppt_w/2"/>
                                          </p:val>
                                        </p:tav>
                                        <p:tav tm="100000">
                                          <p:val>
                                            <p:strVal val="#ppt_x"/>
                                          </p:val>
                                        </p:tav>
                                      </p:tavLst>
                                    </p:anim>
                                    <p:anim calcmode="lin" valueType="num">
                                      <p:cBhvr additive="base">
                                        <p:cTn id="20"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40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p:nvPr>
        </p:nvPicPr>
        <p:blipFill>
          <a:blip r:embed="rId2"/>
          <a:stretch>
            <a:fillRect/>
          </a:stretch>
        </p:blipFill>
        <p:spPr>
          <a:xfrm>
            <a:off x="3636169" y="477"/>
            <a:ext cx="5439251" cy="5143024"/>
          </a:xfrm>
          <a:prstGeom prst="rect">
            <a:avLst/>
          </a:prstGeom>
        </p:spPr>
      </p:pic>
      <p:sp>
        <p:nvSpPr>
          <p:cNvPr id="100" name="Text Box 99"/>
          <p:cNvSpPr txBox="1"/>
          <p:nvPr/>
        </p:nvSpPr>
        <p:spPr>
          <a:xfrm>
            <a:off x="61913" y="315278"/>
            <a:ext cx="3810000" cy="4524315"/>
          </a:xfrm>
          <a:prstGeom prst="rect">
            <a:avLst/>
          </a:prstGeom>
          <a:noFill/>
          <a:ln w="9525">
            <a:noFill/>
          </a:ln>
        </p:spPr>
        <p:txBody>
          <a:bodyPr wrap="square">
            <a:spAutoFit/>
          </a:bodyPr>
          <a:lstStyle/>
          <a:p>
            <a:pPr indent="309563"/>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Mắc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Ampe</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mạch</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điện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sao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ampe</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nối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tiếp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cụ</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muốn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cường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độ</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dòng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điện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p>
          <a:p>
            <a:pPr indent="309563"/>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Chốt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dương</a:t>
            </a:r>
            <a:r>
              <a:rPr lang="en-US" sz="2400" dirty="0">
                <a:solidFill>
                  <a:schemeClr val="accent5">
                    <a:lumMod val="50000"/>
                  </a:schemeClr>
                </a:solidFill>
                <a:latin typeface="Times New Roman" panose="02020603050405020304" pitchFamily="18" charset="0"/>
                <a:cs typeface="Times New Roman" panose="02020603050405020304" pitchFamily="18" charset="0"/>
              </a:rPr>
              <a:t> (+)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ampe</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nối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cực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dương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nguồn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điện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p>
          <a:p>
            <a:pPr indent="309563"/>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Không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được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mắc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2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chốt</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Ampe</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trực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tiếp</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vào</a:t>
            </a:r>
            <a:r>
              <a:rPr lang="en-US" sz="2400" i="1" dirty="0">
                <a:solidFill>
                  <a:schemeClr val="accent5">
                    <a:lumMod val="50000"/>
                  </a:schemeClr>
                </a:solidFill>
                <a:latin typeface="Times New Roman" panose="02020603050405020304" pitchFamily="18" charset="0"/>
                <a:cs typeface="Times New Roman" panose="02020603050405020304" pitchFamily="18" charset="0"/>
              </a:rPr>
              <a:t> 2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cực</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nguồn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điện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tránh</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làm</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hỏng</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Ampe</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nguồn</a:t>
            </a:r>
            <a:r>
              <a:rPr lang="en-US" sz="2400"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i="1" dirty="0" err="1">
                <a:solidFill>
                  <a:schemeClr val="accent5">
                    <a:lumMod val="50000"/>
                  </a:schemeClr>
                </a:solidFill>
                <a:latin typeface="Times New Roman" panose="02020603050405020304" pitchFamily="18" charset="0"/>
                <a:cs typeface="Times New Roman" panose="02020603050405020304" pitchFamily="18" charset="0"/>
              </a:rPr>
              <a:t>điện</a:t>
            </a:r>
            <a:endParaRPr lang="en-US" sz="2400" i="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19200" y="666750"/>
            <a:ext cx="6340197" cy="523220"/>
          </a:xfrm>
          <a:prstGeom prst="rect">
            <a:avLst/>
          </a:prstGeom>
        </p:spPr>
        <p:txBody>
          <a:bodyPr wrap="non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a:t>
            </a:r>
            <a:r>
              <a:rPr lang="en-US" sz="2800" b="1" dirty="0" err="1" smtClean="0">
                <a:solidFill>
                  <a:srgbClr val="FF0000"/>
                </a:solidFill>
                <a:latin typeface="Times New Roman" panose="02020603050405020304" pitchFamily="18" charset="0"/>
                <a:cs typeface="Times New Roman" panose="02020603050405020304" pitchFamily="18" charset="0"/>
              </a:rPr>
              <a:t>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cụ</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dòng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điện</a:t>
            </a:r>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descr="Đồng hồ vạn năng đo dòng điện AC/DC"/>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25" y="2668851"/>
            <a:ext cx="2560524" cy="2288721"/>
          </a:xfrm>
          <a:prstGeom prst="rect">
            <a:avLst/>
          </a:prstGeom>
          <a:noFill/>
          <a:ln>
            <a:noFill/>
          </a:ln>
        </p:spPr>
      </p:pic>
      <p:pic>
        <p:nvPicPr>
          <p:cNvPr id="15" name="Picture 14" descr="Ampe kìm Hioki 3280-10F đo dòng điện xoay chiều A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553" y="2724309"/>
            <a:ext cx="2431447" cy="2286000"/>
          </a:xfrm>
          <a:prstGeom prst="rect">
            <a:avLst/>
          </a:prstGeom>
          <a:noFill/>
          <a:ln>
            <a:noFill/>
          </a:ln>
        </p:spPr>
      </p:pic>
      <p:pic>
        <p:nvPicPr>
          <p:cNvPr id="16" name="Picture 15" descr="Ampe kế đo dòng điện chính xác"/>
          <p:cNvPicPr/>
          <p:nvPr/>
        </p:nvPicPr>
        <p:blipFill>
          <a:blip r:embed="rId4">
            <a:extLst>
              <a:ext uri="{28A0092B-C50C-407E-A947-70E740481C1C}">
                <a14:useLocalDpi xmlns:a14="http://schemas.microsoft.com/office/drawing/2010/main" val="0"/>
              </a:ext>
            </a:extLst>
          </a:blip>
          <a:srcRect/>
          <a:stretch>
            <a:fillRect/>
          </a:stretch>
        </p:blipFill>
        <p:spPr bwMode="auto">
          <a:xfrm>
            <a:off x="5730390" y="2721588"/>
            <a:ext cx="2575410" cy="2288721"/>
          </a:xfrm>
          <a:prstGeom prst="rect">
            <a:avLst/>
          </a:prstGeom>
          <a:noFill/>
          <a:ln>
            <a:noFill/>
          </a:ln>
        </p:spPr>
      </p:pic>
      <p:sp>
        <p:nvSpPr>
          <p:cNvPr id="7" name="Rectangle 6"/>
          <p:cNvSpPr/>
          <p:nvPr/>
        </p:nvSpPr>
        <p:spPr>
          <a:xfrm>
            <a:off x="653971" y="2297787"/>
            <a:ext cx="1973617" cy="369332"/>
          </a:xfrm>
          <a:prstGeom prst="rect">
            <a:avLst/>
          </a:prstGeom>
        </p:spPr>
        <p:txBody>
          <a:bodyPr wrap="none">
            <a:spAutoFit/>
          </a:bodyPr>
          <a:lstStyle/>
          <a:p>
            <a:r>
              <a:rPr lang="en-US" b="1" smtClean="0">
                <a:solidFill>
                  <a:schemeClr val="bg2">
                    <a:lumMod val="25000"/>
                  </a:schemeClr>
                </a:solidFill>
                <a:latin typeface="Times New Roman" panose="02020603050405020304" pitchFamily="18" charset="0"/>
                <a:cs typeface="Times New Roman" panose="02020603050405020304" pitchFamily="18" charset="0"/>
              </a:rPr>
              <a:t>Đồng hồ vạn năng</a:t>
            </a:r>
            <a:endParaRPr lang="en-US">
              <a:solidFill>
                <a:schemeClr val="bg2">
                  <a:lumMod val="25000"/>
                </a:schemeClr>
              </a:solidFill>
            </a:endParaRPr>
          </a:p>
        </p:txBody>
      </p:sp>
      <p:sp>
        <p:nvSpPr>
          <p:cNvPr id="17" name="Rectangle 16"/>
          <p:cNvSpPr/>
          <p:nvPr/>
        </p:nvSpPr>
        <p:spPr>
          <a:xfrm>
            <a:off x="3355000" y="2297787"/>
            <a:ext cx="1217000" cy="369332"/>
          </a:xfrm>
          <a:prstGeom prst="rect">
            <a:avLst/>
          </a:prstGeom>
        </p:spPr>
        <p:txBody>
          <a:bodyPr wrap="none">
            <a:spAutoFit/>
          </a:bodyPr>
          <a:lstStyle/>
          <a:p>
            <a:r>
              <a:rPr lang="en-US" b="1" smtClean="0">
                <a:solidFill>
                  <a:schemeClr val="bg2">
                    <a:lumMod val="25000"/>
                  </a:schemeClr>
                </a:solidFill>
                <a:latin typeface="Times New Roman" panose="02020603050405020304" pitchFamily="18" charset="0"/>
                <a:cs typeface="Times New Roman" panose="02020603050405020304" pitchFamily="18" charset="0"/>
              </a:rPr>
              <a:t>Ampe kìm</a:t>
            </a:r>
            <a:endParaRPr lang="en-US">
              <a:solidFill>
                <a:schemeClr val="bg2">
                  <a:lumMod val="25000"/>
                </a:schemeClr>
              </a:solidFill>
            </a:endParaRPr>
          </a:p>
        </p:txBody>
      </p:sp>
      <p:sp>
        <p:nvSpPr>
          <p:cNvPr id="18" name="Rectangle 17"/>
          <p:cNvSpPr/>
          <p:nvPr/>
        </p:nvSpPr>
        <p:spPr>
          <a:xfrm>
            <a:off x="6328288" y="2301254"/>
            <a:ext cx="1063112" cy="369332"/>
          </a:xfrm>
          <a:prstGeom prst="rect">
            <a:avLst/>
          </a:prstGeom>
        </p:spPr>
        <p:txBody>
          <a:bodyPr wrap="none">
            <a:spAutoFit/>
          </a:bodyPr>
          <a:lstStyle/>
          <a:p>
            <a:r>
              <a:rPr lang="en-US" b="1" smtClean="0">
                <a:solidFill>
                  <a:schemeClr val="bg2">
                    <a:lumMod val="25000"/>
                  </a:schemeClr>
                </a:solidFill>
                <a:latin typeface="Times New Roman" panose="02020603050405020304" pitchFamily="18" charset="0"/>
                <a:cs typeface="Times New Roman" panose="02020603050405020304" pitchFamily="18" charset="0"/>
              </a:rPr>
              <a:t>Ampe kế</a:t>
            </a:r>
            <a:endParaRPr lang="en-US">
              <a:solidFill>
                <a:schemeClr val="bg2">
                  <a:lumMod val="25000"/>
                </a:schemeClr>
              </a:solidFill>
            </a:endParaRPr>
          </a:p>
        </p:txBody>
      </p:sp>
    </p:spTree>
    <p:extLst>
      <p:ext uri="{BB962C8B-B14F-4D97-AF65-F5344CB8AC3E}">
        <p14:creationId xmlns:p14="http://schemas.microsoft.com/office/powerpoint/2010/main" val="307213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80411" y="133350"/>
            <a:ext cx="7074373" cy="584775"/>
          </a:xfrm>
          <a:prstGeom prst="rect">
            <a:avLst/>
          </a:prstGeom>
        </p:spPr>
        <p:txBody>
          <a:bodyPr wrap="none">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Một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số</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dụng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cụ</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cường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dòng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điện</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663582" y="2252021"/>
            <a:ext cx="1287532" cy="369332"/>
          </a:xfrm>
          <a:prstGeom prst="rect">
            <a:avLst/>
          </a:prstGeom>
        </p:spPr>
        <p:txBody>
          <a:bodyPr wrap="none">
            <a:spAutoFit/>
          </a:bodyPr>
          <a:lstStyle/>
          <a:p>
            <a:r>
              <a:rPr lang="en-US" b="1" dirty="0" err="1" smtClean="0">
                <a:solidFill>
                  <a:schemeClr val="bg2">
                    <a:lumMod val="25000"/>
                  </a:schemeClr>
                </a:solidFill>
                <a:latin typeface="Times New Roman" panose="02020603050405020304" pitchFamily="18" charset="0"/>
                <a:cs typeface="Times New Roman" panose="02020603050405020304" pitchFamily="18" charset="0"/>
              </a:rPr>
              <a:t>Joulemeter</a:t>
            </a:r>
            <a:endParaRPr lang="en-US" dirty="0">
              <a:solidFill>
                <a:schemeClr val="bg2">
                  <a:lumMod val="25000"/>
                </a:schemeClr>
              </a:solidFill>
            </a:endParaRPr>
          </a:p>
        </p:txBody>
      </p:sp>
      <p:pic>
        <p:nvPicPr>
          <p:cNvPr id="3" name="Picture 2"/>
          <p:cNvPicPr>
            <a:picLocks noChangeAspect="1"/>
          </p:cNvPicPr>
          <p:nvPr/>
        </p:nvPicPr>
        <p:blipFill>
          <a:blip r:embed="rId2"/>
          <a:stretch>
            <a:fillRect/>
          </a:stretch>
        </p:blipFill>
        <p:spPr>
          <a:xfrm>
            <a:off x="3276600" y="2724150"/>
            <a:ext cx="2033587" cy="1776620"/>
          </a:xfrm>
          <a:prstGeom prst="rect">
            <a:avLst/>
          </a:prstGeom>
        </p:spPr>
      </p:pic>
      <p:sp>
        <p:nvSpPr>
          <p:cNvPr id="19" name="Rectangle 18"/>
          <p:cNvSpPr/>
          <p:nvPr/>
        </p:nvSpPr>
        <p:spPr>
          <a:xfrm>
            <a:off x="708401" y="2924833"/>
            <a:ext cx="2464136" cy="369332"/>
          </a:xfrm>
          <a:prstGeom prst="rect">
            <a:avLst/>
          </a:prstGeom>
        </p:spPr>
        <p:txBody>
          <a:bodyPr wrap="none">
            <a:spAutoFit/>
          </a:bodyPr>
          <a:lstStyle/>
          <a:p>
            <a:r>
              <a:rPr lang="en-US" b="1" dirty="0" err="1" smtClean="0">
                <a:solidFill>
                  <a:schemeClr val="bg2">
                    <a:lumMod val="25000"/>
                  </a:schemeClr>
                </a:solidFill>
                <a:latin typeface="Times New Roman" panose="02020603050405020304" pitchFamily="18" charset="0"/>
                <a:cs typeface="Times New Roman" panose="02020603050405020304" pitchFamily="18" charset="0"/>
              </a:rPr>
              <a:t>Đo</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cường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độ</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dòng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điện</a:t>
            </a:r>
            <a:endParaRPr lang="en-US" dirty="0">
              <a:solidFill>
                <a:schemeClr val="bg2">
                  <a:lumMod val="25000"/>
                </a:schemeClr>
              </a:solidFill>
            </a:endParaRPr>
          </a:p>
        </p:txBody>
      </p:sp>
      <p:sp>
        <p:nvSpPr>
          <p:cNvPr id="21" name="Rectangle 20"/>
          <p:cNvSpPr/>
          <p:nvPr/>
        </p:nvSpPr>
        <p:spPr>
          <a:xfrm>
            <a:off x="1066799" y="3749391"/>
            <a:ext cx="1249060" cy="369332"/>
          </a:xfrm>
          <a:prstGeom prst="rect">
            <a:avLst/>
          </a:prstGeom>
        </p:spPr>
        <p:txBody>
          <a:bodyPr wrap="none">
            <a:spAutoFit/>
          </a:bodyPr>
          <a:lstStyle/>
          <a:p>
            <a:r>
              <a:rPr lang="en-US" b="1" dirty="0" err="1" smtClean="0">
                <a:solidFill>
                  <a:schemeClr val="bg2">
                    <a:lumMod val="25000"/>
                  </a:schemeClr>
                </a:solidFill>
                <a:latin typeface="Times New Roman" panose="02020603050405020304" pitchFamily="18" charset="0"/>
                <a:cs typeface="Times New Roman" panose="02020603050405020304" pitchFamily="18" charset="0"/>
              </a:rPr>
              <a:t>Đo</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điện</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áp</a:t>
            </a:r>
            <a:endParaRPr lang="en-US" dirty="0">
              <a:solidFill>
                <a:schemeClr val="bg2">
                  <a:lumMod val="25000"/>
                </a:schemeClr>
              </a:solidFill>
            </a:endParaRPr>
          </a:p>
        </p:txBody>
      </p:sp>
      <p:sp>
        <p:nvSpPr>
          <p:cNvPr id="23" name="Rectangle 22"/>
          <p:cNvSpPr/>
          <p:nvPr/>
        </p:nvSpPr>
        <p:spPr>
          <a:xfrm>
            <a:off x="5562600" y="2927302"/>
            <a:ext cx="2884123" cy="369332"/>
          </a:xfrm>
          <a:prstGeom prst="rect">
            <a:avLst/>
          </a:prstGeom>
        </p:spPr>
        <p:txBody>
          <a:bodyPr wrap="none">
            <a:spAutoFit/>
          </a:bodyPr>
          <a:lstStyle/>
          <a:p>
            <a:r>
              <a:rPr lang="en-US" b="1" dirty="0" err="1" smtClean="0">
                <a:solidFill>
                  <a:schemeClr val="bg2">
                    <a:lumMod val="25000"/>
                  </a:schemeClr>
                </a:solidFill>
                <a:latin typeface="Times New Roman" panose="02020603050405020304" pitchFamily="18" charset="0"/>
                <a:cs typeface="Times New Roman" panose="02020603050405020304" pitchFamily="18" charset="0"/>
              </a:rPr>
              <a:t>Đo</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công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suất</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của</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dòng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điện</a:t>
            </a:r>
            <a:endParaRPr lang="en-US" dirty="0">
              <a:solidFill>
                <a:schemeClr val="bg2">
                  <a:lumMod val="25000"/>
                </a:schemeClr>
              </a:solidFill>
            </a:endParaRPr>
          </a:p>
        </p:txBody>
      </p:sp>
      <p:sp>
        <p:nvSpPr>
          <p:cNvPr id="24" name="Rectangle 23"/>
          <p:cNvSpPr/>
          <p:nvPr/>
        </p:nvSpPr>
        <p:spPr>
          <a:xfrm>
            <a:off x="5715000" y="3533300"/>
            <a:ext cx="2182008" cy="646331"/>
          </a:xfrm>
          <a:prstGeom prst="rect">
            <a:avLst/>
          </a:prstGeom>
        </p:spPr>
        <p:txBody>
          <a:bodyPr wrap="none">
            <a:spAutoFit/>
          </a:bodyPr>
          <a:lstStyle/>
          <a:p>
            <a:r>
              <a:rPr lang="en-US" b="1" dirty="0" err="1" smtClean="0">
                <a:solidFill>
                  <a:schemeClr val="bg2">
                    <a:lumMod val="25000"/>
                  </a:schemeClr>
                </a:solidFill>
                <a:latin typeface="Times New Roman" panose="02020603050405020304" pitchFamily="18" charset="0"/>
                <a:cs typeface="Times New Roman" panose="02020603050405020304" pitchFamily="18" charset="0"/>
              </a:rPr>
              <a:t>Đo</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năng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lượng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điện</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p>
          <a:p>
            <a:r>
              <a:rPr lang="en-US" b="1" dirty="0" err="1" smtClean="0">
                <a:solidFill>
                  <a:schemeClr val="bg2">
                    <a:lumMod val="25000"/>
                  </a:schemeClr>
                </a:solidFill>
                <a:latin typeface="Times New Roman" panose="02020603050405020304" pitchFamily="18" charset="0"/>
                <a:cs typeface="Times New Roman" panose="02020603050405020304" pitchFamily="18" charset="0"/>
              </a:rPr>
              <a:t>cung</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cấp</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cho</a:t>
            </a:r>
            <a:r>
              <a:rPr lang="en-US" b="1" dirty="0" smtClean="0">
                <a:solidFill>
                  <a:schemeClr val="bg2">
                    <a:lumMod val="25000"/>
                  </a:schemeClr>
                </a:solidFill>
                <a:latin typeface="Times New Roman" panose="02020603050405020304" pitchFamily="18" charset="0"/>
                <a:cs typeface="Times New Roman" panose="02020603050405020304" pitchFamily="18" charset="0"/>
              </a:rPr>
              <a:t> </a:t>
            </a:r>
            <a:r>
              <a:rPr lang="en-US" b="1" dirty="0" err="1" smtClean="0">
                <a:solidFill>
                  <a:schemeClr val="bg2">
                    <a:lumMod val="25000"/>
                  </a:schemeClr>
                </a:solidFill>
                <a:latin typeface="Times New Roman" panose="02020603050405020304" pitchFamily="18" charset="0"/>
                <a:cs typeface="Times New Roman" panose="02020603050405020304" pitchFamily="18" charset="0"/>
              </a:rPr>
              <a:t>mạch</a:t>
            </a:r>
            <a:endParaRPr lang="en-US" dirty="0">
              <a:solidFill>
                <a:schemeClr val="bg2">
                  <a:lumMod val="25000"/>
                </a:schemeClr>
              </a:solidFill>
            </a:endParaRPr>
          </a:p>
        </p:txBody>
      </p:sp>
      <p:sp>
        <p:nvSpPr>
          <p:cNvPr id="25" name="Rectangle 24"/>
          <p:cNvSpPr/>
          <p:nvPr/>
        </p:nvSpPr>
        <p:spPr>
          <a:xfrm>
            <a:off x="1101357" y="3769385"/>
            <a:ext cx="1108443" cy="369332"/>
          </a:xfrm>
          <a:prstGeom prst="rect">
            <a:avLst/>
          </a:prstGeom>
          <a:solidFill>
            <a:srgbClr val="FFFF00"/>
          </a:solidFill>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Đ</a:t>
            </a:r>
            <a:r>
              <a:rPr lang="en-US" b="1" dirty="0" err="1" smtClean="0">
                <a:solidFill>
                  <a:srgbClr val="FF0000"/>
                </a:solidFill>
                <a:latin typeface="Times New Roman" panose="02020603050405020304" pitchFamily="18" charset="0"/>
                <a:cs typeface="Times New Roman" panose="02020603050405020304" pitchFamily="18" charset="0"/>
              </a:rPr>
              <a:t>iện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áp</a:t>
            </a:r>
            <a:endParaRPr lang="en-US" dirty="0">
              <a:solidFill>
                <a:srgbClr val="FF0000"/>
              </a:solidFill>
            </a:endParaRPr>
          </a:p>
        </p:txBody>
      </p:sp>
      <p:pic>
        <p:nvPicPr>
          <p:cNvPr id="27" name="Picture 26">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Tree>
    <p:extLst>
      <p:ext uri="{BB962C8B-B14F-4D97-AF65-F5344CB8AC3E}">
        <p14:creationId xmlns:p14="http://schemas.microsoft.com/office/powerpoint/2010/main" val="3390374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1" grpId="0"/>
      <p:bldP spid="23" grpId="0"/>
      <p:bldP spid="24"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36786" y="0"/>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038600" y="590550"/>
            <a:ext cx="3094827" cy="784830"/>
          </a:xfrm>
          <a:prstGeom prst="rect">
            <a:avLst/>
          </a:prstGeom>
          <a:solidFill>
            <a:srgbClr val="FFFF00"/>
          </a:solidFill>
        </p:spPr>
        <p:txBody>
          <a:bodyPr wrap="square">
            <a:spAutoFit/>
          </a:bodyPr>
          <a:lstStyle/>
          <a:p>
            <a:pPr algn="ctr"/>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190750"/>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438150"/>
            <a:ext cx="7848600" cy="490199"/>
          </a:xfrm>
          <a:prstGeom prst="rect">
            <a:avLst/>
          </a:prstGeom>
        </p:spPr>
        <p:txBody>
          <a:bodyPr wrap="square">
            <a:spAutoFit/>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57200" y="1231376"/>
            <a:ext cx="8153400" cy="914930"/>
          </a:xfrm>
          <a:prstGeom prst="rect">
            <a:avLst/>
          </a:prstGeom>
        </p:spPr>
        <p:txBody>
          <a:bodyPr wrap="square">
            <a:spAutoFit/>
          </a:bodyPr>
          <a:lstStyle/>
          <a:p>
            <a:pPr algn="just">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i="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Đo cường độ dòng điện bằng dụng cụ nào? </a:t>
            </a:r>
            <a:r>
              <a:rPr lang="en-US" sz="2400" i="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Đơn </a:t>
            </a:r>
            <a:r>
              <a:rPr lang="en-US" sz="2400" i="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vị đo cường độ dòng điện là gì?</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5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62552"/>
            <a:ext cx="8534400" cy="941796"/>
          </a:xfrm>
          <a:prstGeom prst="rect">
            <a:avLst/>
          </a:prstGeom>
        </p:spPr>
        <p:txBody>
          <a:bodyPr wrap="square">
            <a:spAutoFit/>
          </a:bodyPr>
          <a:lstStyle/>
          <a:p>
            <a:pPr marL="30480" marR="30480" algn="just">
              <a:lnSpc>
                <a:spcPct val="115000"/>
              </a:lnSpc>
              <a:spcAft>
                <a:spcPts val="0"/>
              </a:spcAft>
            </a:pPr>
            <a:r>
              <a:rPr lang="en-US" sz="2400" b="1">
                <a:solidFill>
                  <a:schemeClr val="tx2">
                    <a:lumMod val="95000"/>
                    <a:lumOff val="5000"/>
                  </a:schemeClr>
                </a:solidFill>
                <a:latin typeface="Times New Roman" panose="02020603050405020304" pitchFamily="18" charset="0"/>
                <a:cs typeface="Times New Roman" panose="02020603050405020304" pitchFamily="18" charset="0"/>
              </a:rPr>
              <a:t>Câu 1. </a:t>
            </a:r>
            <a:r>
              <a:rPr lang="vi-VN" sz="2400">
                <a:solidFill>
                  <a:schemeClr val="tx2">
                    <a:lumMod val="95000"/>
                    <a:lumOff val="5000"/>
                  </a:schemeClr>
                </a:solidFill>
                <a:latin typeface="Times New Roman" panose="02020603050405020304" pitchFamily="18" charset="0"/>
                <a:cs typeface="Times New Roman" panose="02020603050405020304" pitchFamily="18" charset="0"/>
              </a:rPr>
              <a:t>Cường độ dòng điện được kí hiệu </a:t>
            </a:r>
            <a:r>
              <a:rPr lang="vi-VN" sz="2400" smtClean="0">
                <a:solidFill>
                  <a:schemeClr val="tx2">
                    <a:lumMod val="95000"/>
                    <a:lumOff val="5000"/>
                  </a:schemeClr>
                </a:solidFill>
                <a:latin typeface="Times New Roman" panose="02020603050405020304" pitchFamily="18" charset="0"/>
                <a:cs typeface="Times New Roman" panose="02020603050405020304" pitchFamily="18" charset="0"/>
              </a:rPr>
              <a:t>là</a:t>
            </a:r>
            <a:r>
              <a:rPr lang="en-US" sz="2400" smtClean="0">
                <a:solidFill>
                  <a:schemeClr val="tx2">
                    <a:lumMod val="95000"/>
                    <a:lumOff val="5000"/>
                  </a:schemeClr>
                </a:solidFill>
                <a:latin typeface="Times New Roman" panose="02020603050405020304" pitchFamily="18" charset="0"/>
                <a:cs typeface="Times New Roman" panose="02020603050405020304" pitchFamily="18" charset="0"/>
              </a:rPr>
              <a:t>: </a:t>
            </a:r>
            <a:endParaRPr lang="en-US" sz="2400">
              <a:solidFill>
                <a:schemeClr val="tx2">
                  <a:lumMod val="95000"/>
                  <a:lumOff val="5000"/>
                </a:schemeClr>
              </a:solidFill>
              <a:latin typeface="Times New Roman" panose="02020603050405020304" pitchFamily="18" charset="0"/>
              <a:cs typeface="Times New Roman" panose="02020603050405020304" pitchFamily="18" charset="0"/>
            </a:endParaRPr>
          </a:p>
          <a:p>
            <a:pPr marL="30480" marR="30480" algn="just">
              <a:lnSpc>
                <a:spcPct val="115000"/>
              </a:lnSpc>
              <a:spcAft>
                <a:spcPts val="0"/>
              </a:spcAft>
            </a:pPr>
            <a:r>
              <a:rPr lang="vi-VN" sz="2400">
                <a:solidFill>
                  <a:schemeClr val="tx2">
                    <a:lumMod val="95000"/>
                    <a:lumOff val="5000"/>
                  </a:schemeClr>
                </a:solidFill>
                <a:latin typeface="Times New Roman" panose="02020603050405020304" pitchFamily="18" charset="0"/>
                <a:cs typeface="Times New Roman" panose="02020603050405020304" pitchFamily="18" charset="0"/>
              </a:rPr>
              <a:t>A. V       B. A       C. U       D. I</a:t>
            </a:r>
            <a:endParaRPr lang="en-US" sz="240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8600" y="1643652"/>
            <a:ext cx="4572000" cy="2181944"/>
          </a:xfrm>
          <a:prstGeom prst="rect">
            <a:avLst/>
          </a:prstGeom>
        </p:spPr>
        <p:txBody>
          <a:bodyPr>
            <a:spAutoFit/>
          </a:bodyPr>
          <a:lstStyle/>
          <a:p>
            <a:pPr marL="30480" marR="30480" algn="just">
              <a:lnSpc>
                <a:spcPct val="115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2. </a:t>
            </a:r>
            <a:r>
              <a:rPr lang="vi-VN" sz="2400" dirty="0">
                <a:solidFill>
                  <a:srgbClr val="000000"/>
                </a:solidFill>
                <a:latin typeface="Times New Roman" panose="02020603050405020304" pitchFamily="18" charset="0"/>
                <a:ea typeface="Times New Roman" panose="02020603050405020304" pitchFamily="18" charset="0"/>
              </a:rPr>
              <a:t>Ampe kế là dụng cụ để đo:</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A. cường độ dòng điện</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B. hiệu điện thế</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C. công suất điện</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D. điện trở</a:t>
            </a:r>
            <a:endParaRPr lang="en-US" sz="2400" dirty="0">
              <a:effectLst/>
              <a:latin typeface="Times New Roman" panose="02020603050405020304" pitchFamily="18" charset="0"/>
              <a:ea typeface="Times New Roman" panose="02020603050405020304" pitchFamily="18" charset="0"/>
            </a:endParaRPr>
          </a:p>
        </p:txBody>
      </p:sp>
      <p:sp>
        <p:nvSpPr>
          <p:cNvPr id="5" name="Oval 4"/>
          <p:cNvSpPr/>
          <p:nvPr/>
        </p:nvSpPr>
        <p:spPr>
          <a:xfrm>
            <a:off x="3505200" y="933450"/>
            <a:ext cx="457200" cy="4572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p:cNvSpPr/>
          <p:nvPr/>
        </p:nvSpPr>
        <p:spPr>
          <a:xfrm>
            <a:off x="228600" y="2062522"/>
            <a:ext cx="457200" cy="4572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9839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7570" y="757706"/>
            <a:ext cx="7903029" cy="523220"/>
          </a:xfrm>
          <a:prstGeom prst="rect">
            <a:avLst/>
          </a:prstGeom>
        </p:spPr>
        <p:txBody>
          <a:bodyPr wrap="square">
            <a:spAutoFit/>
          </a:bodyPr>
          <a:lstStyle/>
          <a:p>
            <a:r>
              <a:rPr lang="en-US" sz="2800" b="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Hãy</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nêu</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các</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tác</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dụng</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của</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dòng</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điện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mà</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em</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smtClean="0">
                <a:solidFill>
                  <a:srgbClr val="002060"/>
                </a:solidFill>
                <a:latin typeface="Times New Roman" panose="02020603050405020304" pitchFamily="18" charset="0"/>
                <a:ea typeface="Times New Roman" panose="02020603050405020304" pitchFamily="18" charset="0"/>
              </a:rPr>
              <a:t>biết</a:t>
            </a:r>
            <a:r>
              <a:rPr lang="en-US" sz="2800" b="1" i="1" dirty="0" smtClean="0">
                <a:solidFill>
                  <a:srgbClr val="002060"/>
                </a:solidFill>
                <a:latin typeface="Times New Roman" panose="02020603050405020304" pitchFamily="18" charset="0"/>
                <a:ea typeface="Times New Roman" panose="02020603050405020304" pitchFamily="18" charset="0"/>
              </a:rPr>
              <a:t>?</a:t>
            </a:r>
            <a:endParaRPr lang="en-US" sz="2800" b="1" dirty="0">
              <a:solidFill>
                <a:srgbClr val="002060"/>
              </a:solidFill>
            </a:endParaRPr>
          </a:p>
        </p:txBody>
      </p:sp>
      <p:sp>
        <p:nvSpPr>
          <p:cNvPr id="5" name="Rectangle 4"/>
          <p:cNvSpPr/>
          <p:nvPr/>
        </p:nvSpPr>
        <p:spPr>
          <a:xfrm>
            <a:off x="2068286" y="1834797"/>
            <a:ext cx="4287814" cy="523220"/>
          </a:xfrm>
          <a:prstGeom prst="rect">
            <a:avLst/>
          </a:prstGeom>
        </p:spPr>
        <p:txBody>
          <a:bodyPr wrap="square">
            <a:spAutoFit/>
          </a:bodyPr>
          <a:lstStyle/>
          <a:p>
            <a:r>
              <a:rPr lang="en-US" sz="2800" i="1" smtClean="0">
                <a:solidFill>
                  <a:srgbClr val="002060"/>
                </a:solidFill>
                <a:latin typeface="Times New Roman" panose="02020603050405020304" pitchFamily="18" charset="0"/>
              </a:rPr>
              <a:t>- Tác dụng nhiệt; </a:t>
            </a:r>
            <a:endParaRPr lang="en-US" sz="2800">
              <a:solidFill>
                <a:srgbClr val="002060"/>
              </a:solidFill>
            </a:endParaRPr>
          </a:p>
        </p:txBody>
      </p:sp>
      <p:sp>
        <p:nvSpPr>
          <p:cNvPr id="6" name="Rectangle 5"/>
          <p:cNvSpPr/>
          <p:nvPr/>
        </p:nvSpPr>
        <p:spPr>
          <a:xfrm>
            <a:off x="2068286" y="2296462"/>
            <a:ext cx="4287814" cy="523220"/>
          </a:xfrm>
          <a:prstGeom prst="rect">
            <a:avLst/>
          </a:prstGeom>
        </p:spPr>
        <p:txBody>
          <a:bodyPr wrap="square">
            <a:spAutoFit/>
          </a:bodyPr>
          <a:lstStyle/>
          <a:p>
            <a:r>
              <a:rPr lang="en-US" sz="2800" i="1" smtClean="0">
                <a:solidFill>
                  <a:srgbClr val="002060"/>
                </a:solidFill>
                <a:latin typeface="Times New Roman" panose="02020603050405020304" pitchFamily="18" charset="0"/>
              </a:rPr>
              <a:t>- Tác dụng phát sáng; </a:t>
            </a:r>
            <a:endParaRPr lang="en-US" sz="2800">
              <a:solidFill>
                <a:srgbClr val="002060"/>
              </a:solidFill>
            </a:endParaRPr>
          </a:p>
        </p:txBody>
      </p:sp>
      <p:sp>
        <p:nvSpPr>
          <p:cNvPr id="7" name="Rectangle 6"/>
          <p:cNvSpPr/>
          <p:nvPr/>
        </p:nvSpPr>
        <p:spPr>
          <a:xfrm>
            <a:off x="2057400" y="2800350"/>
            <a:ext cx="4287814" cy="523220"/>
          </a:xfrm>
          <a:prstGeom prst="rect">
            <a:avLst/>
          </a:prstGeom>
        </p:spPr>
        <p:txBody>
          <a:bodyPr wrap="square">
            <a:spAutoFit/>
          </a:bodyPr>
          <a:lstStyle/>
          <a:p>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Tác</a:t>
            </a:r>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dụng</a:t>
            </a:r>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hóa</a:t>
            </a:r>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học</a:t>
            </a:r>
            <a:r>
              <a:rPr lang="en-US" sz="2800" i="1" dirty="0" smtClean="0">
                <a:solidFill>
                  <a:srgbClr val="002060"/>
                </a:solidFill>
                <a:latin typeface="Times New Roman" panose="02020603050405020304" pitchFamily="18" charset="0"/>
              </a:rPr>
              <a:t>; </a:t>
            </a:r>
            <a:endParaRPr lang="en-US" sz="2800" dirty="0">
              <a:solidFill>
                <a:srgbClr val="002060"/>
              </a:solidFill>
            </a:endParaRPr>
          </a:p>
        </p:txBody>
      </p:sp>
      <p:sp>
        <p:nvSpPr>
          <p:cNvPr id="9" name="Rectangle 8"/>
          <p:cNvSpPr/>
          <p:nvPr/>
        </p:nvSpPr>
        <p:spPr>
          <a:xfrm>
            <a:off x="2057400" y="3257550"/>
            <a:ext cx="4287814" cy="523220"/>
          </a:xfrm>
          <a:prstGeom prst="rect">
            <a:avLst/>
          </a:prstGeom>
        </p:spPr>
        <p:txBody>
          <a:bodyPr wrap="square">
            <a:spAutoFit/>
          </a:bodyPr>
          <a:lstStyle/>
          <a:p>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Tác</a:t>
            </a:r>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dụng</a:t>
            </a:r>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sinh</a:t>
            </a:r>
            <a:r>
              <a:rPr lang="en-US" sz="2800" i="1" dirty="0" smtClean="0">
                <a:solidFill>
                  <a:srgbClr val="002060"/>
                </a:solidFill>
                <a:latin typeface="Times New Roman" panose="02020603050405020304" pitchFamily="18" charset="0"/>
              </a:rPr>
              <a:t> </a:t>
            </a:r>
            <a:r>
              <a:rPr lang="en-US" sz="2800" i="1" dirty="0" err="1" smtClean="0">
                <a:solidFill>
                  <a:srgbClr val="002060"/>
                </a:solidFill>
                <a:latin typeface="Times New Roman" panose="02020603050405020304" pitchFamily="18" charset="0"/>
              </a:rPr>
              <a:t>lí</a:t>
            </a:r>
            <a:r>
              <a:rPr lang="en-US" sz="2800" i="1" dirty="0" smtClean="0">
                <a:solidFill>
                  <a:srgbClr val="002060"/>
                </a:solidFill>
                <a:latin typeface="Times New Roman" panose="02020603050405020304" pitchFamily="18" charset="0"/>
              </a:rPr>
              <a:t>; </a:t>
            </a:r>
            <a:endParaRPr lang="en-US" sz="2800" dirty="0">
              <a:solidFill>
                <a:srgbClr val="002060"/>
              </a:solidFill>
            </a:endParaRPr>
          </a:p>
        </p:txBody>
      </p:sp>
    </p:spTree>
    <p:extLst>
      <p:ext uri="{BB962C8B-B14F-4D97-AF65-F5344CB8AC3E}">
        <p14:creationId xmlns:p14="http://schemas.microsoft.com/office/powerpoint/2010/main" val="318035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2000"/>
                                        <p:tgtEl>
                                          <p:spTgt spid="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33400" y="3028950"/>
            <a:ext cx="457200" cy="4572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533400" y="2703284"/>
            <a:ext cx="7772400" cy="2215991"/>
          </a:xfrm>
          <a:prstGeom prst="rect">
            <a:avLst/>
          </a:prstGeom>
        </p:spPr>
        <p:txBody>
          <a:bodyPr wrap="square">
            <a:spAutoFit/>
          </a:bodyPr>
          <a:lstStyle/>
          <a:p>
            <a:pPr marL="30480" marR="30480" algn="just">
              <a:lnSpc>
                <a:spcPct val="115000"/>
              </a:lnSpc>
              <a:spcAft>
                <a:spcPts val="0"/>
              </a:spcAft>
            </a:pPr>
            <a:r>
              <a:rPr lang="en-US" sz="2000" b="1" dirty="0" err="1">
                <a:solidFill>
                  <a:srgbClr val="000000"/>
                </a:solidFill>
                <a:latin typeface="Times New Roman" panose="02020603050405020304" pitchFamily="18" charset="0"/>
                <a:ea typeface="Times New Roman" panose="02020603050405020304" pitchFamily="18" charset="0"/>
              </a:rPr>
              <a:t>Câu</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smtClean="0">
                <a:solidFill>
                  <a:srgbClr val="000000"/>
                </a:solidFill>
                <a:latin typeface="Times New Roman" panose="02020603050405020304" pitchFamily="18" charset="0"/>
                <a:ea typeface="Times New Roman" panose="02020603050405020304" pitchFamily="18" charset="0"/>
              </a:rPr>
              <a:t>4. </a:t>
            </a:r>
            <a:r>
              <a:rPr lang="vi-VN" sz="2000" dirty="0">
                <a:solidFill>
                  <a:srgbClr val="000000"/>
                </a:solidFill>
                <a:latin typeface="Times New Roman" panose="02020603050405020304" pitchFamily="18" charset="0"/>
                <a:ea typeface="Times New Roman" panose="02020603050405020304" pitchFamily="18" charset="0"/>
              </a:rPr>
              <a:t>Trên một cầu chì có ghi 1A. Con số này có ý nghĩa gì?</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A. Có nghĩa là cường độ dòng điện đi qua cầu chì này từ 1A trở lên thì cầu chì sẽ đứt.</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B. Có nghĩa là cường độ dòng điện đi qua cầu chì này luôn lớn hơn 1A.</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C. Có nghĩa là cường độ dòng điện đi qua cầu chì này luôn bằng 1A.</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D. Có nghĩa là cường độ dòng điện đi qua cầu chì này luôn nhỏ hơn 1A.</a:t>
            </a:r>
            <a:endParaRPr lang="en-US" sz="20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33400" y="133350"/>
            <a:ext cx="8297883" cy="2569934"/>
          </a:xfrm>
          <a:prstGeom prst="rect">
            <a:avLst/>
          </a:prstGeom>
        </p:spPr>
        <p:txBody>
          <a:bodyPr wrap="square">
            <a:spAutoFit/>
          </a:bodyPr>
          <a:lstStyle/>
          <a:p>
            <a:pPr marL="30480" marR="30480" algn="just">
              <a:lnSpc>
                <a:spcPct val="115000"/>
              </a:lnSpc>
              <a:spcAft>
                <a:spcPts val="0"/>
              </a:spcAft>
            </a:pPr>
            <a:r>
              <a:rPr lang="en-US" sz="2000" b="1" dirty="0" err="1">
                <a:solidFill>
                  <a:schemeClr val="tx2">
                    <a:lumMod val="95000"/>
                    <a:lumOff val="5000"/>
                  </a:schemeClr>
                </a:solidFill>
                <a:latin typeface="Times New Roman" panose="02020603050405020304" pitchFamily="18" charset="0"/>
                <a:ea typeface="Times New Roman" panose="02020603050405020304" pitchFamily="18" charset="0"/>
              </a:rPr>
              <a:t>Câu</a:t>
            </a:r>
            <a:r>
              <a:rPr lang="en-US" sz="2000" b="1" dirty="0">
                <a:solidFill>
                  <a:schemeClr val="tx2">
                    <a:lumMod val="95000"/>
                    <a:lumOff val="5000"/>
                  </a:schemeClr>
                </a:solidFill>
                <a:latin typeface="Times New Roman" panose="02020603050405020304" pitchFamily="18" charset="0"/>
                <a:ea typeface="Times New Roman" panose="02020603050405020304" pitchFamily="18" charset="0"/>
              </a:rPr>
              <a:t> </a:t>
            </a:r>
            <a:r>
              <a:rPr lang="en-US" sz="2000" b="1" dirty="0" smtClean="0">
                <a:solidFill>
                  <a:schemeClr val="tx2">
                    <a:lumMod val="95000"/>
                    <a:lumOff val="5000"/>
                  </a:schemeClr>
                </a:solidFill>
                <a:latin typeface="Times New Roman" panose="02020603050405020304" pitchFamily="18" charset="0"/>
                <a:ea typeface="Times New Roman" panose="02020603050405020304" pitchFamily="18" charset="0"/>
              </a:rPr>
              <a:t>3.</a:t>
            </a:r>
            <a:r>
              <a:rPr lang="en-US" sz="2000" dirty="0" smtClean="0">
                <a:solidFill>
                  <a:schemeClr val="tx2">
                    <a:lumMod val="95000"/>
                    <a:lumOff val="5000"/>
                  </a:schemeClr>
                </a:solidFill>
                <a:latin typeface="Times New Roman" panose="02020603050405020304" pitchFamily="18" charset="0"/>
                <a:ea typeface="Times New Roman" panose="02020603050405020304" pitchFamily="18" charset="0"/>
              </a:rPr>
              <a:t> </a:t>
            </a:r>
            <a:r>
              <a:rPr lang="vi-VN" sz="2000" dirty="0">
                <a:solidFill>
                  <a:schemeClr val="tx2">
                    <a:lumMod val="95000"/>
                    <a:lumOff val="5000"/>
                  </a:schemeClr>
                </a:solidFill>
                <a:latin typeface="Times New Roman" panose="02020603050405020304" pitchFamily="18" charset="0"/>
                <a:ea typeface="Times New Roman" panose="02020603050405020304" pitchFamily="18" charset="0"/>
              </a:rPr>
              <a:t>Khi mắc ampe kế vào mạch điện thì cần chú ý điều gì sau đây?</a:t>
            </a:r>
            <a:endParaRPr lang="en-US" sz="2000" dirty="0">
              <a:solidFill>
                <a:schemeClr val="tx2">
                  <a:lumMod val="95000"/>
                  <a:lumOff val="5000"/>
                </a:schemeClr>
              </a:solidFill>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chemeClr val="tx2">
                    <a:lumMod val="95000"/>
                    <a:lumOff val="5000"/>
                  </a:schemeClr>
                </a:solidFill>
                <a:latin typeface="Times New Roman" panose="02020603050405020304" pitchFamily="18" charset="0"/>
                <a:ea typeface="Times New Roman" panose="02020603050405020304" pitchFamily="18" charset="0"/>
              </a:rPr>
              <a:t>A. Chốt âm của ampe kế mắc vào cực dương của nguồn điện và chốt dương mắc với bóng đèn.</a:t>
            </a:r>
            <a:endParaRPr lang="en-US" sz="2000" dirty="0">
              <a:solidFill>
                <a:schemeClr val="tx2">
                  <a:lumMod val="95000"/>
                  <a:lumOff val="5000"/>
                </a:schemeClr>
              </a:solidFill>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chemeClr val="tx2">
                    <a:lumMod val="95000"/>
                    <a:lumOff val="5000"/>
                  </a:schemeClr>
                </a:solidFill>
                <a:latin typeface="Times New Roman" panose="02020603050405020304" pitchFamily="18" charset="0"/>
                <a:ea typeface="Times New Roman" panose="02020603050405020304" pitchFamily="18" charset="0"/>
              </a:rPr>
              <a:t>B. Không được mắc trực tiếp hai chốt của ampe kế trực tiếp vào nguồn điện.</a:t>
            </a:r>
            <a:endParaRPr lang="en-US" sz="2000" dirty="0">
              <a:solidFill>
                <a:schemeClr val="tx2">
                  <a:lumMod val="95000"/>
                  <a:lumOff val="5000"/>
                </a:schemeClr>
              </a:solidFill>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chemeClr val="tx2">
                    <a:lumMod val="95000"/>
                    <a:lumOff val="5000"/>
                  </a:schemeClr>
                </a:solidFill>
                <a:latin typeface="Times New Roman" panose="02020603050405020304" pitchFamily="18" charset="0"/>
                <a:ea typeface="Times New Roman" panose="02020603050405020304" pitchFamily="18" charset="0"/>
              </a:rPr>
              <a:t>C. Chốt dương của ampe kế mắc vào cực âm của nguồn điện và chốt âm mắc với bóng đèn.</a:t>
            </a:r>
            <a:endParaRPr lang="en-US" sz="2000" dirty="0">
              <a:solidFill>
                <a:schemeClr val="tx2">
                  <a:lumMod val="95000"/>
                  <a:lumOff val="5000"/>
                </a:schemeClr>
              </a:solidFill>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chemeClr val="tx2">
                    <a:lumMod val="95000"/>
                    <a:lumOff val="5000"/>
                  </a:schemeClr>
                </a:solidFill>
                <a:latin typeface="Times New Roman" panose="02020603050405020304" pitchFamily="18" charset="0"/>
                <a:ea typeface="Times New Roman" panose="02020603050405020304" pitchFamily="18" charset="0"/>
              </a:rPr>
              <a:t>D. Mắc trực tiếp hai chốt của ampe kế vào hai cực của nguồn </a:t>
            </a:r>
            <a:r>
              <a:rPr lang="vi-VN" sz="2000" dirty="0" smtClean="0">
                <a:solidFill>
                  <a:schemeClr val="tx2">
                    <a:lumMod val="95000"/>
                    <a:lumOff val="5000"/>
                  </a:schemeClr>
                </a:solidFill>
                <a:latin typeface="Times New Roman" panose="02020603050405020304" pitchFamily="18" charset="0"/>
                <a:ea typeface="Times New Roman" panose="02020603050405020304" pitchFamily="18" charset="0"/>
              </a:rPr>
              <a:t>điện</a:t>
            </a:r>
            <a:r>
              <a:rPr lang="en-US" sz="2000" dirty="0" smtClean="0">
                <a:solidFill>
                  <a:schemeClr val="tx2">
                    <a:lumMod val="95000"/>
                    <a:lumOff val="5000"/>
                  </a:schemeClr>
                </a:solidFill>
                <a:latin typeface="Times New Roman" panose="02020603050405020304" pitchFamily="18" charset="0"/>
                <a:ea typeface="Times New Roman" panose="02020603050405020304" pitchFamily="18" charset="0"/>
              </a:rPr>
              <a:t>.</a:t>
            </a:r>
            <a:endParaRPr lang="en-US" sz="2000" dirty="0">
              <a:solidFill>
                <a:schemeClr val="tx2">
                  <a:lumMod val="95000"/>
                  <a:lumOff val="5000"/>
                </a:schemeClr>
              </a:solidFill>
              <a:effectLst/>
              <a:latin typeface="Times New Roman" panose="02020603050405020304" pitchFamily="18" charset="0"/>
              <a:ea typeface="Times New Roman" panose="02020603050405020304" pitchFamily="18" charset="0"/>
            </a:endParaRPr>
          </a:p>
        </p:txBody>
      </p:sp>
      <p:sp>
        <p:nvSpPr>
          <p:cNvPr id="6" name="Oval 5"/>
          <p:cNvSpPr/>
          <p:nvPr/>
        </p:nvSpPr>
        <p:spPr>
          <a:xfrm>
            <a:off x="529442" y="1138625"/>
            <a:ext cx="457200" cy="4572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31910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14350"/>
            <a:ext cx="8382000" cy="2215991"/>
          </a:xfrm>
          <a:prstGeom prst="rect">
            <a:avLst/>
          </a:prstGeom>
        </p:spPr>
        <p:txBody>
          <a:bodyPr wrap="square">
            <a:spAutoFit/>
          </a:bodyPr>
          <a:lstStyle/>
          <a:p>
            <a:pPr marL="30480" marR="30480" algn="just">
              <a:lnSpc>
                <a:spcPct val="115000"/>
              </a:lnSpc>
              <a:spcAft>
                <a:spcPts val="0"/>
              </a:spcAft>
            </a:pPr>
            <a:r>
              <a:rPr lang="en-US" sz="2000" b="1" dirty="0" err="1">
                <a:solidFill>
                  <a:srgbClr val="000000"/>
                </a:solidFill>
                <a:latin typeface="Times New Roman" panose="02020603050405020304" pitchFamily="18" charset="0"/>
                <a:ea typeface="Times New Roman" panose="02020603050405020304" pitchFamily="18" charset="0"/>
              </a:rPr>
              <a:t>Câu</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smtClean="0">
                <a:solidFill>
                  <a:srgbClr val="000000"/>
                </a:solidFill>
                <a:latin typeface="Times New Roman" panose="02020603050405020304" pitchFamily="18" charset="0"/>
                <a:ea typeface="Times New Roman" panose="02020603050405020304" pitchFamily="18" charset="0"/>
              </a:rPr>
              <a:t>5. </a:t>
            </a:r>
            <a:r>
              <a:rPr lang="vi-VN" sz="2000" dirty="0">
                <a:solidFill>
                  <a:srgbClr val="000000"/>
                </a:solidFill>
                <a:latin typeface="Times New Roman" panose="02020603050405020304" pitchFamily="18" charset="0"/>
                <a:ea typeface="Times New Roman" panose="02020603050405020304" pitchFamily="18" charset="0"/>
              </a:rPr>
              <a:t>Mối liên hệ giữa số chỉ của ampe kế với độ sáng của đèn được 4 học sinh phát biểu như sau. Hỏi phát biểu nào dưới đây là </a:t>
            </a:r>
            <a:r>
              <a:rPr lang="vi-VN" sz="2000" b="1" u="sng" dirty="0">
                <a:solidFill>
                  <a:srgbClr val="FF0000"/>
                </a:solidFill>
                <a:latin typeface="Times New Roman" panose="02020603050405020304" pitchFamily="18" charset="0"/>
                <a:ea typeface="Times New Roman" panose="02020603050405020304" pitchFamily="18" charset="0"/>
              </a:rPr>
              <a:t>sai</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A. Đèn chưa sáng khi số chỉ ampe kế còn rất nhỏ.</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B. Đèn sáng càng mạnh thì số chỉ của ampe kế càng lớn.</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C. Số chỉ của ampe kế giảm đi thì độ sáng của đèn giảm đi.</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dirty="0">
                <a:solidFill>
                  <a:srgbClr val="000000"/>
                </a:solidFill>
                <a:latin typeface="Times New Roman" panose="02020603050405020304" pitchFamily="18" charset="0"/>
                <a:ea typeface="Times New Roman" panose="02020603050405020304" pitchFamily="18" charset="0"/>
              </a:rPr>
              <a:t>D. Số chỉ của ampe kế và độ sáng của đèn không liên hệ gì với nhau.</a:t>
            </a:r>
            <a:endParaRPr lang="en-US" sz="2000" dirty="0">
              <a:effectLst/>
              <a:latin typeface="Times New Roman" panose="02020603050405020304" pitchFamily="18" charset="0"/>
              <a:ea typeface="Times New Roman" panose="02020603050405020304" pitchFamily="18" charset="0"/>
            </a:endParaRPr>
          </a:p>
        </p:txBody>
      </p:sp>
      <p:sp>
        <p:nvSpPr>
          <p:cNvPr id="5" name="Oval 4"/>
          <p:cNvSpPr/>
          <p:nvPr/>
        </p:nvSpPr>
        <p:spPr>
          <a:xfrm>
            <a:off x="457200" y="2273141"/>
            <a:ext cx="457200" cy="4572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57200" y="3034246"/>
            <a:ext cx="8763000" cy="1479379"/>
          </a:xfrm>
          <a:prstGeom prst="rect">
            <a:avLst/>
          </a:prstGeom>
        </p:spPr>
        <p:txBody>
          <a:bodyPr wrap="square">
            <a:spAutoFit/>
          </a:bodyPr>
          <a:lstStyle/>
          <a:p>
            <a:pPr marL="30480" marR="30480" algn="just">
              <a:lnSpc>
                <a:spcPct val="115000"/>
              </a:lnSpc>
              <a:spcAft>
                <a:spcPts val="0"/>
              </a:spcAft>
            </a:pPr>
            <a:r>
              <a:rPr lang="vi-VN" sz="2000" b="1">
                <a:solidFill>
                  <a:srgbClr val="000000"/>
                </a:solidFill>
                <a:latin typeface="Times New Roman" panose="02020603050405020304" pitchFamily="18" charset="0"/>
                <a:ea typeface="Times New Roman" panose="02020603050405020304" pitchFamily="18" charset="0"/>
              </a:rPr>
              <a:t>Lời giải:</a:t>
            </a:r>
            <a:endParaRPr lang="en-US" sz="200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a:solidFill>
                  <a:srgbClr val="000000"/>
                </a:solidFill>
                <a:latin typeface="Times New Roman" panose="02020603050405020304" pitchFamily="18" charset="0"/>
                <a:ea typeface="Times New Roman" panose="02020603050405020304" pitchFamily="18" charset="0"/>
              </a:rPr>
              <a:t>Dòng điện chạy qua đèn có cường độ càng lớn thì đèn càng mạnh </a:t>
            </a:r>
            <a:endParaRPr lang="en-US" sz="2000" smtClean="0">
              <a:solidFill>
                <a:srgbClr val="000000"/>
              </a:solidFill>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smtClean="0">
                <a:solidFill>
                  <a:srgbClr val="000000"/>
                </a:solidFill>
                <a:latin typeface="Cambria Math" panose="02040503050406030204" pitchFamily="18" charset="0"/>
                <a:ea typeface="Times New Roman" panose="02020603050405020304" pitchFamily="18" charset="0"/>
                <a:cs typeface="Cambria Math" panose="02040503050406030204" pitchFamily="18" charset="0"/>
              </a:rPr>
              <a:t>⇒</a:t>
            </a:r>
            <a:r>
              <a:rPr lang="vi-VN" sz="2000" smtClean="0">
                <a:solidFill>
                  <a:srgbClr val="000000"/>
                </a:solidFill>
                <a:latin typeface="Times New Roman" panose="02020603050405020304" pitchFamily="18" charset="0"/>
                <a:ea typeface="Times New Roman" panose="02020603050405020304" pitchFamily="18" charset="0"/>
              </a:rPr>
              <a:t> </a:t>
            </a:r>
            <a:r>
              <a:rPr lang="vi-VN" sz="2000">
                <a:solidFill>
                  <a:srgbClr val="000000"/>
                </a:solidFill>
                <a:latin typeface="Times New Roman" panose="02020603050405020304" pitchFamily="18" charset="0"/>
                <a:ea typeface="Times New Roman" panose="02020603050405020304" pitchFamily="18" charset="0"/>
              </a:rPr>
              <a:t>Số chỉ của ampe kế và độ sáng của đèn có liên hệ với nhau </a:t>
            </a:r>
            <a:endParaRPr lang="en-US" sz="2000" smtClean="0">
              <a:solidFill>
                <a:srgbClr val="000000"/>
              </a:solidFill>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000" smtClean="0">
                <a:solidFill>
                  <a:srgbClr val="000000"/>
                </a:solidFill>
                <a:latin typeface="Cambria Math" panose="02040503050406030204" pitchFamily="18" charset="0"/>
                <a:ea typeface="Times New Roman" panose="02020603050405020304" pitchFamily="18" charset="0"/>
                <a:cs typeface="Cambria Math" panose="02040503050406030204" pitchFamily="18" charset="0"/>
              </a:rPr>
              <a:t>⇒</a:t>
            </a:r>
            <a:r>
              <a:rPr lang="vi-VN" sz="2000" smtClean="0">
                <a:solidFill>
                  <a:srgbClr val="000000"/>
                </a:solidFill>
                <a:latin typeface="Times New Roman" panose="02020603050405020304" pitchFamily="18" charset="0"/>
                <a:ea typeface="Times New Roman" panose="02020603050405020304" pitchFamily="18" charset="0"/>
              </a:rPr>
              <a:t> </a:t>
            </a:r>
            <a:r>
              <a:rPr lang="vi-VN" sz="2000">
                <a:solidFill>
                  <a:srgbClr val="000000"/>
                </a:solidFill>
                <a:latin typeface="Times New Roman" panose="02020603050405020304" pitchFamily="18" charset="0"/>
                <a:ea typeface="Times New Roman" panose="02020603050405020304" pitchFamily="18" charset="0"/>
              </a:rPr>
              <a:t>Đáp án D</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87686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91787" y="1622345"/>
            <a:ext cx="457200" cy="45720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p:cNvSpPr/>
          <p:nvPr/>
        </p:nvSpPr>
        <p:spPr>
          <a:xfrm>
            <a:off x="609600" y="742950"/>
            <a:ext cx="7772400" cy="2215991"/>
          </a:xfrm>
          <a:prstGeom prst="rect">
            <a:avLst/>
          </a:prstGeom>
        </p:spPr>
        <p:txBody>
          <a:bodyPr wrap="square">
            <a:spAutoFit/>
          </a:bodyPr>
          <a:lstStyle/>
          <a:p>
            <a:pPr marL="30480" marR="30480" algn="just">
              <a:lnSpc>
                <a:spcPct val="115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smtClean="0">
                <a:solidFill>
                  <a:srgbClr val="000000"/>
                </a:solidFill>
                <a:latin typeface="Times New Roman" panose="02020603050405020304" pitchFamily="18" charset="0"/>
                <a:ea typeface="Times New Roman" panose="02020603050405020304" pitchFamily="18" charset="0"/>
              </a:rPr>
              <a:t>6. </a:t>
            </a:r>
            <a:r>
              <a:rPr lang="vi-VN" sz="2400" dirty="0">
                <a:solidFill>
                  <a:srgbClr val="000000"/>
                </a:solidFill>
                <a:latin typeface="Times New Roman" panose="02020603050405020304" pitchFamily="18" charset="0"/>
                <a:ea typeface="Times New Roman" panose="02020603050405020304" pitchFamily="18" charset="0"/>
              </a:rPr>
              <a:t>Trường hợp nào dưới đây đổi đơn vị </a:t>
            </a:r>
            <a:r>
              <a:rPr lang="vi-VN" sz="2400" b="1" dirty="0">
                <a:solidFill>
                  <a:srgbClr val="FF0000"/>
                </a:solidFill>
                <a:latin typeface="Times New Roman" panose="02020603050405020304" pitchFamily="18" charset="0"/>
                <a:ea typeface="Times New Roman" panose="02020603050405020304" pitchFamily="18" charset="0"/>
              </a:rPr>
              <a:t>sai</a:t>
            </a:r>
            <a:r>
              <a:rPr lang="vi-VN"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A. 1,28A = 1280mA.</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B. 32mA = 0,32A.</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C. 0,35A = 350mA.</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D. 425mA = 0,425A.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3699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721815"/>
            <a:ext cx="6232863" cy="4396360"/>
          </a:xfrm>
          <a:prstGeom prst="rect">
            <a:avLst/>
          </a:prstGeom>
        </p:spPr>
      </p:pic>
      <p:sp>
        <p:nvSpPr>
          <p:cNvPr id="3" name="Sun 2">
            <a:extLst>
              <a:ext uri="{FF2B5EF4-FFF2-40B4-BE49-F238E27FC236}">
                <a16:creationId xmlns:a16="http://schemas.microsoft.com/office/drawing/2014/main" id="{6437E96C-B4D7-4CA6-90EE-43A5C748EF9C}"/>
              </a:ext>
            </a:extLst>
          </p:cNvPr>
          <p:cNvSpPr/>
          <p:nvPr/>
        </p:nvSpPr>
        <p:spPr>
          <a:xfrm>
            <a:off x="2819400" y="130659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2181225" y="183641"/>
            <a:ext cx="4495800" cy="584775"/>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rPr>
              <a:t>VẬN DỤNG</a:t>
            </a:r>
            <a:endParaRPr lang="en-US" sz="3200" dirty="0"/>
          </a:p>
        </p:txBody>
      </p:sp>
    </p:spTree>
    <p:extLst>
      <p:ext uri="{BB962C8B-B14F-4D97-AF65-F5344CB8AC3E}">
        <p14:creationId xmlns:p14="http://schemas.microsoft.com/office/powerpoint/2010/main" val="340854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èn Bàn Học Sinh LED - Đèn Bàn Học Chống Cận Giá Rẻ Chính Hãng [2021]"/>
          <p:cNvSpPr>
            <a:spLocks noChangeAspect="1" noChangeArrowheads="1"/>
          </p:cNvSpPr>
          <p:nvPr/>
        </p:nvSpPr>
        <p:spPr bwMode="auto">
          <a:xfrm>
            <a:off x="155574" y="-144463"/>
            <a:ext cx="243522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Đèn Bàn Học Sinh LED - Đèn Bàn Học Chống Cận Giá Rẻ Chính Hãng [2021]"/>
          <p:cNvSpPr>
            <a:spLocks noChangeAspect="1" noChangeArrowheads="1"/>
          </p:cNvSpPr>
          <p:nvPr/>
        </p:nvSpPr>
        <p:spPr bwMode="auto">
          <a:xfrm>
            <a:off x="155574" y="-144463"/>
            <a:ext cx="1216025"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76200" y="285750"/>
            <a:ext cx="9296400" cy="580415"/>
          </a:xfrm>
          <a:prstGeom prst="rect">
            <a:avLst/>
          </a:prstGeom>
        </p:spPr>
        <p:txBody>
          <a:bodyPr wrap="square">
            <a:spAutoFit/>
          </a:bodyPr>
          <a:lstStyle/>
          <a:p>
            <a:pPr marL="30480" marR="30480" algn="ctr">
              <a:lnSpc>
                <a:spcPct val="125000"/>
              </a:lnSpc>
              <a:spcAft>
                <a:spcPts val="0"/>
              </a:spcAft>
            </a:pPr>
            <a:r>
              <a:rPr lang="en-US" sz="2800"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spc="1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en-US" sz="2800"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t>
            </a:r>
            <a:r>
              <a:rPr lang="vi-VN" sz="2800"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hiểu tại sao </a:t>
            </a:r>
            <a:r>
              <a:rPr lang="vi-VN" sz="2800" spc="15"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đèn </a:t>
            </a:r>
            <a:r>
              <a:rPr lang="vi-VN" sz="2800" spc="1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 lại có thể thay đổi độ sáng?</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047750"/>
            <a:ext cx="4953000" cy="3886200"/>
          </a:xfrm>
          <a:prstGeom prst="rect">
            <a:avLst/>
          </a:prstGeom>
        </p:spPr>
      </p:pic>
    </p:spTree>
    <p:extLst>
      <p:ext uri="{BB962C8B-B14F-4D97-AF65-F5344CB8AC3E}">
        <p14:creationId xmlns:p14="http://schemas.microsoft.com/office/powerpoint/2010/main" val="111911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12FD0D-3345-4D97-BED4-5A0590056D2D}"/>
              </a:ext>
            </a:extLst>
          </p:cNvPr>
          <p:cNvSpPr txBox="1"/>
          <p:nvPr/>
        </p:nvSpPr>
        <p:spPr>
          <a:xfrm>
            <a:off x="2247900" y="135095"/>
            <a:ext cx="4495800" cy="584775"/>
          </a:xfrm>
          <a:prstGeom prst="rect">
            <a:avLst/>
          </a:prstGeom>
          <a:noFill/>
        </p:spPr>
        <p:txBody>
          <a:bodyPr wrap="square">
            <a:spAutoFit/>
          </a:bodyPr>
          <a:lstStyle/>
          <a:p>
            <a:pPr algn="ctr"/>
            <a:r>
              <a:rPr lang="en-US" sz="3200" b="1" dirty="0" smtClean="0">
                <a:solidFill>
                  <a:srgbClr val="FF0000"/>
                </a:solidFill>
                <a:latin typeface="Times New Roman" panose="02020603050405020304" pitchFamily="18" charset="0"/>
              </a:rPr>
              <a:t>HƯỚNG DẪN VỀ NHÀ</a:t>
            </a:r>
            <a:endParaRPr lang="en-US" sz="3200" dirty="0"/>
          </a:p>
        </p:txBody>
      </p:sp>
      <p:sp>
        <p:nvSpPr>
          <p:cNvPr id="3" name="Rectangle 2"/>
          <p:cNvSpPr/>
          <p:nvPr/>
        </p:nvSpPr>
        <p:spPr>
          <a:xfrm>
            <a:off x="533400" y="1123950"/>
            <a:ext cx="8077200" cy="1092607"/>
          </a:xfrm>
          <a:prstGeom prst="rect">
            <a:avLst/>
          </a:prstGeom>
        </p:spPr>
        <p:txBody>
          <a:bodyPr wrap="square">
            <a:spAutoFit/>
          </a:bodyPr>
          <a:lstStyle/>
          <a:p>
            <a:pPr lvl="0" algn="just">
              <a:spcAft>
                <a:spcPts val="600"/>
              </a:spcAft>
              <a:buClr>
                <a:srgbClr val="000000"/>
              </a:buClr>
              <a:buSzPts val="1200"/>
              <a:tabLst>
                <a:tab pos="481330" algn="l"/>
              </a:tabLst>
            </a:pPr>
            <a:r>
              <a:rPr lang="en-US"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Cường </a:t>
            </a:r>
            <a:r>
              <a:rPr lang="vi-VN"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độ dòng diện </a:t>
            </a:r>
            <a:r>
              <a:rPr lang="en-US"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ặc tr</a:t>
            </a:r>
            <a:r>
              <a:rPr lang="en-US"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ư</a:t>
            </a:r>
            <a:r>
              <a:rPr lang="vi-VN"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ng </a:t>
            </a:r>
            <a:r>
              <a:rPr lang="vi-VN"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cho tác dụng mạnh, yếu của dòng điện.</a:t>
            </a:r>
            <a:endParaRPr lang="en-US"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600"/>
              </a:spcAft>
              <a:buClr>
                <a:srgbClr val="000000"/>
              </a:buClr>
              <a:buSzPts val="1200"/>
              <a:tabLst>
                <a:tab pos="481330" algn="l"/>
              </a:tabLst>
            </a:pPr>
            <a:r>
              <a:rPr lang="en-US"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Cường </a:t>
            </a:r>
            <a:r>
              <a:rPr lang="vi-VN"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độ dòng điện được đo bằng ampe kế, có đơn vị là ampe (A), miliampe (mA</a:t>
            </a:r>
            <a:r>
              <a:rPr lang="vi-VN" sz="2000" dirty="0" smtClean="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tx2">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812FD0D-3345-4D97-BED4-5A0590056D2D}"/>
              </a:ext>
            </a:extLst>
          </p:cNvPr>
          <p:cNvSpPr txBox="1"/>
          <p:nvPr/>
        </p:nvSpPr>
        <p:spPr>
          <a:xfrm>
            <a:off x="609600" y="590550"/>
            <a:ext cx="2667000" cy="584775"/>
          </a:xfrm>
          <a:prstGeom prst="rect">
            <a:avLst/>
          </a:prstGeom>
          <a:noFill/>
        </p:spPr>
        <p:txBody>
          <a:bodyPr wrap="square">
            <a:spAutoFit/>
          </a:bodyPr>
          <a:lstStyle/>
          <a:p>
            <a:r>
              <a:rPr lang="en-US" sz="3200" b="1" dirty="0" err="1" smtClean="0">
                <a:solidFill>
                  <a:srgbClr val="FF0000"/>
                </a:solidFill>
                <a:latin typeface="Times New Roman" panose="02020603050405020304" pitchFamily="18" charset="0"/>
              </a:rPr>
              <a:t>Em</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đã</a:t>
            </a:r>
            <a:r>
              <a:rPr lang="en-US" sz="3200" b="1" dirty="0" smtClean="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học</a:t>
            </a:r>
            <a:endParaRPr lang="en-US" sz="3200" dirty="0"/>
          </a:p>
        </p:txBody>
      </p:sp>
      <p:sp>
        <p:nvSpPr>
          <p:cNvPr id="7" name="Rectangle 6"/>
          <p:cNvSpPr/>
          <p:nvPr/>
        </p:nvSpPr>
        <p:spPr>
          <a:xfrm>
            <a:off x="381000" y="2343150"/>
            <a:ext cx="8001000" cy="1791260"/>
          </a:xfrm>
          <a:prstGeom prst="rect">
            <a:avLst/>
          </a:prstGeom>
        </p:spPr>
        <p:txBody>
          <a:bodyPr wrap="square">
            <a:spAutoFit/>
          </a:bodyPr>
          <a:lstStyle/>
          <a:p>
            <a:pPr marL="30480" marR="30480" algn="just">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Học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thuộc</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phần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Em</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đã</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học</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và</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SBT.</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mục</a:t>
            </a:r>
            <a:r>
              <a:rPr lang="en-US" sz="2400" dirty="0">
                <a:latin typeface="Times New Roman" panose="02020603050405020304" pitchFamily="18" charset="0"/>
                <a:ea typeface="Times New Roman" panose="02020603050405020304" pitchFamily="18" charset="0"/>
              </a:rPr>
              <a:t> II: </a:t>
            </a:r>
            <a:r>
              <a:rPr lang="en-US" sz="2400" dirty="0" err="1">
                <a:latin typeface="Times New Roman" panose="02020603050405020304" pitchFamily="18" charset="0"/>
                <a:ea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endParaRPr lang="en-US" sz="2400" dirty="0">
              <a:latin typeface="Times New Roman" panose="02020603050405020304" pitchFamily="18" charset="0"/>
              <a:ea typeface="Times New Roman" panose="02020603050405020304" pitchFamily="18" charset="0"/>
            </a:endParaRPr>
          </a:p>
          <a:p>
            <a:pPr marL="30480" marR="30480" algn="just">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p>
          <a:p>
            <a:pPr marL="30480" marR="30480" algn="just">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cụ</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07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9050"/>
            <a:ext cx="8362950" cy="461665"/>
          </a:xfrm>
          <a:prstGeom prst="rect">
            <a:avLst/>
          </a:prstGeom>
        </p:spPr>
        <p:txBody>
          <a:bodyPr wrap="square">
            <a:spAutoFit/>
          </a:bodyPr>
          <a:lstStyle/>
          <a:p>
            <a:r>
              <a:rPr lang="en-US" sz="2400" b="1" dirty="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Nối</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các</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tác</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dụng</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của</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dòng</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điện</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phù</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hợp</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với</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mỗi</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hình</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ảnh</a:t>
            </a:r>
            <a:r>
              <a:rPr lang="en-US" sz="2400" b="1" i="1" dirty="0" smtClean="0">
                <a:solidFill>
                  <a:srgbClr val="002060"/>
                </a:solidFill>
                <a:latin typeface="Times New Roman" panose="02020603050405020304" pitchFamily="18" charset="0"/>
                <a:ea typeface="Times New Roman" panose="02020603050405020304" pitchFamily="18" charset="0"/>
              </a:rPr>
              <a:t> </a:t>
            </a:r>
            <a:r>
              <a:rPr lang="en-US" sz="2400" b="1" i="1" dirty="0" err="1" smtClean="0">
                <a:solidFill>
                  <a:srgbClr val="002060"/>
                </a:solidFill>
                <a:latin typeface="Times New Roman" panose="02020603050405020304" pitchFamily="18" charset="0"/>
                <a:ea typeface="Times New Roman" panose="02020603050405020304" pitchFamily="18" charset="0"/>
              </a:rPr>
              <a:t>sau</a:t>
            </a:r>
            <a:r>
              <a:rPr lang="en-US" sz="2400" b="1" i="1" dirty="0" smtClean="0">
                <a:solidFill>
                  <a:srgbClr val="002060"/>
                </a:solidFill>
                <a:latin typeface="Times New Roman" panose="02020603050405020304" pitchFamily="18" charset="0"/>
                <a:ea typeface="Times New Roman" panose="02020603050405020304" pitchFamily="18" charset="0"/>
              </a:rPr>
              <a:t>: </a:t>
            </a:r>
            <a:endParaRPr lang="en-US" sz="2400" b="1" dirty="0">
              <a:solidFill>
                <a:srgbClr val="002060"/>
              </a:solidFill>
            </a:endParaRPr>
          </a:p>
        </p:txBody>
      </p:sp>
      <p:pic>
        <p:nvPicPr>
          <p:cNvPr id="5" name="Picture 4"/>
          <p:cNvPicPr>
            <a:picLocks noChangeAspect="1"/>
          </p:cNvPicPr>
          <p:nvPr/>
        </p:nvPicPr>
        <p:blipFill>
          <a:blip r:embed="rId2"/>
          <a:stretch>
            <a:fillRect/>
          </a:stretch>
        </p:blipFill>
        <p:spPr>
          <a:xfrm>
            <a:off x="334662" y="469727"/>
            <a:ext cx="2093762" cy="1447800"/>
          </a:xfrm>
          <a:prstGeom prst="rect">
            <a:avLst/>
          </a:prstGeom>
        </p:spPr>
      </p:pic>
      <p:pic>
        <p:nvPicPr>
          <p:cNvPr id="6" name="Picture 5"/>
          <p:cNvPicPr>
            <a:picLocks noChangeAspect="1"/>
          </p:cNvPicPr>
          <p:nvPr/>
        </p:nvPicPr>
        <p:blipFill>
          <a:blip r:embed="rId3"/>
          <a:stretch>
            <a:fillRect/>
          </a:stretch>
        </p:blipFill>
        <p:spPr>
          <a:xfrm>
            <a:off x="334662" y="3489767"/>
            <a:ext cx="2093761" cy="1435333"/>
          </a:xfrm>
          <a:prstGeom prst="rect">
            <a:avLst/>
          </a:prstGeom>
        </p:spPr>
      </p:pic>
      <p:pic>
        <p:nvPicPr>
          <p:cNvPr id="7" name="Picture 6"/>
          <p:cNvPicPr>
            <a:picLocks noChangeAspect="1"/>
          </p:cNvPicPr>
          <p:nvPr/>
        </p:nvPicPr>
        <p:blipFill>
          <a:blip r:embed="rId4"/>
          <a:stretch>
            <a:fillRect/>
          </a:stretch>
        </p:blipFill>
        <p:spPr>
          <a:xfrm>
            <a:off x="2547526" y="471729"/>
            <a:ext cx="2176874" cy="1453074"/>
          </a:xfrm>
          <a:prstGeom prst="rect">
            <a:avLst/>
          </a:prstGeom>
        </p:spPr>
      </p:pic>
      <p:pic>
        <p:nvPicPr>
          <p:cNvPr id="8" name="Picture 7"/>
          <p:cNvPicPr>
            <a:picLocks noChangeAspect="1"/>
          </p:cNvPicPr>
          <p:nvPr/>
        </p:nvPicPr>
        <p:blipFill>
          <a:blip r:embed="rId5"/>
          <a:stretch>
            <a:fillRect/>
          </a:stretch>
        </p:blipFill>
        <p:spPr>
          <a:xfrm>
            <a:off x="2547526" y="3450006"/>
            <a:ext cx="2176873" cy="1473432"/>
          </a:xfrm>
          <a:prstGeom prst="rect">
            <a:avLst/>
          </a:prstGeom>
        </p:spPr>
      </p:pic>
      <p:pic>
        <p:nvPicPr>
          <p:cNvPr id="1026" name="Picture 2" descr="Tác dụng hóa học của dòng điện là gì"/>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797" y="468786"/>
            <a:ext cx="2043567" cy="1460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ạ điện và công dụng của mạ điện | Mạ điện và công dụng của mạ điệ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4296" y="3455021"/>
            <a:ext cx="1935029" cy="147343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Tác dụng sinh lí của dòng điện là gì"/>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8"/>
          <a:stretch>
            <a:fillRect/>
          </a:stretch>
        </p:blipFill>
        <p:spPr>
          <a:xfrm>
            <a:off x="6954253" y="3463283"/>
            <a:ext cx="2067376" cy="1497925"/>
          </a:xfrm>
          <a:prstGeom prst="rect">
            <a:avLst/>
          </a:prstGeom>
        </p:spPr>
      </p:pic>
      <p:pic>
        <p:nvPicPr>
          <p:cNvPr id="11" name="Picture 10"/>
          <p:cNvPicPr>
            <a:picLocks noChangeAspect="1"/>
          </p:cNvPicPr>
          <p:nvPr/>
        </p:nvPicPr>
        <p:blipFill rotWithShape="1">
          <a:blip r:embed="rId9"/>
          <a:srcRect l="13812" r="47415"/>
          <a:stretch/>
        </p:blipFill>
        <p:spPr>
          <a:xfrm>
            <a:off x="7084404" y="504171"/>
            <a:ext cx="1916528" cy="1468779"/>
          </a:xfrm>
          <a:prstGeom prst="rect">
            <a:avLst/>
          </a:prstGeom>
        </p:spPr>
      </p:pic>
      <p:sp>
        <p:nvSpPr>
          <p:cNvPr id="12" name="Rectangle 11"/>
          <p:cNvSpPr/>
          <p:nvPr/>
        </p:nvSpPr>
        <p:spPr>
          <a:xfrm>
            <a:off x="566577" y="2353071"/>
            <a:ext cx="1742624" cy="6858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latin typeface="Times New Roman" panose="02020603050405020304" pitchFamily="18" charset="0"/>
                <a:cs typeface="Times New Roman" panose="02020603050405020304" pitchFamily="18" charset="0"/>
              </a:rPr>
              <a:t>Tác dụng </a:t>
            </a:r>
            <a:r>
              <a:rPr lang="en-US" b="1">
                <a:solidFill>
                  <a:srgbClr val="002060"/>
                </a:solidFill>
                <a:latin typeface="Times New Roman" panose="02020603050405020304" pitchFamily="18" charset="0"/>
                <a:cs typeface="Times New Roman" panose="02020603050405020304" pitchFamily="18" charset="0"/>
              </a:rPr>
              <a:t>nhiệt</a:t>
            </a:r>
          </a:p>
        </p:txBody>
      </p:sp>
      <p:sp>
        <p:nvSpPr>
          <p:cNvPr id="15" name="Rectangle 14"/>
          <p:cNvSpPr/>
          <p:nvPr/>
        </p:nvSpPr>
        <p:spPr>
          <a:xfrm>
            <a:off x="2764651" y="2365876"/>
            <a:ext cx="1742624" cy="6858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latin typeface="Times New Roman" panose="02020603050405020304" pitchFamily="18" charset="0"/>
                <a:cs typeface="Times New Roman" panose="02020603050405020304" pitchFamily="18" charset="0"/>
              </a:rPr>
              <a:t>Tác dụng</a:t>
            </a:r>
          </a:p>
          <a:p>
            <a:pPr algn="ctr"/>
            <a:r>
              <a:rPr lang="en-US" b="1" smtClean="0">
                <a:solidFill>
                  <a:srgbClr val="002060"/>
                </a:solidFill>
                <a:latin typeface="Times New Roman" panose="02020603050405020304" pitchFamily="18" charset="0"/>
                <a:cs typeface="Times New Roman" panose="02020603050405020304" pitchFamily="18" charset="0"/>
              </a:rPr>
              <a:t>phát sáng</a:t>
            </a:r>
            <a:endParaRPr lang="en-US" b="1">
              <a:solidFill>
                <a:srgbClr val="00206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010498" y="2355792"/>
            <a:ext cx="1742624" cy="685800"/>
          </a:xfrm>
          <a:prstGeom prst="rect">
            <a:avLst/>
          </a:prstGeom>
          <a:solidFill>
            <a:srgbClr val="FFFF00"/>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latin typeface="Times New Roman" panose="02020603050405020304" pitchFamily="18" charset="0"/>
                <a:cs typeface="Times New Roman" panose="02020603050405020304" pitchFamily="18" charset="0"/>
              </a:rPr>
              <a:t>Tác dụng </a:t>
            </a:r>
          </a:p>
          <a:p>
            <a:pPr algn="ctr"/>
            <a:r>
              <a:rPr lang="en-US" b="1" smtClean="0">
                <a:solidFill>
                  <a:srgbClr val="002060"/>
                </a:solidFill>
                <a:latin typeface="Times New Roman" panose="02020603050405020304" pitchFamily="18" charset="0"/>
                <a:cs typeface="Times New Roman" panose="02020603050405020304" pitchFamily="18" charset="0"/>
              </a:rPr>
              <a:t>hóa học</a:t>
            </a:r>
            <a:endParaRPr lang="en-US" b="1">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7128533" y="2365876"/>
            <a:ext cx="1742624"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latin typeface="Times New Roman" panose="02020603050405020304" pitchFamily="18" charset="0"/>
                <a:cs typeface="Times New Roman" panose="02020603050405020304" pitchFamily="18" charset="0"/>
              </a:rPr>
              <a:t>Tác dụng </a:t>
            </a:r>
          </a:p>
          <a:p>
            <a:pPr algn="ctr"/>
            <a:r>
              <a:rPr lang="en-US" b="1">
                <a:solidFill>
                  <a:srgbClr val="002060"/>
                </a:solidFill>
                <a:latin typeface="Times New Roman" panose="02020603050405020304" pitchFamily="18" charset="0"/>
                <a:cs typeface="Times New Roman" panose="02020603050405020304" pitchFamily="18" charset="0"/>
              </a:rPr>
              <a:t>s</a:t>
            </a:r>
            <a:r>
              <a:rPr lang="en-US" b="1" smtClean="0">
                <a:solidFill>
                  <a:srgbClr val="002060"/>
                </a:solidFill>
                <a:latin typeface="Times New Roman" panose="02020603050405020304" pitchFamily="18" charset="0"/>
                <a:cs typeface="Times New Roman" panose="02020603050405020304" pitchFamily="18" charset="0"/>
              </a:rPr>
              <a:t>inh lí</a:t>
            </a:r>
            <a:endParaRPr lang="en-US" b="1">
              <a:solidFill>
                <a:srgbClr val="002060"/>
              </a:solidFill>
              <a:latin typeface="Times New Roman" panose="02020603050405020304" pitchFamily="18" charset="0"/>
              <a:cs typeface="Times New Roman" panose="02020603050405020304" pitchFamily="18" charset="0"/>
            </a:endParaRPr>
          </a:p>
        </p:txBody>
      </p:sp>
      <p:cxnSp>
        <p:nvCxnSpPr>
          <p:cNvPr id="14" name="Straight Arrow Connector 13"/>
          <p:cNvCxnSpPr>
            <a:stCxn id="12" idx="0"/>
            <a:endCxn id="5" idx="2"/>
          </p:cNvCxnSpPr>
          <p:nvPr/>
        </p:nvCxnSpPr>
        <p:spPr>
          <a:xfrm flipH="1" flipV="1">
            <a:off x="1381543" y="1917527"/>
            <a:ext cx="56346" cy="435544"/>
          </a:xfrm>
          <a:prstGeom prst="straightConnector1">
            <a:avLst/>
          </a:prstGeom>
          <a:ln w="41275">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12" idx="2"/>
          </p:cNvCxnSpPr>
          <p:nvPr/>
        </p:nvCxnSpPr>
        <p:spPr>
          <a:xfrm flipH="1">
            <a:off x="1381543" y="3038871"/>
            <a:ext cx="56346" cy="438091"/>
          </a:xfrm>
          <a:prstGeom prst="straightConnector1">
            <a:avLst/>
          </a:prstGeom>
          <a:ln w="44450">
            <a:solidFill>
              <a:srgbClr val="0070C0"/>
            </a:solidFill>
            <a:tailEnd type="triangle"/>
          </a:ln>
          <a:effectLst>
            <a:outerShdw blurRad="38100" dist="25400" rotWithShape="0">
              <a:srgbClr val="000000">
                <a:alpha val="25000"/>
              </a:srgbClr>
            </a:outerShdw>
          </a:effectLst>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3423396" y="1917526"/>
            <a:ext cx="324000" cy="434899"/>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8" idx="0"/>
          </p:cNvCxnSpPr>
          <p:nvPr/>
        </p:nvCxnSpPr>
        <p:spPr>
          <a:xfrm>
            <a:off x="3534830" y="3082909"/>
            <a:ext cx="101133" cy="367097"/>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026" idx="2"/>
          </p:cNvCxnSpPr>
          <p:nvPr/>
        </p:nvCxnSpPr>
        <p:spPr>
          <a:xfrm flipV="1">
            <a:off x="5693048" y="1929053"/>
            <a:ext cx="130533" cy="425639"/>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028" idx="0"/>
          </p:cNvCxnSpPr>
          <p:nvPr/>
        </p:nvCxnSpPr>
        <p:spPr>
          <a:xfrm>
            <a:off x="5754531" y="3082909"/>
            <a:ext cx="127280" cy="372112"/>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7" idx="2"/>
          </p:cNvCxnSpPr>
          <p:nvPr/>
        </p:nvCxnSpPr>
        <p:spPr>
          <a:xfrm>
            <a:off x="7999845" y="3051676"/>
            <a:ext cx="0" cy="46742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1" idx="2"/>
          </p:cNvCxnSpPr>
          <p:nvPr/>
        </p:nvCxnSpPr>
        <p:spPr>
          <a:xfrm flipV="1">
            <a:off x="7991609" y="1972950"/>
            <a:ext cx="51059" cy="39292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36974" y="1847068"/>
            <a:ext cx="377027"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a)</a:t>
            </a:r>
            <a:endParaRPr lang="en-US" b="1">
              <a:solidFill>
                <a:srgbClr val="002060"/>
              </a:solidFill>
              <a:latin typeface="Times New Roman" panose="02020603050405020304" pitchFamily="18" charset="0"/>
              <a:cs typeface="Times New Roman" panose="02020603050405020304" pitchFamily="18" charset="0"/>
            </a:endParaRPr>
          </a:p>
        </p:txBody>
      </p:sp>
      <p:sp>
        <p:nvSpPr>
          <p:cNvPr id="51" name="Rectangle 50"/>
          <p:cNvSpPr/>
          <p:nvPr/>
        </p:nvSpPr>
        <p:spPr>
          <a:xfrm>
            <a:off x="2479292" y="1861827"/>
            <a:ext cx="389851"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b)</a:t>
            </a:r>
            <a:endParaRPr lang="en-US" b="1">
              <a:solidFill>
                <a:srgbClr val="002060"/>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4732194" y="1845632"/>
            <a:ext cx="364202"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c)</a:t>
            </a:r>
            <a:endParaRPr lang="en-US" b="1">
              <a:solidFill>
                <a:srgbClr val="002060"/>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6975295" y="1845632"/>
            <a:ext cx="389851"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d)</a:t>
            </a:r>
            <a:endParaRPr lang="en-US" b="1">
              <a:solidFill>
                <a:srgbClr val="002060"/>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9798" y="3190894"/>
            <a:ext cx="364202"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e)</a:t>
            </a:r>
            <a:endParaRPr lang="en-US" b="1">
              <a:solidFill>
                <a:srgbClr val="00206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494241" y="3153313"/>
            <a:ext cx="338554"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f)</a:t>
            </a:r>
            <a:endParaRPr lang="en-US" b="1">
              <a:solidFill>
                <a:srgbClr val="002060"/>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4835740" y="3153313"/>
            <a:ext cx="377027" cy="369332"/>
          </a:xfrm>
          <a:prstGeom prst="rect">
            <a:avLst/>
          </a:prstGeom>
        </p:spPr>
        <p:txBody>
          <a:bodyPr wrap="none">
            <a:spAutoFit/>
          </a:bodyPr>
          <a:lstStyle/>
          <a:p>
            <a:pPr algn="ctr"/>
            <a:r>
              <a:rPr lang="en-US" b="1">
                <a:solidFill>
                  <a:srgbClr val="002060"/>
                </a:solidFill>
                <a:latin typeface="Times New Roman" panose="02020603050405020304" pitchFamily="18" charset="0"/>
                <a:cs typeface="Times New Roman" panose="02020603050405020304" pitchFamily="18" charset="0"/>
              </a:rPr>
              <a:t>g</a:t>
            </a:r>
            <a:r>
              <a:rPr lang="en-US" b="1" smtClean="0">
                <a:solidFill>
                  <a:srgbClr val="002060"/>
                </a:solidFill>
                <a:latin typeface="Times New Roman" panose="02020603050405020304" pitchFamily="18" charset="0"/>
                <a:cs typeface="Times New Roman" panose="02020603050405020304" pitchFamily="18" charset="0"/>
              </a:rPr>
              <a:t>)</a:t>
            </a:r>
            <a:endParaRPr lang="en-US" b="1">
              <a:solidFill>
                <a:srgbClr val="002060"/>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6887790" y="3190894"/>
            <a:ext cx="389851" cy="369332"/>
          </a:xfrm>
          <a:prstGeom prst="rect">
            <a:avLst/>
          </a:prstGeom>
        </p:spPr>
        <p:txBody>
          <a:bodyPr wrap="none">
            <a:spAutoFit/>
          </a:bodyPr>
          <a:lstStyle/>
          <a:p>
            <a:pPr algn="ctr"/>
            <a:r>
              <a:rPr lang="en-US" b="1" smtClean="0">
                <a:solidFill>
                  <a:srgbClr val="002060"/>
                </a:solidFill>
                <a:latin typeface="Times New Roman" panose="02020603050405020304" pitchFamily="18" charset="0"/>
                <a:cs typeface="Times New Roman" panose="02020603050405020304" pitchFamily="18" charset="0"/>
              </a:rPr>
              <a:t>h)</a:t>
            </a:r>
            <a:endParaRPr lang="en-US"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66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circle(in)">
                                      <p:cBhvr>
                                        <p:cTn id="14" dur="2000"/>
                                        <p:tgtEl>
                                          <p:spTgt spid="48"/>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circle(in)">
                                      <p:cBhvr>
                                        <p:cTn id="20" dur="2000"/>
                                        <p:tgtEl>
                                          <p:spTgt spid="51"/>
                                        </p:tgtEl>
                                      </p:cBhvr>
                                    </p:animEffect>
                                  </p:childTnLst>
                                </p:cTn>
                              </p:par>
                              <p:par>
                                <p:cTn id="21" presetID="6"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circle(in)">
                                      <p:cBhvr>
                                        <p:cTn id="26" dur="2000"/>
                                        <p:tgtEl>
                                          <p:spTgt spid="5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circle(in)">
                                      <p:cBhvr>
                                        <p:cTn id="29" dur="2000"/>
                                        <p:tgtEl>
                                          <p:spTgt spid="53"/>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circle(in)">
                                      <p:cBhvr>
                                        <p:cTn id="38" dur="2000"/>
                                        <p:tgtEl>
                                          <p:spTgt spid="57"/>
                                        </p:tgtEl>
                                      </p:cBhvr>
                                    </p:animEffect>
                                  </p:childTnLst>
                                </p:cTn>
                              </p:par>
                              <p:par>
                                <p:cTn id="39" presetID="6" presetClass="entr" presetSubtype="16"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circle(in)">
                                      <p:cBhvr>
                                        <p:cTn id="41" dur="2000"/>
                                        <p:tgtEl>
                                          <p:spTgt spid="102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circle(in)">
                                      <p:cBhvr>
                                        <p:cTn id="44" dur="2000"/>
                                        <p:tgtEl>
                                          <p:spTgt spid="56"/>
                                        </p:tgtEl>
                                      </p:cBhvr>
                                    </p:animEffect>
                                  </p:childTnLst>
                                </p:cTn>
                              </p:par>
                              <p:par>
                                <p:cTn id="45" presetID="6" presetClass="entr" presetSubtype="16"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circle(in)">
                                      <p:cBhvr>
                                        <p:cTn id="50" dur="2000"/>
                                        <p:tgtEl>
                                          <p:spTgt spid="55"/>
                                        </p:tgtEl>
                                      </p:cBhvr>
                                    </p:animEffect>
                                  </p:childTnLst>
                                </p:cTn>
                              </p:par>
                              <p:par>
                                <p:cTn id="51" presetID="6" presetClass="entr" presetSubtype="16"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circle(in)">
                                      <p:cBhvr>
                                        <p:cTn id="53" dur="2000"/>
                                        <p:tgtEl>
                                          <p:spTgt spid="6"/>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circle(in)">
                                      <p:cBhvr>
                                        <p:cTn id="56" dur="20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2000"/>
                                        <p:tgtEl>
                                          <p:spTgt spid="1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circle(in)">
                                      <p:cBhvr>
                                        <p:cTn id="64" dur="2000"/>
                                        <p:tgtEl>
                                          <p:spTgt spid="15"/>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circle(in)">
                                      <p:cBhvr>
                                        <p:cTn id="67" dur="2000"/>
                                        <p:tgtEl>
                                          <p:spTgt spid="16"/>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circle(in)">
                                      <p:cBhvr>
                                        <p:cTn id="70" dur="2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circle(in)">
                                      <p:cBhvr>
                                        <p:cTn id="75" dur="2000"/>
                                        <p:tgtEl>
                                          <p:spTgt spid="20"/>
                                        </p:tgtEl>
                                      </p:cBhvr>
                                    </p:animEffect>
                                  </p:childTnLst>
                                </p:cTn>
                              </p:par>
                              <p:par>
                                <p:cTn id="76" presetID="6" presetClass="entr" presetSubtype="16"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circle(in)">
                                      <p:cBhvr>
                                        <p:cTn id="78" dur="20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circle(in)">
                                      <p:cBhvr>
                                        <p:cTn id="83" dur="2000"/>
                                        <p:tgtEl>
                                          <p:spTgt spid="21"/>
                                        </p:tgtEl>
                                      </p:cBhvr>
                                    </p:animEffect>
                                  </p:childTnLst>
                                </p:cTn>
                              </p:par>
                              <p:par>
                                <p:cTn id="84" presetID="6" presetClass="entr" presetSubtype="16"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circle(in)">
                                      <p:cBhvr>
                                        <p:cTn id="86" dur="20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circle(in)">
                                      <p:cBhvr>
                                        <p:cTn id="91" dur="2000"/>
                                        <p:tgtEl>
                                          <p:spTgt spid="27"/>
                                        </p:tgtEl>
                                      </p:cBhvr>
                                    </p:animEffect>
                                  </p:childTnLst>
                                </p:cTn>
                              </p:par>
                              <p:par>
                                <p:cTn id="92" presetID="6" presetClass="entr" presetSubtype="16" fill="hold"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circle(in)">
                                      <p:cBhvr>
                                        <p:cTn id="99" dur="2000"/>
                                        <p:tgtEl>
                                          <p:spTgt spid="34"/>
                                        </p:tgtEl>
                                      </p:cBhvr>
                                    </p:animEffect>
                                  </p:childTnLst>
                                </p:cTn>
                              </p:par>
                              <p:par>
                                <p:cTn id="100" presetID="6" presetClass="entr" presetSubtype="16"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circle(in)">
                                      <p:cBhvr>
                                        <p:cTn id="10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5" grpId="0" animBg="1"/>
      <p:bldP spid="16" grpId="0" animBg="1"/>
      <p:bldP spid="17" grpId="0" animBg="1"/>
      <p:bldP spid="48" grpId="0"/>
      <p:bldP spid="51" grpId="0"/>
      <p:bldP spid="52" grpId="0"/>
      <p:bldP spid="53" grpId="0"/>
      <p:bldP spid="54"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ựa chọn được một bóng đèn led phù hợp"/>
          <p:cNvPicPr>
            <a:picLocks noChangeAspect="1" noChangeArrowheads="1"/>
          </p:cNvPicPr>
          <p:nvPr/>
        </p:nvPicPr>
        <p:blipFill rotWithShape="1">
          <a:blip r:embed="rId3">
            <a:extLst>
              <a:ext uri="{28A0092B-C50C-407E-A947-70E740481C1C}">
                <a14:useLocalDpi xmlns:a14="http://schemas.microsoft.com/office/drawing/2010/main" val="0"/>
              </a:ext>
            </a:extLst>
          </a:blip>
          <a:srcRect t="18301"/>
          <a:stretch/>
        </p:blipFill>
        <p:spPr bwMode="auto">
          <a:xfrm>
            <a:off x="990600" y="807145"/>
            <a:ext cx="744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0600" y="133350"/>
            <a:ext cx="7445728" cy="461665"/>
          </a:xfrm>
          <a:prstGeom prst="rect">
            <a:avLst/>
          </a:prstGeom>
        </p:spPr>
        <p:txBody>
          <a:bodyPr wrap="square">
            <a:spAutoFit/>
          </a:bodyPr>
          <a:lstStyle/>
          <a:p>
            <a:r>
              <a:rPr lang="en-US" sz="2400" b="1" dirty="0" err="1" smtClean="0">
                <a:solidFill>
                  <a:srgbClr val="002060"/>
                </a:solidFill>
                <a:latin typeface="Times New Roman" panose="02020603050405020304" pitchFamily="18" charset="0"/>
              </a:rPr>
              <a:t>Em</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có</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nhận</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xét</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gì</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về</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độ</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sáng</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của</a:t>
            </a:r>
            <a:r>
              <a:rPr lang="en-US" sz="2400" b="1" dirty="0" smtClean="0">
                <a:solidFill>
                  <a:srgbClr val="002060"/>
                </a:solidFill>
                <a:latin typeface="Times New Roman" panose="02020603050405020304" pitchFamily="18" charset="0"/>
              </a:rPr>
              <a:t> 3 </a:t>
            </a:r>
            <a:r>
              <a:rPr lang="en-US" sz="2400" b="1" dirty="0" err="1" smtClean="0">
                <a:solidFill>
                  <a:srgbClr val="002060"/>
                </a:solidFill>
                <a:latin typeface="Times New Roman" panose="02020603050405020304" pitchFamily="18" charset="0"/>
              </a:rPr>
              <a:t>bòng</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đèn</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dưới</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đây</a:t>
            </a:r>
            <a:r>
              <a:rPr lang="en-US" sz="2400" b="1" dirty="0" smtClean="0">
                <a:solidFill>
                  <a:srgbClr val="002060"/>
                </a:solidFill>
                <a:latin typeface="Times New Roman" panose="02020603050405020304" pitchFamily="18" charset="0"/>
              </a:rPr>
              <a:t>?</a:t>
            </a:r>
            <a:endParaRPr lang="en-US" sz="2400" b="1" dirty="0">
              <a:solidFill>
                <a:srgbClr val="002060"/>
              </a:solidFill>
            </a:endParaRPr>
          </a:p>
        </p:txBody>
      </p:sp>
      <p:sp>
        <p:nvSpPr>
          <p:cNvPr id="7" name="Rounded Rectangular Callout 6"/>
          <p:cNvSpPr/>
          <p:nvPr/>
        </p:nvSpPr>
        <p:spPr>
          <a:xfrm>
            <a:off x="1219200" y="3246251"/>
            <a:ext cx="7467600" cy="1291614"/>
          </a:xfrm>
          <a:prstGeom prst="wedgeRoundRectCallout">
            <a:avLst>
              <a:gd name="adj1" fmla="val -45285"/>
              <a:gd name="adj2" fmla="val 83537"/>
              <a:gd name="adj3" fmla="val 16667"/>
            </a:avLst>
          </a:prstGeom>
          <a:solidFill>
            <a:schemeClr val="bg2"/>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1790700" y="3337536"/>
            <a:ext cx="6324600" cy="1200329"/>
          </a:xfrm>
          <a:prstGeom prst="rect">
            <a:avLst/>
          </a:prstGeom>
        </p:spPr>
        <p:txBody>
          <a:bodyPr wrap="square">
            <a:spAutoFit/>
          </a:bodyPr>
          <a:lstStyle/>
          <a:p>
            <a:pPr algn="just"/>
            <a:r>
              <a:rPr lang="en-US" sz="2400" b="1" i="1" dirty="0" err="1">
                <a:solidFill>
                  <a:schemeClr val="tx2"/>
                </a:solidFill>
                <a:latin typeface="Times New Roman" panose="02020603050405020304" pitchFamily="18" charset="0"/>
                <a:ea typeface="Times New Roman" panose="02020603050405020304" pitchFamily="18" charset="0"/>
              </a:rPr>
              <a:t>Đại</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lượng</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nào</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làm</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ảnh</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hưởng</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tới</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độ</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sáng</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mạnh</a:t>
            </a:r>
            <a:r>
              <a:rPr lang="en-US" sz="2400" b="1" i="1" dirty="0">
                <a:solidFill>
                  <a:schemeClr val="tx2"/>
                </a:solidFill>
                <a:latin typeface="Times New Roman" panose="02020603050405020304" pitchFamily="18" charset="0"/>
                <a:ea typeface="Times New Roman" panose="02020603050405020304" pitchFamily="18" charset="0"/>
              </a:rPr>
              <a:t> hay </a:t>
            </a:r>
            <a:r>
              <a:rPr lang="en-US" sz="2400" b="1" i="1" dirty="0" err="1">
                <a:solidFill>
                  <a:schemeClr val="tx2"/>
                </a:solidFill>
                <a:latin typeface="Times New Roman" panose="02020603050405020304" pitchFamily="18" charset="0"/>
                <a:ea typeface="Times New Roman" panose="02020603050405020304" pitchFamily="18" charset="0"/>
              </a:rPr>
              <a:t>yếu</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của</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bóng</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đèn</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smtClean="0">
                <a:solidFill>
                  <a:schemeClr val="tx2"/>
                </a:solidFill>
                <a:latin typeface="Times New Roman" panose="02020603050405020304" pitchFamily="18" charset="0"/>
                <a:ea typeface="Times New Roman" panose="02020603050405020304" pitchFamily="18" charset="0"/>
              </a:rPr>
              <a:t>Dùng</a:t>
            </a:r>
            <a:r>
              <a:rPr lang="en-US" sz="2400" b="1" i="1" dirty="0" smtClean="0">
                <a:solidFill>
                  <a:schemeClr val="tx2"/>
                </a:solidFill>
                <a:latin typeface="Times New Roman" panose="02020603050405020304" pitchFamily="18" charset="0"/>
                <a:ea typeface="Times New Roman" panose="02020603050405020304" pitchFamily="18" charset="0"/>
              </a:rPr>
              <a:t> </a:t>
            </a:r>
            <a:r>
              <a:rPr lang="en-US" sz="2400" b="1" i="1" dirty="0" err="1" smtClean="0">
                <a:solidFill>
                  <a:schemeClr val="tx2"/>
                </a:solidFill>
                <a:latin typeface="Times New Roman" panose="02020603050405020304" pitchFamily="18" charset="0"/>
                <a:ea typeface="Times New Roman" panose="02020603050405020304" pitchFamily="18" charset="0"/>
              </a:rPr>
              <a:t>dụng</a:t>
            </a:r>
            <a:r>
              <a:rPr lang="en-US" sz="2400" b="1" i="1" dirty="0" smtClean="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cụ</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gì</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để</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đo</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được</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độ</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lớn</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của</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đại</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lượng</a:t>
            </a:r>
            <a:r>
              <a:rPr lang="en-US" sz="2400" b="1" i="1" dirty="0">
                <a:solidFill>
                  <a:schemeClr val="tx2"/>
                </a:solidFill>
                <a:latin typeface="Times New Roman" panose="02020603050405020304" pitchFamily="18" charset="0"/>
                <a:ea typeface="Times New Roman" panose="02020603050405020304" pitchFamily="18" charset="0"/>
              </a:rPr>
              <a:t> </a:t>
            </a:r>
            <a:r>
              <a:rPr lang="en-US" sz="2400" b="1" i="1" dirty="0" err="1">
                <a:solidFill>
                  <a:schemeClr val="tx2"/>
                </a:solidFill>
                <a:latin typeface="Times New Roman" panose="02020603050405020304" pitchFamily="18" charset="0"/>
                <a:ea typeface="Times New Roman" panose="02020603050405020304" pitchFamily="18" charset="0"/>
              </a:rPr>
              <a:t>đó</a:t>
            </a:r>
            <a:r>
              <a:rPr lang="en-US" sz="2400" b="1" i="1" dirty="0">
                <a:solidFill>
                  <a:schemeClr val="tx2"/>
                </a:solidFill>
                <a:latin typeface="Times New Roman" panose="02020603050405020304" pitchFamily="18" charset="0"/>
                <a:ea typeface="Times New Roman" panose="02020603050405020304" pitchFamily="18" charset="0"/>
              </a:rPr>
              <a:t>? </a:t>
            </a:r>
            <a:endParaRPr lang="en-US" sz="2400" b="1" dirty="0">
              <a:solidFill>
                <a:schemeClr val="tx2"/>
              </a:solidFill>
            </a:endParaRPr>
          </a:p>
        </p:txBody>
      </p:sp>
    </p:spTree>
    <p:extLst>
      <p:ext uri="{BB962C8B-B14F-4D97-AF65-F5344CB8AC3E}">
        <p14:creationId xmlns:p14="http://schemas.microsoft.com/office/powerpoint/2010/main" val="112806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C864D8-94FF-41B2-991B-05EF775C1920}"/>
              </a:ext>
            </a:extLst>
          </p:cNvPr>
          <p:cNvSpPr/>
          <p:nvPr/>
        </p:nvSpPr>
        <p:spPr>
          <a:xfrm>
            <a:off x="914400" y="438150"/>
            <a:ext cx="7358553" cy="2123658"/>
          </a:xfrm>
          <a:prstGeom prst="rect">
            <a:avLst/>
          </a:prstGeom>
          <a:noFill/>
        </p:spPr>
        <p:txBody>
          <a:bodyPr wrap="none" lIns="91440" tIns="45720" rIns="91440" bIns="45720">
            <a:spAutoFit/>
          </a:bodyPr>
          <a:lstStyle/>
          <a:p>
            <a:pPr algn="ctr"/>
            <a:r>
              <a:rPr lang="en-US" sz="4400" b="1" dirty="0" smtClean="0">
                <a:ln w="9525">
                  <a:solidFill>
                    <a:schemeClr val="bg2">
                      <a:lumMod val="10000"/>
                    </a:schemeClr>
                  </a:solidFill>
                  <a:prstDash val="solid"/>
                </a:ln>
                <a:solidFill>
                  <a:schemeClr val="accent5"/>
                </a:solidFill>
                <a:latin typeface="Times New Roman" panose="02020603050405020304" pitchFamily="18" charset="0"/>
                <a:cs typeface="Times New Roman" panose="02020603050405020304" pitchFamily="18" charset="0"/>
              </a:rPr>
              <a:t>BÀI 24: </a:t>
            </a:r>
          </a:p>
          <a:p>
            <a:pPr algn="ctr"/>
            <a:r>
              <a:rPr lang="en-US" sz="4400" b="1" dirty="0" smtClean="0">
                <a:ln w="9525">
                  <a:solidFill>
                    <a:schemeClr val="bg2">
                      <a:lumMod val="10000"/>
                    </a:schemeClr>
                  </a:solidFill>
                  <a:prstDash val="solid"/>
                </a:ln>
                <a:solidFill>
                  <a:schemeClr val="accent5"/>
                </a:solidFill>
                <a:latin typeface="Times New Roman" panose="02020603050405020304" pitchFamily="18" charset="0"/>
                <a:cs typeface="Times New Roman" panose="02020603050405020304" pitchFamily="18" charset="0"/>
              </a:rPr>
              <a:t>CƯỜNG ĐỘ DÒNG ĐIỆN </a:t>
            </a:r>
          </a:p>
          <a:p>
            <a:pPr algn="ctr"/>
            <a:r>
              <a:rPr lang="en-US" sz="4400" b="1" dirty="0" smtClean="0">
                <a:ln w="9525">
                  <a:solidFill>
                    <a:schemeClr val="bg2">
                      <a:lumMod val="10000"/>
                    </a:schemeClr>
                  </a:solidFill>
                  <a:prstDash val="solid"/>
                </a:ln>
                <a:solidFill>
                  <a:schemeClr val="accent5"/>
                </a:solidFill>
                <a:latin typeface="Times New Roman" panose="02020603050405020304" pitchFamily="18" charset="0"/>
                <a:cs typeface="Times New Roman" panose="02020603050405020304" pitchFamily="18" charset="0"/>
              </a:rPr>
              <a:t>VÀ HIỆU ĐIỆN THẾ (</a:t>
            </a:r>
            <a:r>
              <a:rPr lang="en-US" sz="4400" b="1" dirty="0" err="1" smtClean="0">
                <a:ln w="9525">
                  <a:solidFill>
                    <a:schemeClr val="bg2">
                      <a:lumMod val="10000"/>
                    </a:schemeClr>
                  </a:solidFill>
                  <a:prstDash val="solid"/>
                </a:ln>
                <a:solidFill>
                  <a:schemeClr val="accent5"/>
                </a:solidFill>
                <a:latin typeface="Times New Roman" panose="02020603050405020304" pitchFamily="18" charset="0"/>
                <a:cs typeface="Times New Roman" panose="02020603050405020304" pitchFamily="18" charset="0"/>
              </a:rPr>
              <a:t>Tiết</a:t>
            </a:r>
            <a:r>
              <a:rPr lang="en-US" sz="4400" b="1" dirty="0" smtClean="0">
                <a:ln w="9525">
                  <a:solidFill>
                    <a:schemeClr val="bg2">
                      <a:lumMod val="10000"/>
                    </a:schemeClr>
                  </a:solidFill>
                  <a:prstDash val="solid"/>
                </a:ln>
                <a:solidFill>
                  <a:schemeClr val="accent5"/>
                </a:solidFill>
                <a:latin typeface="Times New Roman" panose="02020603050405020304" pitchFamily="18" charset="0"/>
                <a:cs typeface="Times New Roman" panose="02020603050405020304" pitchFamily="18" charset="0"/>
              </a:rPr>
              <a:t> 1)</a:t>
            </a:r>
            <a:endParaRPr lang="en-US" sz="4400" b="1" dirty="0">
              <a:ln w="9525">
                <a:solidFill>
                  <a:schemeClr val="bg2">
                    <a:lumMod val="10000"/>
                  </a:schemeClr>
                </a:solidFill>
                <a:prstDash val="solid"/>
              </a:ln>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15445" y="133350"/>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HOẠT </a:t>
            </a:r>
            <a:r>
              <a:rPr lang="en-US" sz="2400" b="1" smtClean="0">
                <a:solidFill>
                  <a:srgbClr val="FF0000"/>
                </a:solidFill>
                <a:latin typeface="Times New Roman" panose="02020603050405020304" pitchFamily="18" charset="0"/>
                <a:cs typeface="Times New Roman" panose="02020603050405020304" pitchFamily="18" charset="0"/>
              </a:rPr>
              <a:t>ĐỘNG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3962400" y="361950"/>
            <a:ext cx="4678136" cy="646331"/>
          </a:xfrm>
          <a:prstGeom prst="rect">
            <a:avLst/>
          </a:prstGeom>
          <a:solidFill>
            <a:srgbClr val="FFFF00"/>
          </a:solidFill>
        </p:spPr>
        <p:txBody>
          <a:bodyPr wrap="square">
            <a:spAutoFit/>
          </a:bodyPr>
          <a:lstStyle/>
          <a:p>
            <a:pPr algn="ctr"/>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srgbClr val="FF0000"/>
              </a:solidFill>
            </a:endParaRPr>
          </a:p>
        </p:txBody>
      </p:sp>
      <p:sp>
        <p:nvSpPr>
          <p:cNvPr id="5" name="Rounded Rectangle 4"/>
          <p:cNvSpPr/>
          <p:nvPr/>
        </p:nvSpPr>
        <p:spPr>
          <a:xfrm>
            <a:off x="3912833" y="2304366"/>
            <a:ext cx="2438400" cy="175260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solidFill>
                  <a:srgbClr val="0070C0"/>
                </a:solidFill>
                <a:latin typeface="Times New Roman" panose="02020603050405020304" pitchFamily="18" charset="0"/>
                <a:cs typeface="Times New Roman" panose="02020603050405020304" pitchFamily="18" charset="0"/>
              </a:rPr>
              <a:t>I. CƯỜNG ĐỘ DÒNG ĐIỆN</a:t>
            </a:r>
            <a:endParaRPr lang="en-US" sz="2400" b="1">
              <a:solidFill>
                <a:srgbClr val="0070C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6579833" y="2304366"/>
            <a:ext cx="2438400" cy="175260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solidFill>
                  <a:srgbClr val="0070C0"/>
                </a:solidFill>
                <a:latin typeface="Times New Roman" panose="02020603050405020304" pitchFamily="18" charset="0"/>
                <a:cs typeface="Times New Roman" panose="02020603050405020304" pitchFamily="18" charset="0"/>
              </a:rPr>
              <a:t>II. HIỆU ĐIỆN THẾ</a:t>
            </a:r>
            <a:endParaRPr lang="en-US" sz="2400" b="1">
              <a:solidFill>
                <a:srgbClr val="0070C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11" idx="2"/>
            <a:endCxn id="5" idx="0"/>
          </p:cNvCxnSpPr>
          <p:nvPr/>
        </p:nvCxnSpPr>
        <p:spPr>
          <a:xfrm flipH="1">
            <a:off x="5132033" y="1008281"/>
            <a:ext cx="1169435" cy="129608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01468" y="1028357"/>
            <a:ext cx="1497565" cy="129608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by="(-#ppt_w*2)" calcmode="lin" valueType="num">
                                      <p:cBhvr rctx="PPT">
                                        <p:cTn id="15" dur="550" autoRev="1" fill="hold">
                                          <p:stCondLst>
                                            <p:cond delay="0"/>
                                          </p:stCondLst>
                                        </p:cTn>
                                        <p:tgtEl>
                                          <p:spTgt spid="11"/>
                                        </p:tgtEl>
                                        <p:attrNameLst>
                                          <p:attrName>ppt_w</p:attrName>
                                        </p:attrNameLst>
                                      </p:cBhvr>
                                    </p:anim>
                                    <p:anim by="(#ppt_w*0.50)" calcmode="lin" valueType="num">
                                      <p:cBhvr>
                                        <p:cTn id="16" dur="550" decel="50000" autoRev="1" fill="hold">
                                          <p:stCondLst>
                                            <p:cond delay="0"/>
                                          </p:stCondLst>
                                        </p:cTn>
                                        <p:tgtEl>
                                          <p:spTgt spid="11"/>
                                        </p:tgtEl>
                                        <p:attrNameLst>
                                          <p:attrName>ppt_x</p:attrName>
                                        </p:attrNameLst>
                                      </p:cBhvr>
                                    </p:anim>
                                    <p:anim from="(-#ppt_h/2)" to="(#ppt_y)" calcmode="lin" valueType="num">
                                      <p:cBhvr>
                                        <p:cTn id="17" dur="1100" fill="hold">
                                          <p:stCondLst>
                                            <p:cond delay="0"/>
                                          </p:stCondLst>
                                        </p:cTn>
                                        <p:tgtEl>
                                          <p:spTgt spid="11"/>
                                        </p:tgtEl>
                                        <p:attrNameLst>
                                          <p:attrName>ppt_y</p:attrName>
                                        </p:attrNameLst>
                                      </p:cBhvr>
                                    </p:anim>
                                    <p:animRot by="21600000">
                                      <p:cBhvr>
                                        <p:cTn id="18" dur="1100" fill="hold">
                                          <p:stCondLst>
                                            <p:cond delay="0"/>
                                          </p:stCondLst>
                                        </p:cTn>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108234" y="119539"/>
            <a:ext cx="6273165" cy="646331"/>
          </a:xfrm>
          <a:prstGeom prst="rect">
            <a:avLst/>
          </a:prstGeom>
          <a:noFill/>
          <a:ln w="9525">
            <a:noFill/>
          </a:ln>
        </p:spPr>
        <p:txBody>
          <a:bodyPr wrap="square">
            <a:spAutoFit/>
          </a:bodyPr>
          <a:lstStyle/>
          <a:p>
            <a:r>
              <a:rPr lang="en-US" sz="36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 y="-70009"/>
            <a:ext cx="9144000" cy="51435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237423"/>
            <a:ext cx="2707958" cy="2905601"/>
          </a:xfrm>
          <a:prstGeom prst="rect">
            <a:avLst/>
          </a:prstGeom>
        </p:spPr>
      </p:pic>
      <p:pic>
        <p:nvPicPr>
          <p:cNvPr id="6" name="图片 33799" descr="1-25"/>
          <p:cNvPicPr>
            <a:picLocks noChangeAspect="1"/>
          </p:cNvPicPr>
          <p:nvPr/>
        </p:nvPicPr>
        <p:blipFill>
          <a:blip r:embed="rId5"/>
          <a:stretch>
            <a:fillRect/>
          </a:stretch>
        </p:blipFill>
        <p:spPr>
          <a:xfrm>
            <a:off x="2079784" y="1672591"/>
            <a:ext cx="5908358" cy="3400901"/>
          </a:xfrm>
          <a:prstGeom prst="rect">
            <a:avLst/>
          </a:prstGeom>
          <a:noFill/>
          <a:ln w="9525">
            <a:noFill/>
          </a:ln>
        </p:spPr>
      </p:pic>
      <p:sp>
        <p:nvSpPr>
          <p:cNvPr id="7" name="Text Box 6"/>
          <p:cNvSpPr txBox="1"/>
          <p:nvPr/>
        </p:nvSpPr>
        <p:spPr>
          <a:xfrm>
            <a:off x="3650456" y="2807970"/>
            <a:ext cx="3086100" cy="1061829"/>
          </a:xfrm>
          <a:prstGeom prst="rect">
            <a:avLst/>
          </a:prstGeom>
          <a:noFill/>
        </p:spPr>
        <p:txBody>
          <a:bodyPr wrap="square" rtlCol="0">
            <a:spAutoFit/>
          </a:bodyPr>
          <a:lstStyle/>
          <a:p>
            <a:pPr algn="just"/>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B</a:t>
            </a:r>
            <a:r>
              <a:rPr lang="en-US" sz="2100" dirty="0" err="1" smtClean="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iến</a:t>
            </a:r>
            <a:r>
              <a:rPr lang="en-US" sz="2100" dirty="0" smtClean="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trở</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là</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dụng</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cụ</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dùng</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để</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thay</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đổi</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dòng</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điện</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chạy</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trong</a:t>
            </a:r>
            <a:r>
              <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2100"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mạch</a:t>
            </a:r>
            <a:endParaRPr lang="en-US" sz="2100"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57" name="image47.jpeg"/>
          <p:cNvPicPr>
            <a:picLocks noChangeAspect="1"/>
          </p:cNvPicPr>
          <p:nvPr/>
        </p:nvPicPr>
        <p:blipFill>
          <a:blip r:embed="rId6" cstate="print"/>
          <a:stretch>
            <a:fillRect/>
          </a:stretch>
        </p:blipFill>
        <p:spPr>
          <a:xfrm>
            <a:off x="2770823" y="119539"/>
            <a:ext cx="4526280" cy="1704023"/>
          </a:xfrm>
          <a:prstGeom prst="rect">
            <a:avLst/>
          </a:prstGeom>
        </p:spPr>
      </p:pic>
    </p:spTree>
    <p:extLst>
      <p:ext uri="{BB962C8B-B14F-4D97-AF65-F5344CB8AC3E}">
        <p14:creationId xmlns:p14="http://schemas.microsoft.com/office/powerpoint/2010/main" val="340206618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 y="1"/>
            <a:ext cx="2306479" cy="310753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04800" y="1504950"/>
            <a:ext cx="2078355" cy="954107"/>
          </a:xfrm>
          <a:prstGeom prst="rect">
            <a:avLst/>
          </a:prstGeom>
          <a:noFill/>
          <a:ln w="9525">
            <a:noFill/>
          </a:ln>
        </p:spPr>
        <p:txBody>
          <a:bodyPr wrap="square">
            <a:spAutoFit/>
          </a:bodyPr>
          <a:lstStyle/>
          <a:p>
            <a:pPr algn="ctr"/>
            <a:r>
              <a:rPr lang="en-US" sz="2100" dirty="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nhóm</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Screenshot 2023-07-12 163634"/>
          <p:cNvPicPr>
            <a:picLocks noChangeAspect="1"/>
          </p:cNvPicPr>
          <p:nvPr/>
        </p:nvPicPr>
        <p:blipFill>
          <a:blip r:embed="rId3"/>
          <a:stretch>
            <a:fillRect/>
          </a:stretch>
        </p:blipFill>
        <p:spPr>
          <a:xfrm>
            <a:off x="5794057" y="0"/>
            <a:ext cx="3523298" cy="4011454"/>
          </a:xfrm>
          <a:prstGeom prst="rect">
            <a:avLst/>
          </a:prstGeom>
        </p:spPr>
      </p:pic>
      <p:sp>
        <p:nvSpPr>
          <p:cNvPr id="4" name="Text Box 3"/>
          <p:cNvSpPr txBox="1"/>
          <p:nvPr/>
        </p:nvSpPr>
        <p:spPr>
          <a:xfrm>
            <a:off x="2388394" y="0"/>
            <a:ext cx="3405188" cy="5009064"/>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Tiến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p>
          <a:p>
            <a:pPr algn="just"/>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Lắp</a:t>
            </a:r>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mạch</a:t>
            </a:r>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điện</a:t>
            </a:r>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như</a:t>
            </a:r>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sơ</a:t>
            </a:r>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đồ</a:t>
            </a:r>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rPr>
              <a:t>Hình</a:t>
            </a:r>
            <a:r>
              <a:rPr lang="en-US" sz="1950" dirty="0">
                <a:solidFill>
                  <a:srgbClr val="005DA2"/>
                </a:solidFill>
                <a:latin typeface="Times New Roman" panose="02020603050405020304" pitchFamily="18" charset="0"/>
                <a:cs typeface="Times New Roman" panose="02020603050405020304" pitchFamily="18" charset="0"/>
              </a:rPr>
              <a:t> 24.1</a:t>
            </a:r>
          </a:p>
          <a:p>
            <a:pPr algn="just"/>
            <a:r>
              <a:rPr lang="en-US" sz="1950" dirty="0">
                <a:solidFill>
                  <a:srgbClr val="005DA2"/>
                </a:solidFill>
                <a:latin typeface="Times New Roman" panose="02020603050405020304" pitchFamily="18" charset="0"/>
                <a:cs typeface="Times New Roman" panose="02020603050405020304" pitchFamily="18" charset="0"/>
              </a:rPr>
              <a:t>- </a:t>
            </a:r>
            <a:r>
              <a:rPr lang="en-US" sz="1950" dirty="0" err="1">
                <a:solidFill>
                  <a:srgbClr val="005DA2"/>
                </a:solidFill>
                <a:latin typeface="Times New Roman" panose="02020603050405020304" pitchFamily="18" charset="0"/>
                <a:cs typeface="Times New Roman" panose="02020603050405020304" pitchFamily="18" charset="0"/>
                <a:sym typeface="+mn-ea"/>
              </a:rPr>
              <a:t>Đóng</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công</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tắc</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và</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dịch</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chuyển</a:t>
            </a:r>
            <a:r>
              <a:rPr lang="en-US" sz="1950" dirty="0">
                <a:solidFill>
                  <a:srgbClr val="005DA2"/>
                </a:solidFill>
                <a:latin typeface="Times New Roman" panose="02020603050405020304" pitchFamily="18" charset="0"/>
                <a:cs typeface="Times New Roman" panose="02020603050405020304" pitchFamily="18" charset="0"/>
                <a:sym typeface="+mn-ea"/>
              </a:rPr>
              <a:t> con </a:t>
            </a:r>
            <a:r>
              <a:rPr lang="en-US" sz="1950" dirty="0" err="1">
                <a:solidFill>
                  <a:srgbClr val="005DA2"/>
                </a:solidFill>
                <a:latin typeface="Times New Roman" panose="02020603050405020304" pitchFamily="18" charset="0"/>
                <a:cs typeface="Times New Roman" panose="02020603050405020304" pitchFamily="18" charset="0"/>
                <a:sym typeface="+mn-ea"/>
              </a:rPr>
              <a:t>chạy</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trên</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biến</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trở</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đến</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ba</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vị</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trí</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khác</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nhau</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quan</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sát</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độ</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sáng</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của</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bóng</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đèn</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và</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đọc</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số</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chỉ</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trên</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ampe</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kế</a:t>
            </a:r>
            <a:r>
              <a:rPr lang="en-US" sz="1950" dirty="0">
                <a:solidFill>
                  <a:srgbClr val="005DA2"/>
                </a:solidFill>
                <a:latin typeface="Times New Roman" panose="02020603050405020304" pitchFamily="18" charset="0"/>
                <a:cs typeface="Times New Roman" panose="02020603050405020304" pitchFamily="18" charset="0"/>
                <a:sym typeface="+mn-ea"/>
              </a:rPr>
              <a:t> ở </a:t>
            </a:r>
            <a:r>
              <a:rPr lang="en-US" sz="1950" dirty="0" err="1">
                <a:solidFill>
                  <a:srgbClr val="005DA2"/>
                </a:solidFill>
                <a:latin typeface="Times New Roman" panose="02020603050405020304" pitchFamily="18" charset="0"/>
                <a:cs typeface="Times New Roman" panose="02020603050405020304" pitchFamily="18" charset="0"/>
                <a:sym typeface="+mn-ea"/>
              </a:rPr>
              <a:t>từng</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vị</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trí</a:t>
            </a:r>
            <a:r>
              <a:rPr lang="en-US" sz="1950" dirty="0">
                <a:solidFill>
                  <a:srgbClr val="005DA2"/>
                </a:solidFill>
                <a:latin typeface="Times New Roman" panose="02020603050405020304" pitchFamily="18" charset="0"/>
                <a:cs typeface="Times New Roman" panose="02020603050405020304" pitchFamily="18" charset="0"/>
                <a:sym typeface="+mn-ea"/>
              </a:rPr>
              <a:t> </a:t>
            </a:r>
            <a:r>
              <a:rPr lang="en-US" sz="1950" dirty="0" err="1">
                <a:solidFill>
                  <a:srgbClr val="005DA2"/>
                </a:solidFill>
                <a:latin typeface="Times New Roman" panose="02020603050405020304" pitchFamily="18" charset="0"/>
                <a:cs typeface="Times New Roman" panose="02020603050405020304" pitchFamily="18" charset="0"/>
                <a:sym typeface="+mn-ea"/>
              </a:rPr>
              <a:t>của</a:t>
            </a:r>
            <a:r>
              <a:rPr lang="en-US" sz="1950" dirty="0">
                <a:solidFill>
                  <a:srgbClr val="005DA2"/>
                </a:solidFill>
                <a:latin typeface="Times New Roman" panose="02020603050405020304" pitchFamily="18" charset="0"/>
                <a:cs typeface="Times New Roman" panose="02020603050405020304" pitchFamily="18" charset="0"/>
                <a:sym typeface="+mn-ea"/>
              </a:rPr>
              <a:t> con </a:t>
            </a:r>
            <a:r>
              <a:rPr lang="en-US" sz="1950" dirty="0" err="1">
                <a:solidFill>
                  <a:srgbClr val="005DA2"/>
                </a:solidFill>
                <a:latin typeface="Times New Roman" panose="02020603050405020304" pitchFamily="18" charset="0"/>
                <a:cs typeface="Times New Roman" panose="02020603050405020304" pitchFamily="18" charset="0"/>
                <a:sym typeface="+mn-ea"/>
              </a:rPr>
              <a:t>chạy</a:t>
            </a:r>
            <a:r>
              <a:rPr lang="en-US" sz="1950" dirty="0">
                <a:solidFill>
                  <a:srgbClr val="005DA2"/>
                </a:solidFill>
                <a:latin typeface="Times New Roman" panose="02020603050405020304" pitchFamily="18" charset="0"/>
                <a:cs typeface="Times New Roman" panose="02020603050405020304" pitchFamily="18" charset="0"/>
                <a:sym typeface="+mn-ea"/>
              </a:rPr>
              <a:t>. </a:t>
            </a:r>
          </a:p>
          <a:p>
            <a:endParaRPr lang="en-US" sz="1950" dirty="0" smtClean="0">
              <a:solidFill>
                <a:srgbClr val="202124"/>
              </a:solidFill>
              <a:latin typeface="Times New Roman" panose="02020603050405020304" pitchFamily="18" charset="0"/>
              <a:cs typeface="Times New Roman" panose="02020603050405020304" pitchFamily="18" charset="0"/>
              <a:sym typeface="+mn-ea"/>
            </a:endParaRPr>
          </a:p>
          <a:p>
            <a:pPr algn="just"/>
            <a:r>
              <a:rPr lang="en-US" sz="1950" b="1" dirty="0" smtClean="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Rút</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ra</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nhận</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xét</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về</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mối</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quan</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hệ</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giữa</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độ</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sáng</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của</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bóng</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đèn</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số</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chỉ</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trên</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ampe</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kế</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và</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mức</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độ</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mạnh</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yếu</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của</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dòng</a:t>
            </a:r>
            <a:r>
              <a:rPr lang="en-US" sz="1950" b="1" dirty="0">
                <a:solidFill>
                  <a:srgbClr val="DE4654"/>
                </a:solidFill>
                <a:latin typeface="Times New Roman" panose="02020603050405020304" pitchFamily="18" charset="0"/>
                <a:cs typeface="Times New Roman" panose="02020603050405020304" pitchFamily="18" charset="0"/>
                <a:sym typeface="+mn-ea"/>
              </a:rPr>
              <a:t> </a:t>
            </a:r>
            <a:r>
              <a:rPr lang="en-US" sz="1950" b="1" dirty="0" err="1">
                <a:solidFill>
                  <a:srgbClr val="DE4654"/>
                </a:solidFill>
                <a:latin typeface="Times New Roman" panose="02020603050405020304" pitchFamily="18" charset="0"/>
                <a:cs typeface="Times New Roman" panose="02020603050405020304" pitchFamily="18" charset="0"/>
                <a:sym typeface="+mn-ea"/>
              </a:rPr>
              <a:t>điện</a:t>
            </a:r>
            <a:r>
              <a:rPr lang="en-US" sz="1950" b="1" dirty="0">
                <a:solidFill>
                  <a:srgbClr val="DE4654"/>
                </a:solidFill>
                <a:latin typeface="Times New Roman" panose="02020603050405020304" pitchFamily="18" charset="0"/>
                <a:cs typeface="Times New Roman" panose="02020603050405020304" pitchFamily="18" charset="0"/>
                <a:sym typeface="+mn-ea"/>
              </a:rPr>
              <a:t>.</a:t>
            </a:r>
            <a:endParaRPr lang="en-US" sz="1950" b="1" dirty="0">
              <a:solidFill>
                <a:srgbClr val="DE4654"/>
              </a:solidFill>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25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64879"/>
            <a:ext cx="3055645" cy="369332"/>
          </a:xfrm>
          <a:prstGeom prst="rect">
            <a:avLst/>
          </a:prstGeom>
        </p:spPr>
        <p:txBody>
          <a:bodyPr wrap="none">
            <a:spAutoFit/>
          </a:bodyPr>
          <a:lstStyle/>
          <a:p>
            <a:pPr algn="ctr"/>
            <a:r>
              <a:rPr lang="en-US" b="1">
                <a:solidFill>
                  <a:srgbClr val="0070C0"/>
                </a:solidFill>
                <a:latin typeface="Times New Roman" panose="02020603050405020304" pitchFamily="18" charset="0"/>
                <a:cs typeface="Times New Roman" panose="02020603050405020304" pitchFamily="18" charset="0"/>
              </a:rPr>
              <a:t>I. CƯỜNG ĐỘ DÒNG ĐIỆN</a:t>
            </a:r>
          </a:p>
        </p:txBody>
      </p:sp>
      <p:sp>
        <p:nvSpPr>
          <p:cNvPr id="5" name="Rectangle 4"/>
          <p:cNvSpPr/>
          <p:nvPr/>
        </p:nvSpPr>
        <p:spPr>
          <a:xfrm>
            <a:off x="293671" y="988680"/>
            <a:ext cx="1546257" cy="369332"/>
          </a:xfrm>
          <a:prstGeom prst="rect">
            <a:avLst/>
          </a:prstGeom>
        </p:spPr>
        <p:txBody>
          <a:bodyPr wrap="none">
            <a:spAutoFit/>
          </a:bodyPr>
          <a:lstStyle/>
          <a:p>
            <a:pPr algn="ctr"/>
            <a:r>
              <a:rPr lang="en-US" b="1" smtClean="0">
                <a:solidFill>
                  <a:srgbClr val="54304F"/>
                </a:solidFill>
                <a:latin typeface="Times New Roman" panose="02020603050405020304" pitchFamily="18" charset="0"/>
                <a:cs typeface="Times New Roman" panose="02020603050405020304" pitchFamily="18" charset="0"/>
              </a:rPr>
              <a:t>1. Thí nghiệm</a:t>
            </a:r>
            <a:endParaRPr lang="en-US" b="1">
              <a:solidFill>
                <a:srgbClr val="54304F"/>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1358" y="1412481"/>
            <a:ext cx="1370888" cy="369332"/>
          </a:xfrm>
          <a:prstGeom prst="rect">
            <a:avLst/>
          </a:prstGeom>
        </p:spPr>
        <p:txBody>
          <a:bodyPr wrap="none">
            <a:spAutoFit/>
          </a:bodyPr>
          <a:lstStyle/>
          <a:p>
            <a:pPr algn="ctr"/>
            <a:r>
              <a:rPr lang="en-US" smtClean="0">
                <a:solidFill>
                  <a:srgbClr val="54304F"/>
                </a:solidFill>
                <a:latin typeface="Times New Roman" panose="02020603050405020304" pitchFamily="18" charset="0"/>
                <a:cs typeface="Times New Roman" panose="02020603050405020304" pitchFamily="18" charset="0"/>
              </a:rPr>
              <a:t>-</a:t>
            </a:r>
            <a:r>
              <a:rPr lang="en-US" b="1" smtClean="0">
                <a:solidFill>
                  <a:srgbClr val="54304F"/>
                </a:solidFill>
                <a:latin typeface="Times New Roman" panose="02020603050405020304" pitchFamily="18" charset="0"/>
                <a:cs typeface="Times New Roman" panose="02020603050405020304" pitchFamily="18" charset="0"/>
              </a:rPr>
              <a:t> Chuẩn bị: </a:t>
            </a:r>
            <a:endParaRPr lang="en-US" b="1">
              <a:solidFill>
                <a:srgbClr val="54304F"/>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08539" y="1797458"/>
            <a:ext cx="2171261" cy="382595"/>
          </a:xfrm>
          <a:prstGeom prst="rect">
            <a:avLst/>
          </a:prstGeom>
        </p:spPr>
        <p:txBody>
          <a:bodyPr wrap="square">
            <a:spAutoFit/>
          </a:bodyPr>
          <a:lstStyle/>
          <a:p>
            <a:pPr algn="ctr"/>
            <a:r>
              <a:rPr lang="en-US" smtClean="0">
                <a:solidFill>
                  <a:srgbClr val="54304F"/>
                </a:solidFill>
                <a:latin typeface="Times New Roman" panose="02020603050405020304" pitchFamily="18" charset="0"/>
                <a:cs typeface="Times New Roman" panose="02020603050405020304" pitchFamily="18" charset="0"/>
              </a:rPr>
              <a:t>-</a:t>
            </a:r>
            <a:r>
              <a:rPr lang="en-US" b="1" smtClean="0">
                <a:solidFill>
                  <a:srgbClr val="54304F"/>
                </a:solidFill>
                <a:latin typeface="Times New Roman" panose="02020603050405020304" pitchFamily="18" charset="0"/>
                <a:cs typeface="Times New Roman" panose="02020603050405020304" pitchFamily="18" charset="0"/>
              </a:rPr>
              <a:t> Sơ đồ mạch điện:  </a:t>
            </a:r>
            <a:endParaRPr lang="en-US" b="1">
              <a:solidFill>
                <a:srgbClr val="54304F"/>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1358" y="2190750"/>
            <a:ext cx="2568011" cy="369332"/>
          </a:xfrm>
          <a:prstGeom prst="rect">
            <a:avLst/>
          </a:prstGeom>
        </p:spPr>
        <p:txBody>
          <a:bodyPr wrap="none">
            <a:spAutoFit/>
          </a:bodyPr>
          <a:lstStyle/>
          <a:p>
            <a:pPr algn="ctr"/>
            <a:r>
              <a:rPr lang="en-US" smtClean="0">
                <a:solidFill>
                  <a:srgbClr val="54304F"/>
                </a:solidFill>
                <a:latin typeface="Times New Roman" panose="02020603050405020304" pitchFamily="18" charset="0"/>
                <a:cs typeface="Times New Roman" panose="02020603050405020304" pitchFamily="18" charset="0"/>
              </a:rPr>
              <a:t>-</a:t>
            </a:r>
            <a:r>
              <a:rPr lang="en-US" b="1" smtClean="0">
                <a:solidFill>
                  <a:srgbClr val="54304F"/>
                </a:solidFill>
                <a:latin typeface="Times New Roman" panose="02020603050405020304" pitchFamily="18" charset="0"/>
                <a:cs typeface="Times New Roman" panose="02020603050405020304" pitchFamily="18" charset="0"/>
              </a:rPr>
              <a:t> Tiến hành thí nghiệm: </a:t>
            </a:r>
            <a:endParaRPr lang="en-US" b="1">
              <a:solidFill>
                <a:srgbClr val="54304F"/>
              </a:solidFill>
              <a:latin typeface="Times New Roman" panose="02020603050405020304" pitchFamily="18" charset="0"/>
              <a:cs typeface="Times New Roman" panose="02020603050405020304" pitchFamily="18" charset="0"/>
            </a:endParaRPr>
          </a:p>
        </p:txBody>
      </p:sp>
      <p:pic>
        <p:nvPicPr>
          <p:cNvPr id="4" name="cường độ dòng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732"/>
            <a:ext cx="9144000" cy="4878134"/>
          </a:xfrm>
          <a:prstGeom prst="rect">
            <a:avLst/>
          </a:prstGeom>
        </p:spPr>
      </p:pic>
      <p:pic>
        <p:nvPicPr>
          <p:cNvPr id="11" name="Picture 10">
            <a:extLst>
              <a:ext uri="{FF2B5EF4-FFF2-40B4-BE49-F238E27FC236}">
                <a16:creationId xmlns:a16="http://schemas.microsoft.com/office/drawing/2014/main" id="{653AC967-D76F-4BEA-9802-36BAE58E09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Tree>
    <p:extLst>
      <p:ext uri="{BB962C8B-B14F-4D97-AF65-F5344CB8AC3E}">
        <p14:creationId xmlns:p14="http://schemas.microsoft.com/office/powerpoint/2010/main" val="3411540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mau-5</Template>
  <TotalTime>2536</TotalTime>
  <Words>1366</Words>
  <PresentationFormat>On-screen Show (16:9)</PresentationFormat>
  <Paragraphs>127</Paragraphs>
  <Slides>25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Microsoft YaHei</vt:lpstr>
      <vt:lpstr>宋体</vt:lpstr>
      <vt:lpstr>Arial</vt:lpstr>
      <vt:lpstr>Calibri</vt:lpstr>
      <vt:lpstr>Cambria Math</vt:lpstr>
      <vt:lpstr>Segoe Print</vt:lpstr>
      <vt:lpstr>黑体</vt:lpstr>
      <vt:lpstr>Tahoma</vt:lpstr>
      <vt:lpstr>Times New Roman</vt:lpstr>
      <vt:lpstr>Minh họa Thiên nhiên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2021-07-22T17:31:00Z</dcterms:created>
  <dcterms:modified xsi:type="dcterms:W3CDTF">2023-08-21T05:43:46Z</dcterms:modified>
</cp:coreProperties>
</file>