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333" r:id="rId6"/>
    <p:sldId id="350" r:id="rId7"/>
    <p:sldId id="352" r:id="rId8"/>
    <p:sldId id="356" r:id="rId9"/>
    <p:sldId id="355" r:id="rId10"/>
    <p:sldId id="354" r:id="rId11"/>
    <p:sldId id="357" r:id="rId12"/>
    <p:sldId id="353" r:id="rId13"/>
    <p:sldId id="358" r:id="rId14"/>
    <p:sldId id="351" r:id="rId15"/>
    <p:sldId id="307" r:id="rId16"/>
    <p:sldId id="360" r:id="rId17"/>
    <p:sldId id="361" r:id="rId18"/>
    <p:sldId id="359" r:id="rId19"/>
    <p:sldId id="261" r:id="rId20"/>
    <p:sldId id="363" r:id="rId21"/>
    <p:sldId id="364" r:id="rId22"/>
    <p:sldId id="365" r:id="rId23"/>
    <p:sldId id="366" r:id="rId24"/>
    <p:sldId id="362" r:id="rId25"/>
    <p:sldId id="367" r:id="rId26"/>
    <p:sldId id="368" r:id="rId27"/>
    <p:sldId id="263" r:id="rId28"/>
    <p:sldId id="369" r:id="rId29"/>
    <p:sldId id="370" r:id="rId30"/>
    <p:sldId id="371" r:id="rId31"/>
    <p:sldId id="373" r:id="rId32"/>
    <p:sldId id="349" r:id="rId33"/>
    <p:sldId id="264" r:id="rId34"/>
    <p:sldId id="372" r:id="rId35"/>
    <p:sldId id="335" r:id="rId36"/>
    <p:sldId id="336" r:id="rId37"/>
    <p:sldId id="33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4657"/>
  </p:normalViewPr>
  <p:slideViewPr>
    <p:cSldViewPr snapToGrid="0">
      <p:cViewPr varScale="1">
        <p:scale>
          <a:sx n="82" d="100"/>
          <a:sy n="82" d="100"/>
        </p:scale>
        <p:origin x="979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43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D231D0-0BF9-439F-B0C8-0B5843075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1B55C5-027D-4B70-BB16-E9EB4B48E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8A691-8D6B-4CE8-8EF4-67DC194EB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357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63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8178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77143BAD-91E8-4BEE-8D2E-CA78E2A45EAE}"/>
              </a:ext>
            </a:extLst>
          </p:cNvPr>
          <p:cNvSpPr txBox="1"/>
          <p:nvPr userDrawn="1"/>
        </p:nvSpPr>
        <p:spPr>
          <a:xfrm>
            <a:off x="11038512" y="-36475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2.1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5.wav"/><Relationship Id="rId7" Type="http://schemas.openxmlformats.org/officeDocument/2006/relationships/image" Target="../media/image2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3.wav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4.wav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eduhome.com.vn/DHALesson?idGrade=10&amp;idSubject=1&amp;idSeries=118&amp;idTheme=1067&amp;IdLevel=3&amp;idThemeServer=84" TargetMode="Externa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999E08-787C-45F6-999C-304ACFDE3F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DBBC2B-6465-4FE9-9FC3-77DABE511BB2}"/>
              </a:ext>
            </a:extLst>
          </p:cNvPr>
          <p:cNvSpPr txBox="1"/>
          <p:nvPr/>
        </p:nvSpPr>
        <p:spPr>
          <a:xfrm>
            <a:off x="5172671" y="2645692"/>
            <a:ext cx="659674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8: Festivals around the World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2.1: Vocabulary &amp; Listening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63</a:t>
            </a:r>
          </a:p>
        </p:txBody>
      </p:sp>
    </p:spTree>
    <p:extLst>
      <p:ext uri="{BB962C8B-B14F-4D97-AF65-F5344CB8AC3E}">
        <p14:creationId xmlns:p14="http://schemas.microsoft.com/office/powerpoint/2010/main" val="203669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ACEED1-B559-4474-89E6-5F214D39F92D}"/>
              </a:ext>
            </a:extLst>
          </p:cNvPr>
          <p:cNvSpPr txBox="1"/>
          <p:nvPr/>
        </p:nvSpPr>
        <p:spPr>
          <a:xfrm>
            <a:off x="1150375" y="373626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are the people doing?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8D3216-2D85-4D91-B286-A5F9BBE84BA3}"/>
              </a:ext>
            </a:extLst>
          </p:cNvPr>
          <p:cNvSpPr txBox="1"/>
          <p:nvPr/>
        </p:nvSpPr>
        <p:spPr>
          <a:xfrm>
            <a:off x="1194623" y="5569987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They are _____________ a birthday.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B1B439-9FA4-4793-B973-35F35197DE26}"/>
              </a:ext>
            </a:extLst>
          </p:cNvPr>
          <p:cNvSpPr txBox="1"/>
          <p:nvPr/>
        </p:nvSpPr>
        <p:spPr>
          <a:xfrm>
            <a:off x="4640827" y="5510993"/>
            <a:ext cx="257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celebrating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452" y="1328633"/>
            <a:ext cx="6286012" cy="418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8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ACEED1-B559-4474-89E6-5F214D39F92D}"/>
              </a:ext>
            </a:extLst>
          </p:cNvPr>
          <p:cNvSpPr txBox="1"/>
          <p:nvPr/>
        </p:nvSpPr>
        <p:spPr>
          <a:xfrm>
            <a:off x="1150375" y="373626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are </a:t>
            </a:r>
            <a:r>
              <a:rPr lang="en-US" sz="3600" dirty="0" smtClean="0">
                <a:solidFill>
                  <a:srgbClr val="0070C0"/>
                </a:solidFill>
                <a:ea typeface="Times New Roman" panose="02020603050405020304" pitchFamily="18" charset="0"/>
              </a:rPr>
              <a:t>they</a:t>
            </a:r>
            <a:r>
              <a:rPr lang="en-US" sz="3600" dirty="0" smtClean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doing?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8D3216-2D85-4D91-B286-A5F9BBE84BA3}"/>
              </a:ext>
            </a:extLst>
          </p:cNvPr>
          <p:cNvSpPr txBox="1"/>
          <p:nvPr/>
        </p:nvSpPr>
        <p:spPr>
          <a:xfrm>
            <a:off x="1194623" y="5569987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They are _____________ </a:t>
            </a:r>
            <a:r>
              <a:rPr lang="en-US" sz="3600" dirty="0" smtClean="0">
                <a:solidFill>
                  <a:schemeClr val="accent2"/>
                </a:solidFill>
                <a:ea typeface="Times New Roman" panose="02020603050405020304" pitchFamily="18" charset="0"/>
              </a:rPr>
              <a:t>gifts</a:t>
            </a:r>
            <a:r>
              <a:rPr lang="en-US" sz="3600" dirty="0" smtClean="0">
                <a:solidFill>
                  <a:schemeClr val="accent2"/>
                </a:solidFill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B1B439-9FA4-4793-B973-35F35197DE26}"/>
              </a:ext>
            </a:extLst>
          </p:cNvPr>
          <p:cNvSpPr txBox="1"/>
          <p:nvPr/>
        </p:nvSpPr>
        <p:spPr>
          <a:xfrm>
            <a:off x="5140665" y="5510993"/>
            <a:ext cx="257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exchanging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815" y="1341764"/>
            <a:ext cx="5859624" cy="390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3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8D3216-2D85-4D91-B286-A5F9BBE84BA3}"/>
              </a:ext>
            </a:extLst>
          </p:cNvPr>
          <p:cNvSpPr txBox="1"/>
          <p:nvPr/>
        </p:nvSpPr>
        <p:spPr>
          <a:xfrm>
            <a:off x="1194623" y="5206195"/>
            <a:ext cx="9871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It’s 12 o’clock at night (12 am). </a:t>
            </a:r>
          </a:p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It’s ___________.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B1B439-9FA4-4793-B973-35F35197DE26}"/>
              </a:ext>
            </a:extLst>
          </p:cNvPr>
          <p:cNvSpPr txBox="1"/>
          <p:nvPr/>
        </p:nvSpPr>
        <p:spPr>
          <a:xfrm>
            <a:off x="5486400" y="5727306"/>
            <a:ext cx="257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midnight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6E86E7-D623-4238-A63B-9E0A72B2FB74}"/>
              </a:ext>
            </a:extLst>
          </p:cNvPr>
          <p:cNvSpPr txBox="1"/>
          <p:nvPr/>
        </p:nvSpPr>
        <p:spPr>
          <a:xfrm>
            <a:off x="1091381" y="373626"/>
            <a:ext cx="9930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time is it?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205"/>
          <a:stretch/>
        </p:blipFill>
        <p:spPr>
          <a:xfrm>
            <a:off x="4219292" y="1147665"/>
            <a:ext cx="4089363" cy="405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6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8D3216-2D85-4D91-B286-A5F9BBE84BA3}"/>
              </a:ext>
            </a:extLst>
          </p:cNvPr>
          <p:cNvSpPr txBox="1"/>
          <p:nvPr/>
        </p:nvSpPr>
        <p:spPr>
          <a:xfrm>
            <a:off x="1194623" y="5206195"/>
            <a:ext cx="9871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It’s our family’s ___________ to have a party on New Year’s Eve.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B1B439-9FA4-4793-B973-35F35197DE26}"/>
              </a:ext>
            </a:extLst>
          </p:cNvPr>
          <p:cNvSpPr txBox="1"/>
          <p:nvPr/>
        </p:nvSpPr>
        <p:spPr>
          <a:xfrm>
            <a:off x="4955459" y="5196362"/>
            <a:ext cx="257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tradition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301" y="1595535"/>
            <a:ext cx="3729084" cy="324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5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906B24-1274-4A6D-A181-48D377B514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38" t="25805" b="-1"/>
          <a:stretch/>
        </p:blipFill>
        <p:spPr>
          <a:xfrm>
            <a:off x="514679" y="353678"/>
            <a:ext cx="6533538" cy="606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FC0011-4DDB-4231-B833-E5778B97B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2966" y="964834"/>
            <a:ext cx="9846068" cy="6350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B88AEA-424A-40C5-A191-5CBF88171BBD}"/>
              </a:ext>
            </a:extLst>
          </p:cNvPr>
          <p:cNvSpPr txBox="1"/>
          <p:nvPr/>
        </p:nvSpPr>
        <p:spPr>
          <a:xfrm>
            <a:off x="-164382" y="1613043"/>
            <a:ext cx="12356382" cy="5223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288925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3200" b="0" i="0" spc="-100" dirty="0">
                <a:solidFill>
                  <a:srgbClr val="002060"/>
                </a:solidFill>
                <a:effectLst/>
              </a:rPr>
              <a:t> Some Asian countries, such as Vietnam and South Korea, ___________ 	Lunar New Year.</a:t>
            </a:r>
          </a:p>
          <a:p>
            <a:pPr marL="514350" indent="-288925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3200" b="0" i="0" spc="-100" dirty="0">
                <a:solidFill>
                  <a:srgbClr val="002060"/>
                </a:solidFill>
                <a:effectLst/>
              </a:rPr>
              <a:t> The boy wanted to stay up until ___________ to see the fireworks, but he 	fell asleep at 11:30 p.m.</a:t>
            </a:r>
            <a:endParaRPr lang="en-US" sz="3200" spc="-100" dirty="0">
              <a:solidFill>
                <a:srgbClr val="002060"/>
              </a:solidFill>
            </a:endParaRPr>
          </a:p>
          <a:p>
            <a:pPr marL="514350" indent="-288925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3200" b="0" i="0" spc="-100" dirty="0">
                <a:solidFill>
                  <a:srgbClr val="002060"/>
                </a:solidFill>
                <a:effectLst/>
              </a:rPr>
              <a:t> I'm going to send him a card and ___________ him a happy birthday.</a:t>
            </a:r>
            <a:endParaRPr lang="en-US" sz="3200" spc="-100" dirty="0">
              <a:solidFill>
                <a:srgbClr val="002060"/>
              </a:solidFill>
            </a:endParaRPr>
          </a:p>
          <a:p>
            <a:pPr marL="514350" indent="-288925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3200" b="0" i="0" spc="-100" dirty="0">
                <a:solidFill>
                  <a:srgbClr val="002060"/>
                </a:solidFill>
                <a:effectLst/>
              </a:rPr>
              <a:t> Many European countries share the ___________ of having a big family 	meal on Christmas Day.</a:t>
            </a:r>
            <a:endParaRPr lang="en-US" sz="3200" spc="-100" dirty="0">
              <a:solidFill>
                <a:srgbClr val="002060"/>
              </a:solidFill>
            </a:endParaRPr>
          </a:p>
          <a:p>
            <a:pPr marL="514350" indent="-288925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3200" b="0" i="0" spc="-100" dirty="0">
                <a:solidFill>
                  <a:srgbClr val="002060"/>
                </a:solidFill>
                <a:effectLst/>
              </a:rPr>
              <a:t> He welcomed me with a warm ________ and introduced me to his friends.</a:t>
            </a:r>
            <a:endParaRPr lang="en-US" sz="3200" spc="-100" dirty="0">
              <a:solidFill>
                <a:srgbClr val="002060"/>
              </a:solidFill>
            </a:endParaRPr>
          </a:p>
          <a:p>
            <a:pPr marL="514350" indent="-288925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3200" b="0" i="0" spc="-100" dirty="0">
                <a:solidFill>
                  <a:srgbClr val="002060"/>
                </a:solidFill>
                <a:effectLst/>
              </a:rPr>
              <a:t> We share the same birthday, so we often ___________ gifts with each 	other. Last year, I gave him a book and he gave me a board game.</a:t>
            </a:r>
            <a:r>
              <a:rPr lang="en-US" sz="3200" spc="-100" dirty="0">
                <a:solidFill>
                  <a:srgbClr val="002060"/>
                </a:solidFill>
              </a:rPr>
              <a:t> </a:t>
            </a:r>
            <a:br>
              <a:rPr lang="en-US" sz="3200" spc="-100" dirty="0">
                <a:solidFill>
                  <a:srgbClr val="002060"/>
                </a:solidFill>
              </a:rPr>
            </a:br>
            <a:endParaRPr lang="en-US" sz="3200" spc="-1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AC798F-9658-4582-891F-20B749670184}"/>
              </a:ext>
            </a:extLst>
          </p:cNvPr>
          <p:cNvSpPr txBox="1"/>
          <p:nvPr/>
        </p:nvSpPr>
        <p:spPr>
          <a:xfrm>
            <a:off x="9465817" y="1559301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celebrate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178D18-EDC2-428F-8B7D-3CEE1EB68AC9}"/>
              </a:ext>
            </a:extLst>
          </p:cNvPr>
          <p:cNvSpPr txBox="1"/>
          <p:nvPr/>
        </p:nvSpPr>
        <p:spPr>
          <a:xfrm>
            <a:off x="5580464" y="2471985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midnight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CE0BE5-C9A5-4373-A47E-2EB1AAAAD672}"/>
              </a:ext>
            </a:extLst>
          </p:cNvPr>
          <p:cNvSpPr txBox="1"/>
          <p:nvPr/>
        </p:nvSpPr>
        <p:spPr>
          <a:xfrm>
            <a:off x="6123280" y="3415491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wish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B1A127-2C98-42B6-856A-6E89481C9056}"/>
              </a:ext>
            </a:extLst>
          </p:cNvPr>
          <p:cNvSpPr txBox="1"/>
          <p:nvPr/>
        </p:nvSpPr>
        <p:spPr>
          <a:xfrm>
            <a:off x="6285954" y="3896664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tradition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A0FC52-3C1C-40D9-93C4-7D663C1B6A53}"/>
              </a:ext>
            </a:extLst>
          </p:cNvPr>
          <p:cNvSpPr txBox="1"/>
          <p:nvPr/>
        </p:nvSpPr>
        <p:spPr>
          <a:xfrm>
            <a:off x="5277375" y="4809345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greeting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0C70EF-7128-44ED-A495-5074947AC88C}"/>
              </a:ext>
            </a:extLst>
          </p:cNvPr>
          <p:cNvSpPr txBox="1"/>
          <p:nvPr/>
        </p:nvSpPr>
        <p:spPr>
          <a:xfrm>
            <a:off x="7044525" y="5323055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exchange</a:t>
            </a:r>
          </a:p>
        </p:txBody>
      </p:sp>
      <p:sp>
        <p:nvSpPr>
          <p:cNvPr id="12" name="Rectangle 36">
            <a:hlinkClick r:id="" action="ppaction://noaction">
              <a:snd r:embed="rId5" name="CD2-TRACK 05.wav"/>
            </a:hlinkClick>
            <a:extLst>
              <a:ext uri="{FF2B5EF4-FFF2-40B4-BE49-F238E27FC236}">
                <a16:creationId xmlns:a16="http://schemas.microsoft.com/office/drawing/2014/main" id="{4FF14FBC-724F-422E-85BF-51144F5F1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2472" y="61848"/>
            <a:ext cx="1855535" cy="10156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vi-VN" sz="6000" dirty="0">
                <a:solidFill>
                  <a:srgbClr val="FF0000"/>
                </a:solidFill>
                <a:sym typeface="Webdings"/>
              </a:rPr>
              <a:t>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16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5842231-899A-4627-B58D-6026675DA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5983" y="4578996"/>
            <a:ext cx="216383" cy="211465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27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D4E6C57-265C-4C32-8D24-2BD6B2AB6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0599" y="3927835"/>
            <a:ext cx="216383" cy="211465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26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882EB7B-21AC-47ED-B32A-E77EDD2E4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215" y="3184310"/>
            <a:ext cx="216383" cy="211465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25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47C6044-53CF-4C1A-879F-1FD20D593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746" y="2482346"/>
            <a:ext cx="216383" cy="211465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7166" y="2283181"/>
            <a:ext cx="11371227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0070C0"/>
                </a:solidFill>
              </a:rPr>
              <a:t>	tradition</a:t>
            </a:r>
            <a:r>
              <a:rPr lang="en-US" sz="4000" i="1" dirty="0">
                <a:solidFill>
                  <a:srgbClr val="0070C0"/>
                </a:solidFill>
              </a:rPr>
              <a:t> </a:t>
            </a:r>
            <a:r>
              <a:rPr lang="vi-VN" sz="3200" dirty="0"/>
              <a:t>(</a:t>
            </a:r>
            <a:r>
              <a:rPr lang="en-US" sz="3200" dirty="0"/>
              <a:t>n</a:t>
            </a:r>
            <a:r>
              <a:rPr lang="vi-VN" sz="3200" dirty="0"/>
              <a:t>) /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trəˈdɪʃən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vi-VN" sz="3200" dirty="0"/>
              <a:t>/ </a:t>
            </a:r>
            <a:r>
              <a:rPr lang="en-US" sz="3200" dirty="0" err="1"/>
              <a:t>truyền</a:t>
            </a:r>
            <a:r>
              <a:rPr lang="en-US" sz="3200" dirty="0"/>
              <a:t> </a:t>
            </a:r>
            <a:r>
              <a:rPr lang="en-US" sz="3200" dirty="0" err="1"/>
              <a:t>thống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17" name="Rectangle 36">
            <a:hlinkClick r:id="" action="ppaction://noaction">
              <a:snd r:embed="rId4" name="tradition.wav"/>
            </a:hlinkClick>
            <a:extLst>
              <a:ext uri="{FF2B5EF4-FFF2-40B4-BE49-F238E27FC236}">
                <a16:creationId xmlns:a16="http://schemas.microsoft.com/office/drawing/2014/main" id="{5F061947-880D-4743-9E8E-1AB221EB5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280" y="2390205"/>
            <a:ext cx="6632938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/>
          </a:p>
        </p:txBody>
      </p:sp>
      <p:sp>
        <p:nvSpPr>
          <p:cNvPr id="24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FF1A67E-3FE1-4210-82C5-5DF5E7250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9834" y="1877367"/>
            <a:ext cx="216383" cy="211465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2" name="Rectangle 1"/>
          <p:cNvSpPr/>
          <p:nvPr/>
        </p:nvSpPr>
        <p:spPr>
          <a:xfrm>
            <a:off x="687313" y="724942"/>
            <a:ext cx="111003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7801" y="5079915"/>
            <a:ext cx="11371227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0070C0"/>
                </a:solidFill>
              </a:rPr>
              <a:t>	celebrate </a:t>
            </a:r>
            <a:r>
              <a:rPr lang="vi-VN" sz="3200" dirty="0"/>
              <a:t>(</a:t>
            </a:r>
            <a:r>
              <a:rPr lang="en-US" sz="3200" dirty="0"/>
              <a:t>v</a:t>
            </a:r>
            <a:r>
              <a:rPr lang="vi-VN" sz="3200" dirty="0"/>
              <a:t>) /</a:t>
            </a:r>
            <a:r>
              <a:rPr lang="en-US" sz="24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seləbreɪt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vi-VN" sz="3200" dirty="0"/>
              <a:t>/ </a:t>
            </a:r>
            <a:r>
              <a:rPr lang="en-US" sz="3200" dirty="0" err="1">
                <a:cs typeface="Calibri" panose="020F0502020204030204" pitchFamily="34" charset="0"/>
              </a:rPr>
              <a:t>ăn</a:t>
            </a:r>
            <a:r>
              <a:rPr lang="en-US" sz="3200" dirty="0">
                <a:cs typeface="Calibri" panose="020F0502020204030204" pitchFamily="34" charset="0"/>
              </a:rPr>
              <a:t> </a:t>
            </a:r>
            <a:r>
              <a:rPr lang="en-US" sz="3200" dirty="0" err="1">
                <a:cs typeface="Calibri" panose="020F0502020204030204" pitchFamily="34" charset="0"/>
              </a:rPr>
              <a:t>mừng</a:t>
            </a:r>
            <a:r>
              <a:rPr lang="en-US" sz="3200" dirty="0">
                <a:cs typeface="Calibri" panose="020F0502020204030204" pitchFamily="34" charset="0"/>
              </a:rPr>
              <a:t>, </a:t>
            </a:r>
            <a:r>
              <a:rPr lang="en-US" sz="3200" dirty="0" err="1">
                <a:cs typeface="Calibri" panose="020F0502020204030204" pitchFamily="34" charset="0"/>
              </a:rPr>
              <a:t>làm</a:t>
            </a:r>
            <a:r>
              <a:rPr lang="en-US" sz="3200" dirty="0">
                <a:cs typeface="Calibri" panose="020F0502020204030204" pitchFamily="34" charset="0"/>
              </a:rPr>
              <a:t> </a:t>
            </a:r>
            <a:r>
              <a:rPr lang="en-US" sz="3200" dirty="0" err="1">
                <a:cs typeface="Calibri" panose="020F0502020204030204" pitchFamily="34" charset="0"/>
              </a:rPr>
              <a:t>lễ</a:t>
            </a:r>
            <a:r>
              <a:rPr lang="en-US" sz="3200" dirty="0">
                <a:cs typeface="Calibri" panose="020F0502020204030204" pitchFamily="34" charset="0"/>
              </a:rPr>
              <a:t> </a:t>
            </a:r>
            <a:r>
              <a:rPr lang="en-US" sz="3200" dirty="0" err="1">
                <a:cs typeface="Calibri" panose="020F0502020204030204" pitchFamily="34" charset="0"/>
              </a:rPr>
              <a:t>kỷ</a:t>
            </a:r>
            <a:r>
              <a:rPr lang="en-US" sz="3200" dirty="0">
                <a:cs typeface="Calibri" panose="020F0502020204030204" pitchFamily="34" charset="0"/>
              </a:rPr>
              <a:t> </a:t>
            </a:r>
            <a:r>
              <a:rPr lang="en-US" sz="3200" dirty="0" err="1">
                <a:cs typeface="Calibri" panose="020F0502020204030204" pitchFamily="34" charset="0"/>
              </a:rPr>
              <a:t>niệm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7135" y="4347309"/>
            <a:ext cx="11371227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0070C0"/>
                </a:solidFill>
              </a:rPr>
              <a:t>	greeting</a:t>
            </a:r>
            <a:r>
              <a:rPr lang="en-US" sz="4000" i="1" dirty="0">
                <a:solidFill>
                  <a:srgbClr val="0070C0"/>
                </a:solidFill>
              </a:rPr>
              <a:t> </a:t>
            </a:r>
            <a:r>
              <a:rPr lang="vi-VN" sz="3200" dirty="0"/>
              <a:t>(</a:t>
            </a:r>
            <a:r>
              <a:rPr lang="en-US" sz="3200" dirty="0"/>
              <a:t>n</a:t>
            </a:r>
            <a:r>
              <a:rPr lang="vi-VN" sz="3200" dirty="0"/>
              <a:t>) /</a:t>
            </a:r>
            <a:r>
              <a:rPr lang="en-US" sz="24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griːtɪŋ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vi-VN" sz="3200" dirty="0"/>
              <a:t>/ </a:t>
            </a:r>
            <a:r>
              <a:rPr lang="en-US" sz="3200" dirty="0" err="1">
                <a:cs typeface="Calibri" panose="020F0502020204030204" pitchFamily="34" charset="0"/>
              </a:rPr>
              <a:t>lời</a:t>
            </a:r>
            <a:r>
              <a:rPr lang="en-US" sz="3200" dirty="0">
                <a:cs typeface="Calibri" panose="020F0502020204030204" pitchFamily="34" charset="0"/>
              </a:rPr>
              <a:t> </a:t>
            </a:r>
            <a:r>
              <a:rPr lang="en-US" sz="3200" dirty="0" err="1">
                <a:cs typeface="Calibri" panose="020F0502020204030204" pitchFamily="34" charset="0"/>
              </a:rPr>
              <a:t>chào</a:t>
            </a:r>
            <a:r>
              <a:rPr lang="en-US" sz="3200" dirty="0">
                <a:cs typeface="Calibri" panose="020F0502020204030204" pitchFamily="34" charset="0"/>
              </a:rPr>
              <a:t> </a:t>
            </a:r>
            <a:r>
              <a:rPr lang="en-US" sz="3200" dirty="0" err="1">
                <a:cs typeface="Calibri" panose="020F0502020204030204" pitchFamily="34" charset="0"/>
              </a:rPr>
              <a:t>hỏi</a:t>
            </a:r>
            <a:endParaRPr lang="en-US" sz="32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7136" y="3685933"/>
            <a:ext cx="11371226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0070C0"/>
                </a:solidFill>
              </a:rPr>
              <a:t>	wish </a:t>
            </a:r>
            <a:r>
              <a:rPr lang="en-US" sz="3200" dirty="0"/>
              <a:t>(v) /</a:t>
            </a:r>
            <a:r>
              <a:rPr lang="en-US" sz="2400" i="1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wɪʃ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/ </a:t>
            </a:r>
            <a:r>
              <a:rPr lang="en-US" sz="3200" dirty="0" err="1"/>
              <a:t>chúc</a:t>
            </a:r>
            <a:r>
              <a:rPr lang="en-US" sz="3200" dirty="0"/>
              <a:t>, </a:t>
            </a:r>
            <a:r>
              <a:rPr lang="en-US" sz="3200" dirty="0" err="1"/>
              <a:t>mong</a:t>
            </a:r>
            <a:r>
              <a:rPr lang="en-US" sz="3200" dirty="0"/>
              <a:t> </a:t>
            </a:r>
            <a:r>
              <a:rPr lang="en-US" sz="3200" dirty="0" err="1"/>
              <a:t>ước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0061" y="2966908"/>
            <a:ext cx="11371227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0070C0"/>
                </a:solidFill>
              </a:rPr>
              <a:t>	midnight</a:t>
            </a:r>
            <a:r>
              <a:rPr lang="en-US" sz="4000" i="1" dirty="0">
                <a:solidFill>
                  <a:srgbClr val="0070C0"/>
                </a:solidFill>
              </a:rPr>
              <a:t> </a:t>
            </a:r>
            <a:r>
              <a:rPr lang="en-US" sz="3200" dirty="0"/>
              <a:t>(n) / 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mɪdnaɪt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/ </a:t>
            </a:r>
            <a:r>
              <a:rPr lang="en-US" sz="3200" dirty="0" err="1"/>
              <a:t>nửa</a:t>
            </a:r>
            <a:r>
              <a:rPr lang="en-US" sz="3200" dirty="0"/>
              <a:t> </a:t>
            </a:r>
            <a:r>
              <a:rPr lang="en-US" sz="3200" dirty="0" err="1"/>
              <a:t>đêm</a:t>
            </a:r>
            <a:endParaRPr lang="en-US" sz="3200" dirty="0"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8505" y="1558025"/>
            <a:ext cx="11362534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0070C0"/>
                </a:solidFill>
              </a:rPr>
              <a:t>	exchange</a:t>
            </a:r>
            <a:r>
              <a:rPr lang="en-US" sz="3200" i="1" dirty="0">
                <a:solidFill>
                  <a:srgbClr val="0070C0"/>
                </a:solidFill>
              </a:rPr>
              <a:t> </a:t>
            </a:r>
            <a:r>
              <a:rPr lang="en-US" sz="3200" dirty="0"/>
              <a:t>(v) / </a:t>
            </a:r>
            <a:r>
              <a:rPr lang="en-US" sz="3200" dirty="0" err="1">
                <a:solidFill>
                  <a:srgbClr val="FF0000"/>
                </a:solidFill>
              </a:rPr>
              <a:t>ɪksˈtʃeɪndʒ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/ </a:t>
            </a:r>
            <a:r>
              <a:rPr lang="en-US" sz="3200" dirty="0" err="1"/>
              <a:t>trao</a:t>
            </a:r>
            <a:r>
              <a:rPr lang="en-US" sz="3200" dirty="0"/>
              <a:t> </a:t>
            </a:r>
            <a:r>
              <a:rPr lang="en-US" sz="3200" dirty="0" err="1"/>
              <a:t>đổi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15" name="Rectangle 36">
            <a:hlinkClick r:id="" action="ppaction://noaction">
              <a:snd r:embed="rId3" name="exchange.wav"/>
            </a:hlinkClick>
            <a:extLst>
              <a:ext uri="{FF2B5EF4-FFF2-40B4-BE49-F238E27FC236}">
                <a16:creationId xmlns:a16="http://schemas.microsoft.com/office/drawing/2014/main" id="{D3587EC8-F203-4471-AD9F-25D22A66E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631" y="1718452"/>
            <a:ext cx="6059292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/>
          </a:p>
        </p:txBody>
      </p:sp>
      <p:sp>
        <p:nvSpPr>
          <p:cNvPr id="18" name="Rectangle 36">
            <a:hlinkClick r:id="" action="ppaction://noaction">
              <a:snd r:embed="rId5" name="midnight.wav"/>
            </a:hlinkClick>
            <a:extLst>
              <a:ext uri="{FF2B5EF4-FFF2-40B4-BE49-F238E27FC236}">
                <a16:creationId xmlns:a16="http://schemas.microsoft.com/office/drawing/2014/main" id="{D2182B83-B84F-4B32-9CAA-E59AF83BF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528" y="3083223"/>
            <a:ext cx="6022395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/>
          </a:p>
        </p:txBody>
      </p:sp>
      <p:sp>
        <p:nvSpPr>
          <p:cNvPr id="20" name="Rectangle 36">
            <a:hlinkClick r:id="" action="ppaction://noaction">
              <a:snd r:embed="rId6" name="wish.wav"/>
            </a:hlinkClick>
            <a:extLst>
              <a:ext uri="{FF2B5EF4-FFF2-40B4-BE49-F238E27FC236}">
                <a16:creationId xmlns:a16="http://schemas.microsoft.com/office/drawing/2014/main" id="{76999D8D-F161-4972-9212-048ACCACC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302" y="3822766"/>
            <a:ext cx="8506408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/>
          </a:p>
        </p:txBody>
      </p:sp>
      <p:sp>
        <p:nvSpPr>
          <p:cNvPr id="21" name="Rectangle 36">
            <a:hlinkClick r:id="" action="ppaction://noaction">
              <a:snd r:embed="rId7" name="greeting.wav"/>
            </a:hlinkClick>
            <a:extLst>
              <a:ext uri="{FF2B5EF4-FFF2-40B4-BE49-F238E27FC236}">
                <a16:creationId xmlns:a16="http://schemas.microsoft.com/office/drawing/2014/main" id="{65911A95-305E-40FF-83CA-A5DEB719F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426" y="4438779"/>
            <a:ext cx="6119343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/>
          </a:p>
        </p:txBody>
      </p:sp>
      <p:sp>
        <p:nvSpPr>
          <p:cNvPr id="29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300E059-9936-40BE-BD65-6C00267D4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893" y="5294811"/>
            <a:ext cx="216383" cy="211465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22" name="Rectangle 36">
            <a:hlinkClick r:id="" action="ppaction://noaction">
              <a:snd r:embed="rId8" name="celebrate.wav"/>
            </a:hlinkClick>
            <a:extLst>
              <a:ext uri="{FF2B5EF4-FFF2-40B4-BE49-F238E27FC236}">
                <a16:creationId xmlns:a16="http://schemas.microsoft.com/office/drawing/2014/main" id="{D6592335-52F8-4A4E-AC6F-A909975F5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447" y="5207192"/>
            <a:ext cx="8074876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/>
          </a:p>
        </p:txBody>
      </p:sp>
    </p:spTree>
    <p:extLst>
      <p:ext uri="{BB962C8B-B14F-4D97-AF65-F5344CB8AC3E}">
        <p14:creationId xmlns:p14="http://schemas.microsoft.com/office/powerpoint/2010/main" val="252997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chan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di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dn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ree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elebra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0" grpId="0"/>
      <p:bldP spid="11" grpId="0"/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BAC7F-2A00-46B3-AEFB-31AB39886C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27326" t="3999" r="598" b="1226"/>
          <a:stretch/>
        </p:blipFill>
        <p:spPr>
          <a:xfrm>
            <a:off x="4294835" y="51372"/>
            <a:ext cx="7910634" cy="6774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0526AA-4B7C-4154-A517-D24D1EA2C1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79" y="1221962"/>
            <a:ext cx="4239666" cy="427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00E743-9FD2-4A26-B617-AB2ADB8178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754" t="3999" r="81460" b="32011"/>
          <a:stretch/>
        </p:blipFill>
        <p:spPr>
          <a:xfrm>
            <a:off x="1065553" y="1652029"/>
            <a:ext cx="2031352" cy="47594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E48CBC-28F8-4A9E-BB09-7024D34B1CA4}"/>
              </a:ext>
            </a:extLst>
          </p:cNvPr>
          <p:cNvSpPr txBox="1"/>
          <p:nvPr/>
        </p:nvSpPr>
        <p:spPr>
          <a:xfrm>
            <a:off x="29582" y="354114"/>
            <a:ext cx="2052734" cy="830997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sz="2400" dirty="0">
                <a:solidFill>
                  <a:schemeClr val="bg1"/>
                </a:solidFill>
              </a:rPr>
              <a:t>WB, page 46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007821A-B64D-46D8-B5E2-5D17B282250F}"/>
              </a:ext>
            </a:extLst>
          </p:cNvPr>
          <p:cNvSpPr/>
          <p:nvPr/>
        </p:nvSpPr>
        <p:spPr>
          <a:xfrm>
            <a:off x="6268032" y="493159"/>
            <a:ext cx="4756139" cy="6472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EECB5C-2D9B-44EB-8244-1478D72AF0FE}"/>
              </a:ext>
            </a:extLst>
          </p:cNvPr>
          <p:cNvSpPr/>
          <p:nvPr/>
        </p:nvSpPr>
        <p:spPr>
          <a:xfrm rot="2495138">
            <a:off x="9144153" y="2942471"/>
            <a:ext cx="2865711" cy="5847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D19F4EB-AFEC-4533-8A1B-CD38CCA2018F}"/>
              </a:ext>
            </a:extLst>
          </p:cNvPr>
          <p:cNvSpPr/>
          <p:nvPr/>
        </p:nvSpPr>
        <p:spPr>
          <a:xfrm>
            <a:off x="6268032" y="4414811"/>
            <a:ext cx="4221883" cy="5887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5E5CE6A-DE2F-4DFA-9287-8AC57A12BB82}"/>
              </a:ext>
            </a:extLst>
          </p:cNvPr>
          <p:cNvSpPr/>
          <p:nvPr/>
        </p:nvSpPr>
        <p:spPr>
          <a:xfrm>
            <a:off x="5824532" y="6159701"/>
            <a:ext cx="4756139" cy="5887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4B5D3CE-0683-4AC5-A7C7-848FBE844281}"/>
              </a:ext>
            </a:extLst>
          </p:cNvPr>
          <p:cNvSpPr/>
          <p:nvPr/>
        </p:nvSpPr>
        <p:spPr>
          <a:xfrm rot="5400000">
            <a:off x="5279604" y="2043021"/>
            <a:ext cx="3688426" cy="5887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23CC22-1E78-4953-B78D-1B90EBE382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4160" t="13421" r="85405" b="40995"/>
          <a:stretch/>
        </p:blipFill>
        <p:spPr>
          <a:xfrm>
            <a:off x="1387357" y="1918258"/>
            <a:ext cx="1477249" cy="420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9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elebra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dn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di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chan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BE48CBC-28F8-4A9E-BB09-7024D34B1CA4}"/>
              </a:ext>
            </a:extLst>
          </p:cNvPr>
          <p:cNvSpPr txBox="1"/>
          <p:nvPr/>
        </p:nvSpPr>
        <p:spPr>
          <a:xfrm>
            <a:off x="29582" y="354114"/>
            <a:ext cx="2052734" cy="830997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sz="2400" dirty="0">
                <a:solidFill>
                  <a:schemeClr val="bg1"/>
                </a:solidFill>
              </a:rPr>
              <a:t>WB, page 46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30AB-F2D8-43A2-850F-D5002F23A23D}"/>
              </a:ext>
            </a:extLst>
          </p:cNvPr>
          <p:cNvSpPr txBox="1"/>
          <p:nvPr/>
        </p:nvSpPr>
        <p:spPr>
          <a:xfrm>
            <a:off x="1907458" y="639097"/>
            <a:ext cx="10729758" cy="5763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/>
            <a:r>
              <a:rPr lang="en-US" sz="3200" b="1" i="0" dirty="0">
                <a:solidFill>
                  <a:srgbClr val="242021"/>
                </a:solidFill>
                <a:effectLst/>
              </a:rPr>
              <a:t>Fill in the blanks with the words from the box:</a:t>
            </a:r>
            <a:br>
              <a:rPr lang="en-US" sz="3200" b="1" i="0" dirty="0">
                <a:solidFill>
                  <a:srgbClr val="242021"/>
                </a:solidFill>
                <a:effectLst/>
              </a:rPr>
            </a:br>
            <a:endParaRPr lang="en-US" sz="3100" b="1" i="0" dirty="0">
              <a:solidFill>
                <a:srgbClr val="242021"/>
              </a:solidFill>
              <a:effectLst/>
            </a:endParaRPr>
          </a:p>
          <a:p>
            <a:pPr marL="277813" indent="-277813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100" b="0" i="0" dirty="0">
                <a:solidFill>
                  <a:srgbClr val="242021"/>
                </a:solidFill>
                <a:effectLst/>
              </a:rPr>
              <a:t> "Hello, how are you?" is a __________ we use every day.</a:t>
            </a:r>
          </a:p>
          <a:p>
            <a:pPr marL="277813" indent="-277813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100" b="0" i="0" dirty="0">
                <a:solidFill>
                  <a:srgbClr val="242021"/>
                </a:solidFill>
                <a:effectLst/>
              </a:rPr>
              <a:t> When the clock shows __________, the new year will begin.</a:t>
            </a:r>
          </a:p>
          <a:p>
            <a:pPr marL="277813" indent="-277813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100" b="0" i="0" dirty="0">
                <a:solidFill>
                  <a:srgbClr val="242021"/>
                </a:solidFill>
                <a:effectLst/>
              </a:rPr>
              <a:t> You should make a __________ before you blow out the candles.</a:t>
            </a:r>
          </a:p>
          <a:p>
            <a:pPr marL="277813" indent="-277813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100" b="0" i="0" dirty="0">
                <a:solidFill>
                  <a:srgbClr val="242021"/>
                </a:solidFill>
                <a:effectLst/>
              </a:rPr>
              <a:t> I will __________ my birthday by having a party.</a:t>
            </a:r>
          </a:p>
          <a:p>
            <a:pPr marL="277813" indent="-277813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100" b="0" i="0" dirty="0">
                <a:solidFill>
                  <a:srgbClr val="242021"/>
                </a:solidFill>
                <a:effectLst/>
              </a:rPr>
              <a:t> We always __________ lucky money with our family on </a:t>
            </a:r>
            <a:br>
              <a:rPr lang="en-US" sz="3100" b="0" i="0" dirty="0">
                <a:solidFill>
                  <a:srgbClr val="242021"/>
                </a:solidFill>
                <a:effectLst/>
              </a:rPr>
            </a:br>
            <a:r>
              <a:rPr lang="en-US" sz="3100" b="0" i="0" dirty="0">
                <a:solidFill>
                  <a:srgbClr val="242021"/>
                </a:solidFill>
                <a:effectLst/>
              </a:rPr>
              <a:t>New Year's Eve.</a:t>
            </a:r>
          </a:p>
          <a:p>
            <a:pPr marL="277813" indent="-277813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100" b="0" i="0" dirty="0">
                <a:solidFill>
                  <a:srgbClr val="242021"/>
                </a:solidFill>
                <a:effectLst/>
              </a:rPr>
              <a:t> Wearing </a:t>
            </a:r>
            <a:r>
              <a:rPr lang="en-US" sz="3100" b="0" i="1" dirty="0" err="1">
                <a:solidFill>
                  <a:srgbClr val="242021"/>
                </a:solidFill>
                <a:effectLst/>
              </a:rPr>
              <a:t>áo</a:t>
            </a:r>
            <a:r>
              <a:rPr lang="en-US" sz="3100" b="0" i="1" dirty="0">
                <a:solidFill>
                  <a:srgbClr val="242021"/>
                </a:solidFill>
                <a:effectLst/>
              </a:rPr>
              <a:t> </a:t>
            </a:r>
            <a:r>
              <a:rPr lang="en-US" sz="3100" b="0" i="1" dirty="0" err="1">
                <a:solidFill>
                  <a:srgbClr val="242021"/>
                </a:solidFill>
                <a:effectLst/>
              </a:rPr>
              <a:t>dài</a:t>
            </a:r>
            <a:r>
              <a:rPr lang="en-US" sz="3100" b="0" i="1" dirty="0">
                <a:solidFill>
                  <a:srgbClr val="242021"/>
                </a:solidFill>
                <a:effectLst/>
              </a:rPr>
              <a:t> </a:t>
            </a:r>
            <a:r>
              <a:rPr lang="en-US" sz="3100" b="0" i="0" dirty="0">
                <a:solidFill>
                  <a:srgbClr val="242021"/>
                </a:solidFill>
                <a:effectLst/>
              </a:rPr>
              <a:t>is an important Vietnamese __________ .</a:t>
            </a:r>
            <a:r>
              <a:rPr lang="en-US" sz="3100" dirty="0"/>
              <a:t> </a:t>
            </a:r>
            <a:endParaRPr lang="en-US" sz="3100" spc="-100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4D75D0-BBFA-492C-92B9-841D6D6B50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754" t="3999" r="81460" b="32011"/>
          <a:stretch/>
        </p:blipFill>
        <p:spPr>
          <a:xfrm>
            <a:off x="93934" y="1446549"/>
            <a:ext cx="1796511" cy="47594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FB86CF-8991-4E6E-AA29-A1F056A1F6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4160" t="13421" r="85405" b="40995"/>
          <a:stretch/>
        </p:blipFill>
        <p:spPr>
          <a:xfrm>
            <a:off x="276845" y="1882655"/>
            <a:ext cx="1377857" cy="39197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C00BC3-E876-4629-BB7D-1A676C19AF61}"/>
              </a:ext>
            </a:extLst>
          </p:cNvPr>
          <p:cNvSpPr txBox="1"/>
          <p:nvPr/>
        </p:nvSpPr>
        <p:spPr>
          <a:xfrm>
            <a:off x="6818495" y="1644897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greeting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CB9D4C-F474-4460-AE5B-5AA16F0C13AE}"/>
              </a:ext>
            </a:extLst>
          </p:cNvPr>
          <p:cNvSpPr txBox="1"/>
          <p:nvPr/>
        </p:nvSpPr>
        <p:spPr>
          <a:xfrm>
            <a:off x="6315063" y="2292179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midnight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A9D00C-4F77-4B0D-AB14-80582687E2F9}"/>
              </a:ext>
            </a:extLst>
          </p:cNvPr>
          <p:cNvSpPr txBox="1"/>
          <p:nvPr/>
        </p:nvSpPr>
        <p:spPr>
          <a:xfrm>
            <a:off x="6017109" y="2918901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wish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EA1B8D-DC4D-4353-BB14-493A0687F850}"/>
              </a:ext>
            </a:extLst>
          </p:cNvPr>
          <p:cNvSpPr txBox="1"/>
          <p:nvPr/>
        </p:nvSpPr>
        <p:spPr>
          <a:xfrm>
            <a:off x="3417757" y="4018236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celebrate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6D707A-A338-46E7-BF33-A8CC11008360}"/>
              </a:ext>
            </a:extLst>
          </p:cNvPr>
          <p:cNvSpPr txBox="1"/>
          <p:nvPr/>
        </p:nvSpPr>
        <p:spPr>
          <a:xfrm>
            <a:off x="4424621" y="4624413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exchange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6C1662-4587-4D1B-81CD-91E89195407C}"/>
              </a:ext>
            </a:extLst>
          </p:cNvPr>
          <p:cNvSpPr txBox="1"/>
          <p:nvPr/>
        </p:nvSpPr>
        <p:spPr>
          <a:xfrm>
            <a:off x="9631915" y="5732308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tradition</a:t>
            </a:r>
          </a:p>
        </p:txBody>
      </p:sp>
    </p:spTree>
    <p:extLst>
      <p:ext uri="{BB962C8B-B14F-4D97-AF65-F5344CB8AC3E}">
        <p14:creationId xmlns:p14="http://schemas.microsoft.com/office/powerpoint/2010/main" val="110908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7409B8-5FA2-48E3-95A5-DC8B8F4B4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570" y="780048"/>
            <a:ext cx="6852267" cy="777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AD0E3D-1597-4B07-9CA7-62E7E99FB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85" y="389068"/>
            <a:ext cx="10012493" cy="531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DDCC37-EEEF-4CAC-94AD-3678A6F5D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3461" y="2319970"/>
            <a:ext cx="9025079" cy="234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8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FF0623-1808-4442-B327-E017CF584E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9550" y="392151"/>
            <a:ext cx="8933571" cy="59557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CF2CEA-C9F9-45A9-BB3F-0153F4C2432A}"/>
              </a:ext>
            </a:extLst>
          </p:cNvPr>
          <p:cNvSpPr/>
          <p:nvPr/>
        </p:nvSpPr>
        <p:spPr>
          <a:xfrm>
            <a:off x="8283143" y="451143"/>
            <a:ext cx="3236067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38426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96BB7E-F244-45FC-BEA8-510F6373FEF3}"/>
              </a:ext>
            </a:extLst>
          </p:cNvPr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sp>
        <p:nvSpPr>
          <p:cNvPr id="3" name="Round Diagonal Corner Rectangle 10">
            <a:extLst>
              <a:ext uri="{FF2B5EF4-FFF2-40B4-BE49-F238E27FC236}">
                <a16:creationId xmlns:a16="http://schemas.microsoft.com/office/drawing/2014/main" id="{5EC56E33-A069-4151-980A-EA32460A232E}"/>
              </a:ext>
            </a:extLst>
          </p:cNvPr>
          <p:cNvSpPr/>
          <p:nvPr/>
        </p:nvSpPr>
        <p:spPr>
          <a:xfrm>
            <a:off x="3062586" y="4916619"/>
            <a:ext cx="2378633" cy="539496"/>
          </a:xfrm>
          <a:prstGeom prst="round2Diag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EBDF30-3FBE-4F1C-A531-5CA086D5B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333" y="1559345"/>
            <a:ext cx="1920785" cy="570039"/>
          </a:xfrm>
          <a:prstGeom prst="rect">
            <a:avLst/>
          </a:prstGeom>
        </p:spPr>
      </p:pic>
      <p:sp>
        <p:nvSpPr>
          <p:cNvPr id="5" name="Round Diagonal Corner Rectangle 10">
            <a:extLst>
              <a:ext uri="{FF2B5EF4-FFF2-40B4-BE49-F238E27FC236}">
                <a16:creationId xmlns:a16="http://schemas.microsoft.com/office/drawing/2014/main" id="{A2794870-DE8B-483C-8359-52EAD5CCD88B}"/>
              </a:ext>
            </a:extLst>
          </p:cNvPr>
          <p:cNvSpPr/>
          <p:nvPr/>
        </p:nvSpPr>
        <p:spPr>
          <a:xfrm>
            <a:off x="3498146" y="5836181"/>
            <a:ext cx="2378633" cy="539496"/>
          </a:xfrm>
          <a:prstGeom prst="round2Diag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Wrap-up</a:t>
            </a:r>
          </a:p>
        </p:txBody>
      </p:sp>
      <p:sp>
        <p:nvSpPr>
          <p:cNvPr id="6" name="Round Diagonal Corner Rectangle 10">
            <a:extLst>
              <a:ext uri="{FF2B5EF4-FFF2-40B4-BE49-F238E27FC236}">
                <a16:creationId xmlns:a16="http://schemas.microsoft.com/office/drawing/2014/main" id="{4CB58734-63A8-4B50-84B1-69C739DEBC7A}"/>
              </a:ext>
            </a:extLst>
          </p:cNvPr>
          <p:cNvSpPr/>
          <p:nvPr/>
        </p:nvSpPr>
        <p:spPr>
          <a:xfrm>
            <a:off x="1670851" y="2315238"/>
            <a:ext cx="2409536" cy="539496"/>
          </a:xfrm>
          <a:prstGeom prst="round2Diag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Vocabulary</a:t>
            </a:r>
          </a:p>
        </p:txBody>
      </p:sp>
      <p:sp>
        <p:nvSpPr>
          <p:cNvPr id="7" name="Round Diagonal Corner Rectangle 10">
            <a:extLst>
              <a:ext uri="{FF2B5EF4-FFF2-40B4-BE49-F238E27FC236}">
                <a16:creationId xmlns:a16="http://schemas.microsoft.com/office/drawing/2014/main" id="{13C83EE5-2906-446F-9588-276FCED88336}"/>
              </a:ext>
            </a:extLst>
          </p:cNvPr>
          <p:cNvSpPr/>
          <p:nvPr/>
        </p:nvSpPr>
        <p:spPr>
          <a:xfrm>
            <a:off x="2059725" y="3159251"/>
            <a:ext cx="2378633" cy="539496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Listening</a:t>
            </a:r>
          </a:p>
        </p:txBody>
      </p:sp>
      <p:sp>
        <p:nvSpPr>
          <p:cNvPr id="8" name="Round Diagonal Corner Rectangle 10">
            <a:extLst>
              <a:ext uri="{FF2B5EF4-FFF2-40B4-BE49-F238E27FC236}">
                <a16:creationId xmlns:a16="http://schemas.microsoft.com/office/drawing/2014/main" id="{E6A32264-4ADE-4EBE-9CC7-05632F9783BB}"/>
              </a:ext>
            </a:extLst>
          </p:cNvPr>
          <p:cNvSpPr/>
          <p:nvPr/>
        </p:nvSpPr>
        <p:spPr>
          <a:xfrm>
            <a:off x="2429085" y="4037935"/>
            <a:ext cx="2378633" cy="539496"/>
          </a:xfrm>
          <a:prstGeom prst="round2Diag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Practice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587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8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ACEED1-B559-4474-89E6-5F214D39F92D}"/>
              </a:ext>
            </a:extLst>
          </p:cNvPr>
          <p:cNvSpPr txBox="1"/>
          <p:nvPr/>
        </p:nvSpPr>
        <p:spPr>
          <a:xfrm>
            <a:off x="1150375" y="373626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fruit can you see in the picture?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8D3216-2D85-4D91-B286-A5F9BBE84BA3}"/>
              </a:ext>
            </a:extLst>
          </p:cNvPr>
          <p:cNvSpPr txBox="1"/>
          <p:nvPr/>
        </p:nvSpPr>
        <p:spPr>
          <a:xfrm>
            <a:off x="1194623" y="5569987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grapes</a:t>
            </a:r>
            <a:endParaRPr lang="en-US" sz="3600" dirty="0">
              <a:solidFill>
                <a:schemeClr val="accent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900930-A379-4CE8-AB16-71E9B8AD8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378" y="1146761"/>
            <a:ext cx="6491245" cy="43874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320BDA-FCD7-4D42-A1DD-235601B4A03C}"/>
              </a:ext>
            </a:extLst>
          </p:cNvPr>
          <p:cNvSpPr txBox="1"/>
          <p:nvPr/>
        </p:nvSpPr>
        <p:spPr>
          <a:xfrm>
            <a:off x="29582" y="354114"/>
            <a:ext cx="1750057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40922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apes. . 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ACEED1-B559-4474-89E6-5F214D39F92D}"/>
              </a:ext>
            </a:extLst>
          </p:cNvPr>
          <p:cNvSpPr txBox="1"/>
          <p:nvPr/>
        </p:nvSpPr>
        <p:spPr>
          <a:xfrm>
            <a:off x="1150375" y="373626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can you see in the picture?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8D3216-2D85-4D91-B286-A5F9BBE84BA3}"/>
              </a:ext>
            </a:extLst>
          </p:cNvPr>
          <p:cNvSpPr txBox="1"/>
          <p:nvPr/>
        </p:nvSpPr>
        <p:spPr>
          <a:xfrm>
            <a:off x="1194623" y="5569987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coal</a:t>
            </a:r>
            <a:endParaRPr lang="en-US" sz="3600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731" y="1604865"/>
            <a:ext cx="5439747" cy="362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al. . 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ACEED1-B559-4474-89E6-5F214D39F92D}"/>
              </a:ext>
            </a:extLst>
          </p:cNvPr>
          <p:cNvSpPr txBox="1"/>
          <p:nvPr/>
        </p:nvSpPr>
        <p:spPr>
          <a:xfrm>
            <a:off x="1150375" y="373626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can you see in the picture?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8D3216-2D85-4D91-B286-A5F9BBE84BA3}"/>
              </a:ext>
            </a:extLst>
          </p:cNvPr>
          <p:cNvSpPr txBox="1"/>
          <p:nvPr/>
        </p:nvSpPr>
        <p:spPr>
          <a:xfrm>
            <a:off x="1194623" y="5569987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coins</a:t>
            </a:r>
            <a:endParaRPr lang="en-US" sz="3600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73" y="1455574"/>
            <a:ext cx="6013580" cy="400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1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s. . 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ACEED1-B559-4474-89E6-5F214D39F92D}"/>
              </a:ext>
            </a:extLst>
          </p:cNvPr>
          <p:cNvSpPr txBox="1"/>
          <p:nvPr/>
        </p:nvSpPr>
        <p:spPr>
          <a:xfrm>
            <a:off x="1150375" y="373626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can you see in the picture?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8D3216-2D85-4D91-B286-A5F9BBE84BA3}"/>
              </a:ext>
            </a:extLst>
          </p:cNvPr>
          <p:cNvSpPr txBox="1"/>
          <p:nvPr/>
        </p:nvSpPr>
        <p:spPr>
          <a:xfrm>
            <a:off x="1194623" y="5569987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bread</a:t>
            </a:r>
            <a:endParaRPr lang="en-US" sz="3600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57" y="1660849"/>
            <a:ext cx="6291082" cy="303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5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ad. . 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1F7C56-E7C1-4FC9-BF48-191DC5B90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3" y="981858"/>
            <a:ext cx="3293181" cy="961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FF5DC6-2454-486E-BAAB-6F63B61AD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192" y="893016"/>
            <a:ext cx="8038631" cy="470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212A70-0A7B-4043-86FD-9C1E14301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8299" y="1437724"/>
            <a:ext cx="5471588" cy="5215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50F360-1705-49B1-A69A-963780E7A9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6613" y="2937177"/>
            <a:ext cx="10310390" cy="96398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6215EC2-3677-4635-8192-24E941545E6E}"/>
              </a:ext>
            </a:extLst>
          </p:cNvPr>
          <p:cNvSpPr/>
          <p:nvPr/>
        </p:nvSpPr>
        <p:spPr>
          <a:xfrm rot="16200000">
            <a:off x="6454873" y="3111905"/>
            <a:ext cx="816081" cy="8259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3" name="Rectangle 36">
            <a:hlinkClick r:id="" action="ppaction://noaction">
              <a:snd r:embed="rId8" name="CD2-TRACK 06.wav"/>
            </a:hlinkClick>
            <a:extLst>
              <a:ext uri="{FF2B5EF4-FFF2-40B4-BE49-F238E27FC236}">
                <a16:creationId xmlns:a16="http://schemas.microsoft.com/office/drawing/2014/main" id="{40777E1F-4B9A-400A-8184-F5A09CCB4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6897" y="1104071"/>
            <a:ext cx="1849349" cy="10156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vi-VN" sz="6000" dirty="0">
                <a:solidFill>
                  <a:srgbClr val="FF0000"/>
                </a:solidFill>
                <a:sym typeface="Webdings"/>
              </a:rPr>
              <a:t>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67DB6F-5DAF-4322-A0A5-380942CFA9C0}"/>
              </a:ext>
            </a:extLst>
          </p:cNvPr>
          <p:cNvSpPr txBox="1"/>
          <p:nvPr/>
        </p:nvSpPr>
        <p:spPr>
          <a:xfrm>
            <a:off x="-19665" y="363795"/>
            <a:ext cx="2153265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While-listening</a:t>
            </a:r>
          </a:p>
        </p:txBody>
      </p:sp>
      <p:pic>
        <p:nvPicPr>
          <p:cNvPr id="2" name="CD2-TRACK 06">
            <a:hlinkClick r:id="" action="ppaction://media"/>
            <a:extLst>
              <a:ext uri="{FF2B5EF4-FFF2-40B4-BE49-F238E27FC236}">
                <a16:creationId xmlns:a16="http://schemas.microsoft.com/office/drawing/2014/main" id="{C6FE6158-9741-47A5-BE3B-AC48BAFC6F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63534" y="49759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9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253BAE-3D94-4738-9CF8-DE1F3ED22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440" y="563104"/>
            <a:ext cx="11933120" cy="5338500"/>
          </a:xfrm>
          <a:prstGeom prst="rect">
            <a:avLst/>
          </a:prstGeom>
        </p:spPr>
      </p:pic>
      <p:sp>
        <p:nvSpPr>
          <p:cNvPr id="4" name="Rectangle 36">
            <a:hlinkClick r:id="" action="ppaction://noaction">
              <a:snd r:embed="rId6" name="CD2-TRACK 06_Segment_0_001.wav"/>
            </a:hlinkClick>
            <a:extLst>
              <a:ext uri="{FF2B5EF4-FFF2-40B4-BE49-F238E27FC236}">
                <a16:creationId xmlns:a16="http://schemas.microsoft.com/office/drawing/2014/main" id="{BABF6D79-E669-4A97-B526-7A991D71D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4802" y="346987"/>
            <a:ext cx="1849349" cy="10156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vi-VN" sz="6000" dirty="0">
                <a:solidFill>
                  <a:srgbClr val="FF0000"/>
                </a:solidFill>
                <a:sym typeface="Webdings"/>
              </a:rPr>
              <a:t>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E49929-0974-4379-A523-A0109F0A5C12}"/>
              </a:ext>
            </a:extLst>
          </p:cNvPr>
          <p:cNvSpPr txBox="1"/>
          <p:nvPr/>
        </p:nvSpPr>
        <p:spPr>
          <a:xfrm>
            <a:off x="5054972" y="1273291"/>
            <a:ext cx="1204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12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1C53A2-E941-45F9-8220-71362BB8AC14}"/>
              </a:ext>
            </a:extLst>
          </p:cNvPr>
          <p:cNvSpPr txBox="1"/>
          <p:nvPr/>
        </p:nvSpPr>
        <p:spPr>
          <a:xfrm>
            <a:off x="2297015" y="3077512"/>
            <a:ext cx="1213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right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472F90-8F3A-4C03-90BD-E68091F12DA6}"/>
              </a:ext>
            </a:extLst>
          </p:cNvPr>
          <p:cNvSpPr txBox="1"/>
          <p:nvPr/>
        </p:nvSpPr>
        <p:spPr>
          <a:xfrm>
            <a:off x="1480935" y="4365543"/>
            <a:ext cx="1498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bread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894206-E713-444C-AFAA-1DD740E11384}"/>
              </a:ext>
            </a:extLst>
          </p:cNvPr>
          <p:cNvSpPr txBox="1"/>
          <p:nvPr/>
        </p:nvSpPr>
        <p:spPr>
          <a:xfrm>
            <a:off x="9577829" y="5098048"/>
            <a:ext cx="2122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happiness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9" name="CD2-TRACK 06">
            <a:hlinkClick r:id="" action="ppaction://media"/>
            <a:extLst>
              <a:ext uri="{FF2B5EF4-FFF2-40B4-BE49-F238E27FC236}">
                <a16:creationId xmlns:a16="http://schemas.microsoft.com/office/drawing/2014/main" id="{F8543688-95FE-421B-BC79-04D23F598B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0892" y="4235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1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00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253BAE-3D94-4738-9CF8-DE1F3ED221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3035" t="14792" b="2945"/>
          <a:stretch/>
        </p:blipFill>
        <p:spPr>
          <a:xfrm>
            <a:off x="491612" y="1913257"/>
            <a:ext cx="11570948" cy="43915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E49929-0974-4379-A523-A0109F0A5C12}"/>
              </a:ext>
            </a:extLst>
          </p:cNvPr>
          <p:cNvSpPr txBox="1"/>
          <p:nvPr/>
        </p:nvSpPr>
        <p:spPr>
          <a:xfrm>
            <a:off x="5054972" y="1833730"/>
            <a:ext cx="1204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12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1C53A2-E941-45F9-8220-71362BB8AC14}"/>
              </a:ext>
            </a:extLst>
          </p:cNvPr>
          <p:cNvSpPr txBox="1"/>
          <p:nvPr/>
        </p:nvSpPr>
        <p:spPr>
          <a:xfrm>
            <a:off x="2297015" y="3637951"/>
            <a:ext cx="1213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right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472F90-8F3A-4C03-90BD-E68091F12DA6}"/>
              </a:ext>
            </a:extLst>
          </p:cNvPr>
          <p:cNvSpPr txBox="1"/>
          <p:nvPr/>
        </p:nvSpPr>
        <p:spPr>
          <a:xfrm>
            <a:off x="1480935" y="4925982"/>
            <a:ext cx="1498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bread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894206-E713-444C-AFAA-1DD740E11384}"/>
              </a:ext>
            </a:extLst>
          </p:cNvPr>
          <p:cNvSpPr txBox="1"/>
          <p:nvPr/>
        </p:nvSpPr>
        <p:spPr>
          <a:xfrm>
            <a:off x="9577829" y="5658487"/>
            <a:ext cx="2122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happiness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D8601F-E302-476C-B57F-F80C8EC03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51" y="808347"/>
            <a:ext cx="11965899" cy="10134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E345D8-C212-430F-891E-3B0386311666}"/>
              </a:ext>
            </a:extLst>
          </p:cNvPr>
          <p:cNvSpPr txBox="1"/>
          <p:nvPr/>
        </p:nvSpPr>
        <p:spPr>
          <a:xfrm>
            <a:off x="-19665" y="314635"/>
            <a:ext cx="2153265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Post-listening</a:t>
            </a:r>
          </a:p>
        </p:txBody>
      </p:sp>
    </p:spTree>
    <p:extLst>
      <p:ext uri="{BB962C8B-B14F-4D97-AF65-F5344CB8AC3E}">
        <p14:creationId xmlns:p14="http://schemas.microsoft.com/office/powerpoint/2010/main" val="1221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2A8467-93DF-44E6-91E6-712391B40E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1770" y="305052"/>
            <a:ext cx="9228460" cy="61523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2BAD85-C6D8-4B05-B0D6-87716351ABDE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4863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2A4397-7006-48AE-B840-118B2641F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878" y="660404"/>
            <a:ext cx="9956242" cy="5006246"/>
          </a:xfrm>
          <a:prstGeom prst="rect">
            <a:avLst/>
          </a:prstGeom>
        </p:spPr>
      </p:pic>
      <p:sp>
        <p:nvSpPr>
          <p:cNvPr id="4" name="Rectangle 36">
            <a:hlinkClick r:id="" action="ppaction://noaction">
              <a:snd r:embed="rId4" name="CD2-TRACK 07.wav"/>
            </a:hlinkClick>
            <a:extLst>
              <a:ext uri="{FF2B5EF4-FFF2-40B4-BE49-F238E27FC236}">
                <a16:creationId xmlns:a16="http://schemas.microsoft.com/office/drawing/2014/main" id="{0EC28418-4DFE-4E31-ABAC-556536908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0450" y="4240573"/>
            <a:ext cx="2034284" cy="10156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vi-VN" sz="6000" dirty="0">
                <a:solidFill>
                  <a:srgbClr val="FF0000"/>
                </a:solidFill>
                <a:sym typeface="Webdings"/>
              </a:rPr>
              <a:t>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25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535F4A-232E-416C-B800-825F3A0CA60D}"/>
              </a:ext>
            </a:extLst>
          </p:cNvPr>
          <p:cNvSpPr txBox="1"/>
          <p:nvPr/>
        </p:nvSpPr>
        <p:spPr>
          <a:xfrm>
            <a:off x="0" y="816079"/>
            <a:ext cx="586002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/>
            <a:r>
              <a:rPr lang="en-US" sz="2600" b="1" i="1" dirty="0">
                <a:solidFill>
                  <a:srgbClr val="002060"/>
                </a:solidFill>
                <a:effectLst/>
                <a:latin typeface="MyriadPro-It"/>
              </a:rPr>
              <a:t>Emily</a:t>
            </a:r>
            <a:r>
              <a:rPr lang="en-US" sz="2600" b="0" i="1" dirty="0">
                <a:solidFill>
                  <a:srgbClr val="0070C0"/>
                </a:solidFill>
                <a:effectLst/>
                <a:latin typeface="MyriadPro-It"/>
              </a:rPr>
              <a:t>: Thanks for inviting me tonight!</a:t>
            </a:r>
          </a:p>
          <a:p>
            <a:pPr marL="225425"/>
            <a:r>
              <a:rPr lang="en-US" sz="2600" b="1" i="1" dirty="0">
                <a:solidFill>
                  <a:schemeClr val="accent6">
                    <a:lumMod val="50000"/>
                  </a:schemeClr>
                </a:solidFill>
                <a:effectLst/>
                <a:latin typeface="MyriadPro-It"/>
              </a:rPr>
              <a:t>Andy</a:t>
            </a:r>
            <a:r>
              <a:rPr lang="en-US" sz="2600" b="0" i="1" dirty="0">
                <a:solidFill>
                  <a:srgbClr val="0070C0"/>
                </a:solidFill>
                <a:effectLst/>
                <a:latin typeface="MyriadPro-It"/>
              </a:rPr>
              <a:t>: You're welcome. Do you like our </a:t>
            </a:r>
          </a:p>
          <a:p>
            <a:pPr marL="225425"/>
            <a:r>
              <a:rPr lang="en-US" sz="2600" i="1" dirty="0">
                <a:solidFill>
                  <a:srgbClr val="0070C0"/>
                </a:solidFill>
                <a:latin typeface="MyriadPro-It"/>
              </a:rPr>
              <a:t>	</a:t>
            </a:r>
            <a:r>
              <a:rPr lang="en-US" sz="2600" b="0" i="1" dirty="0">
                <a:solidFill>
                  <a:srgbClr val="0070C0"/>
                </a:solidFill>
                <a:effectLst/>
                <a:latin typeface="MyriadPro-It"/>
              </a:rPr>
              <a:t>Spanish way of celebrating?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</a:p>
          <a:p>
            <a:pPr marL="225425"/>
            <a:r>
              <a:rPr lang="en-US" sz="2600" b="1" i="1" dirty="0">
                <a:solidFill>
                  <a:srgbClr val="002060"/>
                </a:solidFill>
                <a:effectLst/>
                <a:latin typeface="MyriadPro-It"/>
              </a:rPr>
              <a:t>Emily </a:t>
            </a:r>
            <a:r>
              <a:rPr lang="en-US" sz="2600" b="0" i="1" dirty="0">
                <a:solidFill>
                  <a:srgbClr val="0070C0"/>
                </a:solidFill>
                <a:effectLst/>
                <a:latin typeface="MyriadPro-It"/>
              </a:rPr>
              <a:t>: I love it! It's different from how</a:t>
            </a:r>
          </a:p>
          <a:p>
            <a:pPr marL="225425"/>
            <a:r>
              <a:rPr lang="en-US" sz="2600" i="1" dirty="0">
                <a:solidFill>
                  <a:srgbClr val="0070C0"/>
                </a:solidFill>
                <a:latin typeface="MyriadPro-It"/>
              </a:rPr>
              <a:t>	</a:t>
            </a:r>
            <a:r>
              <a:rPr lang="en-US" sz="2600" b="0" i="1" dirty="0">
                <a:solidFill>
                  <a:srgbClr val="0070C0"/>
                </a:solidFill>
                <a:effectLst/>
                <a:latin typeface="MyriadPro-It"/>
              </a:rPr>
              <a:t>we celebrate in Scotland.</a:t>
            </a:r>
          </a:p>
          <a:p>
            <a:pPr marL="225425"/>
            <a:r>
              <a:rPr lang="en-US" sz="2600" b="1" i="1" dirty="0">
                <a:solidFill>
                  <a:schemeClr val="accent6">
                    <a:lumMod val="50000"/>
                  </a:schemeClr>
                </a:solidFill>
                <a:effectLst/>
                <a:latin typeface="MyriadPro-It"/>
              </a:rPr>
              <a:t>Andy </a:t>
            </a:r>
            <a:r>
              <a:rPr lang="en-US" sz="2600" b="0" i="1" dirty="0">
                <a:solidFill>
                  <a:srgbClr val="0070C0"/>
                </a:solidFill>
                <a:effectLst/>
                <a:latin typeface="MyriadPro-It"/>
              </a:rPr>
              <a:t>: Now, here are your grapes.</a:t>
            </a:r>
          </a:p>
          <a:p>
            <a:pPr marL="225425"/>
            <a:r>
              <a:rPr lang="en-US" sz="2600" b="1" i="1" dirty="0">
                <a:solidFill>
                  <a:srgbClr val="002060"/>
                </a:solidFill>
                <a:effectLst/>
                <a:latin typeface="MyriadPro-It"/>
              </a:rPr>
              <a:t>Emily </a:t>
            </a:r>
            <a:r>
              <a:rPr lang="en-US" sz="2600" b="0" i="1" dirty="0">
                <a:solidFill>
                  <a:srgbClr val="0070C0"/>
                </a:solidFill>
                <a:effectLst/>
                <a:latin typeface="MyriadPro-It"/>
              </a:rPr>
              <a:t>: Grapes?</a:t>
            </a:r>
          </a:p>
          <a:p>
            <a:pPr marL="225425"/>
            <a:r>
              <a:rPr lang="en-US" sz="2600" b="1" i="1" dirty="0">
                <a:solidFill>
                  <a:schemeClr val="accent6">
                    <a:lumMod val="50000"/>
                  </a:schemeClr>
                </a:solidFill>
                <a:effectLst/>
                <a:latin typeface="MyriadPro-It"/>
              </a:rPr>
              <a:t>Andy </a:t>
            </a:r>
            <a:r>
              <a:rPr lang="en-US" sz="2600" b="0" i="1" dirty="0">
                <a:solidFill>
                  <a:srgbClr val="0070C0"/>
                </a:solidFill>
                <a:effectLst/>
                <a:latin typeface="MyriadPro-It"/>
              </a:rPr>
              <a:t>: Yes, it's a tradition here. You have</a:t>
            </a:r>
            <a:endParaRPr lang="en-US" sz="2600" i="1" dirty="0">
              <a:solidFill>
                <a:srgbClr val="0070C0"/>
              </a:solidFill>
              <a:latin typeface="MyriadPro-It"/>
            </a:endParaRPr>
          </a:p>
          <a:p>
            <a:pPr marL="225425"/>
            <a:r>
              <a:rPr lang="en-US" sz="2600" b="0" i="1" dirty="0">
                <a:solidFill>
                  <a:srgbClr val="0070C0"/>
                </a:solidFill>
                <a:effectLst/>
                <a:latin typeface="MyriadPro-It"/>
              </a:rPr>
              <a:t>	to eat twelve grapes at midnight.</a:t>
            </a:r>
            <a:endParaRPr lang="en-US" sz="2600" i="1" dirty="0">
              <a:solidFill>
                <a:srgbClr val="0070C0"/>
              </a:solidFill>
              <a:latin typeface="MyriadPro-It"/>
            </a:endParaRPr>
          </a:p>
          <a:p>
            <a:pPr marL="225425"/>
            <a:r>
              <a:rPr lang="en-US" sz="2600" b="0" i="1" dirty="0">
                <a:solidFill>
                  <a:srgbClr val="0070C0"/>
                </a:solidFill>
                <a:effectLst/>
                <a:latin typeface="MyriadPro-It"/>
              </a:rPr>
              <a:t>	You eat one grape every second.</a:t>
            </a:r>
          </a:p>
          <a:p>
            <a:pPr marL="225425"/>
            <a:r>
              <a:rPr lang="en-US" sz="2600" b="1" i="1" dirty="0">
                <a:solidFill>
                  <a:srgbClr val="002060"/>
                </a:solidFill>
                <a:effectLst/>
                <a:latin typeface="MyriadPro-It"/>
              </a:rPr>
              <a:t>Emily </a:t>
            </a:r>
            <a:r>
              <a:rPr lang="en-US" sz="2600" b="0" i="1" dirty="0">
                <a:solidFill>
                  <a:srgbClr val="0070C0"/>
                </a:solidFill>
                <a:effectLst/>
                <a:latin typeface="MyriadPro-It"/>
              </a:rPr>
              <a:t>: 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MyriadPro-It"/>
              </a:rPr>
              <a:t>Wow.</a:t>
            </a:r>
          </a:p>
          <a:p>
            <a:pPr marL="225425"/>
            <a:r>
              <a:rPr lang="en-US" sz="2600" b="1" i="1" dirty="0">
                <a:solidFill>
                  <a:schemeClr val="accent6">
                    <a:lumMod val="50000"/>
                  </a:schemeClr>
                </a:solidFill>
                <a:effectLst/>
                <a:latin typeface="MyriadPro-It"/>
              </a:rPr>
              <a:t>Andy </a:t>
            </a:r>
            <a:r>
              <a:rPr lang="en-US" sz="2600" b="0" i="1" dirty="0">
                <a:solidFill>
                  <a:srgbClr val="0070C0"/>
                </a:solidFill>
                <a:effectLst/>
                <a:latin typeface="MyriadPro-It"/>
              </a:rPr>
              <a:t>: Then, you should make the first</a:t>
            </a:r>
          </a:p>
          <a:p>
            <a:pPr marL="225425"/>
            <a:r>
              <a:rPr lang="en-US" sz="2600" i="1" dirty="0">
                <a:solidFill>
                  <a:srgbClr val="0070C0"/>
                </a:solidFill>
                <a:latin typeface="MyriadPro-It"/>
              </a:rPr>
              <a:t>	</a:t>
            </a:r>
            <a:r>
              <a:rPr lang="en-US" sz="2600" b="0" i="1" dirty="0">
                <a:solidFill>
                  <a:srgbClr val="0070C0"/>
                </a:solidFill>
                <a:effectLst/>
                <a:latin typeface="MyriadPro-It"/>
              </a:rPr>
              <a:t>step of the new year with your</a:t>
            </a:r>
          </a:p>
          <a:p>
            <a:pPr marL="225425"/>
            <a:r>
              <a:rPr lang="en-US" sz="2600" i="1" dirty="0">
                <a:solidFill>
                  <a:srgbClr val="0070C0"/>
                </a:solidFill>
                <a:latin typeface="MyriadPro-It"/>
              </a:rPr>
              <a:t>	</a:t>
            </a:r>
            <a:r>
              <a:rPr lang="en-US" sz="2600" b="0" i="1" dirty="0">
                <a:solidFill>
                  <a:srgbClr val="0070C0"/>
                </a:solidFill>
                <a:effectLst/>
                <a:latin typeface="MyriadPro-It"/>
              </a:rPr>
              <a:t>right foot.</a:t>
            </a:r>
            <a:br>
              <a:rPr lang="en-US" sz="2600" b="0" i="1" dirty="0">
                <a:solidFill>
                  <a:srgbClr val="0070C0"/>
                </a:solidFill>
                <a:effectLst/>
                <a:latin typeface="MyriadPro-It"/>
              </a:rPr>
            </a:br>
            <a:r>
              <a:rPr lang="en-US" sz="2600" dirty="0">
                <a:solidFill>
                  <a:srgbClr val="0070C0"/>
                </a:solidFill>
              </a:rPr>
              <a:t> </a:t>
            </a:r>
            <a:br>
              <a:rPr lang="en-US" sz="2600" dirty="0">
                <a:solidFill>
                  <a:srgbClr val="0070C0"/>
                </a:solidFill>
              </a:rPr>
            </a:br>
            <a:endParaRPr lang="en-US" sz="2600" spc="-1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55C210-54DF-4FAD-A321-DD982AD48E70}"/>
              </a:ext>
            </a:extLst>
          </p:cNvPr>
          <p:cNvSpPr txBox="1"/>
          <p:nvPr/>
        </p:nvSpPr>
        <p:spPr>
          <a:xfrm>
            <a:off x="5957319" y="423955"/>
            <a:ext cx="6145637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/>
            <a:endParaRPr lang="en-US" sz="2600" i="1" dirty="0">
              <a:solidFill>
                <a:srgbClr val="0070C0"/>
              </a:solidFill>
              <a:latin typeface="MyriadPro-It"/>
            </a:endParaRPr>
          </a:p>
          <a:p>
            <a:pPr marL="225425"/>
            <a:r>
              <a:rPr lang="en-US" sz="2600" b="1" i="1" dirty="0">
                <a:solidFill>
                  <a:srgbClr val="002060"/>
                </a:solidFill>
                <a:latin typeface="MyriadPro-It"/>
              </a:rPr>
              <a:t>Emily </a:t>
            </a:r>
            <a:r>
              <a:rPr lang="en-US" sz="2600" i="1" dirty="0">
                <a:solidFill>
                  <a:srgbClr val="0070C0"/>
                </a:solidFill>
                <a:latin typeface="MyriadPro-It"/>
              </a:rPr>
              <a:t>: OK. Right foot. That's a bit like</a:t>
            </a:r>
          </a:p>
          <a:p>
            <a:pPr marL="225425"/>
            <a:r>
              <a:rPr lang="en-US" sz="2600" i="1" dirty="0">
                <a:solidFill>
                  <a:srgbClr val="0070C0"/>
                </a:solidFill>
                <a:latin typeface="MyriadPro-It"/>
              </a:rPr>
              <a:t>	our "First Footing!“</a:t>
            </a:r>
          </a:p>
          <a:p>
            <a:pPr marL="225425"/>
            <a:r>
              <a:rPr lang="en-US" sz="2600" b="1" i="1" dirty="0">
                <a:solidFill>
                  <a:schemeClr val="accent6">
                    <a:lumMod val="50000"/>
                  </a:schemeClr>
                </a:solidFill>
                <a:latin typeface="MyriadPro-It"/>
              </a:rPr>
              <a:t>Andy </a:t>
            </a:r>
            <a:r>
              <a:rPr lang="en-US" sz="2600" i="1" dirty="0">
                <a:solidFill>
                  <a:srgbClr val="0070C0"/>
                </a:solidFill>
                <a:latin typeface="MyriadPro-It"/>
              </a:rPr>
              <a:t>: What's "First Footing"?</a:t>
            </a:r>
          </a:p>
          <a:p>
            <a:pPr marL="225425"/>
            <a:r>
              <a:rPr lang="en-US" sz="2600" b="1" i="1" dirty="0">
                <a:solidFill>
                  <a:srgbClr val="002060"/>
                </a:solidFill>
                <a:latin typeface="MyriadPro-It"/>
              </a:rPr>
              <a:t>Emily </a:t>
            </a:r>
            <a:r>
              <a:rPr lang="en-US" sz="2600" i="1" dirty="0">
                <a:solidFill>
                  <a:srgbClr val="0070C0"/>
                </a:solidFill>
                <a:latin typeface="MyriadPro-It"/>
              </a:rPr>
              <a:t>: The first person to enter your house</a:t>
            </a:r>
          </a:p>
          <a:p>
            <a:pPr marL="225425"/>
            <a:r>
              <a:rPr lang="en-US" sz="2600" i="1" dirty="0">
                <a:solidFill>
                  <a:srgbClr val="0070C0"/>
                </a:solidFill>
                <a:latin typeface="MyriadPro-It"/>
              </a:rPr>
              <a:t>	should bring a piece of coal, bread, </a:t>
            </a:r>
          </a:p>
          <a:p>
            <a:pPr marL="225425"/>
            <a:r>
              <a:rPr lang="en-US" sz="2600" i="1" dirty="0">
                <a:solidFill>
                  <a:srgbClr val="0070C0"/>
                </a:solidFill>
                <a:latin typeface="MyriadPro-It"/>
              </a:rPr>
              <a:t>	a coin, and a drink for good luck.</a:t>
            </a:r>
          </a:p>
          <a:p>
            <a:pPr marL="225425"/>
            <a:r>
              <a:rPr lang="en-US" sz="2600" b="1" i="1" dirty="0">
                <a:solidFill>
                  <a:schemeClr val="accent6">
                    <a:lumMod val="50000"/>
                  </a:schemeClr>
                </a:solidFill>
                <a:latin typeface="MyriadPro-It"/>
              </a:rPr>
              <a:t>Andy </a:t>
            </a:r>
            <a:r>
              <a:rPr lang="en-US" sz="2600" i="1" dirty="0">
                <a:solidFill>
                  <a:srgbClr val="0070C0"/>
                </a:solidFill>
                <a:latin typeface="MyriadPro-It"/>
              </a:rPr>
              <a:t>: Why? Do they mean something?</a:t>
            </a:r>
          </a:p>
          <a:p>
            <a:pPr marL="225425"/>
            <a:r>
              <a:rPr lang="en-US" sz="2600" b="1" i="1" dirty="0">
                <a:solidFill>
                  <a:srgbClr val="002060"/>
                </a:solidFill>
                <a:latin typeface="MyriadPro-It"/>
              </a:rPr>
              <a:t>Emily </a:t>
            </a:r>
            <a:r>
              <a:rPr lang="en-US" sz="2600" i="1" dirty="0">
                <a:solidFill>
                  <a:srgbClr val="0070C0"/>
                </a:solidFill>
                <a:latin typeface="MyriadPro-It"/>
              </a:rPr>
              <a:t>: Yes. The coal brings you warmth.</a:t>
            </a:r>
          </a:p>
          <a:p>
            <a:pPr marL="225425"/>
            <a:r>
              <a:rPr lang="en-US" sz="2600" i="1" dirty="0">
                <a:solidFill>
                  <a:srgbClr val="0070C0"/>
                </a:solidFill>
                <a:latin typeface="MyriadPro-It"/>
              </a:rPr>
              <a:t>         Bread brings food. The coin brings </a:t>
            </a:r>
          </a:p>
          <a:p>
            <a:pPr marL="225425"/>
            <a:r>
              <a:rPr lang="en-US" sz="2600" i="1" dirty="0">
                <a:solidFill>
                  <a:srgbClr val="0070C0"/>
                </a:solidFill>
                <a:latin typeface="MyriadPro-It"/>
              </a:rPr>
              <a:t>       money and the drink brings happiness.</a:t>
            </a:r>
          </a:p>
          <a:p>
            <a:pPr marL="225425"/>
            <a:r>
              <a:rPr lang="en-US" sz="2600" b="1" i="1" dirty="0">
                <a:solidFill>
                  <a:schemeClr val="accent6">
                    <a:lumMod val="50000"/>
                  </a:schemeClr>
                </a:solidFill>
                <a:latin typeface="MyriadPro-It"/>
              </a:rPr>
              <a:t>Andy </a:t>
            </a:r>
            <a:r>
              <a:rPr lang="en-US" sz="2600" i="1" dirty="0">
                <a:solidFill>
                  <a:srgbClr val="0070C0"/>
                </a:solidFill>
                <a:latin typeface="MyriadPro-It"/>
              </a:rPr>
              <a:t>: </a:t>
            </a:r>
            <a:r>
              <a:rPr lang="en-US" sz="2600" b="1" i="1" dirty="0">
                <a:solidFill>
                  <a:srgbClr val="FF0000"/>
                </a:solidFill>
                <a:latin typeface="MyriadPro-It"/>
              </a:rPr>
              <a:t>That's interesting.</a:t>
            </a:r>
            <a:r>
              <a:rPr lang="en-US" sz="2600" i="1" dirty="0">
                <a:solidFill>
                  <a:srgbClr val="0070C0"/>
                </a:solidFill>
                <a:latin typeface="MyriadPro-It"/>
              </a:rPr>
              <a:t> Oh look! It’s</a:t>
            </a:r>
          </a:p>
          <a:p>
            <a:pPr marL="225425"/>
            <a:r>
              <a:rPr lang="en-US" sz="2600" i="1" dirty="0">
                <a:solidFill>
                  <a:srgbClr val="0070C0"/>
                </a:solidFill>
                <a:latin typeface="MyriadPro-It"/>
              </a:rPr>
              <a:t>	time! Are you ready?</a:t>
            </a:r>
          </a:p>
          <a:p>
            <a:pPr marL="225425"/>
            <a:r>
              <a:rPr lang="en-US" sz="2600" b="1" i="1" dirty="0">
                <a:solidFill>
                  <a:srgbClr val="002060"/>
                </a:solidFill>
                <a:latin typeface="MyriadPro-It"/>
              </a:rPr>
              <a:t>Emily </a:t>
            </a:r>
            <a:r>
              <a:rPr lang="en-US" sz="2600" i="1" dirty="0">
                <a:solidFill>
                  <a:srgbClr val="0070C0"/>
                </a:solidFill>
                <a:latin typeface="MyriadPro-It"/>
              </a:rPr>
              <a:t>: Yes!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br>
              <a:rPr lang="en-US" sz="2600" dirty="0">
                <a:solidFill>
                  <a:srgbClr val="0070C0"/>
                </a:solidFill>
              </a:rPr>
            </a:br>
            <a:endParaRPr lang="en-US" sz="2600" spc="-1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48E7EF-8D00-40EB-952A-A7ACD71FAA0F}"/>
              </a:ext>
            </a:extLst>
          </p:cNvPr>
          <p:cNvSpPr txBox="1"/>
          <p:nvPr/>
        </p:nvSpPr>
        <p:spPr>
          <a:xfrm>
            <a:off x="634234" y="245805"/>
            <a:ext cx="12122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/>
            <a:r>
              <a:rPr lang="en-US" sz="3200" b="1" dirty="0">
                <a:solidFill>
                  <a:srgbClr val="002060"/>
                </a:solidFill>
              </a:rPr>
              <a:t>Look and listen, then practice the conversation with a partner:</a:t>
            </a:r>
            <a:r>
              <a:rPr lang="vi-VN" sz="3200" dirty="0">
                <a:solidFill>
                  <a:srgbClr val="FF0000"/>
                </a:solidFill>
                <a:sym typeface="Webdings"/>
              </a:rPr>
              <a:t> </a:t>
            </a:r>
            <a:endParaRPr lang="en-US" sz="3100" i="0" dirty="0"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36">
            <a:extLst>
              <a:ext uri="{FF2B5EF4-FFF2-40B4-BE49-F238E27FC236}">
                <a16:creationId xmlns:a16="http://schemas.microsoft.com/office/drawing/2014/main" id="{52EBAAF8-649E-4EC8-BF99-0B19F44F0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7472" y="93113"/>
            <a:ext cx="1844081" cy="10156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vi-VN" sz="6000" dirty="0">
                <a:solidFill>
                  <a:srgbClr val="FF0000"/>
                </a:solidFill>
                <a:sym typeface="Webdings"/>
              </a:rPr>
              <a:t>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37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2-TRACK 06_Segment_0_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0"/>
                            </p:stCondLst>
                            <p:childTnLst>
                              <p:par>
                                <p:cTn id="4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000"/>
                            </p:stCondLst>
                            <p:childTnLst>
                              <p:par>
                                <p:cTn id="5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2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9000"/>
                            </p:stCondLst>
                            <p:childTnLst>
                              <p:par>
                                <p:cTn id="5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2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1000"/>
                            </p:stCondLst>
                            <p:childTnLst>
                              <p:par>
                                <p:cTn id="6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2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500"/>
                            </p:stCondLst>
                            <p:childTnLst>
                              <p:par>
                                <p:cTn id="6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6000"/>
                            </p:stCondLst>
                            <p:childTnLst>
                              <p:par>
                                <p:cTn id="6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2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8500"/>
                            </p:stCondLst>
                            <p:childTnLst>
                              <p:par>
                                <p:cTn id="7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1000"/>
                            </p:stCondLst>
                            <p:childTnLst>
                              <p:par>
                                <p:cTn id="7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9" dur="2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3500"/>
                            </p:stCondLst>
                            <p:childTnLst>
                              <p:par>
                                <p:cTn id="8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3" dur="2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6000"/>
                            </p:stCondLst>
                            <p:childTnLst>
                              <p:par>
                                <p:cTn id="8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7" dur="2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8500"/>
                            </p:stCondLst>
                            <p:childTnLst>
                              <p:par>
                                <p:cTn id="8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1" dur="2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1000"/>
                            </p:stCondLst>
                            <p:childTnLst>
                              <p:par>
                                <p:cTn id="9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5" dur="2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3500"/>
                            </p:stCondLst>
                            <p:childTnLst>
                              <p:par>
                                <p:cTn id="9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2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6000"/>
                            </p:stCondLst>
                            <p:childTnLst>
                              <p:par>
                                <p:cTn id="10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3" dur="2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8500"/>
                            </p:stCondLst>
                            <p:childTnLst>
                              <p:par>
                                <p:cTn id="10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7" dur="2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1000"/>
                            </p:stCondLst>
                            <p:childTnLst>
                              <p:par>
                                <p:cTn id="10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1" dur="2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3E93C4-A957-4B7F-96FE-AB8E3AF5DF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6D581C-39FC-468C-916F-176922E3B86A}"/>
              </a:ext>
            </a:extLst>
          </p:cNvPr>
          <p:cNvSpPr txBox="1"/>
          <p:nvPr/>
        </p:nvSpPr>
        <p:spPr>
          <a:xfrm>
            <a:off x="5958349" y="540774"/>
            <a:ext cx="62631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use some vocabularies about      holidays, festivals and traditions.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talk about New Year traditions in Spain and Scotland.</a:t>
            </a:r>
          </a:p>
        </p:txBody>
      </p:sp>
    </p:spTree>
    <p:extLst>
      <p:ext uri="{BB962C8B-B14F-4D97-AF65-F5344CB8AC3E}">
        <p14:creationId xmlns:p14="http://schemas.microsoft.com/office/powerpoint/2010/main" val="2699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E8E22C-1AF6-4ABE-A8D8-5D6F1A5B9C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33" y="379131"/>
            <a:ext cx="10444608" cy="60456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75F232-CDFC-4D92-A9B3-A8E2CE41FA45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17525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638019" y="591624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261257" y="2864498"/>
            <a:ext cx="173549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 smtClean="0"/>
              <a:t>Click here to play the games!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070" y="1987316"/>
            <a:ext cx="8431402" cy="375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3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2732F7-E51B-4FC7-B174-4A8AAB65829D}"/>
              </a:ext>
            </a:extLst>
          </p:cNvPr>
          <p:cNvSpPr/>
          <p:nvPr/>
        </p:nvSpPr>
        <p:spPr>
          <a:xfrm>
            <a:off x="1377923" y="1500870"/>
            <a:ext cx="992777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Talk about </a:t>
            </a:r>
            <a:r>
              <a:rPr lang="en-US" sz="3600" b="1" i="1" dirty="0">
                <a:solidFill>
                  <a:srgbClr val="0070C0"/>
                </a:solidFill>
              </a:rPr>
              <a:t>New Year traditions</a:t>
            </a:r>
            <a:r>
              <a:rPr lang="en-US" sz="3600" i="1" dirty="0">
                <a:solidFill>
                  <a:srgbClr val="0070C0"/>
                </a:solidFill>
              </a:rPr>
              <a:t> in your country.</a:t>
            </a:r>
          </a:p>
        </p:txBody>
      </p:sp>
    </p:spTree>
    <p:extLst>
      <p:ext uri="{BB962C8B-B14F-4D97-AF65-F5344CB8AC3E}">
        <p14:creationId xmlns:p14="http://schemas.microsoft.com/office/powerpoint/2010/main" val="220805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E8E22C-1AF6-4ABE-A8D8-5D6F1A5B9C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" y="334296"/>
            <a:ext cx="9590049" cy="6017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75F232-CDFC-4D92-A9B3-A8E2CE41FA45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67709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014904-BAF8-4ED1-90DF-960520202D51}"/>
              </a:ext>
            </a:extLst>
          </p:cNvPr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FAF0B5-650A-4B85-AC34-DEBCFF1FBC79}"/>
              </a:ext>
            </a:extLst>
          </p:cNvPr>
          <p:cNvSpPr/>
          <p:nvPr/>
        </p:nvSpPr>
        <p:spPr>
          <a:xfrm>
            <a:off x="6290391" y="1358093"/>
            <a:ext cx="4345781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celebrate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exchange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greeting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midnight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tradition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wish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76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5342" y="1940492"/>
            <a:ext cx="1049784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Vocabulary about holidays, festivals and traditions.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Listening about New Year traditions in Spain and Scotland.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Conversation skill to show interest when you are listening to someone. </a:t>
            </a:r>
          </a:p>
        </p:txBody>
      </p:sp>
    </p:spTree>
    <p:extLst>
      <p:ext uri="{BB962C8B-B14F-4D97-AF65-F5344CB8AC3E}">
        <p14:creationId xmlns:p14="http://schemas.microsoft.com/office/powerpoint/2010/main" val="145668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Learn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vocabularies </a:t>
            </a:r>
            <a:r>
              <a:rPr lang="en-US" sz="3600" i="1" dirty="0" smtClean="0">
                <a:solidFill>
                  <a:srgbClr val="0070C0"/>
                </a:solidFill>
              </a:rPr>
              <a:t>and practice using them.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Finish the </a:t>
            </a:r>
            <a:r>
              <a:rPr lang="en-US" sz="3600" b="1" i="1" dirty="0">
                <a:solidFill>
                  <a:srgbClr val="0070C0"/>
                </a:solidFill>
              </a:rPr>
              <a:t>listening exercise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b="1" i="1" dirty="0">
                <a:solidFill>
                  <a:srgbClr val="0070C0"/>
                </a:solidFill>
              </a:rPr>
              <a:t>page 46 </a:t>
            </a:r>
            <a:r>
              <a:rPr lang="en-US" sz="3600" i="1" dirty="0">
                <a:solidFill>
                  <a:srgbClr val="0070C0"/>
                </a:solidFill>
              </a:rPr>
              <a:t>in the </a:t>
            </a:r>
            <a:r>
              <a:rPr lang="en-US" sz="3600" b="1" i="1" dirty="0">
                <a:solidFill>
                  <a:srgbClr val="0070C0"/>
                </a:solidFill>
              </a:rPr>
              <a:t>WB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</a:t>
            </a:r>
            <a:r>
              <a:rPr lang="en-US" sz="3600" i="1" dirty="0" smtClean="0">
                <a:solidFill>
                  <a:srgbClr val="0070C0"/>
                </a:solidFill>
              </a:rPr>
              <a:t>the exercises </a:t>
            </a:r>
            <a:r>
              <a:rPr lang="en-US" sz="3600" i="1" dirty="0">
                <a:solidFill>
                  <a:srgbClr val="0070C0"/>
                </a:solidFill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 smtClean="0">
                <a:solidFill>
                  <a:srgbClr val="0070C0"/>
                </a:solidFill>
              </a:rPr>
              <a:t>page 50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64, SB</a:t>
            </a:r>
            <a:r>
              <a:rPr lang="en-US" sz="3600" i="1" dirty="0" smtClean="0">
                <a:solidFill>
                  <a:srgbClr val="0070C0"/>
                </a:solidFill>
              </a:rPr>
              <a:t>).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</a:t>
            </a:r>
            <a:r>
              <a:rPr lang="en-US" sz="3600" b="1" i="1" dirty="0" smtClean="0">
                <a:solidFill>
                  <a:srgbClr val="0070C0"/>
                </a:solidFill>
              </a:rPr>
              <a:t>World DHA App </a:t>
            </a:r>
            <a:r>
              <a:rPr lang="en-US" sz="3600" i="1" dirty="0" smtClean="0">
                <a:solidFill>
                  <a:srgbClr val="0070C0"/>
                </a:solidFill>
              </a:rPr>
              <a:t>on </a:t>
            </a:r>
            <a:r>
              <a:rPr lang="en-US" sz="3600" b="1" i="1" dirty="0" smtClean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9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6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6E6FAA-12A2-477D-9C5B-7E72DEB4CD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579655-8E24-4626-B617-D3588FEACFE1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8718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64AA0C-27E0-4FBE-B179-48B8CCC41845}"/>
              </a:ext>
            </a:extLst>
          </p:cNvPr>
          <p:cNvSpPr/>
          <p:nvPr/>
        </p:nvSpPr>
        <p:spPr>
          <a:xfrm>
            <a:off x="472610" y="554803"/>
            <a:ext cx="100970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Work in pairs.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Talk to your partner </a:t>
            </a:r>
            <a:r>
              <a:rPr lang="en-US" sz="3600" b="1" dirty="0">
                <a:solidFill>
                  <a:srgbClr val="0070C0"/>
                </a:solidFill>
              </a:rPr>
              <a:t>the best festival </a:t>
            </a:r>
            <a:r>
              <a:rPr lang="en-US" sz="3600" dirty="0">
                <a:solidFill>
                  <a:srgbClr val="0070C0"/>
                </a:solidFill>
              </a:rPr>
              <a:t>in the world.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89118D-D2DE-4B04-87C6-F7254C81E27E}"/>
              </a:ext>
            </a:extLst>
          </p:cNvPr>
          <p:cNvSpPr/>
          <p:nvPr/>
        </p:nvSpPr>
        <p:spPr>
          <a:xfrm>
            <a:off x="522516" y="2257068"/>
            <a:ext cx="1156132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THE BEST FESTIVAL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1. </a:t>
            </a:r>
            <a:r>
              <a:rPr lang="en-US" sz="4000" b="1" i="1" dirty="0">
                <a:solidFill>
                  <a:srgbClr val="0070C0"/>
                </a:solidFill>
              </a:rPr>
              <a:t>What</a:t>
            </a:r>
            <a:r>
              <a:rPr lang="en-US" sz="4000" i="1" dirty="0">
                <a:solidFill>
                  <a:srgbClr val="0070C0"/>
                </a:solidFill>
              </a:rPr>
              <a:t> do you </a:t>
            </a:r>
            <a:r>
              <a:rPr lang="en-US" sz="4000" b="1" i="1" dirty="0">
                <a:solidFill>
                  <a:srgbClr val="0070C0"/>
                </a:solidFill>
              </a:rPr>
              <a:t>think</a:t>
            </a:r>
            <a:r>
              <a:rPr lang="en-US" sz="4000" i="1" dirty="0">
                <a:solidFill>
                  <a:srgbClr val="0070C0"/>
                </a:solidFill>
              </a:rPr>
              <a:t> is </a:t>
            </a:r>
            <a:r>
              <a:rPr lang="en-US" sz="4000" b="1" i="1" dirty="0">
                <a:solidFill>
                  <a:srgbClr val="0070C0"/>
                </a:solidFill>
              </a:rPr>
              <a:t>the best festival</a:t>
            </a:r>
            <a:r>
              <a:rPr lang="en-US" sz="4000" i="1" dirty="0">
                <a:solidFill>
                  <a:srgbClr val="0070C0"/>
                </a:solidFill>
              </a:rPr>
              <a:t> in the world?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2. </a:t>
            </a:r>
            <a:r>
              <a:rPr lang="en-US" sz="4000" b="1" i="1" dirty="0">
                <a:solidFill>
                  <a:srgbClr val="0070C0"/>
                </a:solidFill>
              </a:rPr>
              <a:t>Where</a:t>
            </a:r>
            <a:r>
              <a:rPr lang="en-US" sz="4000" i="1" dirty="0">
                <a:solidFill>
                  <a:srgbClr val="0070C0"/>
                </a:solidFill>
              </a:rPr>
              <a:t> is it? </a:t>
            </a:r>
            <a:r>
              <a:rPr lang="en-US" sz="4000" b="1" i="1" dirty="0">
                <a:solidFill>
                  <a:srgbClr val="0070C0"/>
                </a:solidFill>
              </a:rPr>
              <a:t>When</a:t>
            </a:r>
            <a:r>
              <a:rPr lang="en-US" sz="4000" i="1" dirty="0">
                <a:solidFill>
                  <a:srgbClr val="0070C0"/>
                </a:solidFill>
              </a:rPr>
              <a:t> does it take place?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3. </a:t>
            </a:r>
            <a:r>
              <a:rPr lang="en-US" sz="4000" b="1" i="1" dirty="0">
                <a:solidFill>
                  <a:srgbClr val="0070C0"/>
                </a:solidFill>
              </a:rPr>
              <a:t>What</a:t>
            </a:r>
            <a:r>
              <a:rPr lang="en-US" sz="4000" i="1" dirty="0">
                <a:solidFill>
                  <a:srgbClr val="0070C0"/>
                </a:solidFill>
              </a:rPr>
              <a:t> can you </a:t>
            </a:r>
            <a:r>
              <a:rPr lang="en-US" sz="4000" b="1" i="1" dirty="0">
                <a:solidFill>
                  <a:srgbClr val="0070C0"/>
                </a:solidFill>
              </a:rPr>
              <a:t>see</a:t>
            </a:r>
            <a:r>
              <a:rPr lang="en-US" sz="4000" i="1" dirty="0">
                <a:solidFill>
                  <a:srgbClr val="0070C0"/>
                </a:solidFill>
              </a:rPr>
              <a:t> and </a:t>
            </a:r>
            <a:r>
              <a:rPr lang="en-US" sz="4000" b="1" i="1" dirty="0">
                <a:solidFill>
                  <a:srgbClr val="0070C0"/>
                </a:solidFill>
              </a:rPr>
              <a:t>do </a:t>
            </a:r>
            <a:r>
              <a:rPr lang="en-US" sz="4000" i="1" dirty="0">
                <a:solidFill>
                  <a:srgbClr val="0070C0"/>
                </a:solidFill>
              </a:rPr>
              <a:t>there?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4. </a:t>
            </a:r>
            <a:r>
              <a:rPr lang="en-US" sz="4000" b="1" i="1" dirty="0">
                <a:solidFill>
                  <a:srgbClr val="0070C0"/>
                </a:solidFill>
              </a:rPr>
              <a:t>Why</a:t>
            </a:r>
            <a:r>
              <a:rPr lang="en-US" sz="4000" i="1" dirty="0">
                <a:solidFill>
                  <a:srgbClr val="0070C0"/>
                </a:solidFill>
              </a:rPr>
              <a:t> do you think it is </a:t>
            </a:r>
            <a:r>
              <a:rPr lang="en-US" sz="4000" b="1" i="1" dirty="0">
                <a:solidFill>
                  <a:srgbClr val="0070C0"/>
                </a:solidFill>
              </a:rPr>
              <a:t>the best festival</a:t>
            </a:r>
            <a:r>
              <a:rPr lang="en-US" sz="4000" i="1" dirty="0">
                <a:solidFill>
                  <a:srgbClr val="0070C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627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A3B9E3-0329-41C4-B90F-E311B4CE54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300" y="368297"/>
            <a:ext cx="9749028" cy="5963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9C808D-0D6D-4187-A889-DCF552F820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292" y="746526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2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ACEED1-B559-4474-89E6-5F214D39F92D}"/>
              </a:ext>
            </a:extLst>
          </p:cNvPr>
          <p:cNvSpPr txBox="1"/>
          <p:nvPr/>
        </p:nvSpPr>
        <p:spPr>
          <a:xfrm>
            <a:off x="1091381" y="373626"/>
            <a:ext cx="9930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can you see?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8D3216-2D85-4D91-B286-A5F9BBE84BA3}"/>
              </a:ext>
            </a:extLst>
          </p:cNvPr>
          <p:cNvSpPr txBox="1"/>
          <p:nvPr/>
        </p:nvSpPr>
        <p:spPr>
          <a:xfrm>
            <a:off x="1194623" y="5569987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fireworks</a:t>
            </a:r>
            <a:endParaRPr lang="en-US" sz="3600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714" y="1075529"/>
            <a:ext cx="5919404" cy="443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2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ACEED1-B559-4474-89E6-5F214D39F92D}"/>
              </a:ext>
            </a:extLst>
          </p:cNvPr>
          <p:cNvSpPr txBox="1"/>
          <p:nvPr/>
        </p:nvSpPr>
        <p:spPr>
          <a:xfrm>
            <a:off x="1150375" y="373626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can you see?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8D3216-2D85-4D91-B286-A5F9BBE84BA3}"/>
              </a:ext>
            </a:extLst>
          </p:cNvPr>
          <p:cNvSpPr txBox="1"/>
          <p:nvPr/>
        </p:nvSpPr>
        <p:spPr>
          <a:xfrm>
            <a:off x="1194623" y="5569987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board game</a:t>
            </a:r>
            <a:endParaRPr lang="en-US" sz="3600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639" y="1282877"/>
            <a:ext cx="7149554" cy="402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4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ACEED1-B559-4474-89E6-5F214D39F92D}"/>
              </a:ext>
            </a:extLst>
          </p:cNvPr>
          <p:cNvSpPr txBox="1"/>
          <p:nvPr/>
        </p:nvSpPr>
        <p:spPr>
          <a:xfrm>
            <a:off x="1150375" y="344126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are the people doing?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8D3216-2D85-4D91-B286-A5F9BBE84BA3}"/>
              </a:ext>
            </a:extLst>
          </p:cNvPr>
          <p:cNvSpPr txBox="1"/>
          <p:nvPr/>
        </p:nvSpPr>
        <p:spPr>
          <a:xfrm>
            <a:off x="1194623" y="5707637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They are _____________ each other.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B1B439-9FA4-4793-B973-35F35197DE26}"/>
              </a:ext>
            </a:extLst>
          </p:cNvPr>
          <p:cNvSpPr txBox="1"/>
          <p:nvPr/>
        </p:nvSpPr>
        <p:spPr>
          <a:xfrm>
            <a:off x="5053781" y="5638811"/>
            <a:ext cx="257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greeting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286" y="1343609"/>
            <a:ext cx="4153764" cy="415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3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6487</TotalTime>
  <Words>502</Words>
  <Application>Microsoft Office PowerPoint</Application>
  <PresentationFormat>Widescreen</PresentationFormat>
  <Paragraphs>166</Paragraphs>
  <Slides>37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MyriadPro-It</vt:lpstr>
      <vt:lpstr>Times New Roman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173</cp:revision>
  <dcterms:created xsi:type="dcterms:W3CDTF">2020-12-08T03:17:05Z</dcterms:created>
  <dcterms:modified xsi:type="dcterms:W3CDTF">2022-06-08T03:56:45Z</dcterms:modified>
</cp:coreProperties>
</file>