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1" r:id="rId2"/>
    <p:sldId id="256" r:id="rId3"/>
    <p:sldId id="287" r:id="rId4"/>
    <p:sldId id="257" r:id="rId5"/>
    <p:sldId id="266" r:id="rId6"/>
    <p:sldId id="268" r:id="rId7"/>
    <p:sldId id="289" r:id="rId8"/>
    <p:sldId id="288" r:id="rId9"/>
    <p:sldId id="270" r:id="rId10"/>
    <p:sldId id="295" r:id="rId11"/>
    <p:sldId id="290" r:id="rId12"/>
    <p:sldId id="271" r:id="rId13"/>
    <p:sldId id="272" r:id="rId14"/>
    <p:sldId id="273" r:id="rId15"/>
    <p:sldId id="292" r:id="rId16"/>
    <p:sldId id="293" r:id="rId17"/>
    <p:sldId id="274" r:id="rId18"/>
    <p:sldId id="291" r:id="rId19"/>
    <p:sldId id="286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  <a:srgbClr val="FF99FF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5274" autoAdjust="0"/>
  </p:normalViewPr>
  <p:slideViewPr>
    <p:cSldViewPr snapToGrid="0">
      <p:cViewPr>
        <p:scale>
          <a:sx n="66" d="100"/>
          <a:sy n="66" d="100"/>
        </p:scale>
        <p:origin x="2448" y="114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4500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19-Oct-20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19-Oct-20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19-Oct-20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19-Oct-20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8749343" y="4405387"/>
            <a:ext cx="1666608" cy="16666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8832080" y="4478599"/>
            <a:ext cx="1522962" cy="1522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>
              <a:solidFill>
                <a:schemeClr val="bg1"/>
              </a:solidFill>
            </a:endParaRPr>
          </a:p>
        </p:txBody>
      </p:sp>
      <p:sp>
        <p:nvSpPr>
          <p:cNvPr id="35" name="Picture Placeholder 8"/>
          <p:cNvSpPr>
            <a:spLocks noGrp="1"/>
          </p:cNvSpPr>
          <p:nvPr userDrawn="1">
            <p:ph type="pic" sz="quarter" idx="34"/>
          </p:nvPr>
        </p:nvSpPr>
        <p:spPr>
          <a:xfrm>
            <a:off x="8904825" y="4561147"/>
            <a:ext cx="1378814" cy="1378814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9" name="Oval 18"/>
          <p:cNvSpPr/>
          <p:nvPr userDrawn="1"/>
        </p:nvSpPr>
        <p:spPr>
          <a:xfrm>
            <a:off x="1506715" y="4405387"/>
            <a:ext cx="1666608" cy="1666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89452" y="4478599"/>
            <a:ext cx="1522962" cy="1522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>
              <a:solidFill>
                <a:schemeClr val="bg1"/>
              </a:solidFill>
            </a:endParaRPr>
          </a:p>
        </p:txBody>
      </p:sp>
      <p:sp>
        <p:nvSpPr>
          <p:cNvPr id="25" name="Picture Placeholder 8"/>
          <p:cNvSpPr>
            <a:spLocks noGrp="1"/>
          </p:cNvSpPr>
          <p:nvPr userDrawn="1">
            <p:ph type="pic" sz="quarter" idx="10"/>
          </p:nvPr>
        </p:nvSpPr>
        <p:spPr>
          <a:xfrm>
            <a:off x="1662197" y="4561147"/>
            <a:ext cx="1378814" cy="1378814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Oval 26"/>
          <p:cNvSpPr/>
          <p:nvPr userDrawn="1"/>
        </p:nvSpPr>
        <p:spPr>
          <a:xfrm>
            <a:off x="5186087" y="4405387"/>
            <a:ext cx="1666608" cy="1666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5268823" y="4478599"/>
            <a:ext cx="1522962" cy="1522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>
              <a:solidFill>
                <a:schemeClr val="bg1"/>
              </a:solidFill>
            </a:endParaRPr>
          </a:p>
        </p:txBody>
      </p:sp>
      <p:sp>
        <p:nvSpPr>
          <p:cNvPr id="30" name="Picture Placeholder 8"/>
          <p:cNvSpPr>
            <a:spLocks noGrp="1"/>
          </p:cNvSpPr>
          <p:nvPr userDrawn="1">
            <p:ph type="pic" sz="quarter" idx="33"/>
          </p:nvPr>
        </p:nvSpPr>
        <p:spPr>
          <a:xfrm>
            <a:off x="5341569" y="4561147"/>
            <a:ext cx="1378814" cy="1378814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62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5" grpId="0"/>
      <p:bldP spid="3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19937" y="740701"/>
            <a:ext cx="2200396" cy="539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119670" y="740701"/>
            <a:ext cx="2200396" cy="539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19403" y="740701"/>
            <a:ext cx="2200396" cy="539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84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53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19-Oct-20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19-Oct-20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19-Oct-20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19-Oct-20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19-Oct-20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19-Oct-20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19-Oct-20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19-Oct-20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457"/>
            <a:ext cx="4133415" cy="284907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LỊCH TRÌNH CHƯƠNG TRÌNH TẬP HUẤN STEM NGÀY 8/10/2020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8852"/>
              </p:ext>
            </p:extLst>
          </p:nvPr>
        </p:nvGraphicFramePr>
        <p:xfrm>
          <a:off x="3814619" y="76204"/>
          <a:ext cx="8309648" cy="653344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13754">
                  <a:extLst>
                    <a:ext uri="{9D8B030D-6E8A-4147-A177-3AD203B41FA5}">
                      <a16:colId xmlns:a16="http://schemas.microsoft.com/office/drawing/2014/main" val="311730346"/>
                    </a:ext>
                  </a:extLst>
                </a:gridCol>
                <a:gridCol w="2358152">
                  <a:extLst>
                    <a:ext uri="{9D8B030D-6E8A-4147-A177-3AD203B41FA5}">
                      <a16:colId xmlns:a16="http://schemas.microsoft.com/office/drawing/2014/main" val="2737921094"/>
                    </a:ext>
                  </a:extLst>
                </a:gridCol>
                <a:gridCol w="2771144">
                  <a:extLst>
                    <a:ext uri="{9D8B030D-6E8A-4147-A177-3AD203B41FA5}">
                      <a16:colId xmlns:a16="http://schemas.microsoft.com/office/drawing/2014/main" val="1903608786"/>
                    </a:ext>
                  </a:extLst>
                </a:gridCol>
                <a:gridCol w="1966598">
                  <a:extLst>
                    <a:ext uri="{9D8B030D-6E8A-4147-A177-3AD203B41FA5}">
                      <a16:colId xmlns:a16="http://schemas.microsoft.com/office/drawing/2014/main" val="1923394793"/>
                    </a:ext>
                  </a:extLst>
                </a:gridCol>
              </a:tblGrid>
              <a:tr h="163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tiêu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phụ trách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4206605385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4000593197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7h00 – 7h30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BCV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887738544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7h30 – 8h00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Ths. Đỗ Minh Tuệ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3911177114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8h00 – 9h00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Ths. Đào Thị Minh Hải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3560043311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9h00 – 9h15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1322237834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9h15 – 9h30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Ths. Vũ Thị Dung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171557483"/>
                  </a:ext>
                </a:extLst>
              </a:tr>
              <a:tr h="1475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9h30 – 10h30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2. Phân tích quy trình bài học STEM trên giáo án chế tạo Pin điện hóa từ rau củ quả.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STEM.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STEM.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Ths. Đặng Minh Thu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3637246554"/>
                  </a:ext>
                </a:extLst>
              </a:tr>
              <a:tr h="482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10h30 – 11h15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STEM: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Ths. Nguyễn Thị Hương Liễu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110135547"/>
                  </a:ext>
                </a:extLst>
              </a:tr>
              <a:tr h="482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11h15 – 11h30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 Dung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2199577225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2264662552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13h30 – 13h45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động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CN.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1675738012"/>
                  </a:ext>
                </a:extLst>
              </a:tr>
              <a:tr h="729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13h45 – 15h45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mindmap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CN.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2317739705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15h45 – 16h00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 giải lao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1646486115"/>
                  </a:ext>
                </a:extLst>
              </a:tr>
              <a:tr h="636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16h00 – 16h45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 Dung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4034975969"/>
                  </a:ext>
                </a:extLst>
              </a:tr>
              <a:tr h="24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16h45 – 17h00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Tổng kết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5" marR="49875" marT="0" marB="0"/>
                </a:tc>
                <a:extLst>
                  <a:ext uri="{0D108BD9-81ED-4DB2-BD59-A6C34878D82A}">
                    <a16:rowId xmlns:a16="http://schemas.microsoft.com/office/drawing/2014/main" val="222267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899" y="279401"/>
            <a:ext cx="7583507" cy="8763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KIỂM TRA ĐÁNH GIÁ </a:t>
            </a:r>
            <a:endParaRPr lang="ko-K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6"/>
          <p:cNvSpPr/>
          <p:nvPr/>
        </p:nvSpPr>
        <p:spPr>
          <a:xfrm>
            <a:off x="1359120" y="2051850"/>
            <a:ext cx="1248139" cy="60118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" name="Rounded Rectangle 6"/>
          <p:cNvSpPr/>
          <p:nvPr/>
        </p:nvSpPr>
        <p:spPr>
          <a:xfrm>
            <a:off x="4135684" y="1985261"/>
            <a:ext cx="1248139" cy="60118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Rounded Rectangle 6"/>
          <p:cNvSpPr/>
          <p:nvPr/>
        </p:nvSpPr>
        <p:spPr>
          <a:xfrm>
            <a:off x="6835800" y="2051850"/>
            <a:ext cx="1248139" cy="60118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Rounded Rectangle 6"/>
          <p:cNvSpPr/>
          <p:nvPr/>
        </p:nvSpPr>
        <p:spPr>
          <a:xfrm>
            <a:off x="9574139" y="2051850"/>
            <a:ext cx="1248139" cy="60118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783560" y="2661387"/>
            <a:ext cx="2263111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3423" y="2630580"/>
            <a:ext cx="2136207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ko-KR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382" y="2653038"/>
            <a:ext cx="2084254" cy="35390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 </a:t>
            </a:r>
            <a:r>
              <a:rPr lang="en-US" altLang="ko-KR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ko-KR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ko-KR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ko-KR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ko-KR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ko-KR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ko-KR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ko-KR" alt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0054" y="2899259"/>
            <a:ext cx="3144946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ko-KR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085278" y="2118436"/>
            <a:ext cx="534164" cy="4680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4" name="Right Arrow 23"/>
          <p:cNvSpPr/>
          <p:nvPr/>
        </p:nvSpPr>
        <p:spPr>
          <a:xfrm>
            <a:off x="5823618" y="2118436"/>
            <a:ext cx="534164" cy="4680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5" name="Right Arrow 24"/>
          <p:cNvSpPr/>
          <p:nvPr/>
        </p:nvSpPr>
        <p:spPr>
          <a:xfrm>
            <a:off x="8561958" y="2118436"/>
            <a:ext cx="534164" cy="4680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56765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92720" y="1827414"/>
            <a:ext cx="3529980" cy="1876478"/>
          </a:xfrm>
          <a:prstGeom prst="wedgeRoundRectCallout">
            <a:avLst>
              <a:gd name="adj1" fmla="val -4422"/>
              <a:gd name="adj2" fmla="val 9342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211199" y="1827414"/>
            <a:ext cx="3586601" cy="1876478"/>
          </a:xfrm>
          <a:prstGeom prst="wedgeRoundRectCallout">
            <a:avLst>
              <a:gd name="adj1" fmla="val -14767"/>
              <a:gd name="adj2" fmla="val 86239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(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STEM.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094133" y="1827414"/>
            <a:ext cx="3987799" cy="1876478"/>
          </a:xfrm>
          <a:prstGeom prst="wedgeRoundRectCallout">
            <a:avLst>
              <a:gd name="adj1" fmla="val -15873"/>
              <a:gd name="adj2" fmla="val 8711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các thí nghiệm STEM, Trải nghiệm STEM </a:t>
            </a:r>
          </a:p>
          <a:p>
            <a:pPr algn="ctr"/>
            <a:r>
              <a:rPr lang="da-DK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Thiếu thiết bị và các thiết kế thí nghiệm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662197" y="4561147"/>
            <a:ext cx="1378814" cy="1378814"/>
          </a:xfrm>
          <a:solidFill>
            <a:schemeClr val="accent2"/>
          </a:solidFill>
          <a:ln>
            <a:solidFill>
              <a:srgbClr val="FFFF00"/>
            </a:solidFill>
          </a:ln>
        </p:spPr>
      </p:sp>
      <p:sp>
        <p:nvSpPr>
          <p:cNvPr id="3" name="Picture Placeholder 2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34"/>
          </p:nvPr>
        </p:nvSpPr>
        <p:spPr>
          <a:solidFill>
            <a:srgbClr val="FF99FF"/>
          </a:solidFill>
        </p:spPr>
      </p:sp>
      <p:sp>
        <p:nvSpPr>
          <p:cNvPr id="8" name="Rectangle 7"/>
          <p:cNvSpPr/>
          <p:nvPr/>
        </p:nvSpPr>
        <p:spPr>
          <a:xfrm>
            <a:off x="1553953" y="492738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TÌM CHỦ ĐỀ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25453" y="4884841"/>
            <a:ext cx="1501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PHÂN BỐ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THỜI GIAN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83050" y="4927387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 HIỆN </a:t>
            </a:r>
          </a:p>
          <a:p>
            <a:pPr algn="ctr"/>
            <a:r>
              <a:rPr lang="da-DK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TN STEM</a:t>
            </a:r>
            <a:endParaRPr lang="en-US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529134" y="485426"/>
            <a:ext cx="9133730" cy="7212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6. NHỮNG KHÓ KHĂN KHI LÀM STEM </a:t>
            </a:r>
          </a:p>
        </p:txBody>
      </p:sp>
    </p:spTree>
    <p:extLst>
      <p:ext uri="{BB962C8B-B14F-4D97-AF65-F5344CB8AC3E}">
        <p14:creationId xmlns:p14="http://schemas.microsoft.com/office/powerpoint/2010/main" val="287290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80869"/>
              </p:ext>
            </p:extLst>
          </p:nvPr>
        </p:nvGraphicFramePr>
        <p:xfrm>
          <a:off x="59267" y="567968"/>
          <a:ext cx="12039599" cy="54483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272819">
                  <a:extLst>
                    <a:ext uri="{9D8B030D-6E8A-4147-A177-3AD203B41FA5}">
                      <a16:colId xmlns:a16="http://schemas.microsoft.com/office/drawing/2014/main" val="549054360"/>
                    </a:ext>
                  </a:extLst>
                </a:gridCol>
                <a:gridCol w="8086534">
                  <a:extLst>
                    <a:ext uri="{9D8B030D-6E8A-4147-A177-3AD203B41FA5}">
                      <a16:colId xmlns:a16="http://schemas.microsoft.com/office/drawing/2014/main" val="3439862501"/>
                    </a:ext>
                  </a:extLst>
                </a:gridCol>
                <a:gridCol w="1340123">
                  <a:extLst>
                    <a:ext uri="{9D8B030D-6E8A-4147-A177-3AD203B41FA5}">
                      <a16:colId xmlns:a16="http://schemas.microsoft.com/office/drawing/2014/main" val="1006581271"/>
                    </a:ext>
                  </a:extLst>
                </a:gridCol>
                <a:gridCol w="1340123">
                  <a:extLst>
                    <a:ext uri="{9D8B030D-6E8A-4147-A177-3AD203B41FA5}">
                      <a16:colId xmlns:a16="http://schemas.microsoft.com/office/drawing/2014/main" val="4291176989"/>
                    </a:ext>
                  </a:extLst>
                </a:gridCol>
              </a:tblGrid>
              <a:tr h="75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kiến thời gian thực hiện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3928787720"/>
                  </a:ext>
                </a:extLst>
              </a:tr>
              <a:tr h="566478">
                <a:tc row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1341029482"/>
                  </a:ext>
                </a:extLst>
              </a:tr>
              <a:tr h="566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2170681903"/>
                  </a:ext>
                </a:extLst>
              </a:tr>
              <a:tr h="566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3: tìm hiểu về ozon, hiện tượng thủng tầng ozon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3868631939"/>
                  </a:ext>
                </a:extLst>
              </a:tr>
              <a:tr h="566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4: Tìm hiểu về ô nhiễm không khí, khói mù quang hóa, ảnh hưởng của ô nhiễm không khí đối với sức khỏe con người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1527424517"/>
                  </a:ext>
                </a:extLst>
              </a:tr>
              <a:tr h="566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5: Thiết kế hệ thống quan trắc cảnh báo sự ô nhiệm không khí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3389102536"/>
                  </a:ext>
                </a:extLst>
              </a:tr>
              <a:tr h="378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6: Hiện tượng mưa axit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2583636957"/>
                  </a:ext>
                </a:extLst>
              </a:tr>
              <a:tr h="566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7: nước và ô nhiễm nguồn nước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3771387315"/>
                  </a:ext>
                </a:extLst>
              </a:tr>
              <a:tr h="283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8: chu trình sinh hóa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2891999266"/>
                  </a:ext>
                </a:extLst>
              </a:tr>
              <a:tr h="630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9: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Flo,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96" marR="32896" marT="0" marB="0" anchor="ctr"/>
                </a:tc>
                <a:extLst>
                  <a:ext uri="{0D108BD9-81ED-4DB2-BD59-A6C34878D82A}">
                    <a16:rowId xmlns:a16="http://schemas.microsoft.com/office/drawing/2014/main" val="217380875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01558" y="129309"/>
            <a:ext cx="885613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0080"/>
                </a:solidFill>
                <a:latin typeface="Times New Roman" panose="02020603050405020304" pitchFamily="18" charset="0"/>
              </a:rPr>
              <a:t>XÂY DỰNG KHUNG CÁC CHỦ ĐỀ GIÁO DỤC STEM THEO CHƯƠNG TRÌNH </a:t>
            </a:r>
            <a:endParaRPr lang="en-US" b="1" u="sng" dirty="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30806"/>
              </p:ext>
            </p:extLst>
          </p:nvPr>
        </p:nvGraphicFramePr>
        <p:xfrm>
          <a:off x="143933" y="160866"/>
          <a:ext cx="11963399" cy="58335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376118">
                  <a:extLst>
                    <a:ext uri="{9D8B030D-6E8A-4147-A177-3AD203B41FA5}">
                      <a16:colId xmlns:a16="http://schemas.microsoft.com/office/drawing/2014/main" val="3741320702"/>
                    </a:ext>
                  </a:extLst>
                </a:gridCol>
                <a:gridCol w="7924001">
                  <a:extLst>
                    <a:ext uri="{9D8B030D-6E8A-4147-A177-3AD203B41FA5}">
                      <a16:colId xmlns:a16="http://schemas.microsoft.com/office/drawing/2014/main" val="1652865266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val="2888737643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val="1491950780"/>
                    </a:ext>
                  </a:extLst>
                </a:gridCol>
              </a:tblGrid>
              <a:tr h="504127"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10: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2142192793"/>
                  </a:ext>
                </a:extLst>
              </a:tr>
              <a:tr h="720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11: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poster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</a:t>
                      </a:r>
                      <a:r>
                        <a:rPr lang="en-GB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570723737"/>
                  </a:ext>
                </a:extLst>
              </a:tr>
              <a:tr h="504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12: Ô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2767426763"/>
                  </a:ext>
                </a:extLst>
              </a:tr>
              <a:tr h="504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13: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1248375841"/>
                  </a:ext>
                </a:extLst>
              </a:tr>
              <a:tr h="5761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14: 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cafe,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2247337198"/>
                  </a:ext>
                </a:extLst>
              </a:tr>
              <a:tr h="504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15: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phopho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3829644401"/>
                  </a:ext>
                </a:extLst>
              </a:tr>
              <a:tr h="504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16: 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1966577284"/>
                  </a:ext>
                </a:extLst>
              </a:tr>
              <a:tr h="504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17: Vật liệu làm từ Cacbon, silic, gốm, sứ, men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3699485209"/>
                  </a:ext>
                </a:extLst>
              </a:tr>
              <a:tr h="504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18: Hút thuốc và hiện tượng hút thuốc lá thụ động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1204374669"/>
                  </a:ext>
                </a:extLst>
              </a:tr>
              <a:tr h="504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19: Thăm dò và khai thác đầu khí ở Việt nam. Tìm hiểu về hiện tượng dầu loang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2484697781"/>
                  </a:ext>
                </a:extLst>
              </a:tr>
              <a:tr h="504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20: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3" marR="34723" marT="0" marB="0" anchor="ctr"/>
                </a:tc>
                <a:extLst>
                  <a:ext uri="{0D108BD9-81ED-4DB2-BD59-A6C34878D82A}">
                    <a16:rowId xmlns:a16="http://schemas.microsoft.com/office/drawing/2014/main" val="27809745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77189"/>
              </p:ext>
            </p:extLst>
          </p:nvPr>
        </p:nvGraphicFramePr>
        <p:xfrm>
          <a:off x="76200" y="59266"/>
          <a:ext cx="11895666" cy="61238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142686">
                  <a:extLst>
                    <a:ext uri="{9D8B030D-6E8A-4147-A177-3AD203B41FA5}">
                      <a16:colId xmlns:a16="http://schemas.microsoft.com/office/drawing/2014/main" val="736698666"/>
                    </a:ext>
                  </a:extLst>
                </a:gridCol>
                <a:gridCol w="8104774">
                  <a:extLst>
                    <a:ext uri="{9D8B030D-6E8A-4147-A177-3AD203B41FA5}">
                      <a16:colId xmlns:a16="http://schemas.microsoft.com/office/drawing/2014/main" val="51813976"/>
                    </a:ext>
                  </a:extLst>
                </a:gridCol>
                <a:gridCol w="1324103">
                  <a:extLst>
                    <a:ext uri="{9D8B030D-6E8A-4147-A177-3AD203B41FA5}">
                      <a16:colId xmlns:a16="http://schemas.microsoft.com/office/drawing/2014/main" val="668856026"/>
                    </a:ext>
                  </a:extLst>
                </a:gridCol>
                <a:gridCol w="1324103">
                  <a:extLst>
                    <a:ext uri="{9D8B030D-6E8A-4147-A177-3AD203B41FA5}">
                      <a16:colId xmlns:a16="http://schemas.microsoft.com/office/drawing/2014/main" val="367497917"/>
                    </a:ext>
                  </a:extLst>
                </a:gridCol>
              </a:tblGrid>
              <a:tr h="652237">
                <a:tc row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12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21:Tìm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2759217050"/>
                  </a:ext>
                </a:extLst>
              </a:tr>
              <a:tr h="652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22: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origami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76032381"/>
                  </a:ext>
                </a:extLst>
              </a:tr>
              <a:tr h="652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23: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1195104508"/>
                  </a:ext>
                </a:extLst>
              </a:tr>
              <a:tr h="652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24: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handmade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4036500811"/>
                  </a:ext>
                </a:extLst>
              </a:tr>
              <a:tr h="652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25:Tìm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polime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polime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3571310379"/>
                  </a:ext>
                </a:extLst>
              </a:tr>
              <a:tr h="869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26: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203550774"/>
                  </a:ext>
                </a:extLst>
              </a:tr>
              <a:tr h="869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27: Ứng dụng kĩ thuật in mộc bản xây dựng hoạt động trải nghiệm nhằm phát triển du lịch Tỉnh Bắc Giang.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thực hiện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3688582918"/>
                  </a:ext>
                </a:extLst>
              </a:tr>
              <a:tr h="652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28: Nuôi tinh thể </a:t>
                      </a: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2739310539"/>
                  </a:ext>
                </a:extLst>
              </a:tr>
              <a:tr h="434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án 29: Tìm hiểu về ngành công nghiệp sản xuất gang thép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tuần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tiết)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44" marR="44644" marT="0" marB="0"/>
                </a:tc>
                <a:extLst>
                  <a:ext uri="{0D108BD9-81ED-4DB2-BD59-A6C34878D82A}">
                    <a16:rowId xmlns:a16="http://schemas.microsoft.com/office/drawing/2014/main" val="30133803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"/>
          <a:stretch/>
        </p:blipFill>
        <p:spPr>
          <a:xfrm>
            <a:off x="642026" y="1259963"/>
            <a:ext cx="10210702" cy="5436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860249" y="5661155"/>
            <a:ext cx="2387600" cy="708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 GVBM 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164590" y="5661155"/>
            <a:ext cx="2387600" cy="708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lớp  </a:t>
            </a:r>
            <a:endParaRPr lang="en-US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054049" y="280464"/>
            <a:ext cx="7704667" cy="708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PHÉP CÂN BẰNG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14" b="1990"/>
          <a:stretch/>
        </p:blipFill>
        <p:spPr>
          <a:xfrm>
            <a:off x="3721900" y="988954"/>
            <a:ext cx="4442690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35453" y="3460553"/>
            <a:ext cx="8070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78776"/>
            <a:ext cx="1515324" cy="526297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GVBM sẽ chủ động đăng ký chủ đề STEM sẽ dạy ngay từ đầu năm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42767" y="690085"/>
            <a:ext cx="1623285" cy="526297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khung các chủ đề STEM  gắn liền với chương GDPT</a:t>
            </a:r>
            <a:endParaRPr lang="en-US" sz="2800" dirty="0"/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3495779" y="678776"/>
            <a:ext cx="2133600" cy="532589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</a:p>
          <a:p>
            <a:pPr algn="ctr">
              <a:lnSpc>
                <a:spcPct val="100000"/>
              </a:lnSpc>
            </a:pP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>
              <a:lnSpc>
                <a:spcPct val="100000"/>
              </a:lnSpc>
            </a:pP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bổ các chủ đề STEM các lớp để tránh sự chồng chéo là HS phải làm quá nhiều chủ đề trong 1 năm  </a:t>
            </a:r>
            <a:endParaRPr lang="en-US" sz="28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08040"/>
              </p:ext>
            </p:extLst>
          </p:nvPr>
        </p:nvGraphicFramePr>
        <p:xfrm>
          <a:off x="5629379" y="690085"/>
          <a:ext cx="6560755" cy="550395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126256">
                  <a:extLst>
                    <a:ext uri="{9D8B030D-6E8A-4147-A177-3AD203B41FA5}">
                      <a16:colId xmlns:a16="http://schemas.microsoft.com/office/drawing/2014/main" val="2880255613"/>
                    </a:ext>
                  </a:extLst>
                </a:gridCol>
                <a:gridCol w="1004838">
                  <a:extLst>
                    <a:ext uri="{9D8B030D-6E8A-4147-A177-3AD203B41FA5}">
                      <a16:colId xmlns:a16="http://schemas.microsoft.com/office/drawing/2014/main" val="3875889792"/>
                    </a:ext>
                  </a:extLst>
                </a:gridCol>
                <a:gridCol w="1004838">
                  <a:extLst>
                    <a:ext uri="{9D8B030D-6E8A-4147-A177-3AD203B41FA5}">
                      <a16:colId xmlns:a16="http://schemas.microsoft.com/office/drawing/2014/main" val="2183507170"/>
                    </a:ext>
                  </a:extLst>
                </a:gridCol>
                <a:gridCol w="695013">
                  <a:extLst>
                    <a:ext uri="{9D8B030D-6E8A-4147-A177-3AD203B41FA5}">
                      <a16:colId xmlns:a16="http://schemas.microsoft.com/office/drawing/2014/main" val="1879936222"/>
                    </a:ext>
                  </a:extLst>
                </a:gridCol>
                <a:gridCol w="731020">
                  <a:extLst>
                    <a:ext uri="{9D8B030D-6E8A-4147-A177-3AD203B41FA5}">
                      <a16:colId xmlns:a16="http://schemas.microsoft.com/office/drawing/2014/main" val="2705589872"/>
                    </a:ext>
                  </a:extLst>
                </a:gridCol>
                <a:gridCol w="731020">
                  <a:extLst>
                    <a:ext uri="{9D8B030D-6E8A-4147-A177-3AD203B41FA5}">
                      <a16:colId xmlns:a16="http://schemas.microsoft.com/office/drawing/2014/main" val="115071237"/>
                    </a:ext>
                  </a:extLst>
                </a:gridCol>
                <a:gridCol w="633885">
                  <a:extLst>
                    <a:ext uri="{9D8B030D-6E8A-4147-A177-3AD203B41FA5}">
                      <a16:colId xmlns:a16="http://schemas.microsoft.com/office/drawing/2014/main" val="60140493"/>
                    </a:ext>
                  </a:extLst>
                </a:gridCol>
                <a:gridCol w="633885">
                  <a:extLst>
                    <a:ext uri="{9D8B030D-6E8A-4147-A177-3AD203B41FA5}">
                      <a16:colId xmlns:a16="http://schemas.microsoft.com/office/drawing/2014/main" val="3120555964"/>
                    </a:ext>
                  </a:extLst>
                </a:gridCol>
              </a:tblGrid>
              <a:tr h="4750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KHỐI/ LỚP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BỘ MÔN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990169"/>
                  </a:ext>
                </a:extLst>
              </a:tr>
              <a:tr h="564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8636"/>
                  </a:ext>
                </a:extLst>
              </a:tr>
              <a:tr h="107994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10A1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đề 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4382527"/>
                  </a:ext>
                </a:extLst>
              </a:tr>
              <a:tr h="107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10A2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đề 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đề 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5246000"/>
                  </a:ext>
                </a:extLst>
              </a:tr>
              <a:tr h="1102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A3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2704241"/>
                  </a:ext>
                </a:extLst>
              </a:tr>
              <a:tr h="61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071110"/>
                  </a:ext>
                </a:extLst>
              </a:tr>
              <a:tr h="5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2788768"/>
                  </a:ext>
                </a:extLst>
              </a:tr>
            </a:tbl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62514" y="0"/>
            <a:ext cx="9133730" cy="1233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89019" y="78910"/>
            <a:ext cx="8646434" cy="1233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ĐỒNG BỘ -ĐOÀN KẾT- ĐỒNG TÌNH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676400" y="231310"/>
            <a:ext cx="9133730" cy="1233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22877" y="6189644"/>
            <a:ext cx="10974758" cy="174985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TẬP HUẤN GIÁO VIÊN VỀ CÁC KỸ NĂNG DẠY- HỌC STEM THƯỜNG NIÊN </a:t>
            </a:r>
          </a:p>
        </p:txBody>
      </p:sp>
    </p:spTree>
    <p:extLst>
      <p:ext uri="{BB962C8B-B14F-4D97-AF65-F5344CB8AC3E}">
        <p14:creationId xmlns:p14="http://schemas.microsoft.com/office/powerpoint/2010/main" val="2136641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9600" y="70444"/>
            <a:ext cx="9133730" cy="708490"/>
          </a:xfrm>
        </p:spPr>
        <p:txBody>
          <a:bodyPr/>
          <a:lstStyle/>
          <a:p>
            <a:r>
              <a:rPr 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THIẾT KẾ CÁC THÍ NGHIỆM 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1060201"/>
            <a:ext cx="1182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44215"/>
            <a:ext cx="105748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3V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SG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0" y="1829699"/>
            <a:ext cx="2887133" cy="4918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953" y="470931"/>
            <a:ext cx="10363200" cy="1066800"/>
          </a:xfrm>
        </p:spPr>
        <p:txBody>
          <a:bodyPr/>
          <a:lstStyle/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TRẢI NGHIỆM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510" y="2054578"/>
            <a:ext cx="11109820" cy="5334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/>
              <a:t>THIẾT KẾ ĐÈN NGỦ VỚI PIN TỪ CỦ QUẢ</a:t>
            </a:r>
          </a:p>
        </p:txBody>
      </p:sp>
    </p:spTree>
    <p:extLst>
      <p:ext uri="{BB962C8B-B14F-4D97-AF65-F5344CB8AC3E}">
        <p14:creationId xmlns:p14="http://schemas.microsoft.com/office/powerpoint/2010/main" val="34428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Have a</a:t>
            </a:r>
            <a:br>
              <a:rPr lang="en-US" dirty="0"/>
            </a:br>
            <a:r>
              <a:rPr lang="en-US" dirty="0"/>
              <a:t>Great Year!</a:t>
            </a:r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421" y="609600"/>
            <a:ext cx="9360418" cy="1955800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CHỦ ĐỀ GIÁO DỤC STEM TRONG GIÁO DỤC TRUNG HỌC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742C4-ECA1-479A-AC2B-0772682441F9}"/>
              </a:ext>
            </a:extLst>
          </p:cNvPr>
          <p:cNvSpPr/>
          <p:nvPr/>
        </p:nvSpPr>
        <p:spPr>
          <a:xfrm>
            <a:off x="7073630" y="4642243"/>
            <a:ext cx="396467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BCV. ĐẶNG MINH THU</a:t>
            </a:r>
            <a:endParaRPr lang="en-US" sz="2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34769" y="0"/>
            <a:ext cx="6223397" cy="6858000"/>
          </a:xfrm>
          <a:prstGeom prst="rect">
            <a:avLst/>
          </a:prstGeom>
          <a:gradFill flip="none" rotWithShape="1">
            <a:gsLst>
              <a:gs pos="100000">
                <a:srgbClr val="01B0EE"/>
              </a:gs>
              <a:gs pos="0">
                <a:srgbClr val="3E4EAD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Vizualus.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996-2D0B-4E1B-998A-4107E0F8DE91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15" idx="4"/>
            <a:endCxn id="16" idx="0"/>
          </p:cNvCxnSpPr>
          <p:nvPr/>
        </p:nvCxnSpPr>
        <p:spPr>
          <a:xfrm>
            <a:off x="1690843" y="4575590"/>
            <a:ext cx="0" cy="686559"/>
          </a:xfrm>
          <a:prstGeom prst="line">
            <a:avLst/>
          </a:prstGeom>
          <a:ln w="92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69246" y="2472889"/>
            <a:ext cx="243194" cy="243194"/>
          </a:xfrm>
          <a:prstGeom prst="ellips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69246" y="3402642"/>
            <a:ext cx="243194" cy="243194"/>
          </a:xfrm>
          <a:prstGeom prst="ellips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69246" y="4332396"/>
            <a:ext cx="243194" cy="243194"/>
          </a:xfrm>
          <a:prstGeom prst="ellips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69246" y="5262149"/>
            <a:ext cx="243194" cy="243194"/>
          </a:xfrm>
          <a:prstGeom prst="ellips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835" y="2584445"/>
            <a:ext cx="400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08921" y="2119741"/>
            <a:ext cx="2532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36325" y="3219650"/>
            <a:ext cx="2532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36325" y="4242483"/>
            <a:ext cx="2532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6325" y="5280836"/>
            <a:ext cx="25323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M </a:t>
            </a:r>
          </a:p>
        </p:txBody>
      </p:sp>
      <p:cxnSp>
        <p:nvCxnSpPr>
          <p:cNvPr id="10" name="Straight Connector 9"/>
          <p:cNvCxnSpPr>
            <a:stCxn id="14" idx="4"/>
            <a:endCxn id="15" idx="0"/>
          </p:cNvCxnSpPr>
          <p:nvPr/>
        </p:nvCxnSpPr>
        <p:spPr>
          <a:xfrm>
            <a:off x="1690843" y="3645836"/>
            <a:ext cx="0" cy="686559"/>
          </a:xfrm>
          <a:prstGeom prst="line">
            <a:avLst/>
          </a:prstGeom>
          <a:ln w="92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3" idx="4"/>
            <a:endCxn id="14" idx="0"/>
          </p:cNvCxnSpPr>
          <p:nvPr/>
        </p:nvCxnSpPr>
        <p:spPr>
          <a:xfrm>
            <a:off x="1690843" y="2716083"/>
            <a:ext cx="0" cy="686559"/>
          </a:xfrm>
          <a:prstGeom prst="line">
            <a:avLst/>
          </a:prstGeom>
          <a:ln w="92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36324" y="3593668"/>
            <a:ext cx="3930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CN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CN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CN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CN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36324" y="4637752"/>
            <a:ext cx="4187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6324" y="5662273"/>
            <a:ext cx="412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-371" r="34721"/>
          <a:stretch/>
        </p:blipFill>
        <p:spPr>
          <a:xfrm>
            <a:off x="6180829" y="-50880"/>
            <a:ext cx="6007100" cy="688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25" y="221382"/>
            <a:ext cx="6267357" cy="2451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92" y="20160"/>
            <a:ext cx="3131235" cy="223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6506705" y="2126074"/>
            <a:ext cx="2498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Roboto Bk" pitchFamily="2" charset="0"/>
                <a:cs typeface="Times New Roman" panose="02020603050405020304" pitchFamily="18" charset="0"/>
              </a:rPr>
              <a:t>Nhận </a:t>
            </a:r>
            <a:r>
              <a:rPr lang="en-US" sz="3200" b="1" dirty="0" err="1">
                <a:latin typeface="Times New Roman" panose="02020603050405020304" pitchFamily="18" charset="0"/>
                <a:ea typeface="Roboto Bk" pitchFamily="2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Roboto B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Roboto Bk" pitchFamily="2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Roboto B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Roboto Bk" pitchFamily="2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ea typeface="Roboto B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Roboto Bk" pitchFamily="2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ea typeface="Roboto Bk" pitchFamily="2" charset="0"/>
                <a:cs typeface="Times New Roman" panose="02020603050405020304" pitchFamily="18" charset="0"/>
              </a:rPr>
              <a:t> STEM</a:t>
            </a:r>
          </a:p>
        </p:txBody>
      </p:sp>
    </p:spTree>
    <p:extLst>
      <p:ext uri="{BB962C8B-B14F-4D97-AF65-F5344CB8AC3E}">
        <p14:creationId xmlns:p14="http://schemas.microsoft.com/office/powerpoint/2010/main" val="16978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12" y="-58984"/>
            <a:ext cx="9788304" cy="123342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CON SỐ PHẢI GHI NHỚ! 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68065" y="1733226"/>
            <a:ext cx="3525625" cy="3352800"/>
            <a:chOff x="1611" y="1248"/>
            <a:chExt cx="2448" cy="2256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824" y="1248"/>
              <a:ext cx="2016" cy="1821"/>
              <a:chOff x="1872" y="1824"/>
              <a:chExt cx="2016" cy="1821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30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Text Box 20"/>
            <p:cNvSpPr txBox="1">
              <a:spLocks noChangeArrowheads="1"/>
            </p:cNvSpPr>
            <p:nvPr/>
          </p:nvSpPr>
          <p:spPr bwMode="gray">
            <a:xfrm>
              <a:off x="2307" y="1621"/>
              <a:ext cx="936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THỨC TỔ CHỨC </a:t>
              </a:r>
            </a:p>
          </p:txBody>
        </p:sp>
      </p:grp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4434280" y="1742851"/>
            <a:ext cx="3525625" cy="3366176"/>
            <a:chOff x="1490" y="1248"/>
            <a:chExt cx="2448" cy="2265"/>
          </a:xfrm>
        </p:grpSpPr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1824" y="1248"/>
              <a:ext cx="2016" cy="1821"/>
              <a:chOff x="1872" y="1824"/>
              <a:chExt cx="2016" cy="1821"/>
            </a:xfrm>
          </p:grpSpPr>
          <p:sp>
            <p:nvSpPr>
              <p:cNvPr id="36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30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2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" name="Text Box 20"/>
            <p:cNvSpPr txBox="1">
              <a:spLocks noChangeArrowheads="1"/>
            </p:cNvSpPr>
            <p:nvPr/>
          </p:nvSpPr>
          <p:spPr bwMode="gray">
            <a:xfrm>
              <a:off x="2569" y="1564"/>
              <a:ext cx="524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0" dirty="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1490" y="3177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KỸ THUẬT </a:t>
              </a:r>
            </a:p>
          </p:txBody>
        </p:sp>
      </p:grp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8100495" y="1756227"/>
            <a:ext cx="3525625" cy="3352800"/>
            <a:chOff x="1611" y="1248"/>
            <a:chExt cx="2448" cy="225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1824" y="1248"/>
              <a:ext cx="2016" cy="1821"/>
              <a:chOff x="1872" y="1824"/>
              <a:chExt cx="2016" cy="1821"/>
            </a:xfrm>
          </p:grpSpPr>
          <p:sp>
            <p:nvSpPr>
              <p:cNvPr id="49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0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30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2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5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2575" y="1592"/>
              <a:ext cx="524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BÀI HỌC 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80255" y="0"/>
            <a:ext cx="3957731" cy="3944384"/>
            <a:chOff x="1611" y="1248"/>
            <a:chExt cx="2448" cy="2256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1824" y="1248"/>
              <a:ext cx="2016" cy="1821"/>
              <a:chOff x="1872" y="1824"/>
              <a:chExt cx="2016" cy="1821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30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5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6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Text Box 20"/>
            <p:cNvSpPr txBox="1">
              <a:spLocks noChangeArrowheads="1"/>
            </p:cNvSpPr>
            <p:nvPr/>
          </p:nvSpPr>
          <p:spPr bwMode="gray">
            <a:xfrm>
              <a:off x="2307" y="1621"/>
              <a:ext cx="936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THỨC TỔ CHỨC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58446" y="59990"/>
            <a:ext cx="6252554" cy="587728"/>
            <a:chOff x="0" y="648109"/>
            <a:chExt cx="1020527" cy="587728"/>
          </a:xfrm>
        </p:grpSpPr>
        <p:sp>
          <p:nvSpPr>
            <p:cNvPr id="23" name="Rectangle 22"/>
            <p:cNvSpPr/>
            <p:nvPr/>
          </p:nvSpPr>
          <p:spPr>
            <a:xfrm>
              <a:off x="0" y="648109"/>
              <a:ext cx="932815" cy="5388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23959" y="697013"/>
              <a:ext cx="996568" cy="538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/>
                <a:t>Dạy</a:t>
              </a:r>
              <a:r>
                <a:rPr lang="en-US" b="1" dirty="0"/>
                <a:t> </a:t>
              </a:r>
              <a:r>
                <a:rPr lang="en-US" b="1" dirty="0" err="1"/>
                <a:t>học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</a:t>
              </a:r>
              <a:r>
                <a:rPr lang="en-US" b="1" dirty="0" err="1"/>
                <a:t>môn</a:t>
              </a:r>
              <a:r>
                <a:rPr lang="en-US" b="1" dirty="0"/>
                <a:t> </a:t>
              </a:r>
              <a:r>
                <a:rPr lang="en-US" b="1" dirty="0" err="1"/>
                <a:t>khoa</a:t>
              </a:r>
              <a:r>
                <a:rPr lang="en-US" b="1" dirty="0"/>
                <a:t> </a:t>
              </a:r>
              <a:r>
                <a:rPr lang="en-US" b="1" dirty="0" err="1"/>
                <a:t>học</a:t>
              </a:r>
              <a:r>
                <a:rPr lang="en-US" b="1" dirty="0"/>
                <a:t> </a:t>
              </a:r>
              <a:r>
                <a:rPr lang="en-US" b="1" dirty="0" err="1"/>
                <a:t>theo</a:t>
              </a:r>
              <a:r>
                <a:rPr lang="en-US" b="1" dirty="0"/>
                <a:t> </a:t>
              </a:r>
              <a:r>
                <a:rPr lang="en-US" b="1" dirty="0" err="1"/>
                <a:t>bài</a:t>
              </a:r>
              <a:r>
                <a:rPr lang="en-US" b="1" dirty="0"/>
                <a:t> </a:t>
              </a:r>
              <a:r>
                <a:rPr lang="en-US" b="1" dirty="0" err="1"/>
                <a:t>học</a:t>
              </a:r>
              <a:r>
                <a:rPr lang="en-US" b="1" dirty="0"/>
                <a:t> STEM</a:t>
              </a:r>
              <a:endParaRPr lang="en-US" sz="1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58446" y="6005402"/>
            <a:ext cx="5999936" cy="569591"/>
            <a:chOff x="81481" y="778508"/>
            <a:chExt cx="983912" cy="494088"/>
          </a:xfrm>
        </p:grpSpPr>
        <p:sp>
          <p:nvSpPr>
            <p:cNvPr id="27" name="Rectangle 26"/>
            <p:cNvSpPr/>
            <p:nvPr/>
          </p:nvSpPr>
          <p:spPr>
            <a:xfrm>
              <a:off x="81481" y="778508"/>
              <a:ext cx="932815" cy="49408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132578" y="861964"/>
              <a:ext cx="932815" cy="300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/>
                <a:t>Tổ</a:t>
              </a:r>
              <a:r>
                <a:rPr lang="en-US" b="1" dirty="0"/>
                <a:t> </a:t>
              </a:r>
              <a:r>
                <a:rPr lang="en-US" b="1" dirty="0" err="1"/>
                <a:t>chức</a:t>
              </a:r>
              <a:r>
                <a:rPr lang="en-US" b="1" dirty="0"/>
                <a:t> </a:t>
              </a:r>
              <a:r>
                <a:rPr lang="en-US" b="1" dirty="0" err="1"/>
                <a:t>hoạt</a:t>
              </a:r>
              <a:r>
                <a:rPr lang="en-US" b="1" dirty="0"/>
                <a:t> </a:t>
              </a:r>
              <a:r>
                <a:rPr lang="en-US" b="1" dirty="0" err="1"/>
                <a:t>động</a:t>
              </a:r>
              <a:r>
                <a:rPr lang="en-US" b="1" dirty="0"/>
                <a:t> </a:t>
              </a:r>
              <a:r>
                <a:rPr lang="en-US" b="1" dirty="0" err="1"/>
                <a:t>nghiên</a:t>
              </a:r>
              <a:r>
                <a:rPr lang="en-US" b="1" dirty="0"/>
                <a:t> </a:t>
              </a:r>
              <a:r>
                <a:rPr lang="en-US" b="1" dirty="0" err="1"/>
                <a:t>cứu</a:t>
              </a:r>
              <a:r>
                <a:rPr lang="en-US" b="1" dirty="0"/>
                <a:t> </a:t>
              </a:r>
              <a:r>
                <a:rPr lang="en-US" b="1" dirty="0" err="1"/>
                <a:t>khoa</a:t>
              </a:r>
              <a:r>
                <a:rPr lang="en-US" b="1" dirty="0"/>
                <a:t> </a:t>
              </a:r>
              <a:r>
                <a:rPr lang="en-US" b="1" dirty="0" err="1"/>
                <a:t>học</a:t>
              </a:r>
              <a:r>
                <a:rPr lang="en-US" b="1" dirty="0"/>
                <a:t>, </a:t>
              </a:r>
              <a:r>
                <a:rPr lang="en-US" b="1" dirty="0" err="1"/>
                <a:t>kĩ</a:t>
              </a:r>
              <a:r>
                <a:rPr lang="en-US" b="1" dirty="0"/>
                <a:t> </a:t>
              </a:r>
              <a:r>
                <a:rPr lang="en-US" b="1" dirty="0" err="1"/>
                <a:t>thuật</a:t>
              </a:r>
              <a:endParaRPr lang="en-US" sz="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58445" y="2464890"/>
            <a:ext cx="5930821" cy="910507"/>
            <a:chOff x="0" y="697013"/>
            <a:chExt cx="956774" cy="910507"/>
          </a:xfrm>
        </p:grpSpPr>
        <p:sp>
          <p:nvSpPr>
            <p:cNvPr id="30" name="Rectangle 29"/>
            <p:cNvSpPr/>
            <p:nvPr/>
          </p:nvSpPr>
          <p:spPr>
            <a:xfrm>
              <a:off x="0" y="1068696"/>
              <a:ext cx="932815" cy="5388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23959" y="697013"/>
              <a:ext cx="932815" cy="538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217921" y="2890837"/>
            <a:ext cx="6031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STEM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21400" t="29560" r="18599" b="23033"/>
          <a:stretch/>
        </p:blipFill>
        <p:spPr>
          <a:xfrm>
            <a:off x="4924302" y="714229"/>
            <a:ext cx="6886698" cy="20142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17918" t="20989" r="16527" b="11975"/>
          <a:stretch/>
        </p:blipFill>
        <p:spPr>
          <a:xfrm>
            <a:off x="5129316" y="3500616"/>
            <a:ext cx="6605483" cy="24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95516" y="0"/>
            <a:ext cx="3525625" cy="3366176"/>
            <a:chOff x="1490" y="1248"/>
            <a:chExt cx="2448" cy="226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824" y="1248"/>
              <a:ext cx="2016" cy="1821"/>
              <a:chOff x="1872" y="1824"/>
              <a:chExt cx="2016" cy="1821"/>
            </a:xfrm>
          </p:grpSpPr>
          <p:sp>
            <p:nvSpPr>
              <p:cNvPr id="10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30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gray">
            <a:xfrm>
              <a:off x="2569" y="1564"/>
              <a:ext cx="524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0" dirty="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1490" y="3177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KỸ THUẬT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6DB60C-AF1A-9C4A-AC66-EEE48B646E3A}"/>
              </a:ext>
            </a:extLst>
          </p:cNvPr>
          <p:cNvGrpSpPr>
            <a:grpSpLocks noRot="1" noChangeAspect="1"/>
          </p:cNvGrpSpPr>
          <p:nvPr/>
        </p:nvGrpSpPr>
        <p:grpSpPr bwMode="auto">
          <a:xfrm>
            <a:off x="5015480" y="295531"/>
            <a:ext cx="6188326" cy="5764568"/>
            <a:chOff x="2516" y="2380"/>
            <a:chExt cx="7623" cy="710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E00CFA5A-CD9A-D141-8B69-6FD73FEDEB6C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21" y="2380"/>
              <a:ext cx="5138" cy="50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Xác định vấn đề hoặc nhu cầu thực tiễn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B158606E-B562-C846-AAFD-15AC2643A400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2534" y="3071"/>
              <a:ext cx="7154" cy="203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(Nội dung dạy học theo chương trình được sắp xếp lại phù hợp)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9280B164-F173-034D-B642-5F3BEAD96B59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2673" y="4002"/>
              <a:ext cx="898" cy="439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Toán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32E96112-F9E1-4643-AB23-95586E1CABAA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848" y="4002"/>
              <a:ext cx="898" cy="46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D297BE2D-B6A3-CC4A-9C2E-D45E5BE59BE1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103" y="4002"/>
              <a:ext cx="898" cy="439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Hóa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286815BA-8C4C-0046-B7FF-BB4DFA618832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6335" y="4002"/>
              <a:ext cx="898" cy="439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" name="Text Box 9">
              <a:extLst>
                <a:ext uri="{FF2B5EF4-FFF2-40B4-BE49-F238E27FC236}">
                  <a16:creationId xmlns:a16="http://schemas.microsoft.com/office/drawing/2014/main" id="{F152AE1F-FFBA-CD48-AADC-B6190B4E9774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21" y="3231"/>
              <a:ext cx="5092" cy="54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Nghiên cứu lý thuyết nền (học kiến thức mới)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4EE72EC4-45B3-964F-86A0-00B371B27990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7489" y="4002"/>
              <a:ext cx="898" cy="42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Tin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7C570A0F-4C21-8E4F-AA89-91A8813758C4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8617" y="4014"/>
              <a:ext cx="898" cy="4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CN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EC9C6C00-739E-B64B-845A-3654F1E77B8E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42" y="5340"/>
              <a:ext cx="5138" cy="50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 xuất các giải pháp khả dĩ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210BC2F3-5C2F-134E-A271-7052168E7B0E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59" y="6054"/>
              <a:ext cx="5138" cy="50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 giải pháp tốt nhất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45690E5D-2B68-AE4E-A76D-3A6B312DFA05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21" y="6749"/>
              <a:ext cx="5138" cy="50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Chế tạo mô hình hoặc mẫu thử nghiệm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2" name="Text Box 15">
              <a:extLst>
                <a:ext uri="{FF2B5EF4-FFF2-40B4-BE49-F238E27FC236}">
                  <a16:creationId xmlns:a16="http://schemas.microsoft.com/office/drawing/2014/main" id="{85F11CAA-BE81-3545-9F5B-239F7D48A2FB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21" y="7494"/>
              <a:ext cx="5138" cy="50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Thử nghiệm và đánh giá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3" name="Text Box 16">
              <a:extLst>
                <a:ext uri="{FF2B5EF4-FFF2-40B4-BE49-F238E27FC236}">
                  <a16:creationId xmlns:a16="http://schemas.microsoft.com/office/drawing/2014/main" id="{E38C4DEB-0320-4E46-A7F9-DD9C14DDC60B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21" y="8197"/>
              <a:ext cx="5138" cy="50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Chia sẻ và thảo luận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34" name="AutoShape 17">
              <a:extLst>
                <a:ext uri="{FF2B5EF4-FFF2-40B4-BE49-F238E27FC236}">
                  <a16:creationId xmlns:a16="http://schemas.microsoft.com/office/drawing/2014/main" id="{2447949B-644D-4040-AFD8-9E1A53317604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2886"/>
              <a:ext cx="0" cy="18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18">
              <a:extLst>
                <a:ext uri="{FF2B5EF4-FFF2-40B4-BE49-F238E27FC236}">
                  <a16:creationId xmlns:a16="http://schemas.microsoft.com/office/drawing/2014/main" id="{942297BB-6DE4-3745-B88C-7F3F53ED596F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5108"/>
              <a:ext cx="0" cy="23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9">
              <a:extLst>
                <a:ext uri="{FF2B5EF4-FFF2-40B4-BE49-F238E27FC236}">
                  <a16:creationId xmlns:a16="http://schemas.microsoft.com/office/drawing/2014/main" id="{B6A3C650-79A0-1D41-BBD1-B0308AF0E459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5846"/>
              <a:ext cx="0" cy="23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20">
              <a:extLst>
                <a:ext uri="{FF2B5EF4-FFF2-40B4-BE49-F238E27FC236}">
                  <a16:creationId xmlns:a16="http://schemas.microsoft.com/office/drawing/2014/main" id="{55497D75-544D-FD45-A8B9-B541A5EF9EA9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6517"/>
              <a:ext cx="0" cy="23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21">
              <a:extLst>
                <a:ext uri="{FF2B5EF4-FFF2-40B4-BE49-F238E27FC236}">
                  <a16:creationId xmlns:a16="http://schemas.microsoft.com/office/drawing/2014/main" id="{C44E4AE4-AB69-DB4E-A601-ABDB1A575A58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7255"/>
              <a:ext cx="0" cy="23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22">
              <a:extLst>
                <a:ext uri="{FF2B5EF4-FFF2-40B4-BE49-F238E27FC236}">
                  <a16:creationId xmlns:a16="http://schemas.microsoft.com/office/drawing/2014/main" id="{6665F0EF-3D3A-FF4E-89A4-E3572C8C2D11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71" y="8000"/>
              <a:ext cx="0" cy="23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23">
              <a:extLst>
                <a:ext uri="{FF2B5EF4-FFF2-40B4-BE49-F238E27FC236}">
                  <a16:creationId xmlns:a16="http://schemas.microsoft.com/office/drawing/2014/main" id="{D9D0D221-C8B3-DC4C-B9B5-6B66B0CB4BC0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8641" y="9216"/>
              <a:ext cx="1479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24">
              <a:extLst>
                <a:ext uri="{FF2B5EF4-FFF2-40B4-BE49-F238E27FC236}">
                  <a16:creationId xmlns:a16="http://schemas.microsoft.com/office/drawing/2014/main" id="{CE517FC1-CAEE-D447-8E60-B6012A4BCFCF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V="1">
              <a:off x="10138" y="2621"/>
              <a:ext cx="1" cy="659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AutoShape 25">
              <a:extLst>
                <a:ext uri="{FF2B5EF4-FFF2-40B4-BE49-F238E27FC236}">
                  <a16:creationId xmlns:a16="http://schemas.microsoft.com/office/drawing/2014/main" id="{5C937717-5B41-3C42-80EC-55BF5EA78B57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H="1">
              <a:off x="8659" y="2621"/>
              <a:ext cx="1479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26">
              <a:extLst>
                <a:ext uri="{FF2B5EF4-FFF2-40B4-BE49-F238E27FC236}">
                  <a16:creationId xmlns:a16="http://schemas.microsoft.com/office/drawing/2014/main" id="{6641CD5E-3CB4-F04E-A398-22EB2388A53D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H="1">
              <a:off x="2516" y="9216"/>
              <a:ext cx="987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AutoShape 27">
              <a:extLst>
                <a:ext uri="{FF2B5EF4-FFF2-40B4-BE49-F238E27FC236}">
                  <a16:creationId xmlns:a16="http://schemas.microsoft.com/office/drawing/2014/main" id="{07B0A1BF-6EBD-BB4D-85CE-5DF8741E72E3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V="1">
              <a:off x="2535" y="5570"/>
              <a:ext cx="0" cy="3646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AutoShape 28">
              <a:extLst>
                <a:ext uri="{FF2B5EF4-FFF2-40B4-BE49-F238E27FC236}">
                  <a16:creationId xmlns:a16="http://schemas.microsoft.com/office/drawing/2014/main" id="{4AA4625D-E900-6B4F-8367-26222A02C9F1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2534" y="5570"/>
              <a:ext cx="1008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6" name="Text Box 29">
              <a:extLst>
                <a:ext uri="{FF2B5EF4-FFF2-40B4-BE49-F238E27FC236}">
                  <a16:creationId xmlns:a16="http://schemas.microsoft.com/office/drawing/2014/main" id="{82DD65D2-0C75-EB45-B721-DDD6E7BDCD2C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03" y="8975"/>
              <a:ext cx="5138" cy="50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Điều chỉnh thiết kế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9479" y="798962"/>
            <a:ext cx="9325941" cy="39659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dirty="0"/>
              <a:t>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MINH HỌA MỘT GIÁO ÁN BÀI HỌC STEM</a:t>
            </a:r>
            <a:b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ĐÈN NGỦ DÙNG NGUỒN ĐIỆN TỪ CỦ QUẢ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74899"/>
              </p:ext>
            </p:extLst>
          </p:nvPr>
        </p:nvGraphicFramePr>
        <p:xfrm>
          <a:off x="0" y="946479"/>
          <a:ext cx="12192000" cy="598044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092013">
                  <a:extLst>
                    <a:ext uri="{9D8B030D-6E8A-4147-A177-3AD203B41FA5}">
                      <a16:colId xmlns:a16="http://schemas.microsoft.com/office/drawing/2014/main" val="565441118"/>
                    </a:ext>
                  </a:extLst>
                </a:gridCol>
                <a:gridCol w="11099987">
                  <a:extLst>
                    <a:ext uri="{9D8B030D-6E8A-4147-A177-3AD203B41FA5}">
                      <a16:colId xmlns:a16="http://schemas.microsoft.com/office/drawing/2014/main" val="2438026908"/>
                    </a:ext>
                  </a:extLst>
                </a:gridCol>
              </a:tblGrid>
              <a:tr h="675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23495" marT="838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NỘI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BƯỚC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3495" marT="838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76635"/>
                  </a:ext>
                </a:extLst>
              </a:tr>
              <a:tr h="981647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3495" marT="838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nay, pin điện hóa đang được sử dụng rất phổ biến trong cuộc sống. Tuy nhiên, rác thải pin điện hóa lại là một trong những nguyên nhân gây ô nhiễm môi trườn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23495" marT="838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78877"/>
                  </a:ext>
                </a:extLst>
              </a:tr>
              <a:tr h="1581126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3495" marT="838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nay, pin điện hóa đang được sử dụng rất phổ biến trong cuộc sống. Tuy nhiên, rác Sự điện li 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 11);Quá trình oxi hóa khử (Hóa 10);Thiết kế và bản vẽ kĩ thuật (Công nghệ 11);Thống kê (Toán 10)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vi-VN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 và nguyên tắc hoạt động của pin điện hóa (Vật lí 11);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thức của định luật Ôm với toàn mạch; Công thức tính hiệu suất và công suất của pin điện hóa, suất điện động của bộ nguồn trong các cách ghép nguồn điện thành bộ (Bài 8, 9, 10 – Vật lí lớp 11).</a:t>
                      </a:r>
                      <a:endParaRPr lang="en-US" sz="20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3495" marT="838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59447"/>
                  </a:ext>
                </a:extLst>
              </a:tr>
              <a:tr h="689399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3,4</a:t>
                      </a:r>
                    </a:p>
                  </a:txBody>
                  <a:tcPr marL="68580" marR="23495" marT="838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cứu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tài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liệu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thiết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mạch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điện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23495" marT="838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53616"/>
                  </a:ext>
                </a:extLst>
              </a:tr>
              <a:tr h="1281387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5,6</a:t>
                      </a:r>
                    </a:p>
                  </a:txBody>
                  <a:tcPr marL="68580" marR="23495" marT="838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0"/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SG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3495" marT="838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81190"/>
                  </a:ext>
                </a:extLst>
              </a:tr>
              <a:tr h="702134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7,8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3495" marT="838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0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fr-FR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fr-FR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fr-FR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fr-FR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fr-FR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fr-FR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fr-FR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fr-FR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23495" marT="838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040554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6680" y="2189018"/>
            <a:ext cx="9958939" cy="1195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dirty="0"/>
              <a:t> 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44424" y="798962"/>
            <a:ext cx="10986485" cy="1195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99479" y="2479042"/>
            <a:ext cx="10986485" cy="1195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117954" y="2884983"/>
            <a:ext cx="2187747" cy="421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69">
                <a:solidFill>
                  <a:schemeClr val="bg1">
                    <a:alpha val="38000"/>
                  </a:schemeClr>
                </a:solidFill>
                <a:latin typeface="Roboto Bk" pitchFamily="2" charset="0"/>
                <a:ea typeface="Roboto Bk" pitchFamily="2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3249" y="4758430"/>
            <a:ext cx="2779956" cy="162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6224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Easy </a:t>
            </a:r>
            <a:br>
              <a:rPr lang="en-US" sz="6224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</a:br>
            <a:r>
              <a:rPr lang="en-US" sz="6224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Steps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32759" y="4878019"/>
            <a:ext cx="0" cy="1263026"/>
          </a:xfrm>
          <a:prstGeom prst="line">
            <a:avLst/>
          </a:prstGeom>
          <a:ln>
            <a:solidFill>
              <a:srgbClr val="787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Vizualus.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996-2D0B-4E1B-998A-4107E0F8DE9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58692"/>
              </p:ext>
            </p:extLst>
          </p:nvPr>
        </p:nvGraphicFramePr>
        <p:xfrm>
          <a:off x="0" y="1"/>
          <a:ext cx="12192000" cy="684615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336244">
                  <a:extLst>
                    <a:ext uri="{9D8B030D-6E8A-4147-A177-3AD203B41FA5}">
                      <a16:colId xmlns:a16="http://schemas.microsoft.com/office/drawing/2014/main" val="4186782727"/>
                    </a:ext>
                  </a:extLst>
                </a:gridCol>
                <a:gridCol w="1148484">
                  <a:extLst>
                    <a:ext uri="{9D8B030D-6E8A-4147-A177-3AD203B41FA5}">
                      <a16:colId xmlns:a16="http://schemas.microsoft.com/office/drawing/2014/main" val="2112797536"/>
                    </a:ext>
                  </a:extLst>
                </a:gridCol>
                <a:gridCol w="3440585">
                  <a:extLst>
                    <a:ext uri="{9D8B030D-6E8A-4147-A177-3AD203B41FA5}">
                      <a16:colId xmlns:a16="http://schemas.microsoft.com/office/drawing/2014/main" val="3981495346"/>
                    </a:ext>
                  </a:extLst>
                </a:gridCol>
                <a:gridCol w="2877310">
                  <a:extLst>
                    <a:ext uri="{9D8B030D-6E8A-4147-A177-3AD203B41FA5}">
                      <a16:colId xmlns:a16="http://schemas.microsoft.com/office/drawing/2014/main" val="2516150773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1842819219"/>
                    </a:ext>
                  </a:extLst>
                </a:gridCol>
              </a:tblGrid>
              <a:tr h="27022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CỦA 05 HOẠT ĐỘNG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43418"/>
                  </a:ext>
                </a:extLst>
              </a:tr>
              <a:tr h="251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tiêu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Nội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liệu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học tập dự kiến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217135"/>
                  </a:ext>
                </a:extLst>
              </a:tr>
              <a:tr h="132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tiết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Tiếp nhận nhiệm vụ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Thống nhất tiêu chí sản phẩm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ý qui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tắc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toàn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sát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giải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thích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/video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PHT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1, 3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tiêu chí sản phẩm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lời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tập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chép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3646"/>
                  </a:ext>
                </a:extLst>
              </a:tr>
              <a:tr h="160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tuần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Ở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cứu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kiến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nền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Tìm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hiểu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 niệm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Xác định phương án khả thi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+Vẽ phác thảo bản thiết kế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PĐG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PHT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S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1, 3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A0,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(HS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pháp được đề xuất; hồ sơ học tập được ghi chép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502871"/>
                  </a:ext>
                </a:extLst>
              </a:tr>
              <a:tr h="132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tiết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Tổng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kết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kiến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nền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 trình (bản thiết kế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án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PHT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A0)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PĐG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lời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 thiết kế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tập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chép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5704"/>
                  </a:ext>
                </a:extLst>
              </a:tr>
              <a:tr h="1113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Buổi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kĩ thuật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đánh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điều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chỉnh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PHT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S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S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PĐG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 1 và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Bản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chép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kết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quả, PHT3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hoàn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thành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tập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chép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70554"/>
                  </a:ext>
                </a:extLst>
              </a:tr>
              <a:tr h="960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 trình (trình bày sản phẩm và cách sử dụng)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tiêu chí đánh giá sản phẩm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sản phẩm nhóm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̃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hoàn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thành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bản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chép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ý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kiến, nhận xét đánh giá, ý tưởng cải tiến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24" marR="3232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59911"/>
                  </a:ext>
                </a:extLst>
              </a:tr>
            </a:tbl>
          </a:graphicData>
        </a:graphic>
      </p:graphicFrame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5986038" y="622378"/>
            <a:ext cx="3525625" cy="3352800"/>
            <a:chOff x="1611" y="1248"/>
            <a:chExt cx="2448" cy="2256"/>
          </a:xfrm>
        </p:grpSpPr>
        <p:grpSp>
          <p:nvGrpSpPr>
            <p:cNvPr id="40" name="Group 4"/>
            <p:cNvGrpSpPr>
              <a:grpSpLocks/>
            </p:cNvGrpSpPr>
            <p:nvPr/>
          </p:nvGrpSpPr>
          <p:grpSpPr bwMode="auto">
            <a:xfrm>
              <a:off x="1824" y="1248"/>
              <a:ext cx="2016" cy="1821"/>
              <a:chOff x="1872" y="1824"/>
              <a:chExt cx="2016" cy="1821"/>
            </a:xfrm>
          </p:grpSpPr>
          <p:sp>
            <p:nvSpPr>
              <p:cNvPr id="43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30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6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9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1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 b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" name="Text Box 20"/>
            <p:cNvSpPr txBox="1">
              <a:spLocks noChangeArrowheads="1"/>
            </p:cNvSpPr>
            <p:nvPr/>
          </p:nvSpPr>
          <p:spPr bwMode="gray">
            <a:xfrm>
              <a:off x="2640" y="1617"/>
              <a:ext cx="524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BÀI HỌC  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4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27718" y="101144"/>
            <a:ext cx="8649324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TIẾN TRÌNH CHUNG CỦA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MỘT BÀI HỌC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17666"/>
              </p:ext>
            </p:extLst>
          </p:nvPr>
        </p:nvGraphicFramePr>
        <p:xfrm>
          <a:off x="928527" y="843686"/>
          <a:ext cx="10644637" cy="278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Bitmap Image" r:id="rId3" imgW="6147116" imgH="1663492" progId="Paint.Picture">
                  <p:embed/>
                </p:oleObj>
              </mc:Choice>
              <mc:Fallback>
                <p:oleObj name="Bitmap Image" r:id="rId3" imgW="6147116" imgH="166349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527" y="843686"/>
                        <a:ext cx="10644637" cy="2780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89586" y="3957151"/>
            <a:ext cx="7947259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4. PHIẾU KẾ HOẠCH THỰC HIỆN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4453"/>
              </p:ext>
            </p:extLst>
          </p:nvPr>
        </p:nvGraphicFramePr>
        <p:xfrm>
          <a:off x="928527" y="4699693"/>
          <a:ext cx="10247705" cy="12293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637407">
                  <a:extLst>
                    <a:ext uri="{9D8B030D-6E8A-4147-A177-3AD203B41FA5}">
                      <a16:colId xmlns:a16="http://schemas.microsoft.com/office/drawing/2014/main" val="249525653"/>
                    </a:ext>
                  </a:extLst>
                </a:gridCol>
                <a:gridCol w="1813844">
                  <a:extLst>
                    <a:ext uri="{9D8B030D-6E8A-4147-A177-3AD203B41FA5}">
                      <a16:colId xmlns:a16="http://schemas.microsoft.com/office/drawing/2014/main" val="1964578053"/>
                    </a:ext>
                  </a:extLst>
                </a:gridCol>
                <a:gridCol w="1957311">
                  <a:extLst>
                    <a:ext uri="{9D8B030D-6E8A-4147-A177-3AD203B41FA5}">
                      <a16:colId xmlns:a16="http://schemas.microsoft.com/office/drawing/2014/main" val="3647346179"/>
                    </a:ext>
                  </a:extLst>
                </a:gridCol>
                <a:gridCol w="2164316">
                  <a:extLst>
                    <a:ext uri="{9D8B030D-6E8A-4147-A177-3AD203B41FA5}">
                      <a16:colId xmlns:a16="http://schemas.microsoft.com/office/drawing/2014/main" val="559096592"/>
                    </a:ext>
                  </a:extLst>
                </a:gridCol>
                <a:gridCol w="1764655">
                  <a:extLst>
                    <a:ext uri="{9D8B030D-6E8A-4147-A177-3AD203B41FA5}">
                      <a16:colId xmlns:a16="http://schemas.microsoft.com/office/drawing/2014/main" val="2924282339"/>
                    </a:ext>
                  </a:extLst>
                </a:gridCol>
                <a:gridCol w="1910172">
                  <a:extLst>
                    <a:ext uri="{9D8B030D-6E8A-4147-A177-3AD203B41FA5}">
                      <a16:colId xmlns:a16="http://schemas.microsoft.com/office/drawing/2014/main" val="334862714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Hoạt động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Sản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phẩm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Tiêu chí đánh giá cơ bản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Thời gian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Người phụ trách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5757388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1991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2.potx" id="{C7E6B991-3A23-437A-8D29-ED281D521976}" vid="{F26B006C-EE13-4475-892D-508C9086ECB4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thuthuatphanmem.vn_Slide PowerPoint đẹp 38</Template>
  <TotalTime>3391</TotalTime>
  <Words>2732</Words>
  <PresentationFormat>Widescreen</PresentationFormat>
  <Paragraphs>465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</vt:lpstr>
      <vt:lpstr>Roboto Bk</vt:lpstr>
      <vt:lpstr>Roboto Th</vt:lpstr>
      <vt:lpstr>Times New Roman</vt:lpstr>
      <vt:lpstr>Back to School 16x9</vt:lpstr>
      <vt:lpstr>Bitmap Image</vt:lpstr>
      <vt:lpstr>LỊCH TRÌNH CHƯƠNG TRÌNH TẬP HUẤN STEM NGÀY 8/10/2020</vt:lpstr>
      <vt:lpstr>XÂY DỰNG CHỦ ĐỀ GIÁO DỤC STEM TRONG GIÁO DỤC TRUNG HỌC</vt:lpstr>
      <vt:lpstr>PowerPoint Presentation</vt:lpstr>
      <vt:lpstr>1. NHỮNG CON SỐ PHẢI GHI NHỚ! </vt:lpstr>
      <vt:lpstr>PowerPoint Presentation</vt:lpstr>
      <vt:lpstr>PowerPoint Presentation</vt:lpstr>
      <vt:lpstr> 2. MINH HỌA MỘT GIÁO ÁN BÀI HỌC STEM CHỦ ĐỀ: THIẾT KẾ ĐÈN NGỦ DÙNG NGUỒN ĐIỆN TỪ CỦ QUẢ </vt:lpstr>
      <vt:lpstr>PowerPoint Presentation</vt:lpstr>
      <vt:lpstr>PowerPoint Presentation</vt:lpstr>
      <vt:lpstr>5. KIỂM TRA ĐÁNH GIÁ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6. THIẾT KẾ CÁC THÍ NGHIỆM STEM</vt:lpstr>
      <vt:lpstr>TRẢI NGHIỆM</vt:lpstr>
      <vt:lpstr>Let’s Have a Great Year!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2020-10-07T16:25:37Z</cp:lastPrinted>
  <dcterms:created xsi:type="dcterms:W3CDTF">2020-10-05T07:27:30Z</dcterms:created>
  <dcterms:modified xsi:type="dcterms:W3CDTF">2020-10-19T12:09:26Z</dcterms:modified>
</cp:coreProperties>
</file>