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58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61" r:id="rId12"/>
    <p:sldId id="274" r:id="rId13"/>
    <p:sldId id="275" r:id="rId14"/>
    <p:sldId id="276" r:id="rId15"/>
    <p:sldId id="277" r:id="rId16"/>
    <p:sldId id="278" r:id="rId17"/>
    <p:sldId id="28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A118A-3A19-4EC1-8F82-61EC5B47F11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FA144-8CCB-4E0A-9BB5-72AA375C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5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1A71-10B5-4A53-844A-333DB9ADD5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6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5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7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4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2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2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6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5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0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8740-1ABC-4C65-B458-FA226EB95F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8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3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4.xml"/><Relationship Id="rId12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2.xml"/><Relationship Id="rId11" Type="http://schemas.openxmlformats.org/officeDocument/2006/relationships/image" Target="../media/image15.gif"/><Relationship Id="rId5" Type="http://schemas.openxmlformats.org/officeDocument/2006/relationships/image" Target="../media/image12.png"/><Relationship Id="rId10" Type="http://schemas.openxmlformats.org/officeDocument/2006/relationships/image" Target="../media/image14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gif"/><Relationship Id="rId1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6.GIF"/><Relationship Id="rId4" Type="http://schemas.openxmlformats.org/officeDocument/2006/relationships/image" Target="../media/image25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907" y="219254"/>
            <a:ext cx="3804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56457" y="2451208"/>
            <a:ext cx="3488399" cy="1608320"/>
            <a:chOff x="8273704" y="2976535"/>
            <a:chExt cx="3488399" cy="1608320"/>
          </a:xfrm>
        </p:grpSpPr>
        <p:grpSp>
          <p:nvGrpSpPr>
            <p:cNvPr id="6" name="Group 5"/>
            <p:cNvGrpSpPr/>
            <p:nvPr/>
          </p:nvGrpSpPr>
          <p:grpSpPr>
            <a:xfrm>
              <a:off x="8273704" y="2976535"/>
              <a:ext cx="3488399" cy="1608320"/>
              <a:chOff x="6146611" y="5061527"/>
              <a:chExt cx="3488399" cy="1608320"/>
            </a:xfrm>
          </p:grpSpPr>
          <p:sp>
            <p:nvSpPr>
              <p:cNvPr id="8" name="Right Triangle 7"/>
              <p:cNvSpPr/>
              <p:nvPr/>
            </p:nvSpPr>
            <p:spPr>
              <a:xfrm>
                <a:off x="6526142" y="5196524"/>
                <a:ext cx="2759092" cy="1348461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46611" y="6239781"/>
                <a:ext cx="404278" cy="4001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76366" y="5061527"/>
                <a:ext cx="349776" cy="4001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N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317294" y="6269737"/>
                <a:ext cx="317716" cy="4001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8660439" y="4240018"/>
              <a:ext cx="206062" cy="2060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9424" y="1659971"/>
            <a:ext cx="95854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Cho tam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M.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100+ hình ảnh hoạt hình đang suy nghĩ - hinhanhsieudep.ne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65" y="91944"/>
            <a:ext cx="1961343" cy="15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08006" y="2581544"/>
                <a:ext cx="5651932" cy="503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MNP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006" y="2581544"/>
                <a:ext cx="5651932" cy="503279"/>
              </a:xfrm>
              <a:prstGeom prst="rect">
                <a:avLst/>
              </a:prstGeom>
              <a:blipFill rotWithShape="0">
                <a:blip r:embed="rId3"/>
                <a:stretch>
                  <a:fillRect t="-8434" r="-1079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32752" y="3002382"/>
                <a:ext cx="5197192" cy="503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acc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52" y="3002382"/>
                <a:ext cx="5197192" cy="503279"/>
              </a:xfrm>
              <a:prstGeom prst="rect">
                <a:avLst/>
              </a:prstGeom>
              <a:blipFill rotWithShape="0">
                <a:blip r:embed="rId4"/>
                <a:stretch>
                  <a:fillRect t="-9756" r="-1055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2752" y="3455709"/>
                <a:ext cx="6662017" cy="503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acc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52" y="3455709"/>
                <a:ext cx="6662017" cy="503279"/>
              </a:xfrm>
              <a:prstGeom prst="rect">
                <a:avLst/>
              </a:prstGeom>
              <a:blipFill rotWithShape="0">
                <a:blip r:embed="rId5"/>
                <a:stretch>
                  <a:fillRect t="-8537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05905" y="4281966"/>
            <a:ext cx="2659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7565" y="5319579"/>
            <a:ext cx="7310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sz="26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8276" y="5865870"/>
            <a:ext cx="67901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67880" y="4541838"/>
            <a:ext cx="12394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SGK)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3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71033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101199" y="1231084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noProof="0" dirty="0" err="1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Mất</a:t>
              </a:r>
              <a:r>
                <a:rPr lang="en-GB" sz="2400" b="1" noProof="0" dirty="0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400" b="1" noProof="0" dirty="0" err="1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lượt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Mất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lượt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35849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Vỗ</a:t>
              </a:r>
              <a:r>
                <a:rPr lang="en-GB" sz="2800" b="1" noProof="0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0128217" y="5929809"/>
            <a:ext cx="1697988" cy="55439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1360086" y="232864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" action="ppaction://noaction"/>
              </a:rPr>
              <a:t>1</a:t>
            </a:r>
            <a:endParaRPr kumimoji="0" lang="vi-VN" sz="44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2859310" y="383494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" action="ppaction://noaction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350489" y="382206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6302" y="241265"/>
            <a:ext cx="46281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710330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629167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562468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Rounded Rectangle 62">
            <a:hlinkClick r:id="rId13" action="ppaction://hlinksldjump"/>
          </p:cNvPr>
          <p:cNvSpPr/>
          <p:nvPr/>
        </p:nvSpPr>
        <p:spPr>
          <a:xfrm>
            <a:off x="2850883" y="237353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ction Button: End 4">
            <a:hlinkClick r:id="rId14" action="ppaction://hlinksldjump" highlightClick="1"/>
          </p:cNvPr>
          <p:cNvSpPr/>
          <p:nvPr/>
        </p:nvSpPr>
        <p:spPr>
          <a:xfrm>
            <a:off x="450761" y="5929809"/>
            <a:ext cx="1197735" cy="45811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1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2.96296E-6 L -3.7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69" y="2820473"/>
            <a:ext cx="2413432" cy="2510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69" y="172495"/>
            <a:ext cx="1577740" cy="248615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842482" y="979166"/>
            <a:ext cx="4545278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Cho tam </a:t>
            </a:r>
            <a:r>
              <a:rPr lang="en-US" sz="3200" dirty="0" err="1">
                <a:solidFill>
                  <a:srgbClr val="FFFF00"/>
                </a:solidFill>
              </a:rPr>
              <a:t>giác</a:t>
            </a:r>
            <a:r>
              <a:rPr lang="en-US" sz="3200" dirty="0">
                <a:solidFill>
                  <a:srgbClr val="FFFF00"/>
                </a:solidFill>
              </a:rPr>
              <a:t> ABC   </a:t>
            </a:r>
          </a:p>
          <a:p>
            <a:pPr algn="ctr"/>
            <a:r>
              <a:rPr lang="en-US" sz="3200" dirty="0" err="1">
                <a:solidFill>
                  <a:srgbClr val="FFFF00"/>
                </a:solidFill>
              </a:rPr>
              <a:t>Khi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đó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số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đo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góc</a:t>
            </a:r>
            <a:r>
              <a:rPr lang="en-US" sz="3200" dirty="0">
                <a:solidFill>
                  <a:srgbClr val="FFFF00"/>
                </a:solidFill>
              </a:rPr>
              <a:t> B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bằng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bao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nhiêu</a:t>
            </a:r>
            <a:r>
              <a:rPr lang="en-US" sz="3200" dirty="0">
                <a:solidFill>
                  <a:srgbClr val="FFFF00"/>
                </a:solidFill>
              </a:rPr>
              <a:t> 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01" y="2730321"/>
            <a:ext cx="1391999" cy="83176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580093" y="5308439"/>
            <a:ext cx="1591821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95" y="2730321"/>
            <a:ext cx="2432023" cy="26010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562625" y="5308439"/>
            <a:ext cx="1608313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44" y="2730321"/>
            <a:ext cx="2419437" cy="26010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538412" y="5308439"/>
            <a:ext cx="1670789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26" y="2592664"/>
            <a:ext cx="2383353" cy="272719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571460" y="5308439"/>
            <a:ext cx="1697055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43639" y="815176"/>
            <a:ext cx="3552696" cy="1843477"/>
            <a:chOff x="613183" y="4845844"/>
            <a:chExt cx="3988579" cy="184347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544761" y="6465196"/>
              <a:ext cx="2726502" cy="386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953037" y="5090294"/>
              <a:ext cx="604603" cy="139929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927280" y="5084536"/>
              <a:ext cx="3343983" cy="138066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201873" y="6217513"/>
              <a:ext cx="3998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2784" y="6289211"/>
              <a:ext cx="4160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3183" y="4845844"/>
              <a:ext cx="3998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60784" y="6134501"/>
              <a:ext cx="552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10019" y="6134501"/>
              <a:ext cx="672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115</a:t>
              </a:r>
              <a:r>
                <a:rPr lang="en-US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9850" y="4672"/>
            <a:ext cx="1970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Câu1</a:t>
            </a:r>
            <a:endParaRPr 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tion Button: Beginning 2">
            <a:hlinkClick r:id="rId7" action="ppaction://hlinksldjump" highlightClick="1"/>
          </p:cNvPr>
          <p:cNvSpPr/>
          <p:nvPr/>
        </p:nvSpPr>
        <p:spPr>
          <a:xfrm>
            <a:off x="10655179" y="5989711"/>
            <a:ext cx="714790" cy="4389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46" y="2775397"/>
            <a:ext cx="2413432" cy="2510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23" y="289239"/>
            <a:ext cx="1577740" cy="248615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842482" y="979166"/>
            <a:ext cx="5296966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62" y="2655742"/>
            <a:ext cx="1391999" cy="83176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256687" y="5152225"/>
            <a:ext cx="2246369" cy="1531910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88" y="2608776"/>
            <a:ext cx="2432023" cy="26010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6415217" y="5138202"/>
            <a:ext cx="2075914" cy="1517000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49" y="2541074"/>
            <a:ext cx="2383353" cy="272719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3914443" y="5163960"/>
            <a:ext cx="2072652" cy="1533054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850" y="4672"/>
            <a:ext cx="21820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867" y="2655742"/>
            <a:ext cx="2432023" cy="2601096"/>
          </a:xfrm>
          <a:prstGeom prst="rect">
            <a:avLst/>
          </a:prstGeom>
        </p:spPr>
      </p:pic>
      <p:sp>
        <p:nvSpPr>
          <p:cNvPr id="32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8928275" y="5138202"/>
            <a:ext cx="2075914" cy="156396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ction Button: Beginning 32">
            <a:hlinkClick r:id="rId7" action="ppaction://hlinksldjump" highlightClick="1"/>
          </p:cNvPr>
          <p:cNvSpPr/>
          <p:nvPr/>
        </p:nvSpPr>
        <p:spPr>
          <a:xfrm>
            <a:off x="11110597" y="6216286"/>
            <a:ext cx="714790" cy="4389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0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5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48" y="2884868"/>
            <a:ext cx="2413432" cy="2510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36" y="-72293"/>
            <a:ext cx="1577740" cy="248615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115169" y="979166"/>
            <a:ext cx="5272591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Cho tam </a:t>
            </a:r>
            <a:r>
              <a:rPr lang="en-US" sz="3200" dirty="0" err="1" smtClean="0">
                <a:solidFill>
                  <a:srgbClr val="FFFF00"/>
                </a:solidFill>
              </a:rPr>
              <a:t>giác</a:t>
            </a:r>
            <a:r>
              <a:rPr lang="en-US" sz="3200" dirty="0" smtClean="0">
                <a:solidFill>
                  <a:srgbClr val="FFFF00"/>
                </a:solidFill>
              </a:rPr>
              <a:t> MNP </a:t>
            </a:r>
            <a:r>
              <a:rPr lang="en-US" sz="3200" dirty="0" err="1" smtClean="0">
                <a:solidFill>
                  <a:srgbClr val="FFFF00"/>
                </a:solidFill>
              </a:rPr>
              <a:t>vuông</a:t>
            </a:r>
            <a:r>
              <a:rPr lang="en-US" sz="3200" dirty="0" smtClean="0">
                <a:solidFill>
                  <a:srgbClr val="FFFF00"/>
                </a:solidFill>
              </a:rPr>
              <a:t> ở M, </a:t>
            </a:r>
            <a:r>
              <a:rPr lang="en-US" sz="3200" dirty="0" err="1">
                <a:solidFill>
                  <a:srgbClr val="FFFF00"/>
                </a:solidFill>
              </a:rPr>
              <a:t>góc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N </a:t>
            </a:r>
            <a:r>
              <a:rPr lang="en-US" sz="3200" dirty="0" err="1" smtClean="0">
                <a:solidFill>
                  <a:srgbClr val="FFFF00"/>
                </a:solidFill>
              </a:rPr>
              <a:t>bằng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hai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lần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góc</a:t>
            </a:r>
            <a:r>
              <a:rPr lang="en-US" sz="3200" dirty="0" smtClean="0">
                <a:solidFill>
                  <a:srgbClr val="FFFF00"/>
                </a:solidFill>
              </a:rPr>
              <a:t> P. </a:t>
            </a:r>
            <a:r>
              <a:rPr lang="en-US" sz="3200" dirty="0" err="1" smtClean="0">
                <a:solidFill>
                  <a:srgbClr val="FFFF00"/>
                </a:solidFill>
              </a:rPr>
              <a:t>Góc</a:t>
            </a:r>
            <a:r>
              <a:rPr lang="en-US" sz="3200" dirty="0" smtClean="0">
                <a:solidFill>
                  <a:srgbClr val="FFFF00"/>
                </a:solidFill>
              </a:rPr>
              <a:t> P </a:t>
            </a:r>
            <a:r>
              <a:rPr lang="en-US" sz="3200" dirty="0" err="1">
                <a:solidFill>
                  <a:srgbClr val="FFFF00"/>
                </a:solidFill>
              </a:rPr>
              <a:t>bằng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bao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nhiêu</a:t>
            </a:r>
            <a:r>
              <a:rPr lang="en-US" sz="3200" dirty="0">
                <a:solidFill>
                  <a:srgbClr val="FFFF00"/>
                </a:solidFill>
              </a:rPr>
              <a:t> 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01" y="2730321"/>
            <a:ext cx="1391999" cy="83176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8721935" y="5308439"/>
            <a:ext cx="1591821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42" y="2794716"/>
            <a:ext cx="2432023" cy="26010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523988" y="5308439"/>
            <a:ext cx="1608313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23" y="2807595"/>
            <a:ext cx="2419437" cy="26010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632981" y="5308439"/>
            <a:ext cx="1670789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55" y="2794716"/>
            <a:ext cx="2383353" cy="265232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2318615" y="5306837"/>
            <a:ext cx="1697055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850" y="4672"/>
            <a:ext cx="21820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848092" y="872313"/>
            <a:ext cx="3488399" cy="1821526"/>
            <a:chOff x="8273704" y="2976535"/>
            <a:chExt cx="3488399" cy="1608320"/>
          </a:xfrm>
        </p:grpSpPr>
        <p:grpSp>
          <p:nvGrpSpPr>
            <p:cNvPr id="32" name="Group 31"/>
            <p:cNvGrpSpPr/>
            <p:nvPr/>
          </p:nvGrpSpPr>
          <p:grpSpPr>
            <a:xfrm>
              <a:off x="8273704" y="2976535"/>
              <a:ext cx="3488399" cy="1608320"/>
              <a:chOff x="6146611" y="5061527"/>
              <a:chExt cx="3488399" cy="1608320"/>
            </a:xfrm>
          </p:grpSpPr>
          <p:sp>
            <p:nvSpPr>
              <p:cNvPr id="34" name="Right Triangle 33"/>
              <p:cNvSpPr/>
              <p:nvPr/>
            </p:nvSpPr>
            <p:spPr>
              <a:xfrm>
                <a:off x="6526142" y="5196524"/>
                <a:ext cx="2759092" cy="1348461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146611" y="6239781"/>
                <a:ext cx="4042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M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176366" y="5061527"/>
                <a:ext cx="3497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FF00"/>
                    </a:solidFill>
                  </a:rPr>
                  <a:t>N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317294" y="6269737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FF00"/>
                    </a:solidFill>
                  </a:rPr>
                  <a:t>P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253836" y="6168083"/>
                <a:ext cx="1847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aseline="30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526142" y="5325064"/>
                <a:ext cx="1847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aseline="300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8660439" y="4240018"/>
              <a:ext cx="206062" cy="2060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Action Button: Beginning 40">
            <a:hlinkClick r:id="rId7" action="ppaction://hlinksldjump" highlightClick="1"/>
          </p:cNvPr>
          <p:cNvSpPr/>
          <p:nvPr/>
        </p:nvSpPr>
        <p:spPr>
          <a:xfrm>
            <a:off x="10731921" y="6012832"/>
            <a:ext cx="714790" cy="4389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48" y="2884868"/>
            <a:ext cx="2413432" cy="2510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36" y="-72293"/>
            <a:ext cx="1577740" cy="248615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030438" y="901893"/>
            <a:ext cx="5417586" cy="1905702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FF00"/>
                </a:solidFill>
              </a:rPr>
              <a:t>Cho tam </a:t>
            </a:r>
            <a:r>
              <a:rPr lang="en-US" sz="2800" dirty="0" err="1" smtClean="0">
                <a:solidFill>
                  <a:srgbClr val="FFFF00"/>
                </a:solidFill>
              </a:rPr>
              <a:t>giác</a:t>
            </a:r>
            <a:r>
              <a:rPr lang="en-US" sz="2800" dirty="0" smtClean="0">
                <a:solidFill>
                  <a:srgbClr val="FFFF00"/>
                </a:solidFill>
              </a:rPr>
              <a:t> ABC </a:t>
            </a:r>
            <a:r>
              <a:rPr lang="en-US" sz="2800" dirty="0" err="1" smtClean="0">
                <a:solidFill>
                  <a:srgbClr val="FFFF00"/>
                </a:solidFill>
              </a:rPr>
              <a:t>có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số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các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góc</a:t>
            </a:r>
            <a:r>
              <a:rPr lang="en-US" sz="2800" dirty="0" smtClean="0">
                <a:solidFill>
                  <a:srgbClr val="FFFF00"/>
                </a:solidFill>
              </a:rPr>
              <a:t> ỏ </a:t>
            </a:r>
            <a:r>
              <a:rPr lang="en-US" sz="2800" dirty="0" err="1" smtClean="0">
                <a:solidFill>
                  <a:srgbClr val="FFFF00"/>
                </a:solidFill>
              </a:rPr>
              <a:t>hình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bên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góc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ngoài</a:t>
            </a:r>
            <a:r>
              <a:rPr lang="en-US" sz="2800" dirty="0" smtClean="0">
                <a:solidFill>
                  <a:srgbClr val="FFFF00"/>
                </a:solidFill>
              </a:rPr>
              <a:t> ở </a:t>
            </a:r>
            <a:r>
              <a:rPr lang="en-US" sz="2800" dirty="0" err="1" smtClean="0">
                <a:solidFill>
                  <a:srgbClr val="FFFF00"/>
                </a:solidFill>
              </a:rPr>
              <a:t>đỉnh</a:t>
            </a:r>
            <a:r>
              <a:rPr lang="en-US" sz="2800" dirty="0" smtClean="0">
                <a:solidFill>
                  <a:srgbClr val="FFFF00"/>
                </a:solidFill>
              </a:rPr>
              <a:t> B tam </a:t>
            </a:r>
            <a:r>
              <a:rPr lang="en-US" sz="2800" dirty="0" err="1" smtClean="0">
                <a:solidFill>
                  <a:srgbClr val="FFFF00"/>
                </a:solidFill>
              </a:rPr>
              <a:t>giác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có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số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bằng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bao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nhiêu</a:t>
            </a:r>
            <a:r>
              <a:rPr lang="en-US" sz="2800" dirty="0">
                <a:solidFill>
                  <a:srgbClr val="FFFF00"/>
                </a:solidFill>
              </a:rPr>
              <a:t> 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6127" y="2784229"/>
            <a:ext cx="1391999" cy="83176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8773451" y="5308439"/>
            <a:ext cx="1591821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42" y="2794716"/>
            <a:ext cx="2432023" cy="26010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523988" y="5308439"/>
            <a:ext cx="1608313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23" y="2807595"/>
            <a:ext cx="2419437" cy="26010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632981" y="5308439"/>
            <a:ext cx="1670789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55" y="2884868"/>
            <a:ext cx="2383353" cy="256217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2318615" y="5306837"/>
            <a:ext cx="1697055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850" y="4672"/>
            <a:ext cx="21820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37985" y="677667"/>
            <a:ext cx="3252967" cy="2148322"/>
            <a:chOff x="241051" y="2766410"/>
            <a:chExt cx="3508371" cy="2399489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566671" y="3181082"/>
              <a:ext cx="1545463" cy="177728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40913" y="4945487"/>
              <a:ext cx="2907069" cy="1287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2112135" y="3181082"/>
              <a:ext cx="1335848" cy="177728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942356" y="2766410"/>
              <a:ext cx="391069" cy="5156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A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1051" y="4650259"/>
              <a:ext cx="378966" cy="5156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73914" y="4638370"/>
              <a:ext cx="375508" cy="5156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3501" y="4586854"/>
              <a:ext cx="572599" cy="44688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50</a:t>
              </a:r>
              <a:r>
                <a:rPr lang="en-US" sz="2000" baseline="30000" dirty="0" smtClean="0">
                  <a:solidFill>
                    <a:srgbClr val="FFFF00"/>
                  </a:solidFill>
                </a:rPr>
                <a:t>0</a:t>
              </a:r>
              <a:endParaRPr lang="en-US" sz="2000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88016" y="4586854"/>
              <a:ext cx="572599" cy="44688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</a:rPr>
                <a:t>6</a:t>
              </a:r>
              <a:r>
                <a:rPr lang="en-US" sz="2000" dirty="0" smtClean="0">
                  <a:solidFill>
                    <a:srgbClr val="FFFF00"/>
                  </a:solidFill>
                </a:rPr>
                <a:t>0</a:t>
              </a:r>
              <a:r>
                <a:rPr lang="en-US" sz="2000" baseline="30000" dirty="0" smtClean="0">
                  <a:solidFill>
                    <a:srgbClr val="FFFF00"/>
                  </a:solidFill>
                </a:rPr>
                <a:t>0</a:t>
              </a:r>
              <a:endParaRPr lang="en-US" sz="2000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32669" y="3425751"/>
              <a:ext cx="572599" cy="44688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70</a:t>
              </a:r>
              <a:r>
                <a:rPr lang="en-US" sz="2000" baseline="30000" dirty="0" smtClean="0">
                  <a:solidFill>
                    <a:srgbClr val="FFFF00"/>
                  </a:solidFill>
                </a:rPr>
                <a:t>0</a:t>
              </a:r>
              <a:endParaRPr lang="en-US" sz="2000" baseline="30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5" name="Action Button: Beginning 44">
            <a:hlinkClick r:id="rId7" action="ppaction://hlinksldjump" highlightClick="1"/>
          </p:cNvPr>
          <p:cNvSpPr/>
          <p:nvPr/>
        </p:nvSpPr>
        <p:spPr>
          <a:xfrm>
            <a:off x="10762891" y="6012832"/>
            <a:ext cx="714790" cy="4389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9852" y="-19098"/>
            <a:ext cx="37096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2" descr="Tổng Hợp] 909+ hình ảnh suy nghĩ rối bời dễ thương nhấ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" y="1521140"/>
            <a:ext cx="3083972" cy="27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7770" y="461639"/>
            <a:ext cx="65750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CB. </a:t>
            </a:r>
          </a:p>
          <a:p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158676" y="1578466"/>
            <a:ext cx="3787000" cy="2199351"/>
            <a:chOff x="4443322" y="2726487"/>
            <a:chExt cx="4202850" cy="2199351"/>
          </a:xfrm>
        </p:grpSpPr>
        <p:grpSp>
          <p:nvGrpSpPr>
            <p:cNvPr id="20" name="Group 19"/>
            <p:cNvGrpSpPr/>
            <p:nvPr/>
          </p:nvGrpSpPr>
          <p:grpSpPr>
            <a:xfrm>
              <a:off x="4443322" y="2726487"/>
              <a:ext cx="4202850" cy="2199351"/>
              <a:chOff x="4147108" y="2687850"/>
              <a:chExt cx="4202850" cy="21993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147108" y="2687850"/>
                <a:ext cx="3175040" cy="2012939"/>
                <a:chOff x="241051" y="2618506"/>
                <a:chExt cx="3326401" cy="2620983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566671" y="3181082"/>
                  <a:ext cx="1545463" cy="1777284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540913" y="4945487"/>
                  <a:ext cx="2907069" cy="12879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H="1" flipV="1">
                  <a:off x="2112135" y="3181082"/>
                  <a:ext cx="1335848" cy="1777284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1930834" y="2618506"/>
                  <a:ext cx="3626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A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41051" y="4650259"/>
                  <a:ext cx="3513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373914" y="4638370"/>
                  <a:ext cx="193538" cy="6011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259132" y="4480025"/>
                <a:ext cx="2009105" cy="989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8032242" y="4371985"/>
                <a:ext cx="317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55696" y="4425536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C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Arc 20"/>
            <p:cNvSpPr/>
            <p:nvPr/>
          </p:nvSpPr>
          <p:spPr>
            <a:xfrm rot="21008918">
              <a:off x="7138955" y="4351300"/>
              <a:ext cx="600074" cy="461665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89510" y="5323743"/>
            <a:ext cx="2786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VNI-Thufap2" pitchFamily="2" charset="0"/>
                <a:cs typeface="Times New Roman" panose="02020603050405020304" pitchFamily="18" charset="0"/>
              </a:rPr>
              <a:t>Nhaän</a:t>
            </a:r>
            <a:r>
              <a:rPr lang="en-US" sz="4400" dirty="0" smtClean="0">
                <a:solidFill>
                  <a:schemeClr val="bg1"/>
                </a:solidFill>
                <a:latin typeface="VNI-Thufap2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VNI-Thufap2" pitchFamily="2" charset="0"/>
                <a:cs typeface="Times New Roman" panose="02020603050405020304" pitchFamily="18" charset="0"/>
              </a:rPr>
              <a:t>xeùtù</a:t>
            </a:r>
            <a:r>
              <a:rPr lang="en-US" sz="4400" dirty="0" smtClean="0">
                <a:solidFill>
                  <a:schemeClr val="bg1"/>
                </a:solidFill>
                <a:latin typeface="VNI-Thufap2" pitchFamily="2" charset="0"/>
                <a:cs typeface="Times New Roman" panose="02020603050405020304" pitchFamily="18" charset="0"/>
              </a:rPr>
              <a:t> 2 </a:t>
            </a:r>
            <a:endParaRPr lang="en-US" sz="4400" dirty="0">
              <a:solidFill>
                <a:schemeClr val="bg1"/>
              </a:solidFill>
              <a:latin typeface="VNI-Thufap2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6851" y="4833123"/>
            <a:ext cx="77396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ACx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20166" y="5455033"/>
            <a:ext cx="59891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72041" y="770382"/>
                <a:ext cx="2494593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ACx</m:t>
                          </m:r>
                        </m:e>
                      </m:acc>
                      <m:r>
                        <a:rPr lang="en-US" sz="32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a:rPr lang="en-US" sz="32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041" y="770382"/>
                <a:ext cx="2494593" cy="6013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09608" y="2016458"/>
                <a:ext cx="4970912" cy="505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ó  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ACx</m:t>
                          </m:r>
                        </m:e>
                      </m:acc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ề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ù)</m:t>
                      </m:r>
                    </m:oMath>
                  </m:oMathPara>
                </a14:m>
                <a:endParaRPr lang="en-US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608" y="2016458"/>
                <a:ext cx="4970912" cy="5059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193676" y="2576387"/>
                <a:ext cx="3558282" cy="505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ACx</m:t>
                          </m:r>
                        </m:e>
                      </m:acc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(1)</m:t>
                      </m:r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676" y="2576387"/>
                <a:ext cx="3558282" cy="5059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98178" y="3207801"/>
                <a:ext cx="4570675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600" dirty="0" smtClean="0">
                    <a:solidFill>
                      <a:srgbClr val="FFFF00"/>
                    </a:solidFill>
                  </a:rPr>
                  <a:t>( </a:t>
                </a:r>
                <a:r>
                  <a:rPr lang="en-US" sz="2600" dirty="0" err="1" smtClean="0">
                    <a:solidFill>
                      <a:srgbClr val="FFFF00"/>
                    </a:solidFill>
                  </a:rPr>
                  <a:t>định</a:t>
                </a:r>
                <a:r>
                  <a:rPr lang="en-US" sz="26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600" dirty="0" err="1" smtClean="0">
                    <a:solidFill>
                      <a:srgbClr val="FFFF00"/>
                    </a:solidFill>
                  </a:rPr>
                  <a:t>lí</a:t>
                </a:r>
                <a:r>
                  <a:rPr lang="en-US" sz="2600" dirty="0" smtClean="0">
                    <a:solidFill>
                      <a:srgbClr val="FFFF00"/>
                    </a:solidFill>
                  </a:rPr>
                  <a:t>)</a:t>
                </a:r>
                <a:endParaRPr lang="en-US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178" y="3207801"/>
                <a:ext cx="4570675" cy="505844"/>
              </a:xfrm>
              <a:prstGeom prst="rect">
                <a:avLst/>
              </a:prstGeom>
              <a:blipFill>
                <a:blip r:embed="rId6"/>
                <a:stretch>
                  <a:fillRect t="-7229" r="-1333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98178" y="3801098"/>
                <a:ext cx="3956596" cy="505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(2)</m:t>
                      </m:r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178" y="3801098"/>
                <a:ext cx="3956596" cy="5059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15038" y="4363503"/>
                <a:ext cx="4562146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ừ  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 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ACx</m:t>
                          </m:r>
                        </m:e>
                      </m:acc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038" y="4363503"/>
                <a:ext cx="4562146" cy="505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77" y="2875098"/>
            <a:ext cx="390525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114" y="3440248"/>
            <a:ext cx="2439988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40" y="3113222"/>
            <a:ext cx="2676525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40" y="2802073"/>
            <a:ext cx="2316163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15" y="2236922"/>
            <a:ext cx="2767013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77" y="2736984"/>
            <a:ext cx="3529012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77" y="1279660"/>
            <a:ext cx="3306762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39" y="1762259"/>
            <a:ext cx="243205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271" y="1171978"/>
            <a:ext cx="2649538" cy="441745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6825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279" y="577063"/>
            <a:ext cx="26516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1070" y="2025602"/>
            <a:ext cx="9975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Phát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biểu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và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chứng</a:t>
            </a:r>
            <a:r>
              <a:rPr lang="en-US" sz="2800" dirty="0" smtClean="0">
                <a:solidFill>
                  <a:srgbClr val="FFFF00"/>
                </a:solidFill>
              </a:rPr>
              <a:t> minh </a:t>
            </a:r>
            <a:r>
              <a:rPr lang="en-US" sz="2800" dirty="0" err="1" smtClean="0">
                <a:solidFill>
                  <a:srgbClr val="FFFF00"/>
                </a:solidFill>
              </a:rPr>
              <a:t>định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lí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tổng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góc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một</a:t>
            </a:r>
            <a:r>
              <a:rPr lang="en-US" sz="2800" dirty="0" smtClean="0">
                <a:solidFill>
                  <a:srgbClr val="FFFF00"/>
                </a:solidFill>
              </a:rPr>
              <a:t> tam </a:t>
            </a:r>
            <a:r>
              <a:rPr lang="en-US" sz="2800" dirty="0" err="1" smtClean="0">
                <a:solidFill>
                  <a:srgbClr val="FFFF00"/>
                </a:solidFill>
              </a:rPr>
              <a:t>giác</a:t>
            </a:r>
            <a:r>
              <a:rPr lang="en-US" sz="2800" dirty="0" smtClean="0">
                <a:solidFill>
                  <a:srgbClr val="FFFF00"/>
                </a:solidFill>
              </a:rPr>
              <a:t>,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070" y="2759697"/>
            <a:ext cx="711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Nhận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biết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các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loại</a:t>
            </a:r>
            <a:r>
              <a:rPr lang="en-US" sz="2800" dirty="0" smtClean="0">
                <a:solidFill>
                  <a:srgbClr val="FFFF00"/>
                </a:solidFill>
              </a:rPr>
              <a:t> tam </a:t>
            </a:r>
            <a:r>
              <a:rPr lang="en-US" sz="2800" dirty="0" err="1" smtClean="0">
                <a:solidFill>
                  <a:srgbClr val="FFFF00"/>
                </a:solidFill>
              </a:rPr>
              <a:t>giác</a:t>
            </a:r>
            <a:r>
              <a:rPr lang="en-US" sz="2800" dirty="0" smtClean="0">
                <a:solidFill>
                  <a:srgbClr val="FFFF00"/>
                </a:solidFill>
              </a:rPr>
              <a:t>:  </a:t>
            </a:r>
            <a:r>
              <a:rPr lang="en-US" sz="2800" dirty="0" err="1" smtClean="0">
                <a:solidFill>
                  <a:srgbClr val="FFFF00"/>
                </a:solidFill>
              </a:rPr>
              <a:t>tù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nhọn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vuông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1070" y="3390762"/>
            <a:ext cx="6830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Tính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hai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góc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nhọn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</a:rPr>
              <a:t> tam </a:t>
            </a:r>
            <a:r>
              <a:rPr lang="en-US" sz="2800" dirty="0" err="1" smtClean="0">
                <a:solidFill>
                  <a:srgbClr val="FFFF00"/>
                </a:solidFill>
              </a:rPr>
              <a:t>giác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vuông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1070" y="4046389"/>
            <a:ext cx="545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Tính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góc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ngoài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</a:rPr>
              <a:t> tam </a:t>
            </a:r>
            <a:r>
              <a:rPr lang="en-US" sz="2800" dirty="0" err="1" smtClean="0">
                <a:solidFill>
                  <a:srgbClr val="FFFF00"/>
                </a:solidFill>
              </a:rPr>
              <a:t>giác</a:t>
            </a:r>
            <a:r>
              <a:rPr lang="en-US" sz="2800" dirty="0" smtClean="0">
                <a:solidFill>
                  <a:srgbClr val="FFFF00"/>
                </a:solidFill>
              </a:rPr>
              <a:t>,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1070" y="4699625"/>
            <a:ext cx="5159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Làm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các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tập</a:t>
            </a:r>
            <a:r>
              <a:rPr lang="en-US" sz="2800" dirty="0" smtClean="0">
                <a:solidFill>
                  <a:srgbClr val="FFFF00"/>
                </a:solidFill>
              </a:rPr>
              <a:t> 4.1 4.2; 4.3 </a:t>
            </a:r>
            <a:r>
              <a:rPr lang="en-US" sz="2800" dirty="0" err="1" smtClean="0">
                <a:solidFill>
                  <a:srgbClr val="FFFF00"/>
                </a:solidFill>
              </a:rPr>
              <a:t>sgk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Picture 8" descr="Hình ảnh suy nghĩ, suy ngẫm, suy tư về công việc cuộc sống | VFO.V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6425" y="2889365"/>
            <a:ext cx="2093297" cy="24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6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/>
          <p:nvPr/>
        </p:nvSpPr>
        <p:spPr>
          <a:xfrm>
            <a:off x="5604391" y="247068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pic>
        <p:nvPicPr>
          <p:cNvPr id="307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15" y="1948452"/>
            <a:ext cx="5086602" cy="47587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23" y="1948452"/>
            <a:ext cx="5210251" cy="47587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29" y="1821036"/>
            <a:ext cx="5641367" cy="4901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061009" y="1818953"/>
            <a:ext cx="5743558" cy="24450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562" y="4277447"/>
            <a:ext cx="5743558" cy="2416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77429" y="662637"/>
            <a:ext cx="11224947" cy="55399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VỀ CÁCH TRANG TRÍ KHI LÓT GẠCH NỀN</a:t>
            </a:r>
          </a:p>
        </p:txBody>
      </p:sp>
    </p:spTree>
    <p:extLst>
      <p:ext uri="{BB962C8B-B14F-4D97-AF65-F5344CB8AC3E}">
        <p14:creationId xmlns:p14="http://schemas.microsoft.com/office/powerpoint/2010/main" val="32467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 238"/>
          <p:cNvGrpSpPr/>
          <p:nvPr/>
        </p:nvGrpSpPr>
        <p:grpSpPr>
          <a:xfrm>
            <a:off x="6947443" y="-25664"/>
            <a:ext cx="2949857" cy="2022622"/>
            <a:chOff x="477529" y="2394060"/>
            <a:chExt cx="2949857" cy="2022622"/>
          </a:xfrm>
        </p:grpSpPr>
        <p:cxnSp>
          <p:nvCxnSpPr>
            <p:cNvPr id="162" name="Straight Connector 161"/>
            <p:cNvCxnSpPr/>
            <p:nvPr/>
          </p:nvCxnSpPr>
          <p:spPr>
            <a:xfrm flipV="1">
              <a:off x="494699" y="2617448"/>
              <a:ext cx="1757150" cy="16698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2251850" y="2617448"/>
              <a:ext cx="1007357" cy="16463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477529" y="4263815"/>
              <a:ext cx="2770230" cy="117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Arc 164"/>
            <p:cNvSpPr/>
            <p:nvPr/>
          </p:nvSpPr>
          <p:spPr>
            <a:xfrm rot="8177883">
              <a:off x="1987226" y="2394060"/>
              <a:ext cx="489050" cy="571947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2741849" y="3820007"/>
              <a:ext cx="685537" cy="559280"/>
              <a:chOff x="7906046" y="4735391"/>
              <a:chExt cx="842468" cy="669042"/>
            </a:xfrm>
          </p:grpSpPr>
          <p:sp>
            <p:nvSpPr>
              <p:cNvPr id="171" name="Arc 170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Connector 171"/>
              <p:cNvCxnSpPr>
                <a:stCxn id="171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/>
            <p:cNvGrpSpPr/>
            <p:nvPr/>
          </p:nvGrpSpPr>
          <p:grpSpPr>
            <a:xfrm>
              <a:off x="488976" y="3946121"/>
              <a:ext cx="517464" cy="470561"/>
              <a:chOff x="5120641" y="4867206"/>
              <a:chExt cx="635921" cy="562911"/>
            </a:xfrm>
          </p:grpSpPr>
          <p:sp>
            <p:nvSpPr>
              <p:cNvPr id="168" name="Arc 167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" name="Group 173"/>
          <p:cNvGrpSpPr/>
          <p:nvPr/>
        </p:nvGrpSpPr>
        <p:grpSpPr>
          <a:xfrm>
            <a:off x="3229690" y="3509123"/>
            <a:ext cx="2949857" cy="2022622"/>
            <a:chOff x="5106573" y="3010543"/>
            <a:chExt cx="3625130" cy="2419574"/>
          </a:xfrm>
        </p:grpSpPr>
        <p:cxnSp>
          <p:nvCxnSpPr>
            <p:cNvPr id="175" name="Straight Connector 174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Arc 177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184" name="Arc 183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Connector 184"/>
              <p:cNvCxnSpPr>
                <a:stCxn id="184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181" name="Arc 180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2" name="Straight Connector 181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oup 186"/>
          <p:cNvGrpSpPr/>
          <p:nvPr/>
        </p:nvGrpSpPr>
        <p:grpSpPr>
          <a:xfrm>
            <a:off x="6071603" y="3494304"/>
            <a:ext cx="2949857" cy="2022622"/>
            <a:chOff x="5106573" y="3010543"/>
            <a:chExt cx="3625130" cy="2419574"/>
          </a:xfrm>
        </p:grpSpPr>
        <p:cxnSp>
          <p:nvCxnSpPr>
            <p:cNvPr id="188" name="Straight Connector 187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Arc 190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197" name="Arc 196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8" name="Straight Connector 197"/>
              <p:cNvCxnSpPr>
                <a:stCxn id="197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194" name="Arc 193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/>
          <p:cNvGrpSpPr/>
          <p:nvPr/>
        </p:nvGrpSpPr>
        <p:grpSpPr>
          <a:xfrm flipH="1" flipV="1">
            <a:off x="7703093" y="3597829"/>
            <a:ext cx="2949857" cy="2022622"/>
            <a:chOff x="5106573" y="3010543"/>
            <a:chExt cx="3625130" cy="2419574"/>
          </a:xfrm>
        </p:grpSpPr>
        <p:cxnSp>
          <p:nvCxnSpPr>
            <p:cNvPr id="201" name="Straight Connector 200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Arc 203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210" name="Arc 209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1" name="Straight Connector 210"/>
              <p:cNvCxnSpPr>
                <a:stCxn id="210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205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207" name="Arc 206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3" name="Group 212"/>
          <p:cNvGrpSpPr/>
          <p:nvPr/>
        </p:nvGrpSpPr>
        <p:grpSpPr>
          <a:xfrm flipH="1" flipV="1">
            <a:off x="4865608" y="3610200"/>
            <a:ext cx="2949857" cy="2022622"/>
            <a:chOff x="5106573" y="3010543"/>
            <a:chExt cx="3625130" cy="2419574"/>
          </a:xfrm>
        </p:grpSpPr>
        <p:cxnSp>
          <p:nvCxnSpPr>
            <p:cNvPr id="214" name="Straight Connector 213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Arc 216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223" name="Arc 222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4" name="Straight Connector 223"/>
              <p:cNvCxnSpPr>
                <a:stCxn id="223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oup 218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220" name="Arc 219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6" name="Group 225"/>
          <p:cNvGrpSpPr/>
          <p:nvPr/>
        </p:nvGrpSpPr>
        <p:grpSpPr>
          <a:xfrm flipH="1" flipV="1">
            <a:off x="2021308" y="3614035"/>
            <a:ext cx="2949857" cy="2022622"/>
            <a:chOff x="5106573" y="3010543"/>
            <a:chExt cx="3625130" cy="2419574"/>
          </a:xfrm>
        </p:grpSpPr>
        <p:cxnSp>
          <p:nvCxnSpPr>
            <p:cNvPr id="227" name="Straight Connector 226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Arc 229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236" name="Arc 235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Straight Connector 236"/>
              <p:cNvCxnSpPr>
                <a:stCxn id="236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233" name="Arc 232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0" name="TextBox 239"/>
          <p:cNvSpPr txBox="1"/>
          <p:nvPr/>
        </p:nvSpPr>
        <p:spPr>
          <a:xfrm>
            <a:off x="5824860" y="530376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B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2999921" y="5315633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644297" y="5285083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498697" y="2495785"/>
            <a:ext cx="110848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FFFF00"/>
                </a:solidFill>
              </a:rPr>
              <a:t>Người</a:t>
            </a:r>
            <a:r>
              <a:rPr lang="en-US" sz="2600" b="1" dirty="0" smtClean="0">
                <a:solidFill>
                  <a:srgbClr val="FFFF00"/>
                </a:solidFill>
              </a:rPr>
              <a:t> ta </a:t>
            </a:r>
            <a:r>
              <a:rPr lang="en-US" sz="2600" b="1" dirty="0" err="1" smtClean="0">
                <a:solidFill>
                  <a:srgbClr val="FFFF00"/>
                </a:solidFill>
              </a:rPr>
              <a:t>có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thể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xếp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viên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gạch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</a:rPr>
              <a:t> tam </a:t>
            </a:r>
            <a:r>
              <a:rPr lang="en-US" sz="2600" b="1" dirty="0" err="1" smtClean="0">
                <a:solidFill>
                  <a:srgbClr val="FFFF00"/>
                </a:solidFill>
              </a:rPr>
              <a:t>giác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giống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hệt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nhau</a:t>
            </a:r>
            <a:r>
              <a:rPr lang="en-US" sz="2600" b="1" dirty="0" smtClean="0">
                <a:solidFill>
                  <a:srgbClr val="FFFF00"/>
                </a:solidFill>
              </a:rPr>
              <a:t> ở </a:t>
            </a:r>
            <a:r>
              <a:rPr lang="en-US" sz="2600" b="1" dirty="0" err="1" smtClean="0">
                <a:solidFill>
                  <a:srgbClr val="FFFF00"/>
                </a:solidFill>
              </a:rPr>
              <a:t>trên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để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trang</a:t>
            </a:r>
            <a:endParaRPr lang="en-US" sz="2600" b="1" dirty="0" smtClean="0">
              <a:solidFill>
                <a:srgbClr val="FFFF00"/>
              </a:solidFill>
            </a:endParaRPr>
          </a:p>
          <a:p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trí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thành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sau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950117" y="6018244"/>
            <a:ext cx="75421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FFFF00"/>
                </a:solidFill>
              </a:rPr>
              <a:t>Em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có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nhận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xét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gì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về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ba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điểm</a:t>
            </a:r>
            <a:r>
              <a:rPr lang="en-US" sz="2600" b="1" dirty="0" smtClean="0">
                <a:solidFill>
                  <a:srgbClr val="FFFF00"/>
                </a:solidFill>
              </a:rPr>
              <a:t> A, B </a:t>
            </a:r>
            <a:r>
              <a:rPr lang="en-US" sz="2600" b="1" dirty="0" err="1" smtClean="0">
                <a:solidFill>
                  <a:srgbClr val="FFFF00"/>
                </a:solidFill>
              </a:rPr>
              <a:t>và</a:t>
            </a:r>
            <a:r>
              <a:rPr lang="en-US" sz="2600" b="1" dirty="0" smtClean="0">
                <a:solidFill>
                  <a:srgbClr val="FFFF00"/>
                </a:solidFill>
              </a:rPr>
              <a:t> C ở </a:t>
            </a:r>
            <a:r>
              <a:rPr lang="en-US" sz="2600" b="1" dirty="0" err="1" smtClean="0">
                <a:solidFill>
                  <a:srgbClr val="FFFF00"/>
                </a:solidFill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trên</a:t>
            </a:r>
            <a:r>
              <a:rPr lang="en-US" sz="2600" b="1" dirty="0" smtClean="0">
                <a:solidFill>
                  <a:srgbClr val="FFFF00"/>
                </a:solidFill>
              </a:rPr>
              <a:t> ?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538249" y="869220"/>
            <a:ext cx="30535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solidFill>
                  <a:srgbClr val="FFFF00"/>
                </a:solidFill>
              </a:rPr>
              <a:t>Đ</a:t>
            </a:r>
            <a:r>
              <a:rPr lang="en-US" sz="2600" b="1" dirty="0" err="1" smtClean="0">
                <a:solidFill>
                  <a:srgbClr val="FFFF00"/>
                </a:solidFill>
              </a:rPr>
              <a:t>ây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là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một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viên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gạch</a:t>
            </a:r>
            <a:endParaRPr lang="en-US" sz="2600" b="1" dirty="0" smtClean="0">
              <a:solidFill>
                <a:srgbClr val="FFFF00"/>
              </a:solidFill>
            </a:endParaRPr>
          </a:p>
          <a:p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</a:rPr>
              <a:t> tam </a:t>
            </a:r>
            <a:r>
              <a:rPr lang="en-US" sz="2600" b="1" dirty="0" err="1" smtClean="0">
                <a:solidFill>
                  <a:srgbClr val="FFFF00"/>
                </a:solidFill>
              </a:rPr>
              <a:t>giác</a:t>
            </a:r>
            <a:endParaRPr lang="en-US" sz="2600" b="1" dirty="0" smtClean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89049" y="516958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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78770" y="519338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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15981" y="521790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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9" name="Picture 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786" y="26159"/>
            <a:ext cx="3019308" cy="216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ction Button: Beginning 2">
            <a:hlinkClick r:id="rId3" action="ppaction://hlinksldjump" highlightClick="1"/>
          </p:cNvPr>
          <p:cNvSpPr/>
          <p:nvPr/>
        </p:nvSpPr>
        <p:spPr>
          <a:xfrm>
            <a:off x="10818254" y="6168980"/>
            <a:ext cx="669701" cy="34170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1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241" grpId="0"/>
      <p:bldP spid="242" grpId="0"/>
      <p:bldP spid="243" grpId="0"/>
      <p:bldP spid="244" grpId="0"/>
      <p:bldP spid="245" grpId="0"/>
      <p:bldP spid="2" grpId="0"/>
      <p:bldP spid="87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7317" y="180020"/>
            <a:ext cx="957541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TỔNG CÁC GÓC TRONG MỘT TAM GIÁC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126" y="168813"/>
            <a:ext cx="2343465" cy="1336430"/>
            <a:chOff x="5669278" y="506438"/>
            <a:chExt cx="2343465" cy="1336430"/>
          </a:xfrm>
        </p:grpSpPr>
        <p:sp>
          <p:nvSpPr>
            <p:cNvPr id="6" name="Flowchart: Manual Input 5"/>
            <p:cNvSpPr/>
            <p:nvPr/>
          </p:nvSpPr>
          <p:spPr>
            <a:xfrm flipV="1">
              <a:off x="5669278" y="506438"/>
              <a:ext cx="1151334" cy="1336430"/>
            </a:xfrm>
            <a:prstGeom prst="flowChartManualInpu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anual Input 6"/>
            <p:cNvSpPr/>
            <p:nvPr/>
          </p:nvSpPr>
          <p:spPr>
            <a:xfrm flipH="1" flipV="1">
              <a:off x="6861409" y="506438"/>
              <a:ext cx="1151334" cy="1336430"/>
            </a:xfrm>
            <a:prstGeom prst="flowChartManualInpu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85127" y="347977"/>
            <a:ext cx="16786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8793" y="1516450"/>
            <a:ext cx="617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TỔNG CÁC GÓC TRONG MỘT TAM GIÁC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39151" y="3433620"/>
            <a:ext cx="3545561" cy="2347014"/>
            <a:chOff x="393408" y="3541092"/>
            <a:chExt cx="4607851" cy="3037544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585127" y="3850783"/>
              <a:ext cx="1089127" cy="22924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85127" y="6117465"/>
              <a:ext cx="4244450" cy="3863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1674254" y="3850783"/>
              <a:ext cx="3129566" cy="22924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239575" y="3541092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M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3408" y="6116971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7895" y="6067533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P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049235" y="2304768"/>
            <a:ext cx="67648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  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8212" y="3622142"/>
            <a:ext cx="56701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N, P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8212" y="4970880"/>
            <a:ext cx="61831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3577" y="3017004"/>
            <a:ext cx="44859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02" y="2237328"/>
            <a:ext cx="1509459" cy="3754894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28352" y="5976210"/>
                <a:ext cx="4312719" cy="503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lu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acc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acc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352" y="5976210"/>
                <a:ext cx="4312719" cy="5032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64228" y="4290479"/>
                <a:ext cx="3111814" cy="503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228" y="4290479"/>
                <a:ext cx="3111814" cy="5032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87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4" grpId="0"/>
      <p:bldP spid="26" grpId="0"/>
      <p:bldP spid="27" grpId="0"/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7317" y="180020"/>
            <a:ext cx="957541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TỔNG CÁC GÓC TRONG MỘT TAM GIÁC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126" y="168813"/>
            <a:ext cx="2343465" cy="1336430"/>
            <a:chOff x="5669278" y="506438"/>
            <a:chExt cx="2343465" cy="1336430"/>
          </a:xfrm>
        </p:grpSpPr>
        <p:sp>
          <p:nvSpPr>
            <p:cNvPr id="6" name="Flowchart: Manual Input 5"/>
            <p:cNvSpPr/>
            <p:nvPr/>
          </p:nvSpPr>
          <p:spPr>
            <a:xfrm flipV="1">
              <a:off x="5669278" y="506438"/>
              <a:ext cx="1151334" cy="1336430"/>
            </a:xfrm>
            <a:prstGeom prst="flowChartManualInpu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anual Input 6"/>
            <p:cNvSpPr/>
            <p:nvPr/>
          </p:nvSpPr>
          <p:spPr>
            <a:xfrm flipH="1" flipV="1">
              <a:off x="6861409" y="506438"/>
              <a:ext cx="1151334" cy="1336430"/>
            </a:xfrm>
            <a:prstGeom prst="flowChartManualInpu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85127" y="347977"/>
            <a:ext cx="16786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8793" y="1516450"/>
            <a:ext cx="617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TỔNG CÁC GÓC TRONG MỘT TAM GIÁC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8793" y="2130925"/>
            <a:ext cx="76635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  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rôki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93" y="3176287"/>
            <a:ext cx="11077044" cy="22193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8641" y="5685494"/>
            <a:ext cx="2680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5786" y="5642935"/>
            <a:ext cx="35702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x+y+z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</a:t>
            </a:r>
            <a:r>
              <a:rPr lang="en-US" sz="26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2652" y="6135378"/>
            <a:ext cx="80281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8793" y="1849436"/>
            <a:ext cx="75764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</a:t>
            </a:r>
            <a:r>
              <a:rPr lang="en-US" sz="26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7317" y="180020"/>
            <a:ext cx="957541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TỔNG CÁC GÓC TRONG MỘT TAM GIÁC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3126" y="168813"/>
            <a:ext cx="2343465" cy="1336430"/>
            <a:chOff x="5669278" y="506438"/>
            <a:chExt cx="2343465" cy="1336430"/>
          </a:xfrm>
        </p:grpSpPr>
        <p:sp>
          <p:nvSpPr>
            <p:cNvPr id="7" name="Flowchart: Manual Input 6"/>
            <p:cNvSpPr/>
            <p:nvPr/>
          </p:nvSpPr>
          <p:spPr>
            <a:xfrm flipV="1">
              <a:off x="5669278" y="506438"/>
              <a:ext cx="1151334" cy="1336430"/>
            </a:xfrm>
            <a:prstGeom prst="flowChartManualInpu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flipH="1" flipV="1">
              <a:off x="6861409" y="506438"/>
              <a:ext cx="1151334" cy="1336430"/>
            </a:xfrm>
            <a:prstGeom prst="flowChartManualInpu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85127" y="347977"/>
            <a:ext cx="16786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8793" y="1451328"/>
            <a:ext cx="617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TỔNG CÁC GÓC TRONG MỘT TAM GIÁC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05007" y="2345935"/>
            <a:ext cx="3322246" cy="2376268"/>
            <a:chOff x="393408" y="3315429"/>
            <a:chExt cx="4716974" cy="339903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85127" y="3850783"/>
              <a:ext cx="1089127" cy="229244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85127" y="6117465"/>
              <a:ext cx="4244450" cy="386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674254" y="3850783"/>
              <a:ext cx="3129566" cy="229244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26697" y="3315429"/>
              <a:ext cx="471239" cy="597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3408" y="6116971"/>
              <a:ext cx="456655" cy="59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7894" y="6067533"/>
              <a:ext cx="452488" cy="59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7212170" y="2686369"/>
            <a:ext cx="0" cy="16636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233375" y="3518183"/>
            <a:ext cx="4494727" cy="492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85696" y="3683262"/>
            <a:ext cx="6286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67555" y="2856055"/>
            <a:ext cx="6286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7432" y="2878759"/>
            <a:ext cx="12041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ABC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477374" y="3657868"/>
                <a:ext cx="2828467" cy="505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374" y="3657868"/>
                <a:ext cx="2828467" cy="5059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990236" y="4649003"/>
            <a:ext cx="18582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Chứng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minh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9606" y="4697817"/>
            <a:ext cx="47821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Qua A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kẻ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đường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thẳng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xy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// BC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005007" y="2713595"/>
            <a:ext cx="3322246" cy="1053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95337" y="2342272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23343" y="2357398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39606" y="5095408"/>
            <a:ext cx="71640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So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sánh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B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với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BAx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;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C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vói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CAy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39606" y="5506353"/>
                <a:ext cx="6175408" cy="505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So </a:t>
                </a:r>
                <a:r>
                  <a:rPr lang="en-US" sz="2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sánh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A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B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C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 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v</m:t>
                    </m:r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ớ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i</m:t>
                    </m:r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A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BAx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CAy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06" y="5506353"/>
                <a:ext cx="6175408" cy="505972"/>
              </a:xfrm>
              <a:prstGeom prst="rect">
                <a:avLst/>
              </a:prstGeom>
              <a:blipFill>
                <a:blip r:embed="rId3"/>
                <a:stretch>
                  <a:fillRect l="-1481" t="-7229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39606" y="5930177"/>
                <a:ext cx="3749681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Tính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A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BAx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CAy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06" y="5930177"/>
                <a:ext cx="3749681" cy="505844"/>
              </a:xfrm>
              <a:prstGeom prst="rect">
                <a:avLst/>
              </a:prstGeom>
              <a:blipFill>
                <a:blip r:embed="rId4"/>
                <a:stretch>
                  <a:fillRect l="-2435" t="-7229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59355" y="6292550"/>
                <a:ext cx="3297634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Suy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sz="2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ra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A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B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C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  </m:t>
                    </m:r>
                  </m:oMath>
                </a14:m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355" y="6292550"/>
                <a:ext cx="3297634" cy="505844"/>
              </a:xfrm>
              <a:prstGeom prst="rect">
                <a:avLst/>
              </a:prstGeom>
              <a:blipFill>
                <a:blip r:embed="rId5"/>
                <a:stretch>
                  <a:fillRect l="-2957" t="-7229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 descr="Hình ảnh minion ngộ nghĩnh dễ thương đáng yêu độc đáo hài hước - Hài hước -  Việt Giải Trí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9158" y="4830829"/>
            <a:ext cx="2338681" cy="20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Beginning 2">
            <a:hlinkClick r:id="rId7" action="ppaction://hlinksldjump" highlightClick="1"/>
          </p:cNvPr>
          <p:cNvSpPr/>
          <p:nvPr/>
        </p:nvSpPr>
        <p:spPr>
          <a:xfrm>
            <a:off x="10856890" y="6292550"/>
            <a:ext cx="618186" cy="32719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/>
          <p:cNvGrpSpPr/>
          <p:nvPr/>
        </p:nvGrpSpPr>
        <p:grpSpPr>
          <a:xfrm>
            <a:off x="3229690" y="1577287"/>
            <a:ext cx="2949857" cy="2022622"/>
            <a:chOff x="5106573" y="3010543"/>
            <a:chExt cx="3625130" cy="2419574"/>
          </a:xfrm>
        </p:grpSpPr>
        <p:cxnSp>
          <p:nvCxnSpPr>
            <p:cNvPr id="175" name="Straight Connector 174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Arc 177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184" name="Arc 183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Connector 184"/>
              <p:cNvCxnSpPr>
                <a:stCxn id="184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181" name="Arc 180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2" name="Straight Connector 181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oup 186"/>
          <p:cNvGrpSpPr/>
          <p:nvPr/>
        </p:nvGrpSpPr>
        <p:grpSpPr>
          <a:xfrm>
            <a:off x="6071603" y="1562468"/>
            <a:ext cx="2949857" cy="2022622"/>
            <a:chOff x="5106573" y="3010543"/>
            <a:chExt cx="3625130" cy="2419574"/>
          </a:xfrm>
        </p:grpSpPr>
        <p:cxnSp>
          <p:nvCxnSpPr>
            <p:cNvPr id="188" name="Straight Connector 187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Arc 190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197" name="Arc 196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8" name="Straight Connector 197"/>
              <p:cNvCxnSpPr>
                <a:stCxn id="197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194" name="Arc 193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/>
          <p:cNvGrpSpPr/>
          <p:nvPr/>
        </p:nvGrpSpPr>
        <p:grpSpPr>
          <a:xfrm flipH="1" flipV="1">
            <a:off x="7703093" y="1665993"/>
            <a:ext cx="2949857" cy="2022622"/>
            <a:chOff x="5106573" y="3010543"/>
            <a:chExt cx="3625130" cy="2419574"/>
          </a:xfrm>
        </p:grpSpPr>
        <p:cxnSp>
          <p:nvCxnSpPr>
            <p:cNvPr id="201" name="Straight Connector 200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Arc 203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210" name="Arc 209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1" name="Straight Connector 210"/>
              <p:cNvCxnSpPr>
                <a:stCxn id="210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205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207" name="Arc 206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3" name="Group 212"/>
          <p:cNvGrpSpPr/>
          <p:nvPr/>
        </p:nvGrpSpPr>
        <p:grpSpPr>
          <a:xfrm flipH="1" flipV="1">
            <a:off x="4865608" y="1678364"/>
            <a:ext cx="2949857" cy="2022622"/>
            <a:chOff x="5106573" y="3010543"/>
            <a:chExt cx="3625130" cy="2419574"/>
          </a:xfrm>
        </p:grpSpPr>
        <p:cxnSp>
          <p:nvCxnSpPr>
            <p:cNvPr id="214" name="Straight Connector 213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Arc 216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223" name="Arc 222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4" name="Straight Connector 223"/>
              <p:cNvCxnSpPr>
                <a:stCxn id="223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oup 218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220" name="Arc 219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6" name="Group 225"/>
          <p:cNvGrpSpPr/>
          <p:nvPr/>
        </p:nvGrpSpPr>
        <p:grpSpPr>
          <a:xfrm flipH="1" flipV="1">
            <a:off x="2021308" y="1682199"/>
            <a:ext cx="2949857" cy="2022622"/>
            <a:chOff x="5106573" y="3010543"/>
            <a:chExt cx="3625130" cy="2419574"/>
          </a:xfrm>
        </p:grpSpPr>
        <p:cxnSp>
          <p:nvCxnSpPr>
            <p:cNvPr id="227" name="Straight Connector 226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Arc 229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236" name="Arc 235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Straight Connector 236"/>
              <p:cNvCxnSpPr>
                <a:stCxn id="236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233" name="Arc 232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0" name="TextBox 239"/>
          <p:cNvSpPr txBox="1"/>
          <p:nvPr/>
        </p:nvSpPr>
        <p:spPr>
          <a:xfrm>
            <a:off x="5824860" y="3371924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2999921" y="3383797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644297" y="3353247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498697" y="563949"/>
            <a:ext cx="110848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FFFF00"/>
                </a:solidFill>
              </a:rPr>
              <a:t>Người</a:t>
            </a:r>
            <a:r>
              <a:rPr lang="en-US" sz="2600" b="1" dirty="0" smtClean="0">
                <a:solidFill>
                  <a:srgbClr val="FFFF00"/>
                </a:solidFill>
              </a:rPr>
              <a:t> ta </a:t>
            </a:r>
            <a:r>
              <a:rPr lang="en-US" sz="2600" b="1" dirty="0" err="1" smtClean="0">
                <a:solidFill>
                  <a:srgbClr val="FFFF00"/>
                </a:solidFill>
              </a:rPr>
              <a:t>có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thể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xếp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viên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gạch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</a:rPr>
              <a:t> tam </a:t>
            </a:r>
            <a:r>
              <a:rPr lang="en-US" sz="2600" b="1" dirty="0" err="1" smtClean="0">
                <a:solidFill>
                  <a:srgbClr val="FFFF00"/>
                </a:solidFill>
              </a:rPr>
              <a:t>giác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giống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hệt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nhau</a:t>
            </a:r>
            <a:r>
              <a:rPr lang="en-US" sz="2600" b="1" dirty="0" smtClean="0">
                <a:solidFill>
                  <a:srgbClr val="FFFF00"/>
                </a:solidFill>
              </a:rPr>
              <a:t> ở </a:t>
            </a:r>
            <a:r>
              <a:rPr lang="en-US" sz="2600" b="1" dirty="0" err="1" smtClean="0">
                <a:solidFill>
                  <a:srgbClr val="FFFF00"/>
                </a:solidFill>
              </a:rPr>
              <a:t>trên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để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trang</a:t>
            </a:r>
            <a:endParaRPr lang="en-US" sz="2600" b="1" dirty="0" smtClean="0">
              <a:solidFill>
                <a:srgbClr val="FFFF00"/>
              </a:solidFill>
            </a:endParaRPr>
          </a:p>
          <a:p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trí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thành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sau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3625805" y="4689527"/>
            <a:ext cx="72155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FFFF00"/>
                </a:solidFill>
              </a:rPr>
              <a:t>Em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hãy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nhận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xét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về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ba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điểm</a:t>
            </a:r>
            <a:r>
              <a:rPr lang="en-US" sz="2600" b="1" dirty="0" smtClean="0">
                <a:solidFill>
                  <a:srgbClr val="FFFF00"/>
                </a:solidFill>
              </a:rPr>
              <a:t> A, B </a:t>
            </a:r>
            <a:r>
              <a:rPr lang="en-US" sz="2600" b="1" dirty="0" err="1" smtClean="0">
                <a:solidFill>
                  <a:srgbClr val="FFFF00"/>
                </a:solidFill>
              </a:rPr>
              <a:t>và</a:t>
            </a:r>
            <a:r>
              <a:rPr lang="en-US" sz="2600" b="1" dirty="0" smtClean="0">
                <a:solidFill>
                  <a:srgbClr val="FFFF00"/>
                </a:solidFill>
              </a:rPr>
              <a:t> C ở </a:t>
            </a:r>
            <a:r>
              <a:rPr lang="en-US" sz="2600" b="1" dirty="0" err="1" smtClean="0">
                <a:solidFill>
                  <a:srgbClr val="FFFF00"/>
                </a:solidFill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trên</a:t>
            </a:r>
            <a:r>
              <a:rPr lang="en-US" sz="2600" b="1" dirty="0" smtClean="0">
                <a:solidFill>
                  <a:srgbClr val="FFFF00"/>
                </a:solidFill>
              </a:rPr>
              <a:t>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89049" y="323774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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78770" y="326154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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15981" y="328606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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9" name="Picture 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20" y="4105206"/>
            <a:ext cx="3195538" cy="24547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ction Button: Beginning 2">
            <a:hlinkClick r:id="rId3" action="ppaction://hlinksldjump" highlightClick="1"/>
          </p:cNvPr>
          <p:cNvSpPr/>
          <p:nvPr/>
        </p:nvSpPr>
        <p:spPr>
          <a:xfrm>
            <a:off x="11075831" y="6413679"/>
            <a:ext cx="507760" cy="2704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ổng Hợp] 909+ hình ảnh suy nghĩ rối bời dễ thương nhấ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8" y="204061"/>
            <a:ext cx="2305318" cy="193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7606" y="1409781"/>
            <a:ext cx="55074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ở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734488" y="2195728"/>
            <a:ext cx="3481035" cy="2038635"/>
            <a:chOff x="241051" y="2834946"/>
            <a:chExt cx="3481035" cy="2276978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566671" y="3181082"/>
              <a:ext cx="1545463" cy="177728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0913" y="4945487"/>
              <a:ext cx="2907069" cy="128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112135" y="3181082"/>
              <a:ext cx="1335848" cy="177728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924180" y="2834946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1051" y="4650259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3914" y="4638370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3501" y="4586854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50</a:t>
              </a:r>
              <a:r>
                <a:rPr lang="en-US" sz="2000" baseline="30000" dirty="0" smtClean="0">
                  <a:solidFill>
                    <a:schemeClr val="bg1"/>
                  </a:solidFill>
                </a:rPr>
                <a:t>0</a:t>
              </a:r>
              <a:endParaRPr lang="en-US" sz="20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88016" y="4586854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6</a:t>
              </a:r>
              <a:r>
                <a:rPr lang="en-US" sz="2000" dirty="0" smtClean="0">
                  <a:solidFill>
                    <a:schemeClr val="bg1"/>
                  </a:solidFill>
                </a:rPr>
                <a:t>0</a:t>
              </a:r>
              <a:r>
                <a:rPr lang="en-US" sz="2000" baseline="30000" dirty="0" smtClean="0">
                  <a:solidFill>
                    <a:schemeClr val="bg1"/>
                  </a:solidFill>
                </a:rPr>
                <a:t>0</a:t>
              </a:r>
              <a:endParaRPr lang="en-US" sz="2000" baseline="300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08006" y="2439875"/>
                <a:ext cx="5472396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006" y="2439875"/>
                <a:ext cx="5472396" cy="505844"/>
              </a:xfrm>
              <a:prstGeom prst="rect">
                <a:avLst/>
              </a:prstGeom>
              <a:blipFill>
                <a:blip r:embed="rId3"/>
                <a:stretch>
                  <a:fillRect t="-7229" r="-1115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32752" y="2860713"/>
                <a:ext cx="5088060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52" y="2860713"/>
                <a:ext cx="5088060" cy="505844"/>
              </a:xfrm>
              <a:prstGeom prst="rect">
                <a:avLst/>
              </a:prstGeom>
              <a:blipFill>
                <a:blip r:embed="rId4"/>
                <a:stretch>
                  <a:fillRect t="-7229" r="-1198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94115" y="3327920"/>
                <a:ext cx="3913507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 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acc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115" y="3327920"/>
                <a:ext cx="3913507" cy="505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87711" y="3801734"/>
                <a:ext cx="3597523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130</m:t>
                        </m:r>
                      </m:e>
                      <m:sup>
                        <m:r>
                          <a:rPr lang="en-US" sz="2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=70</a:t>
                </a:r>
                <a:r>
                  <a:rPr lang="en-US" sz="26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6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711" y="3801734"/>
                <a:ext cx="3597523" cy="505844"/>
              </a:xfrm>
              <a:prstGeom prst="rect">
                <a:avLst/>
              </a:prstGeom>
              <a:blipFill>
                <a:blip r:embed="rId6"/>
                <a:stretch>
                  <a:fillRect t="-8434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304613" y="4388513"/>
            <a:ext cx="89855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ở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138583" y="4796414"/>
            <a:ext cx="3930449" cy="1843477"/>
            <a:chOff x="613183" y="4845844"/>
            <a:chExt cx="3930449" cy="1843477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1544761" y="6465196"/>
              <a:ext cx="2726502" cy="386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953037" y="5090294"/>
              <a:ext cx="604603" cy="139929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927280" y="5084536"/>
              <a:ext cx="3343983" cy="138066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201872" y="621751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12784" y="6289211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3183" y="484584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60784" y="6134501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77717" y="526916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46611" y="5061527"/>
            <a:ext cx="3488399" cy="1608320"/>
            <a:chOff x="6146611" y="5061527"/>
            <a:chExt cx="3488399" cy="1608320"/>
          </a:xfrm>
        </p:grpSpPr>
        <p:sp>
          <p:nvSpPr>
            <p:cNvPr id="44" name="Right Triangle 43"/>
            <p:cNvSpPr/>
            <p:nvPr/>
          </p:nvSpPr>
          <p:spPr>
            <a:xfrm>
              <a:off x="6526142" y="5196524"/>
              <a:ext cx="2759092" cy="1348461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46611" y="6239781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M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76366" y="5061527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</a:rPr>
                <a:t>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17294" y="6269737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</a:rPr>
                <a:t>P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53836" y="6168083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3</a:t>
              </a:r>
              <a:r>
                <a:rPr lang="en-US" dirty="0" smtClean="0">
                  <a:solidFill>
                    <a:srgbClr val="FFFF00"/>
                  </a:solidFill>
                </a:rPr>
                <a:t>0</a:t>
              </a:r>
              <a:r>
                <a:rPr lang="en-US" baseline="30000" dirty="0" smtClean="0">
                  <a:solidFill>
                    <a:srgbClr val="FFFF00"/>
                  </a:solidFill>
                </a:rPr>
                <a:t>0</a:t>
              </a:r>
              <a:endParaRPr lang="en-US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26142" y="5325064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60</a:t>
              </a:r>
              <a:r>
                <a:rPr lang="en-US" baseline="30000" dirty="0" smtClean="0">
                  <a:solidFill>
                    <a:srgbClr val="FFFF00"/>
                  </a:solidFill>
                </a:rPr>
                <a:t>0</a:t>
              </a:r>
              <a:endParaRPr lang="en-US" baseline="30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698223" y="903968"/>
            <a:ext cx="75764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</a:t>
            </a:r>
            <a:r>
              <a:rPr lang="en-US" sz="26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28173" y="403666"/>
            <a:ext cx="617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TỔNG CÁC GÓC TRONG MỘT TAM GIÁC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loud Callout 52"/>
          <p:cNvSpPr/>
          <p:nvPr/>
        </p:nvSpPr>
        <p:spPr>
          <a:xfrm>
            <a:off x="450458" y="2167650"/>
            <a:ext cx="1944361" cy="1117745"/>
          </a:xfrm>
          <a:prstGeom prst="cloudCallou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7" grpId="0"/>
      <p:bldP spid="28" grpId="0"/>
      <p:bldP spid="29" grpId="0"/>
      <p:bldP spid="30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2282" y="322285"/>
            <a:ext cx="2315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VNI-Thufap2" pitchFamily="2" charset="0"/>
                <a:cs typeface="Times New Roman" panose="02020603050405020304" pitchFamily="18" charset="0"/>
              </a:rPr>
              <a:t>* </a:t>
            </a:r>
            <a:r>
              <a:rPr lang="en-US" sz="7200" dirty="0" err="1" smtClean="0">
                <a:solidFill>
                  <a:schemeClr val="bg1"/>
                </a:solidFill>
                <a:latin typeface="VNI-Thufap2" pitchFamily="2" charset="0"/>
                <a:cs typeface="Times New Roman" panose="02020603050405020304" pitchFamily="18" charset="0"/>
              </a:rPr>
              <a:t>Chú</a:t>
            </a:r>
            <a:r>
              <a:rPr lang="en-US" sz="7200" dirty="0" smtClean="0">
                <a:solidFill>
                  <a:schemeClr val="bg1"/>
                </a:solidFill>
                <a:latin typeface="VNI-Thufap2" pitchFamily="2" charset="0"/>
                <a:cs typeface="Times New Roman" panose="02020603050405020304" pitchFamily="18" charset="0"/>
              </a:rPr>
              <a:t> ý</a:t>
            </a:r>
            <a:endParaRPr lang="en-US" sz="7200" dirty="0">
              <a:solidFill>
                <a:schemeClr val="bg1"/>
              </a:solidFill>
              <a:latin typeface="VNI-Thufap2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1238" y="580846"/>
            <a:ext cx="3345778" cy="1998381"/>
            <a:chOff x="241051" y="2687204"/>
            <a:chExt cx="3496745" cy="255280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566671" y="3181082"/>
              <a:ext cx="1545463" cy="177728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0913" y="4945487"/>
              <a:ext cx="2907069" cy="128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2112135" y="3181082"/>
              <a:ext cx="1335848" cy="177728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900365" y="2687204"/>
              <a:ext cx="378961" cy="589747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A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1051" y="4650259"/>
              <a:ext cx="367233" cy="589747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73914" y="4638370"/>
              <a:ext cx="363882" cy="589747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3501" y="4586854"/>
              <a:ext cx="554871" cy="511114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50</a:t>
              </a:r>
              <a:r>
                <a:rPr lang="en-US" sz="2000" baseline="30000" dirty="0" smtClean="0">
                  <a:solidFill>
                    <a:srgbClr val="FFFF00"/>
                  </a:solidFill>
                </a:rPr>
                <a:t>0</a:t>
              </a:r>
              <a:endParaRPr lang="en-US" sz="2000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88016" y="4586854"/>
              <a:ext cx="554871" cy="511114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</a:rPr>
                <a:t>6</a:t>
              </a:r>
              <a:r>
                <a:rPr lang="en-US" sz="2000" dirty="0" smtClean="0">
                  <a:solidFill>
                    <a:srgbClr val="FFFF00"/>
                  </a:solidFill>
                </a:rPr>
                <a:t>0</a:t>
              </a:r>
              <a:r>
                <a:rPr lang="en-US" sz="2000" baseline="30000" dirty="0" smtClean="0">
                  <a:solidFill>
                    <a:srgbClr val="FFFF00"/>
                  </a:solidFill>
                </a:rPr>
                <a:t>0</a:t>
              </a:r>
              <a:endParaRPr lang="en-US" sz="2000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34698" y="3425146"/>
              <a:ext cx="554871" cy="511115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</a:rPr>
                <a:t>7</a:t>
              </a:r>
              <a:r>
                <a:rPr lang="en-US" sz="2000" dirty="0" smtClean="0">
                  <a:solidFill>
                    <a:srgbClr val="FFFF00"/>
                  </a:solidFill>
                </a:rPr>
                <a:t>0</a:t>
              </a:r>
              <a:r>
                <a:rPr lang="en-US" sz="2000" baseline="30000" dirty="0" smtClean="0">
                  <a:solidFill>
                    <a:srgbClr val="FFFF00"/>
                  </a:solidFill>
                </a:rPr>
                <a:t>0</a:t>
              </a:r>
              <a:endParaRPr lang="en-US" sz="2000" baseline="30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43670" y="2806974"/>
            <a:ext cx="3500918" cy="1843477"/>
            <a:chOff x="613183" y="4845844"/>
            <a:chExt cx="3930449" cy="184347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544761" y="6465196"/>
              <a:ext cx="2726502" cy="386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953037" y="5090294"/>
              <a:ext cx="604603" cy="139929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927280" y="5084536"/>
              <a:ext cx="3343983" cy="138066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201872" y="621751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2784" y="6289211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3183" y="484584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60784" y="6134501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7717" y="526916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08663" y="6053983"/>
              <a:ext cx="722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r>
                <a:rPr lang="en-US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56877" y="4885679"/>
            <a:ext cx="3488399" cy="1608320"/>
            <a:chOff x="8273704" y="2976535"/>
            <a:chExt cx="3488399" cy="1608320"/>
          </a:xfrm>
        </p:grpSpPr>
        <p:grpSp>
          <p:nvGrpSpPr>
            <p:cNvPr id="23" name="Group 22"/>
            <p:cNvGrpSpPr/>
            <p:nvPr/>
          </p:nvGrpSpPr>
          <p:grpSpPr>
            <a:xfrm>
              <a:off x="8273704" y="2976535"/>
              <a:ext cx="3488399" cy="1608320"/>
              <a:chOff x="6146611" y="5061527"/>
              <a:chExt cx="3488399" cy="1608320"/>
            </a:xfrm>
          </p:grpSpPr>
          <p:sp>
            <p:nvSpPr>
              <p:cNvPr id="24" name="Right Triangle 23"/>
              <p:cNvSpPr/>
              <p:nvPr/>
            </p:nvSpPr>
            <p:spPr>
              <a:xfrm>
                <a:off x="6526142" y="5196524"/>
                <a:ext cx="2759092" cy="1348461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146611" y="6239781"/>
                <a:ext cx="4042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M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176366" y="5061527"/>
                <a:ext cx="3497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FF00"/>
                    </a:solidFill>
                  </a:rPr>
                  <a:t>N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317294" y="6269737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FF00"/>
                    </a:solidFill>
                  </a:rPr>
                  <a:t>P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253836" y="6168083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3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0</a:t>
                </a:r>
                <a:r>
                  <a:rPr lang="en-US" baseline="30000" dirty="0" smtClean="0">
                    <a:solidFill>
                      <a:srgbClr val="FFFF00"/>
                    </a:solidFill>
                  </a:rPr>
                  <a:t>0</a:t>
                </a:r>
                <a:endParaRPr lang="en-US" baseline="30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526142" y="5325064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60</a:t>
                </a:r>
                <a:r>
                  <a:rPr lang="en-US" baseline="30000" dirty="0" smtClean="0">
                    <a:solidFill>
                      <a:srgbClr val="FFFF00"/>
                    </a:solidFill>
                  </a:rPr>
                  <a:t>0</a:t>
                </a:r>
                <a:endParaRPr lang="en-US" baseline="300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8660439" y="4240018"/>
              <a:ext cx="206062" cy="2060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8" descr="Hình ảnh suy nghĩ, suy ngẫm, suy tư về công việc cuộc sống | VFO.V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1" y="2226091"/>
            <a:ext cx="355799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loud Callout 32"/>
          <p:cNvSpPr/>
          <p:nvPr/>
        </p:nvSpPr>
        <p:spPr>
          <a:xfrm>
            <a:off x="8157680" y="899008"/>
            <a:ext cx="3814621" cy="1114341"/>
          </a:xfrm>
          <a:prstGeom prst="cloudCallou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Có</a:t>
            </a:r>
            <a:r>
              <a:rPr lang="en-US" sz="2400" dirty="0" smtClean="0">
                <a:solidFill>
                  <a:srgbClr val="FFFF00"/>
                </a:solidFill>
              </a:rPr>
              <a:t> 3 </a:t>
            </a:r>
            <a:r>
              <a:rPr lang="en-US" sz="2400" dirty="0" err="1" smtClean="0">
                <a:solidFill>
                  <a:srgbClr val="FFFF00"/>
                </a:solidFill>
              </a:rPr>
              <a:t>góc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đều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nhọn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Tam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nhọn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5" name="Cloud Callout 34"/>
          <p:cNvSpPr/>
          <p:nvPr/>
        </p:nvSpPr>
        <p:spPr>
          <a:xfrm>
            <a:off x="8135414" y="2911640"/>
            <a:ext cx="3698215" cy="1074711"/>
          </a:xfrm>
          <a:prstGeom prst="cloudCallou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Có</a:t>
            </a:r>
            <a:r>
              <a:rPr lang="en-US" sz="2400" dirty="0" smtClean="0">
                <a:solidFill>
                  <a:srgbClr val="FFFF00"/>
                </a:solidFill>
              </a:rPr>
              <a:t> 1 </a:t>
            </a:r>
            <a:r>
              <a:rPr lang="en-US" sz="2400" dirty="0" err="1" smtClean="0">
                <a:solidFill>
                  <a:srgbClr val="FFFF00"/>
                </a:solidFill>
              </a:rPr>
              <a:t>góc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tù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Tam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tù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6" name="Cloud Callout 35"/>
          <p:cNvSpPr/>
          <p:nvPr/>
        </p:nvSpPr>
        <p:spPr>
          <a:xfrm>
            <a:off x="8274086" y="4948978"/>
            <a:ext cx="3698215" cy="1144911"/>
          </a:xfrm>
          <a:prstGeom prst="cloudCallou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Có</a:t>
            </a:r>
            <a:r>
              <a:rPr lang="en-US" sz="2400" dirty="0" smtClean="0">
                <a:solidFill>
                  <a:srgbClr val="FFFF00"/>
                </a:solidFill>
              </a:rPr>
              <a:t> 1 </a:t>
            </a:r>
            <a:r>
              <a:rPr lang="en-US" sz="2400" dirty="0" err="1" smtClean="0">
                <a:solidFill>
                  <a:srgbClr val="FFFF00"/>
                </a:solidFill>
              </a:rPr>
              <a:t>góc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vuông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Tam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vuông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39075" y="811679"/>
            <a:ext cx="12394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SGK)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Beginning 1">
            <a:hlinkClick r:id="rId3" action="ppaction://hlinksldjump" highlightClick="1"/>
          </p:cNvPr>
          <p:cNvSpPr/>
          <p:nvPr/>
        </p:nvSpPr>
        <p:spPr>
          <a:xfrm>
            <a:off x="10972800" y="6355224"/>
            <a:ext cx="502276" cy="2902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35" grpId="0" animBg="1"/>
      <p:bldP spid="36" grpId="0" animBg="1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819</Words>
  <PresentationFormat>Widescreen</PresentationFormat>
  <Paragraphs>211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Tahoma</vt:lpstr>
      <vt:lpstr>Times New Roman</vt:lpstr>
      <vt:lpstr>VNI-Thufap2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2022-10-14T11:52:29Z</dcterms:created>
  <dcterms:modified xsi:type="dcterms:W3CDTF">2022-10-17T07:39:50Z</dcterms:modified>
</cp:coreProperties>
</file>