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577" r:id="rId2"/>
    <p:sldId id="287" r:id="rId3"/>
    <p:sldId id="288" r:id="rId4"/>
    <p:sldId id="502" r:id="rId5"/>
    <p:sldId id="505" r:id="rId6"/>
    <p:sldId id="581" r:id="rId7"/>
    <p:sldId id="583" r:id="rId8"/>
    <p:sldId id="585" r:id="rId9"/>
    <p:sldId id="590" r:id="rId10"/>
    <p:sldId id="591" r:id="rId11"/>
    <p:sldId id="593" r:id="rId12"/>
    <p:sldId id="592" r:id="rId13"/>
    <p:sldId id="596" r:id="rId14"/>
    <p:sldId id="595" r:id="rId15"/>
    <p:sldId id="601" r:id="rId16"/>
    <p:sldId id="600" r:id="rId17"/>
    <p:sldId id="602" r:id="rId18"/>
    <p:sldId id="605" r:id="rId19"/>
    <p:sldId id="606" r:id="rId20"/>
    <p:sldId id="561" r:id="rId21"/>
    <p:sldId id="550" r:id="rId22"/>
    <p:sldId id="551" r:id="rId23"/>
    <p:sldId id="328" r:id="rId24"/>
    <p:sldId id="329" r:id="rId25"/>
    <p:sldId id="608" r:id="rId26"/>
    <p:sldId id="609" r:id="rId27"/>
    <p:sldId id="6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80"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BFF58-AC57-4B59-B08E-713F37336BD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EB500115-743D-40C1-9DBC-5A05A48772C1}">
      <dgm:prSet phldrT="[Text]"/>
      <dgm:spPr>
        <a:solidFill>
          <a:srgbClr val="C00000"/>
        </a:solidFill>
      </dgm:spPr>
      <dgm:t>
        <a:bodyPr/>
        <a:lstStyle/>
        <a:p>
          <a:r>
            <a:rPr lang="en-US">
              <a:latin typeface="Arial" panose="020B0604020202020204" pitchFamily="34" charset="0"/>
              <a:cs typeface="Arial" panose="020B0604020202020204" pitchFamily="34" charset="0"/>
            </a:rPr>
            <a:t>Lò phản ứng </a:t>
          </a:r>
        </a:p>
      </dgm:t>
    </dgm:pt>
    <dgm:pt modelId="{C570646F-3F24-4D05-A2A8-7EC28D48713A}" type="parTrans" cxnId="{0D2A1199-218D-4B80-B764-552A7BBC7011}">
      <dgm:prSet/>
      <dgm:spPr/>
      <dgm:t>
        <a:bodyPr/>
        <a:lstStyle/>
        <a:p>
          <a:endParaRPr lang="en-US">
            <a:latin typeface="Arial" panose="020B0604020202020204" pitchFamily="34" charset="0"/>
            <a:cs typeface="Arial" panose="020B0604020202020204" pitchFamily="34" charset="0"/>
          </a:endParaRPr>
        </a:p>
      </dgm:t>
    </dgm:pt>
    <dgm:pt modelId="{3DA762FF-11CC-4191-9999-6F5BFE224A63}" type="sibTrans" cxnId="{0D2A1199-218D-4B80-B764-552A7BBC7011}">
      <dgm:prSet/>
      <dgm:spPr/>
      <dgm:t>
        <a:bodyPr/>
        <a:lstStyle/>
        <a:p>
          <a:endParaRPr lang="en-US">
            <a:latin typeface="Arial" panose="020B0604020202020204" pitchFamily="34" charset="0"/>
            <a:cs typeface="Arial" panose="020B0604020202020204" pitchFamily="34" charset="0"/>
          </a:endParaRPr>
        </a:p>
      </dgm:t>
    </dgm:pt>
    <dgm:pt modelId="{F1D668AC-E77D-4F63-B3BA-DEF50624FC87}">
      <dgm:prSet phldrT="[Text]" custT="1"/>
      <dgm:spPr>
        <a:solidFill>
          <a:srgbClr val="119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gm:spPr>
      <dgm:t>
        <a:bodyPr/>
        <a:lstStyle/>
        <a:p>
          <a:r>
            <a:rPr lang="en-US" sz="2400" b="1">
              <a:latin typeface="Arial" panose="020B0604020202020204" pitchFamily="34" charset="0"/>
              <a:cs typeface="Arial" panose="020B0604020202020204" pitchFamily="34" charset="0"/>
            </a:rPr>
            <a:t>S =1</a:t>
          </a:r>
        </a:p>
      </dgm:t>
    </dgm:pt>
    <dgm:pt modelId="{DF957116-3D41-484C-959B-422A780DDBFF}" type="parTrans" cxnId="{1066F0C2-5EEF-455C-8A18-CE0ACD97D829}">
      <dgm:prSet/>
      <dgm:spPr/>
      <dgm:t>
        <a:bodyPr/>
        <a:lstStyle/>
        <a:p>
          <a:endParaRPr lang="en-US">
            <a:latin typeface="Arial" panose="020B0604020202020204" pitchFamily="34" charset="0"/>
            <a:cs typeface="Arial" panose="020B0604020202020204" pitchFamily="34" charset="0"/>
          </a:endParaRPr>
        </a:p>
      </dgm:t>
    </dgm:pt>
    <dgm:pt modelId="{30171118-5A2F-4705-B451-C1557BBE7874}" type="sibTrans" cxnId="{1066F0C2-5EEF-455C-8A18-CE0ACD97D829}">
      <dgm:prSet/>
      <dgm:spPr>
        <a:solidFill>
          <a:srgbClr val="0070C0"/>
        </a:solidFill>
        <a:ln>
          <a:solidFill>
            <a:srgbClr val="0070C0"/>
          </a:solidFill>
        </a:ln>
      </dgm:spPr>
      <dgm:t>
        <a:bodyPr/>
        <a:lstStyle/>
        <a:p>
          <a:endParaRPr lang="en-US">
            <a:latin typeface="Arial" panose="020B0604020202020204" pitchFamily="34" charset="0"/>
            <a:cs typeface="Arial" panose="020B0604020202020204" pitchFamily="34" charset="0"/>
          </a:endParaRPr>
        </a:p>
      </dgm:t>
    </dgm:pt>
    <dgm:pt modelId="{90FE131A-69DC-4C54-B9EC-6C234BC68B44}">
      <dgm:prSet phldrT="[Text]" custT="1"/>
      <dgm:spPr>
        <a:solidFill>
          <a:srgbClr val="119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gm:spPr>
      <dgm:t>
        <a:bodyPr/>
        <a:lstStyle/>
        <a:p>
          <a:r>
            <a:rPr lang="en-US" sz="1400" b="1">
              <a:latin typeface="Arial" panose="020B0604020202020204" pitchFamily="34" charset="0"/>
              <a:cs typeface="Arial" panose="020B0604020202020204" pitchFamily="34" charset="0"/>
            </a:rPr>
            <a:t>An toàn cho môi trường xung quanh </a:t>
          </a:r>
        </a:p>
      </dgm:t>
    </dgm:pt>
    <dgm:pt modelId="{AC3549B2-8FCB-4630-BA5A-26DDDC1AF789}" type="parTrans" cxnId="{D48DF896-90FD-4BCB-AC7A-C326EDCC60FA}">
      <dgm:prSet/>
      <dgm:spPr/>
      <dgm:t>
        <a:bodyPr/>
        <a:lstStyle/>
        <a:p>
          <a:endParaRPr lang="en-US">
            <a:latin typeface="Arial" panose="020B0604020202020204" pitchFamily="34" charset="0"/>
            <a:cs typeface="Arial" panose="020B0604020202020204" pitchFamily="34" charset="0"/>
          </a:endParaRPr>
        </a:p>
      </dgm:t>
    </dgm:pt>
    <dgm:pt modelId="{48BB1F43-74DC-4BD6-B146-1BC49221741D}" type="sibTrans" cxnId="{D48DF896-90FD-4BCB-AC7A-C326EDCC60FA}">
      <dgm:prSet/>
      <dgm:spPr>
        <a:solidFill>
          <a:srgbClr val="0070C0"/>
        </a:solidFill>
      </dgm:spPr>
      <dgm:t>
        <a:bodyPr/>
        <a:lstStyle/>
        <a:p>
          <a:endParaRPr lang="en-US">
            <a:latin typeface="Arial" panose="020B0604020202020204" pitchFamily="34" charset="0"/>
            <a:cs typeface="Arial" panose="020B0604020202020204" pitchFamily="34" charset="0"/>
          </a:endParaRPr>
        </a:p>
      </dgm:t>
    </dgm:pt>
    <dgm:pt modelId="{344325C4-68F0-4487-9427-D1246AB3DA5F}">
      <dgm:prSet phldrT="[Text]" custT="1"/>
      <dgm:spPr>
        <a:solidFill>
          <a:srgbClr val="119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gm:spPr>
      <dgm:t>
        <a:bodyPr/>
        <a:lstStyle/>
        <a:p>
          <a:r>
            <a:rPr lang="en-US" sz="1400" b="1">
              <a:latin typeface="Arial" panose="020B0604020202020204" pitchFamily="34" charset="0"/>
              <a:cs typeface="Arial" panose="020B0604020202020204" pitchFamily="34" charset="0"/>
            </a:rPr>
            <a:t>Làm chậm notron để U235 hấp thụ</a:t>
          </a:r>
        </a:p>
      </dgm:t>
    </dgm:pt>
    <dgm:pt modelId="{18AEA89E-C3C3-4FE9-A8FD-FA77F3E081F8}" type="parTrans" cxnId="{29272D03-CEE6-4380-9ACF-019BEE0B8F59}">
      <dgm:prSet/>
      <dgm:spPr/>
      <dgm:t>
        <a:bodyPr/>
        <a:lstStyle/>
        <a:p>
          <a:endParaRPr lang="en-US">
            <a:latin typeface="Arial" panose="020B0604020202020204" pitchFamily="34" charset="0"/>
            <a:cs typeface="Arial" panose="020B0604020202020204" pitchFamily="34" charset="0"/>
          </a:endParaRPr>
        </a:p>
      </dgm:t>
    </dgm:pt>
    <dgm:pt modelId="{D1D4A395-D35D-4AE9-8EE1-F66E09DCAC04}" type="sibTrans" cxnId="{29272D03-CEE6-4380-9ACF-019BEE0B8F59}">
      <dgm:prSet/>
      <dgm:spPr>
        <a:solidFill>
          <a:srgbClr val="0070C0"/>
        </a:solidFill>
      </dgm:spPr>
      <dgm:t>
        <a:bodyPr/>
        <a:lstStyle/>
        <a:p>
          <a:endParaRPr lang="en-US">
            <a:latin typeface="Arial" panose="020B0604020202020204" pitchFamily="34" charset="0"/>
            <a:cs typeface="Arial" panose="020B0604020202020204" pitchFamily="34" charset="0"/>
          </a:endParaRPr>
        </a:p>
      </dgm:t>
    </dgm:pt>
    <dgm:pt modelId="{894DB375-1FE9-49B8-AE96-410A6D2466EC}">
      <dgm:prSet phldrT="[Text]" custT="1"/>
      <dgm:spPr>
        <a:solidFill>
          <a:srgbClr val="119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gm:spPr>
      <dgm:t>
        <a:bodyPr/>
        <a:lstStyle/>
        <a:p>
          <a:r>
            <a:rPr lang="en-US" sz="1400" b="1">
              <a:latin typeface="Arial" panose="020B0604020202020204" pitchFamily="34" charset="0"/>
              <a:cs typeface="Arial" panose="020B0604020202020204" pitchFamily="34" charset="0"/>
            </a:rPr>
            <a:t>Tránh mất nhiều notron</a:t>
          </a:r>
        </a:p>
      </dgm:t>
    </dgm:pt>
    <dgm:pt modelId="{CC901232-819B-4E50-AEAD-5485BA5E9FC5}" type="parTrans" cxnId="{30F61D73-6CA9-449F-9A22-09A038A5F81B}">
      <dgm:prSet/>
      <dgm:spPr/>
      <dgm:t>
        <a:bodyPr/>
        <a:lstStyle/>
        <a:p>
          <a:endParaRPr lang="en-US">
            <a:latin typeface="Arial" panose="020B0604020202020204" pitchFamily="34" charset="0"/>
            <a:cs typeface="Arial" panose="020B0604020202020204" pitchFamily="34" charset="0"/>
          </a:endParaRPr>
        </a:p>
      </dgm:t>
    </dgm:pt>
    <dgm:pt modelId="{153AF95F-9673-4573-A01D-A3ACFBEDFE4F}" type="sibTrans" cxnId="{30F61D73-6CA9-449F-9A22-09A038A5F81B}">
      <dgm:prSet/>
      <dgm:spPr>
        <a:solidFill>
          <a:srgbClr val="0070C0"/>
        </a:solidFill>
      </dgm:spPr>
      <dgm:t>
        <a:bodyPr/>
        <a:lstStyle/>
        <a:p>
          <a:endParaRPr lang="en-US">
            <a:latin typeface="Arial" panose="020B0604020202020204" pitchFamily="34" charset="0"/>
            <a:cs typeface="Arial" panose="020B0604020202020204" pitchFamily="34" charset="0"/>
          </a:endParaRPr>
        </a:p>
      </dgm:t>
    </dgm:pt>
    <dgm:pt modelId="{25AE2B5F-2470-4FA7-B2F5-8D500DB99C83}">
      <dgm:prSet phldrT="[Text]"/>
      <dgm:spPr>
        <a:solidFill>
          <a:srgbClr val="1192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gm:spPr>
      <dgm:t>
        <a:bodyPr/>
        <a:lstStyle/>
        <a:p>
          <a:r>
            <a:rPr lang="en-US" b="1">
              <a:latin typeface="Arial" panose="020B0604020202020204" pitchFamily="34" charset="0"/>
              <a:cs typeface="Arial" panose="020B0604020202020204" pitchFamily="34" charset="0"/>
            </a:rPr>
            <a:t>Tải nhiệt ra ngoài lò</a:t>
          </a:r>
        </a:p>
      </dgm:t>
    </dgm:pt>
    <dgm:pt modelId="{92C0C7A4-3FDB-49D3-9AE2-C0C28BA906F7}" type="parTrans" cxnId="{AA60F768-A584-4C6F-976D-32F5B8C410FE}">
      <dgm:prSet/>
      <dgm:spPr/>
      <dgm:t>
        <a:bodyPr/>
        <a:lstStyle/>
        <a:p>
          <a:endParaRPr lang="en-US">
            <a:latin typeface="Arial" panose="020B0604020202020204" pitchFamily="34" charset="0"/>
            <a:cs typeface="Arial" panose="020B0604020202020204" pitchFamily="34" charset="0"/>
          </a:endParaRPr>
        </a:p>
      </dgm:t>
    </dgm:pt>
    <dgm:pt modelId="{A3629E16-060F-4766-9F34-400D21798D08}" type="sibTrans" cxnId="{AA60F768-A584-4C6F-976D-32F5B8C410FE}">
      <dgm:prSet/>
      <dgm:spPr>
        <a:solidFill>
          <a:srgbClr val="0070C0"/>
        </a:solidFill>
      </dgm:spPr>
      <dgm:t>
        <a:bodyPr/>
        <a:lstStyle/>
        <a:p>
          <a:endParaRPr lang="en-US">
            <a:latin typeface="Arial" panose="020B0604020202020204" pitchFamily="34" charset="0"/>
            <a:cs typeface="Arial" panose="020B0604020202020204" pitchFamily="34" charset="0"/>
          </a:endParaRPr>
        </a:p>
      </dgm:t>
    </dgm:pt>
    <dgm:pt modelId="{844A49DD-33F5-4816-B0C3-5404CCE91F3E}" type="pres">
      <dgm:prSet presAssocID="{37EBFF58-AC57-4B59-B08E-713F37336BDE}" presName="Name0" presStyleCnt="0">
        <dgm:presLayoutVars>
          <dgm:chMax val="1"/>
          <dgm:dir/>
          <dgm:animLvl val="ctr"/>
          <dgm:resizeHandles val="exact"/>
        </dgm:presLayoutVars>
      </dgm:prSet>
      <dgm:spPr/>
    </dgm:pt>
    <dgm:pt modelId="{735599AE-B7EE-4BCA-9670-88F9DA001A2F}" type="pres">
      <dgm:prSet presAssocID="{EB500115-743D-40C1-9DBC-5A05A48772C1}" presName="centerShape" presStyleLbl="node0" presStyleIdx="0" presStyleCnt="1" custScaleX="111317" custScaleY="103013"/>
      <dgm:spPr/>
    </dgm:pt>
    <dgm:pt modelId="{0610B54B-0612-4833-AFB7-DC2B2D6897E6}" type="pres">
      <dgm:prSet presAssocID="{F1D668AC-E77D-4F63-B3BA-DEF50624FC87}" presName="node" presStyleLbl="node1" presStyleIdx="0" presStyleCnt="5" custScaleX="107236" custScaleY="100255">
        <dgm:presLayoutVars>
          <dgm:bulletEnabled val="1"/>
        </dgm:presLayoutVars>
      </dgm:prSet>
      <dgm:spPr/>
    </dgm:pt>
    <dgm:pt modelId="{8A6D0C09-DCA8-4647-BB24-255B4320DAE5}" type="pres">
      <dgm:prSet presAssocID="{F1D668AC-E77D-4F63-B3BA-DEF50624FC87}" presName="dummy" presStyleCnt="0"/>
      <dgm:spPr/>
    </dgm:pt>
    <dgm:pt modelId="{73D5C8ED-4A92-4F3C-84DB-8130EA63797D}" type="pres">
      <dgm:prSet presAssocID="{30171118-5A2F-4705-B451-C1557BBE7874}" presName="sibTrans" presStyleLbl="sibTrans2D1" presStyleIdx="0" presStyleCnt="5"/>
      <dgm:spPr/>
    </dgm:pt>
    <dgm:pt modelId="{EF72C770-C26A-483B-91AC-BCE21F2558AA}" type="pres">
      <dgm:prSet presAssocID="{90FE131A-69DC-4C54-B9EC-6C234BC68B44}" presName="node" presStyleLbl="node1" presStyleIdx="1" presStyleCnt="5" custScaleX="112874" custScaleY="109954">
        <dgm:presLayoutVars>
          <dgm:bulletEnabled val="1"/>
        </dgm:presLayoutVars>
      </dgm:prSet>
      <dgm:spPr/>
    </dgm:pt>
    <dgm:pt modelId="{51F03944-AFB5-46AE-A564-D728C40AD8A5}" type="pres">
      <dgm:prSet presAssocID="{90FE131A-69DC-4C54-B9EC-6C234BC68B44}" presName="dummy" presStyleCnt="0"/>
      <dgm:spPr/>
    </dgm:pt>
    <dgm:pt modelId="{CB529A04-061D-43A4-BB42-088249B51838}" type="pres">
      <dgm:prSet presAssocID="{48BB1F43-74DC-4BD6-B146-1BC49221741D}" presName="sibTrans" presStyleLbl="sibTrans2D1" presStyleIdx="1" presStyleCnt="5"/>
      <dgm:spPr/>
    </dgm:pt>
    <dgm:pt modelId="{14CC1FBB-15D8-47A3-97AD-564DAB946392}" type="pres">
      <dgm:prSet presAssocID="{25AE2B5F-2470-4FA7-B2F5-8D500DB99C83}" presName="node" presStyleLbl="node1" presStyleIdx="2" presStyleCnt="5" custScaleX="112874" custScaleY="109954">
        <dgm:presLayoutVars>
          <dgm:bulletEnabled val="1"/>
        </dgm:presLayoutVars>
      </dgm:prSet>
      <dgm:spPr/>
    </dgm:pt>
    <dgm:pt modelId="{81AE3728-1CF9-48FB-9A12-11AD8F3FBA88}" type="pres">
      <dgm:prSet presAssocID="{25AE2B5F-2470-4FA7-B2F5-8D500DB99C83}" presName="dummy" presStyleCnt="0"/>
      <dgm:spPr/>
    </dgm:pt>
    <dgm:pt modelId="{2B54A14F-3422-47FB-86EB-F598C5C5F312}" type="pres">
      <dgm:prSet presAssocID="{A3629E16-060F-4766-9F34-400D21798D08}" presName="sibTrans" presStyleLbl="sibTrans2D1" presStyleIdx="2" presStyleCnt="5"/>
      <dgm:spPr/>
    </dgm:pt>
    <dgm:pt modelId="{480A863A-6A51-4C9E-8153-4DA953D5289C}" type="pres">
      <dgm:prSet presAssocID="{344325C4-68F0-4487-9427-D1246AB3DA5F}" presName="node" presStyleLbl="node1" presStyleIdx="3" presStyleCnt="5" custScaleX="117338" custScaleY="107872">
        <dgm:presLayoutVars>
          <dgm:bulletEnabled val="1"/>
        </dgm:presLayoutVars>
      </dgm:prSet>
      <dgm:spPr/>
    </dgm:pt>
    <dgm:pt modelId="{5C954540-999A-44F1-93EE-2D97BB138695}" type="pres">
      <dgm:prSet presAssocID="{344325C4-68F0-4487-9427-D1246AB3DA5F}" presName="dummy" presStyleCnt="0"/>
      <dgm:spPr/>
    </dgm:pt>
    <dgm:pt modelId="{A776C0DE-A217-4E17-8D8B-24441B6ECA78}" type="pres">
      <dgm:prSet presAssocID="{D1D4A395-D35D-4AE9-8EE1-F66E09DCAC04}" presName="sibTrans" presStyleLbl="sibTrans2D1" presStyleIdx="3" presStyleCnt="5"/>
      <dgm:spPr/>
    </dgm:pt>
    <dgm:pt modelId="{6A322F67-7991-4B97-AAEA-30736EDADF2F}" type="pres">
      <dgm:prSet presAssocID="{894DB375-1FE9-49B8-AE96-410A6D2466EC}" presName="node" presStyleLbl="node1" presStyleIdx="4" presStyleCnt="5" custScaleX="112878" custScaleY="96056" custRadScaleRad="97167" custRadScaleInc="3737">
        <dgm:presLayoutVars>
          <dgm:bulletEnabled val="1"/>
        </dgm:presLayoutVars>
      </dgm:prSet>
      <dgm:spPr/>
    </dgm:pt>
    <dgm:pt modelId="{37C9AC4D-48F9-43DB-AA01-6D39236C7D78}" type="pres">
      <dgm:prSet presAssocID="{894DB375-1FE9-49B8-AE96-410A6D2466EC}" presName="dummy" presStyleCnt="0"/>
      <dgm:spPr/>
    </dgm:pt>
    <dgm:pt modelId="{0617F433-5D05-4E1B-929B-E8AA3E8679EE}" type="pres">
      <dgm:prSet presAssocID="{153AF95F-9673-4573-A01D-A3ACFBEDFE4F}" presName="sibTrans" presStyleLbl="sibTrans2D1" presStyleIdx="4" presStyleCnt="5"/>
      <dgm:spPr/>
    </dgm:pt>
  </dgm:ptLst>
  <dgm:cxnLst>
    <dgm:cxn modelId="{29272D03-CEE6-4380-9ACF-019BEE0B8F59}" srcId="{EB500115-743D-40C1-9DBC-5A05A48772C1}" destId="{344325C4-68F0-4487-9427-D1246AB3DA5F}" srcOrd="3" destOrd="0" parTransId="{18AEA89E-C3C3-4FE9-A8FD-FA77F3E081F8}" sibTransId="{D1D4A395-D35D-4AE9-8EE1-F66E09DCAC04}"/>
    <dgm:cxn modelId="{BC470809-B7B1-4A1A-A756-7F06B565BA84}" type="presOf" srcId="{894DB375-1FE9-49B8-AE96-410A6D2466EC}" destId="{6A322F67-7991-4B97-AAEA-30736EDADF2F}" srcOrd="0" destOrd="0" presId="urn:microsoft.com/office/officeart/2005/8/layout/radial6"/>
    <dgm:cxn modelId="{2B4A451A-72A3-4B02-A511-E827EF71E103}" type="presOf" srcId="{30171118-5A2F-4705-B451-C1557BBE7874}" destId="{73D5C8ED-4A92-4F3C-84DB-8130EA63797D}" srcOrd="0" destOrd="0" presId="urn:microsoft.com/office/officeart/2005/8/layout/radial6"/>
    <dgm:cxn modelId="{B2BDC927-F4F4-46B6-9F57-F9575AA3C5EC}" type="presOf" srcId="{344325C4-68F0-4487-9427-D1246AB3DA5F}" destId="{480A863A-6A51-4C9E-8153-4DA953D5289C}" srcOrd="0" destOrd="0" presId="urn:microsoft.com/office/officeart/2005/8/layout/radial6"/>
    <dgm:cxn modelId="{D55E962F-9F5F-41EE-BF74-1AB529EF4231}" type="presOf" srcId="{D1D4A395-D35D-4AE9-8EE1-F66E09DCAC04}" destId="{A776C0DE-A217-4E17-8D8B-24441B6ECA78}" srcOrd="0" destOrd="0" presId="urn:microsoft.com/office/officeart/2005/8/layout/radial6"/>
    <dgm:cxn modelId="{2C50BD38-191B-427E-9961-04F776460356}" type="presOf" srcId="{A3629E16-060F-4766-9F34-400D21798D08}" destId="{2B54A14F-3422-47FB-86EB-F598C5C5F312}" srcOrd="0" destOrd="0" presId="urn:microsoft.com/office/officeart/2005/8/layout/radial6"/>
    <dgm:cxn modelId="{AA60F768-A584-4C6F-976D-32F5B8C410FE}" srcId="{EB500115-743D-40C1-9DBC-5A05A48772C1}" destId="{25AE2B5F-2470-4FA7-B2F5-8D500DB99C83}" srcOrd="2" destOrd="0" parTransId="{92C0C7A4-3FDB-49D3-9AE2-C0C28BA906F7}" sibTransId="{A3629E16-060F-4766-9F34-400D21798D08}"/>
    <dgm:cxn modelId="{30F61D73-6CA9-449F-9A22-09A038A5F81B}" srcId="{EB500115-743D-40C1-9DBC-5A05A48772C1}" destId="{894DB375-1FE9-49B8-AE96-410A6D2466EC}" srcOrd="4" destOrd="0" parTransId="{CC901232-819B-4E50-AEAD-5485BA5E9FC5}" sibTransId="{153AF95F-9673-4573-A01D-A3ACFBEDFE4F}"/>
    <dgm:cxn modelId="{3C352453-7A69-406A-8113-9B23956DB216}" type="presOf" srcId="{37EBFF58-AC57-4B59-B08E-713F37336BDE}" destId="{844A49DD-33F5-4816-B0C3-5404CCE91F3E}" srcOrd="0" destOrd="0" presId="urn:microsoft.com/office/officeart/2005/8/layout/radial6"/>
    <dgm:cxn modelId="{9EF2465A-FD9F-4B95-8599-4943053676AE}" type="presOf" srcId="{25AE2B5F-2470-4FA7-B2F5-8D500DB99C83}" destId="{14CC1FBB-15D8-47A3-97AD-564DAB946392}" srcOrd="0" destOrd="0" presId="urn:microsoft.com/office/officeart/2005/8/layout/radial6"/>
    <dgm:cxn modelId="{D48DF896-90FD-4BCB-AC7A-C326EDCC60FA}" srcId="{EB500115-743D-40C1-9DBC-5A05A48772C1}" destId="{90FE131A-69DC-4C54-B9EC-6C234BC68B44}" srcOrd="1" destOrd="0" parTransId="{AC3549B2-8FCB-4630-BA5A-26DDDC1AF789}" sibTransId="{48BB1F43-74DC-4BD6-B146-1BC49221741D}"/>
    <dgm:cxn modelId="{0D2A1199-218D-4B80-B764-552A7BBC7011}" srcId="{37EBFF58-AC57-4B59-B08E-713F37336BDE}" destId="{EB500115-743D-40C1-9DBC-5A05A48772C1}" srcOrd="0" destOrd="0" parTransId="{C570646F-3F24-4D05-A2A8-7EC28D48713A}" sibTransId="{3DA762FF-11CC-4191-9999-6F5BFE224A63}"/>
    <dgm:cxn modelId="{D07FEBB0-F720-44AD-8EA1-B2DB33204CB0}" type="presOf" srcId="{F1D668AC-E77D-4F63-B3BA-DEF50624FC87}" destId="{0610B54B-0612-4833-AFB7-DC2B2D6897E6}" srcOrd="0" destOrd="0" presId="urn:microsoft.com/office/officeart/2005/8/layout/radial6"/>
    <dgm:cxn modelId="{1066F0C2-5EEF-455C-8A18-CE0ACD97D829}" srcId="{EB500115-743D-40C1-9DBC-5A05A48772C1}" destId="{F1D668AC-E77D-4F63-B3BA-DEF50624FC87}" srcOrd="0" destOrd="0" parTransId="{DF957116-3D41-484C-959B-422A780DDBFF}" sibTransId="{30171118-5A2F-4705-B451-C1557BBE7874}"/>
    <dgm:cxn modelId="{142712E1-24F0-4F57-8CEF-D1285CA5C6B6}" type="presOf" srcId="{90FE131A-69DC-4C54-B9EC-6C234BC68B44}" destId="{EF72C770-C26A-483B-91AC-BCE21F2558AA}" srcOrd="0" destOrd="0" presId="urn:microsoft.com/office/officeart/2005/8/layout/radial6"/>
    <dgm:cxn modelId="{DF82A5EA-5561-49EE-888D-D59ADAF6D11B}" type="presOf" srcId="{153AF95F-9673-4573-A01D-A3ACFBEDFE4F}" destId="{0617F433-5D05-4E1B-929B-E8AA3E8679EE}" srcOrd="0" destOrd="0" presId="urn:microsoft.com/office/officeart/2005/8/layout/radial6"/>
    <dgm:cxn modelId="{3D3EBEF2-3FE2-4AC5-9536-B9721C5C6CDC}" type="presOf" srcId="{EB500115-743D-40C1-9DBC-5A05A48772C1}" destId="{735599AE-B7EE-4BCA-9670-88F9DA001A2F}" srcOrd="0" destOrd="0" presId="urn:microsoft.com/office/officeart/2005/8/layout/radial6"/>
    <dgm:cxn modelId="{8A3243FA-62F2-4F38-8908-6E66C9FC10E9}" type="presOf" srcId="{48BB1F43-74DC-4BD6-B146-1BC49221741D}" destId="{CB529A04-061D-43A4-BB42-088249B51838}" srcOrd="0" destOrd="0" presId="urn:microsoft.com/office/officeart/2005/8/layout/radial6"/>
    <dgm:cxn modelId="{E3B7C9DB-980F-4E52-BA2A-9E0007B7B251}" type="presParOf" srcId="{844A49DD-33F5-4816-B0C3-5404CCE91F3E}" destId="{735599AE-B7EE-4BCA-9670-88F9DA001A2F}" srcOrd="0" destOrd="0" presId="urn:microsoft.com/office/officeart/2005/8/layout/radial6"/>
    <dgm:cxn modelId="{AB226AE3-FC4D-49BA-865D-715EB8C06BE0}" type="presParOf" srcId="{844A49DD-33F5-4816-B0C3-5404CCE91F3E}" destId="{0610B54B-0612-4833-AFB7-DC2B2D6897E6}" srcOrd="1" destOrd="0" presId="urn:microsoft.com/office/officeart/2005/8/layout/radial6"/>
    <dgm:cxn modelId="{CE6FC104-E755-4204-BDCE-BF0C25D8C6DE}" type="presParOf" srcId="{844A49DD-33F5-4816-B0C3-5404CCE91F3E}" destId="{8A6D0C09-DCA8-4647-BB24-255B4320DAE5}" srcOrd="2" destOrd="0" presId="urn:microsoft.com/office/officeart/2005/8/layout/radial6"/>
    <dgm:cxn modelId="{096D8E64-787B-4827-A4B6-33E199AD1EE6}" type="presParOf" srcId="{844A49DD-33F5-4816-B0C3-5404CCE91F3E}" destId="{73D5C8ED-4A92-4F3C-84DB-8130EA63797D}" srcOrd="3" destOrd="0" presId="urn:microsoft.com/office/officeart/2005/8/layout/radial6"/>
    <dgm:cxn modelId="{4A127E34-A155-48DA-B15B-9EEE752AB5AA}" type="presParOf" srcId="{844A49DD-33F5-4816-B0C3-5404CCE91F3E}" destId="{EF72C770-C26A-483B-91AC-BCE21F2558AA}" srcOrd="4" destOrd="0" presId="urn:microsoft.com/office/officeart/2005/8/layout/radial6"/>
    <dgm:cxn modelId="{3688988A-19EF-4ABD-B5D9-47D80041B3E4}" type="presParOf" srcId="{844A49DD-33F5-4816-B0C3-5404CCE91F3E}" destId="{51F03944-AFB5-46AE-A564-D728C40AD8A5}" srcOrd="5" destOrd="0" presId="urn:microsoft.com/office/officeart/2005/8/layout/radial6"/>
    <dgm:cxn modelId="{07291BC8-9877-4156-B781-8DBA60D1CF69}" type="presParOf" srcId="{844A49DD-33F5-4816-B0C3-5404CCE91F3E}" destId="{CB529A04-061D-43A4-BB42-088249B51838}" srcOrd="6" destOrd="0" presId="urn:microsoft.com/office/officeart/2005/8/layout/radial6"/>
    <dgm:cxn modelId="{F1F8484F-FD76-4710-9457-17A0EC1AE1EC}" type="presParOf" srcId="{844A49DD-33F5-4816-B0C3-5404CCE91F3E}" destId="{14CC1FBB-15D8-47A3-97AD-564DAB946392}" srcOrd="7" destOrd="0" presId="urn:microsoft.com/office/officeart/2005/8/layout/radial6"/>
    <dgm:cxn modelId="{5F8F8685-4159-4192-8F7E-2E4E9403D1D7}" type="presParOf" srcId="{844A49DD-33F5-4816-B0C3-5404CCE91F3E}" destId="{81AE3728-1CF9-48FB-9A12-11AD8F3FBA88}" srcOrd="8" destOrd="0" presId="urn:microsoft.com/office/officeart/2005/8/layout/radial6"/>
    <dgm:cxn modelId="{D44B1FBD-FC1F-4A8D-99E4-6A0A6A137D88}" type="presParOf" srcId="{844A49DD-33F5-4816-B0C3-5404CCE91F3E}" destId="{2B54A14F-3422-47FB-86EB-F598C5C5F312}" srcOrd="9" destOrd="0" presId="urn:microsoft.com/office/officeart/2005/8/layout/radial6"/>
    <dgm:cxn modelId="{FA804B81-AA3F-49EA-85DE-5871AECB8E71}" type="presParOf" srcId="{844A49DD-33F5-4816-B0C3-5404CCE91F3E}" destId="{480A863A-6A51-4C9E-8153-4DA953D5289C}" srcOrd="10" destOrd="0" presId="urn:microsoft.com/office/officeart/2005/8/layout/radial6"/>
    <dgm:cxn modelId="{9A11EC67-9D26-496C-BD31-BF4D72F8D214}" type="presParOf" srcId="{844A49DD-33F5-4816-B0C3-5404CCE91F3E}" destId="{5C954540-999A-44F1-93EE-2D97BB138695}" srcOrd="11" destOrd="0" presId="urn:microsoft.com/office/officeart/2005/8/layout/radial6"/>
    <dgm:cxn modelId="{73270567-417B-4594-B705-1EB287ABB5C8}" type="presParOf" srcId="{844A49DD-33F5-4816-B0C3-5404CCE91F3E}" destId="{A776C0DE-A217-4E17-8D8B-24441B6ECA78}" srcOrd="12" destOrd="0" presId="urn:microsoft.com/office/officeart/2005/8/layout/radial6"/>
    <dgm:cxn modelId="{7AA5C222-BF92-47E7-9768-042F241B4BAE}" type="presParOf" srcId="{844A49DD-33F5-4816-B0C3-5404CCE91F3E}" destId="{6A322F67-7991-4B97-AAEA-30736EDADF2F}" srcOrd="13" destOrd="0" presId="urn:microsoft.com/office/officeart/2005/8/layout/radial6"/>
    <dgm:cxn modelId="{4EB2556C-15D8-46D3-83F8-75364B452EA2}" type="presParOf" srcId="{844A49DD-33F5-4816-B0C3-5404CCE91F3E}" destId="{37C9AC4D-48F9-43DB-AA01-6D39236C7D78}" srcOrd="14" destOrd="0" presId="urn:microsoft.com/office/officeart/2005/8/layout/radial6"/>
    <dgm:cxn modelId="{46237F1E-56EF-4A12-951C-109C89595743}" type="presParOf" srcId="{844A49DD-33F5-4816-B0C3-5404CCE91F3E}" destId="{0617F433-5D05-4E1B-929B-E8AA3E8679EE}" srcOrd="15" destOrd="0" presId="urn:microsoft.com/office/officeart/2005/8/layout/radial6"/>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7F433-5D05-4E1B-929B-E8AA3E8679EE}">
      <dsp:nvSpPr>
        <dsp:cNvPr id="0" name=""/>
        <dsp:cNvSpPr/>
      </dsp:nvSpPr>
      <dsp:spPr>
        <a:xfrm>
          <a:off x="2163708" y="489067"/>
          <a:ext cx="3344019" cy="3344019"/>
        </a:xfrm>
        <a:prstGeom prst="blockArc">
          <a:avLst>
            <a:gd name="adj1" fmla="val 11898894"/>
            <a:gd name="adj2" fmla="val 16096701"/>
            <a:gd name="adj3" fmla="val 4643"/>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A776C0DE-A217-4E17-8D8B-24441B6ECA78}">
      <dsp:nvSpPr>
        <dsp:cNvPr id="0" name=""/>
        <dsp:cNvSpPr/>
      </dsp:nvSpPr>
      <dsp:spPr>
        <a:xfrm>
          <a:off x="2153502" y="518931"/>
          <a:ext cx="3344019" cy="3344019"/>
        </a:xfrm>
        <a:prstGeom prst="blockArc">
          <a:avLst>
            <a:gd name="adj1" fmla="val 7662229"/>
            <a:gd name="adj2" fmla="val 11965326"/>
            <a:gd name="adj3" fmla="val 4643"/>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2B54A14F-3422-47FB-86EB-F598C5C5F312}">
      <dsp:nvSpPr>
        <dsp:cNvPr id="0" name=""/>
        <dsp:cNvSpPr/>
      </dsp:nvSpPr>
      <dsp:spPr>
        <a:xfrm>
          <a:off x="2114641" y="489804"/>
          <a:ext cx="3344019" cy="3344019"/>
        </a:xfrm>
        <a:prstGeom prst="blockArc">
          <a:avLst>
            <a:gd name="adj1" fmla="val 3240000"/>
            <a:gd name="adj2" fmla="val 7560000"/>
            <a:gd name="adj3" fmla="val 4643"/>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CB529A04-061D-43A4-BB42-088249B51838}">
      <dsp:nvSpPr>
        <dsp:cNvPr id="0" name=""/>
        <dsp:cNvSpPr/>
      </dsp:nvSpPr>
      <dsp:spPr>
        <a:xfrm>
          <a:off x="2114641" y="489804"/>
          <a:ext cx="3344019" cy="3344019"/>
        </a:xfrm>
        <a:prstGeom prst="blockArc">
          <a:avLst>
            <a:gd name="adj1" fmla="val 20520000"/>
            <a:gd name="adj2" fmla="val 3240000"/>
            <a:gd name="adj3" fmla="val 4643"/>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73D5C8ED-4A92-4F3C-84DB-8130EA63797D}">
      <dsp:nvSpPr>
        <dsp:cNvPr id="0" name=""/>
        <dsp:cNvSpPr/>
      </dsp:nvSpPr>
      <dsp:spPr>
        <a:xfrm>
          <a:off x="2114641" y="489804"/>
          <a:ext cx="3344019" cy="3344019"/>
        </a:xfrm>
        <a:prstGeom prst="blockArc">
          <a:avLst>
            <a:gd name="adj1" fmla="val 16200000"/>
            <a:gd name="adj2" fmla="val 20520000"/>
            <a:gd name="adj3" fmla="val 4643"/>
          </a:avLst>
        </a:prstGeom>
        <a:solidFill>
          <a:srgbClr val="0070C0"/>
        </a:solidFill>
        <a:ln>
          <a:solidFill>
            <a:srgbClr val="0070C0"/>
          </a:solidFill>
        </a:ln>
        <a:effectLst/>
      </dsp:spPr>
      <dsp:style>
        <a:lnRef idx="0">
          <a:scrgbClr r="0" g="0" b="0"/>
        </a:lnRef>
        <a:fillRef idx="1">
          <a:scrgbClr r="0" g="0" b="0"/>
        </a:fillRef>
        <a:effectRef idx="0">
          <a:scrgbClr r="0" g="0" b="0"/>
        </a:effectRef>
        <a:fontRef idx="minor">
          <a:schemeClr val="lt1"/>
        </a:fontRef>
      </dsp:style>
    </dsp:sp>
    <dsp:sp modelId="{735599AE-B7EE-4BCA-9670-88F9DA001A2F}">
      <dsp:nvSpPr>
        <dsp:cNvPr id="0" name=""/>
        <dsp:cNvSpPr/>
      </dsp:nvSpPr>
      <dsp:spPr>
        <a:xfrm>
          <a:off x="2929414" y="1368526"/>
          <a:ext cx="1714472" cy="1586577"/>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Lò phản ứng </a:t>
          </a:r>
        </a:p>
      </dsp:txBody>
      <dsp:txXfrm>
        <a:off x="3180493" y="1600875"/>
        <a:ext cx="1212314" cy="1121879"/>
      </dsp:txXfrm>
    </dsp:sp>
    <dsp:sp modelId="{0610B54B-0612-4833-AFB7-DC2B2D6897E6}">
      <dsp:nvSpPr>
        <dsp:cNvPr id="0" name=""/>
        <dsp:cNvSpPr/>
      </dsp:nvSpPr>
      <dsp:spPr>
        <a:xfrm>
          <a:off x="3208584" y="-11817"/>
          <a:ext cx="1156132" cy="1080869"/>
        </a:xfrm>
        <a:prstGeom prst="ellipse">
          <a:avLst/>
        </a:prstGeom>
        <a:solidFill>
          <a:srgbClr val="119200"/>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S =1</a:t>
          </a:r>
        </a:p>
      </dsp:txBody>
      <dsp:txXfrm>
        <a:off x="3377896" y="146473"/>
        <a:ext cx="817508" cy="764289"/>
      </dsp:txXfrm>
    </dsp:sp>
    <dsp:sp modelId="{EF72C770-C26A-483B-91AC-BCE21F2558AA}">
      <dsp:nvSpPr>
        <dsp:cNvPr id="0" name=""/>
        <dsp:cNvSpPr/>
      </dsp:nvSpPr>
      <dsp:spPr>
        <a:xfrm>
          <a:off x="4731455" y="1064410"/>
          <a:ext cx="1216917" cy="1185436"/>
        </a:xfrm>
        <a:prstGeom prst="ellipse">
          <a:avLst/>
        </a:prstGeom>
        <a:solidFill>
          <a:srgbClr val="119200"/>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An toàn cho môi trường xung quanh </a:t>
          </a:r>
        </a:p>
      </dsp:txBody>
      <dsp:txXfrm>
        <a:off x="4909668" y="1238013"/>
        <a:ext cx="860491" cy="838230"/>
      </dsp:txXfrm>
    </dsp:sp>
    <dsp:sp modelId="{14CC1FBB-15D8-47A3-97AD-564DAB946392}">
      <dsp:nvSpPr>
        <dsp:cNvPr id="0" name=""/>
        <dsp:cNvSpPr/>
      </dsp:nvSpPr>
      <dsp:spPr>
        <a:xfrm>
          <a:off x="4138162" y="2890381"/>
          <a:ext cx="1216917" cy="1185436"/>
        </a:xfrm>
        <a:prstGeom prst="ellipse">
          <a:avLst/>
        </a:prstGeom>
        <a:solidFill>
          <a:srgbClr val="119200"/>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Tải nhiệt ra ngoài lò</a:t>
          </a:r>
        </a:p>
      </dsp:txBody>
      <dsp:txXfrm>
        <a:off x="4316375" y="3063984"/>
        <a:ext cx="860491" cy="838230"/>
      </dsp:txXfrm>
    </dsp:sp>
    <dsp:sp modelId="{480A863A-6A51-4C9E-8153-4DA953D5289C}">
      <dsp:nvSpPr>
        <dsp:cNvPr id="0" name=""/>
        <dsp:cNvSpPr/>
      </dsp:nvSpPr>
      <dsp:spPr>
        <a:xfrm>
          <a:off x="2194159" y="2901604"/>
          <a:ext cx="1265044" cy="1162989"/>
        </a:xfrm>
        <a:prstGeom prst="ellipse">
          <a:avLst/>
        </a:prstGeom>
        <a:solidFill>
          <a:srgbClr val="119200"/>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Làm chậm notron để U235 hấp thụ</a:t>
          </a:r>
        </a:p>
      </dsp:txBody>
      <dsp:txXfrm>
        <a:off x="2379420" y="3071920"/>
        <a:ext cx="894522" cy="822357"/>
      </dsp:txXfrm>
    </dsp:sp>
    <dsp:sp modelId="{6A322F67-7991-4B97-AAEA-30736EDADF2F}">
      <dsp:nvSpPr>
        <dsp:cNvPr id="0" name=""/>
        <dsp:cNvSpPr/>
      </dsp:nvSpPr>
      <dsp:spPr>
        <a:xfrm>
          <a:off x="1676772" y="1130062"/>
          <a:ext cx="1216960" cy="1035599"/>
        </a:xfrm>
        <a:prstGeom prst="ellipse">
          <a:avLst/>
        </a:prstGeom>
        <a:solidFill>
          <a:srgbClr val="119200"/>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panose="020B0604020202020204" pitchFamily="34" charset="0"/>
              <a:cs typeface="Arial" panose="020B0604020202020204" pitchFamily="34" charset="0"/>
            </a:rPr>
            <a:t>Tránh mất nhiều notron</a:t>
          </a:r>
        </a:p>
      </dsp:txBody>
      <dsp:txXfrm>
        <a:off x="1854992" y="1281722"/>
        <a:ext cx="860520" cy="7322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D5D6F-CDBF-4E2F-B396-D8F661505F59}" type="datetimeFigureOut">
              <a:rPr lang="en-US" smtClean="0"/>
              <a:t>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6ACE6-B1FB-4DB9-80DB-AC20698281EB}" type="slidenum">
              <a:rPr lang="en-US" smtClean="0"/>
              <a:t>‹#›</a:t>
            </a:fld>
            <a:endParaRPr lang="en-US"/>
          </a:p>
        </p:txBody>
      </p:sp>
    </p:spTree>
    <p:extLst>
      <p:ext uri="{BB962C8B-B14F-4D97-AF65-F5344CB8AC3E}">
        <p14:creationId xmlns:p14="http://schemas.microsoft.com/office/powerpoint/2010/main" val="3733390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3</a:t>
            </a:fld>
            <a:endParaRPr lang="en-US"/>
          </a:p>
        </p:txBody>
      </p:sp>
    </p:spTree>
    <p:extLst>
      <p:ext uri="{BB962C8B-B14F-4D97-AF65-F5344CB8AC3E}">
        <p14:creationId xmlns:p14="http://schemas.microsoft.com/office/powerpoint/2010/main" val="77086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6ACE6-B1FB-4DB9-80DB-AC20698281EB}" type="slidenum">
              <a:rPr lang="en-US" smtClean="0"/>
              <a:t>10</a:t>
            </a:fld>
            <a:endParaRPr lang="en-US"/>
          </a:p>
        </p:txBody>
      </p:sp>
    </p:spTree>
    <p:extLst>
      <p:ext uri="{BB962C8B-B14F-4D97-AF65-F5344CB8AC3E}">
        <p14:creationId xmlns:p14="http://schemas.microsoft.com/office/powerpoint/2010/main" val="145527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AF93493-9FEE-461F-932A-A3D4EA45E79F}"/>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182B0D57-45D6-45BC-BE77-EA10A084C2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ndParaRPr>
          </a:p>
        </p:txBody>
      </p:sp>
      <p:sp>
        <p:nvSpPr>
          <p:cNvPr id="51204" name="Slide Number Placeholder 3">
            <a:extLst>
              <a:ext uri="{FF2B5EF4-FFF2-40B4-BE49-F238E27FC236}">
                <a16:creationId xmlns:a16="http://schemas.microsoft.com/office/drawing/2014/main" id="{BEE7F992-335E-427E-865C-94A4C479FC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3E32401-2109-4E91-A522-4D129924FC74}" type="slidenum">
              <a:rPr lang="en-US" altLang="en-US" sz="1200">
                <a:solidFill>
                  <a:srgbClr val="000000"/>
                </a:solidFill>
              </a:rPr>
              <a:pPr eaLnBrk="1" hangingPunct="1"/>
              <a:t>19</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427562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92883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70532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89632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248F41-61BA-44AB-9C09-1757113D1C4E}" type="datetimeFigureOut">
              <a:rPr lang="en-US" smtClean="0"/>
              <a:t>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413654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53685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248F41-61BA-44AB-9C09-1757113D1C4E}" type="datetimeFigureOut">
              <a:rPr lang="en-US" smtClean="0"/>
              <a:t>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59851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248F41-61BA-44AB-9C09-1757113D1C4E}" type="datetimeFigureOut">
              <a:rPr lang="en-US" smtClean="0"/>
              <a:t>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148687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48F41-61BA-44AB-9C09-1757113D1C4E}" type="datetimeFigureOut">
              <a:rPr lang="en-US" smtClean="0"/>
              <a:t>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26075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33953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248F41-61BA-44AB-9C09-1757113D1C4E}" type="datetimeFigureOut">
              <a:rPr lang="en-US" smtClean="0"/>
              <a:t>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85E4B-7911-4D6C-9BB2-8BA484EC3CB5}" type="slidenum">
              <a:rPr lang="en-US" smtClean="0"/>
              <a:t>‹#›</a:t>
            </a:fld>
            <a:endParaRPr lang="en-US"/>
          </a:p>
        </p:txBody>
      </p:sp>
    </p:spTree>
    <p:extLst>
      <p:ext uri="{BB962C8B-B14F-4D97-AF65-F5344CB8AC3E}">
        <p14:creationId xmlns:p14="http://schemas.microsoft.com/office/powerpoint/2010/main" val="311446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48F41-61BA-44AB-9C09-1757113D1C4E}" type="datetimeFigureOut">
              <a:rPr lang="en-US" smtClean="0"/>
              <a:t>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85E4B-7911-4D6C-9BB2-8BA484EC3CB5}" type="slidenum">
              <a:rPr lang="en-US" smtClean="0"/>
              <a:t>‹#›</a:t>
            </a:fld>
            <a:endParaRPr lang="en-US"/>
          </a:p>
        </p:txBody>
      </p:sp>
    </p:spTree>
    <p:extLst>
      <p:ext uri="{BB962C8B-B14F-4D97-AF65-F5344CB8AC3E}">
        <p14:creationId xmlns:p14="http://schemas.microsoft.com/office/powerpoint/2010/main" val="165458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jpeg"/><Relationship Id="rId4" Type="http://schemas.openxmlformats.org/officeDocument/2006/relationships/hyperlink" Target="http://tmjpainandtreatment.com/2014/09/answers-to-questions-about-tmj-disorder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hyperlink" Target="https://vi.wikipedia.org/wiki/Nagasaki"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hyperlink" Target="http://tmjpainandtreatment.com/2014/09/answers-to-questions-about-tmj-disorder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7.png"/><Relationship Id="rId2" Type="http://schemas.openxmlformats.org/officeDocument/2006/relationships/tags" Target="../tags/tag29.xml"/><Relationship Id="rId16" Type="http://schemas.openxmlformats.org/officeDocument/2006/relationships/image" Target="../media/image2.jpe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hyperlink" Target="http://tmjpainandtreatment.com/2014/09/answers-to-questions-about-tmj-disorders/" TargetMode="External"/><Relationship Id="rId10" Type="http://schemas.openxmlformats.org/officeDocument/2006/relationships/tags" Target="../tags/tag37.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43.xml"/><Relationship Id="rId7" Type="http://schemas.openxmlformats.org/officeDocument/2006/relationships/hyperlink" Target="http://tmjpainandtreatment.com/2014/09/answers-to-questions-about-tmj-disorders/" TargetMode="Externa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tags" Target="../tags/tag5.xml"/><Relationship Id="rId7" Type="http://schemas.openxmlformats.org/officeDocument/2006/relationships/image" Target="../media/image9.gi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7.xml"/><Relationship Id="rId5" Type="http://schemas.openxmlformats.org/officeDocument/2006/relationships/tags" Target="../tags/tag7.xml"/><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14.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3.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2.png"/><Relationship Id="rId5" Type="http://schemas.openxmlformats.org/officeDocument/2006/relationships/tags" Target="../tags/tag12.xml"/><Relationship Id="rId10" Type="http://schemas.openxmlformats.org/officeDocument/2006/relationships/image" Target="../media/image11.jpeg"/><Relationship Id="rId4" Type="http://schemas.openxmlformats.org/officeDocument/2006/relationships/tags" Target="../tags/tag11.xml"/><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18.xml"/><Relationship Id="rId7" Type="http://schemas.openxmlformats.org/officeDocument/2006/relationships/hyperlink" Target="http://tmjpainandtreatment.com/2014/09/answers-to-questions-about-tmj-disorders/" TargetMode="Externa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slideLayout" Target="../slideLayouts/slideLayout7.xml"/><Relationship Id="rId4" Type="http://schemas.openxmlformats.org/officeDocument/2006/relationships/tags" Target="../tags/tag19.xml"/><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tags" Target="../tags/tag22.xml"/><Relationship Id="rId7" Type="http://schemas.openxmlformats.org/officeDocument/2006/relationships/slideLayout" Target="../slideLayouts/slideLayout7.xml"/><Relationship Id="rId12" Type="http://schemas.openxmlformats.org/officeDocument/2006/relationships/image" Target="../media/image2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21.png"/><Relationship Id="rId5" Type="http://schemas.openxmlformats.org/officeDocument/2006/relationships/tags" Target="../tags/tag24.xml"/><Relationship Id="rId10" Type="http://schemas.openxmlformats.org/officeDocument/2006/relationships/image" Target="../media/image2.jpeg"/><Relationship Id="rId4" Type="http://schemas.openxmlformats.org/officeDocument/2006/relationships/tags" Target="../tags/tag23.xml"/><Relationship Id="rId9" Type="http://schemas.openxmlformats.org/officeDocument/2006/relationships/hyperlink" Target="http://tmjpainandtreatment.com/2014/09/answers-to-questions-about-tmj-disord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ky, outdoor, nature, clouds&#10;&#10;Description automatically generated">
            <a:extLst>
              <a:ext uri="{FF2B5EF4-FFF2-40B4-BE49-F238E27FC236}">
                <a16:creationId xmlns:a16="http://schemas.microsoft.com/office/drawing/2014/main" id="{15BA67C4-2FC2-4EF8-8139-10D4E9A6823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Rectangle 8">
            <a:extLst>
              <a:ext uri="{FF2B5EF4-FFF2-40B4-BE49-F238E27FC236}">
                <a16:creationId xmlns:a16="http://schemas.microsoft.com/office/drawing/2014/main" id="{19DC94DC-8DDE-4937-BE34-BB6DB239089F}"/>
              </a:ext>
            </a:extLst>
          </p:cNvPr>
          <p:cNvSpPr>
            <a:spLocks noChangeArrowheads="1"/>
          </p:cNvSpPr>
          <p:nvPr/>
        </p:nvSpPr>
        <p:spPr bwMode="auto">
          <a:xfrm>
            <a:off x="-22261" y="2590800"/>
            <a:ext cx="12176335" cy="1318263"/>
          </a:xfrm>
          <a:prstGeom prst="rect">
            <a:avLst/>
          </a:prstGeom>
          <a:solidFill>
            <a:schemeClr val="bg1">
              <a:alpha val="17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FFFF00"/>
              </a:solidFill>
            </a:endParaRPr>
          </a:p>
        </p:txBody>
      </p:sp>
      <p:sp>
        <p:nvSpPr>
          <p:cNvPr id="8" name="TextBox 10">
            <a:extLst>
              <a:ext uri="{FF2B5EF4-FFF2-40B4-BE49-F238E27FC236}">
                <a16:creationId xmlns:a16="http://schemas.microsoft.com/office/drawing/2014/main" id="{3E9B909C-305C-400C-B052-9615CF287446}"/>
              </a:ext>
            </a:extLst>
          </p:cNvPr>
          <p:cNvSpPr>
            <a:spLocks noChangeArrowheads="1"/>
          </p:cNvSpPr>
          <p:nvPr>
            <p:custDataLst>
              <p:tags r:id="rId1"/>
            </p:custDataLst>
          </p:nvPr>
        </p:nvSpPr>
        <p:spPr bwMode="auto">
          <a:xfrm>
            <a:off x="183950" y="2779278"/>
            <a:ext cx="12191979"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ja-JP" sz="5000" b="1">
                <a:solidFill>
                  <a:srgbClr val="C00000"/>
                </a:solidFill>
                <a:ea typeface="ＭＳ Ｐゴシック" panose="020B0600070205080204" pitchFamily="50" charset="-128"/>
              </a:rPr>
              <a:t>Phản ứng phân hạch</a:t>
            </a:r>
            <a:endParaRPr lang="en-US" altLang="en-US" sz="5000" b="1">
              <a:solidFill>
                <a:srgbClr val="C00000"/>
              </a:solidFill>
            </a:endParaRPr>
          </a:p>
        </p:txBody>
      </p:sp>
      <p:sp>
        <p:nvSpPr>
          <p:cNvPr id="9" name="TextBox 11">
            <a:extLst>
              <a:ext uri="{FF2B5EF4-FFF2-40B4-BE49-F238E27FC236}">
                <a16:creationId xmlns:a16="http://schemas.microsoft.com/office/drawing/2014/main" id="{565B0208-7B7E-422F-922B-F2C240AD3AE7}"/>
              </a:ext>
            </a:extLst>
          </p:cNvPr>
          <p:cNvSpPr>
            <a:spLocks noChangeArrowheads="1"/>
          </p:cNvSpPr>
          <p:nvPr>
            <p:custDataLst>
              <p:tags r:id="rId2"/>
            </p:custDataLst>
          </p:nvPr>
        </p:nvSpPr>
        <p:spPr bwMode="auto">
          <a:xfrm>
            <a:off x="183950" y="2636997"/>
            <a:ext cx="1875640"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solidFill>
                  <a:srgbClr val="002060"/>
                </a:solidFill>
                <a:latin typeface="Times New Roman" panose="02020603050405020304" pitchFamily="18" charset="0"/>
                <a:cs typeface="Times New Roman" panose="02020603050405020304" pitchFamily="18" charset="0"/>
              </a:rPr>
              <a:t>Bài 38</a:t>
            </a:r>
          </a:p>
        </p:txBody>
      </p:sp>
    </p:spTree>
    <p:extLst>
      <p:ext uri="{BB962C8B-B14F-4D97-AF65-F5344CB8AC3E}">
        <p14:creationId xmlns:p14="http://schemas.microsoft.com/office/powerpoint/2010/main" val="120382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Năng lượng phân hạch</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327921" y="1823743"/>
            <a:ext cx="642453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Phản ứng phân hạch tỏa năng lượng</a:t>
            </a:r>
          </a:p>
        </p:txBody>
      </p:sp>
      <p:grpSp>
        <p:nvGrpSpPr>
          <p:cNvPr id="14" name="Group 13">
            <a:extLst>
              <a:ext uri="{FF2B5EF4-FFF2-40B4-BE49-F238E27FC236}">
                <a16:creationId xmlns:a16="http://schemas.microsoft.com/office/drawing/2014/main" id="{13B0587C-2BF4-4B99-A6F7-671B5366830A}"/>
              </a:ext>
            </a:extLst>
          </p:cNvPr>
          <p:cNvGrpSpPr/>
          <p:nvPr/>
        </p:nvGrpSpPr>
        <p:grpSpPr>
          <a:xfrm>
            <a:off x="114148" y="2377443"/>
            <a:ext cx="12077852" cy="1015052"/>
            <a:chOff x="1314997" y="2125361"/>
            <a:chExt cx="2231091" cy="780121"/>
          </a:xfrm>
        </p:grpSpPr>
        <p:pic>
          <p:nvPicPr>
            <p:cNvPr id="16" name="Picture 4" descr="empty-blue-rectangle">
              <a:extLst>
                <a:ext uri="{FF2B5EF4-FFF2-40B4-BE49-F238E27FC236}">
                  <a16:creationId xmlns:a16="http://schemas.microsoft.com/office/drawing/2014/main" id="{FFD43080-0916-4932-A542-583194B662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26060">
              <a:extLst>
                <a:ext uri="{FF2B5EF4-FFF2-40B4-BE49-F238E27FC236}">
                  <a16:creationId xmlns:a16="http://schemas.microsoft.com/office/drawing/2014/main" id="{66FD2270-1ACF-484F-9B88-8A36F76BD4F0}"/>
                </a:ext>
              </a:extLst>
            </p:cNvPr>
            <p:cNvSpPr>
              <a:spLocks noChangeArrowheads="1"/>
            </p:cNvSpPr>
            <p:nvPr/>
          </p:nvSpPr>
          <p:spPr bwMode="auto">
            <a:xfrm>
              <a:off x="1418774" y="2179131"/>
              <a:ext cx="2026953" cy="380833"/>
            </a:xfrm>
            <a:prstGeom prst="rect">
              <a:avLst/>
            </a:prstGeom>
            <a:noFill/>
            <a:ln w="9525" algn="ctr">
              <a:noFill/>
              <a:miter lim="800000"/>
              <a:headEnd/>
              <a:tailEnd/>
            </a:ln>
          </p:spPr>
          <p:txBody>
            <a:bodyPr wrap="square" lIns="109728" tIns="54864" rIns="109728" bIns="54864">
              <a:spAutoFit/>
            </a:bodyPr>
            <a:lstStyle/>
            <a:p>
              <a:pPr algn="ctr"/>
              <a:endParaRPr lang="en-US" sz="2500" b="1" i="1">
                <a:latin typeface="Arial" panose="020B0604020202020204" pitchFamily="34" charset="0"/>
                <a:cs typeface="Arial" panose="020B0604020202020204" pitchFamily="34" charset="0"/>
              </a:endParaRPr>
            </a:p>
          </p:txBody>
        </p:sp>
      </p:grpSp>
      <p:sp>
        <p:nvSpPr>
          <p:cNvPr id="15" name="Text Box 6">
            <a:extLst>
              <a:ext uri="{FF2B5EF4-FFF2-40B4-BE49-F238E27FC236}">
                <a16:creationId xmlns:a16="http://schemas.microsoft.com/office/drawing/2014/main" id="{1F836ECA-3E9A-4D1D-BE2E-65BBA9B5A34E}"/>
              </a:ext>
            </a:extLst>
          </p:cNvPr>
          <p:cNvSpPr txBox="1">
            <a:spLocks noChangeArrowheads="1"/>
          </p:cNvSpPr>
          <p:nvPr/>
        </p:nvSpPr>
        <p:spPr bwMode="auto">
          <a:xfrm>
            <a:off x="379188" y="608363"/>
            <a:ext cx="1105081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Clr>
                <a:srgbClr val="FF0066"/>
              </a:buClr>
            </a:pPr>
            <a:r>
              <a:rPr lang="en-US" altLang="en-US" sz="250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Xét các phản ứng phân hạch sau đây làm ví dụ điển hình:</a:t>
            </a:r>
            <a:endParaRPr lang="en-US" altLang="en-US" sz="2500">
              <a:solidFill>
                <a:schemeClr val="tx1"/>
              </a:solidFill>
              <a:latin typeface="Arial" panose="020B0604020202020204" pitchFamily="34" charset="0"/>
              <a:cs typeface="Arial" panose="020B0604020202020204" pitchFamily="34" charset="0"/>
              <a:sym typeface="Symbol" panose="05050102010706020507" pitchFamily="18" charset="2"/>
            </a:endParaRPr>
          </a:p>
        </p:txBody>
      </p:sp>
      <p:graphicFrame>
        <p:nvGraphicFramePr>
          <p:cNvPr id="19" name="Object 9">
            <a:extLst>
              <a:ext uri="{FF2B5EF4-FFF2-40B4-BE49-F238E27FC236}">
                <a16:creationId xmlns:a16="http://schemas.microsoft.com/office/drawing/2014/main" id="{C3BC1CE2-DBEF-4725-B8A6-4E17414FD949}"/>
              </a:ext>
            </a:extLst>
          </p:cNvPr>
          <p:cNvGraphicFramePr>
            <a:graphicFrameLocks noChangeAspect="1"/>
          </p:cNvGraphicFramePr>
          <p:nvPr>
            <p:extLst>
              <p:ext uri="{D42A27DB-BD31-4B8C-83A1-F6EECF244321}">
                <p14:modId xmlns:p14="http://schemas.microsoft.com/office/powerpoint/2010/main" val="869127846"/>
              </p:ext>
            </p:extLst>
          </p:nvPr>
        </p:nvGraphicFramePr>
        <p:xfrm>
          <a:off x="2590800" y="1129892"/>
          <a:ext cx="5149850" cy="623888"/>
        </p:xfrm>
        <a:graphic>
          <a:graphicData uri="http://schemas.openxmlformats.org/presentationml/2006/ole">
            <mc:AlternateContent xmlns:mc="http://schemas.openxmlformats.org/markup-compatibility/2006">
              <mc:Choice xmlns:v="urn:schemas-microsoft-com:vml" Requires="v">
                <p:oleObj spid="_x0000_s2078" name="Equation" r:id="rId7" imgW="1993680" imgH="241200" progId="Equation.3">
                  <p:embed/>
                </p:oleObj>
              </mc:Choice>
              <mc:Fallback>
                <p:oleObj name="Equation" r:id="rId7" imgW="1993680" imgH="241200" progId="Equation.3">
                  <p:embed/>
                  <p:pic>
                    <p:nvPicPr>
                      <p:cNvPr id="74761" name="Object 9">
                        <a:extLst>
                          <a:ext uri="{FF2B5EF4-FFF2-40B4-BE49-F238E27FC236}">
                            <a16:creationId xmlns:a16="http://schemas.microsoft.com/office/drawing/2014/main" id="{DF22098C-D248-41AC-8172-3E2B8F4EB9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129892"/>
                        <a:ext cx="5149850"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 Box 18">
            <a:extLst>
              <a:ext uri="{FF2B5EF4-FFF2-40B4-BE49-F238E27FC236}">
                <a16:creationId xmlns:a16="http://schemas.microsoft.com/office/drawing/2014/main" id="{979FEAE3-1CCE-4DE7-8842-7DFB2A9C18A4}"/>
              </a:ext>
            </a:extLst>
          </p:cNvPr>
          <p:cNvSpPr txBox="1">
            <a:spLocks noChangeArrowheads="1"/>
          </p:cNvSpPr>
          <p:nvPr/>
        </p:nvSpPr>
        <p:spPr bwMode="auto">
          <a:xfrm>
            <a:off x="677957" y="2510193"/>
            <a:ext cx="1022648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rgbClr val="FF0066"/>
              </a:buClr>
            </a:pPr>
            <a:r>
              <a:rPr lang="en-US" altLang="en-US" sz="250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Các phản ứng phân hạch là phản ứng toả năng lượng, năng lượng đó gọi là năng lượng phân hạch.</a:t>
            </a:r>
            <a:endParaRPr lang="en-US" altLang="en-US" sz="2500">
              <a:solidFill>
                <a:schemeClr val="tx1"/>
              </a:solidFill>
              <a:latin typeface="Arial" panose="020B0604020202020204" pitchFamily="34" charset="0"/>
              <a:cs typeface="Arial" panose="020B0604020202020204" pitchFamily="34" charset="0"/>
              <a:sym typeface="Symbol" panose="05050102010706020507" pitchFamily="18" charset="2"/>
            </a:endParaRPr>
          </a:p>
        </p:txBody>
      </p:sp>
      <p:sp>
        <p:nvSpPr>
          <p:cNvPr id="22" name="Text Box 11">
            <a:extLst>
              <a:ext uri="{FF2B5EF4-FFF2-40B4-BE49-F238E27FC236}">
                <a16:creationId xmlns:a16="http://schemas.microsoft.com/office/drawing/2014/main" id="{6AAC32FF-2BD1-436E-AD06-94A0528362A6}"/>
              </a:ext>
            </a:extLst>
          </p:cNvPr>
          <p:cNvSpPr txBox="1">
            <a:spLocks noChangeArrowheads="1"/>
          </p:cNvSpPr>
          <p:nvPr/>
        </p:nvSpPr>
        <p:spPr bwMode="auto">
          <a:xfrm>
            <a:off x="5165725" y="5507680"/>
            <a:ext cx="67214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Clr>
                <a:srgbClr val="FF0066"/>
              </a:buClr>
            </a:pPr>
            <a:r>
              <a:rPr lang="en-US" altLang="en-US" sz="2000" i="1">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Tính toán cho thấy, sự phân hạch của 1g </a:t>
            </a:r>
            <a:r>
              <a:rPr lang="en-US" altLang="en-US" sz="2000" i="1" baseline="3000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235</a:t>
            </a:r>
            <a:r>
              <a:rPr lang="en-US" altLang="en-US" sz="2000" i="1">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U giải phóng 1 năng lượng bằng 8,5.10</a:t>
            </a:r>
            <a:r>
              <a:rPr lang="en-US" altLang="en-US" sz="2000" i="1" baseline="3000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10</a:t>
            </a:r>
            <a:r>
              <a:rPr lang="en-US" altLang="en-US" sz="2000" i="1">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J, tương đương với năng lượng của 8,5 tấn than hoặc 2 tấn dầu toả ra khi cháy hết.</a:t>
            </a:r>
            <a:endParaRPr lang="en-US" altLang="en-US" sz="2000" i="1">
              <a:solidFill>
                <a:schemeClr val="tx1"/>
              </a:solidFill>
              <a:latin typeface="Arial" panose="020B0604020202020204" pitchFamily="34" charset="0"/>
              <a:cs typeface="Arial" panose="020B0604020202020204" pitchFamily="34" charset="0"/>
              <a:sym typeface="Symbol" panose="05050102010706020507" pitchFamily="18" charset="2"/>
            </a:endParaRPr>
          </a:p>
        </p:txBody>
      </p:sp>
      <p:sp>
        <p:nvSpPr>
          <p:cNvPr id="23" name="TextBox 22">
            <a:extLst>
              <a:ext uri="{FF2B5EF4-FFF2-40B4-BE49-F238E27FC236}">
                <a16:creationId xmlns:a16="http://schemas.microsoft.com/office/drawing/2014/main" id="{D86E0C24-57A7-469E-B1B3-0217423B8D2C}"/>
              </a:ext>
            </a:extLst>
          </p:cNvPr>
          <p:cNvSpPr txBox="1"/>
          <p:nvPr/>
        </p:nvSpPr>
        <p:spPr>
          <a:xfrm>
            <a:off x="5866494" y="4791779"/>
            <a:ext cx="5666350" cy="492443"/>
          </a:xfrm>
          <a:prstGeom prst="rect">
            <a:avLst/>
          </a:prstGeom>
          <a:noFill/>
        </p:spPr>
        <p:txBody>
          <a:bodyPr wrap="square">
            <a:spAutoFit/>
          </a:bodyPr>
          <a:lstStyle/>
          <a:p>
            <a:r>
              <a:rPr lang="en-US" altLang="en-US" sz="2600" i="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1g U</a:t>
            </a:r>
            <a:r>
              <a:rPr lang="en-US" altLang="en-US" sz="2600" i="1" baseline="3000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235</a:t>
            </a:r>
            <a:r>
              <a:rPr lang="en-US" altLang="en-US" sz="2600" i="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sym typeface="Symbol" panose="05050102010706020507" pitchFamily="18" charset="2"/>
              </a:rPr>
              <a:t></a:t>
            </a:r>
            <a:r>
              <a:rPr lang="en-US" altLang="en-US" sz="2600" i="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 8,5 tấn than </a:t>
            </a:r>
            <a:r>
              <a:rPr lang="en-US" altLang="en-US" sz="2600" i="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sym typeface="Symbol" panose="05050102010706020507" pitchFamily="18" charset="2"/>
              </a:rPr>
              <a:t></a:t>
            </a:r>
            <a:r>
              <a:rPr lang="en-US" altLang="en-US" sz="2600" i="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 2 tấn dầu  </a:t>
            </a:r>
            <a:endParaRPr lang="en-US" sz="2600">
              <a:solidFill>
                <a:srgbClr val="C00000"/>
              </a:solidFill>
            </a:endParaRPr>
          </a:p>
        </p:txBody>
      </p:sp>
      <p:sp>
        <p:nvSpPr>
          <p:cNvPr id="25" name="Text Box 11">
            <a:extLst>
              <a:ext uri="{FF2B5EF4-FFF2-40B4-BE49-F238E27FC236}">
                <a16:creationId xmlns:a16="http://schemas.microsoft.com/office/drawing/2014/main" id="{C3228820-8218-4581-9F4F-EA7911957C87}"/>
              </a:ext>
            </a:extLst>
          </p:cNvPr>
          <p:cNvSpPr txBox="1">
            <a:spLocks noChangeArrowheads="1"/>
          </p:cNvSpPr>
          <p:nvPr/>
        </p:nvSpPr>
        <p:spPr bwMode="auto">
          <a:xfrm>
            <a:off x="5165725" y="3754454"/>
            <a:ext cx="552360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buClr>
                <a:srgbClr val="FF0066"/>
              </a:buClr>
            </a:pPr>
            <a:r>
              <a:rPr lang="en-US" altLang="en-US" sz="2500" i="1">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VD: phản ứng phá vỡ Uranium trên tỏa ra năng lượng xấp xỉ 200MeV</a:t>
            </a:r>
            <a:endParaRPr lang="en-US" altLang="en-US" sz="2500" i="1">
              <a:solidFill>
                <a:schemeClr val="tx1"/>
              </a:solidFill>
              <a:latin typeface="Arial" panose="020B0604020202020204" pitchFamily="34" charset="0"/>
              <a:cs typeface="Arial" panose="020B0604020202020204" pitchFamily="34" charset="0"/>
              <a:sym typeface="Symbol" panose="05050102010706020507" pitchFamily="18" charset="2"/>
            </a:endParaRPr>
          </a:p>
        </p:txBody>
      </p:sp>
      <p:pic>
        <p:nvPicPr>
          <p:cNvPr id="26" name="Picture 25">
            <a:extLst>
              <a:ext uri="{FF2B5EF4-FFF2-40B4-BE49-F238E27FC236}">
                <a16:creationId xmlns:a16="http://schemas.microsoft.com/office/drawing/2014/main" id="{EFCD372A-132F-476B-B1E6-5238526D3375}"/>
              </a:ext>
            </a:extLst>
          </p:cNvPr>
          <p:cNvPicPr>
            <a:picLocks noChangeAspect="1"/>
          </p:cNvPicPr>
          <p:nvPr/>
        </p:nvPicPr>
        <p:blipFill>
          <a:blip r:embed="rId9"/>
          <a:stretch>
            <a:fillRect/>
          </a:stretch>
        </p:blipFill>
        <p:spPr>
          <a:xfrm>
            <a:off x="605888" y="3584791"/>
            <a:ext cx="3969823" cy="3205914"/>
          </a:xfrm>
          <a:prstGeom prst="rect">
            <a:avLst/>
          </a:prstGeom>
        </p:spPr>
      </p:pic>
    </p:spTree>
    <p:extLst>
      <p:ext uri="{BB962C8B-B14F-4D97-AF65-F5344CB8AC3E}">
        <p14:creationId xmlns:p14="http://schemas.microsoft.com/office/powerpoint/2010/main" val="401144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custDataLst>
              <p:tags r:id="rId1"/>
            </p:custDataLst>
          </p:nvPr>
        </p:nvSpPr>
        <p:spPr bwMode="auto">
          <a:xfrm>
            <a:off x="1824038" y="101600"/>
            <a:ext cx="8520112" cy="647700"/>
          </a:xfrm>
          <a:prstGeom prst="rect">
            <a:avLst/>
          </a:prstGeom>
          <a:noFill/>
          <a:ln w="9525">
            <a:noFill/>
            <a:miter lim="800000"/>
            <a:headEnd/>
            <a:tailEnd/>
          </a:ln>
        </p:spPr>
        <p:txBody>
          <a:bodyPr/>
          <a:lstStyle/>
          <a:p>
            <a:pPr eaLnBrk="0" hangingPunct="0">
              <a:lnSpc>
                <a:spcPct val="90000"/>
              </a:lnSpc>
            </a:pPr>
            <a:r>
              <a:rPr lang="en-US" sz="3200" b="1">
                <a:solidFill>
                  <a:schemeClr val="bg1"/>
                </a:solidFill>
              </a:rPr>
              <a:t>I. Sự phân hạch</a:t>
            </a:r>
          </a:p>
        </p:txBody>
      </p:sp>
      <p:sp>
        <p:nvSpPr>
          <p:cNvPr id="66" name="TextBox 65"/>
          <p:cNvSpPr txBox="1"/>
          <p:nvPr>
            <p:custDataLst>
              <p:tags r:id="rId2"/>
            </p:custDataLst>
          </p:nvPr>
        </p:nvSpPr>
        <p:spPr>
          <a:xfrm>
            <a:off x="877486" y="5741272"/>
            <a:ext cx="10437027" cy="953453"/>
          </a:xfrm>
          <a:prstGeom prst="roundRect">
            <a:avLst/>
          </a:prstGeom>
          <a:noFill/>
        </p:spPr>
        <p:txBody>
          <a:bodyPr wrap="square">
            <a:spAutoFit/>
          </a:bodyPr>
          <a:lstStyle/>
          <a:p>
            <a:pPr marL="571500" indent="-571500" algn="ctr">
              <a:defRPr/>
            </a:pPr>
            <a:r>
              <a:rPr lang="en-US" altLang="en-US" sz="2500">
                <a:effectLst>
                  <a:outerShdw blurRad="38100" dist="38100" dir="2700000" algn="tl">
                    <a:srgbClr val="FFFFFF"/>
                  </a:outerShdw>
                </a:effectLst>
                <a:latin typeface="Arial" panose="020B0604020202020204" pitchFamily="34" charset="0"/>
                <a:cs typeface="Arial" panose="020B0604020202020204" pitchFamily="34" charset="0"/>
              </a:rPr>
              <a:t>Năng lượng giải phóng trong quá trình phân hạch chủ yếu dưới dạng </a:t>
            </a:r>
            <a:r>
              <a:rPr lang="en-US" altLang="en-US" sz="2500" b="1">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động năng của các mảnh.</a:t>
            </a:r>
            <a:endParaRPr lang="en-US" sz="2500" b="1">
              <a:solidFill>
                <a:srgbClr val="C00000"/>
              </a:solidFill>
              <a:latin typeface="Arial" panose="020B0604020202020204" pitchFamily="34" charset="0"/>
              <a:cs typeface="Arial" panose="020B0604020202020204" pitchFamily="34" charset="0"/>
            </a:endParaRPr>
          </a:p>
        </p:txBody>
      </p:sp>
      <p:grpSp>
        <p:nvGrpSpPr>
          <p:cNvPr id="10" name="Group 56">
            <a:extLst>
              <a:ext uri="{FF2B5EF4-FFF2-40B4-BE49-F238E27FC236}">
                <a16:creationId xmlns:a16="http://schemas.microsoft.com/office/drawing/2014/main" id="{8AFB7BEE-26F9-49C1-BD36-B67C4FB058BE}"/>
              </a:ext>
            </a:extLst>
          </p:cNvPr>
          <p:cNvGrpSpPr/>
          <p:nvPr/>
        </p:nvGrpSpPr>
        <p:grpSpPr>
          <a:xfrm>
            <a:off x="4191000" y="134909"/>
            <a:ext cx="3597830" cy="58108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4A5A4BE3-C155-4F41-9765-FB299DF7BFD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3EF41213-904B-45E4-AAC4-241E9800FEB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Thảo luận</a:t>
              </a:r>
            </a:p>
          </p:txBody>
        </p:sp>
      </p:grpSp>
      <p:pic>
        <p:nvPicPr>
          <p:cNvPr id="13" name="Picture 14" descr="http://tmjpainandtreatment.com/wp-content/uploads/2014/09/little-man-with-red-question-mark.jpg">
            <a:hlinkClick r:id="rId4"/>
            <a:extLst>
              <a:ext uri="{FF2B5EF4-FFF2-40B4-BE49-F238E27FC236}">
                <a16:creationId xmlns:a16="http://schemas.microsoft.com/office/drawing/2014/main" id="{B6626903-2B89-471F-B0B2-238EC9A1A1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a:extLst>
              <a:ext uri="{FF2B5EF4-FFF2-40B4-BE49-F238E27FC236}">
                <a16:creationId xmlns:a16="http://schemas.microsoft.com/office/drawing/2014/main" id="{925AF791-85BE-45E1-883C-F015928641A9}"/>
              </a:ext>
            </a:extLst>
          </p:cNvPr>
          <p:cNvSpPr txBox="1">
            <a:spLocks noChangeArrowheads="1"/>
          </p:cNvSpPr>
          <p:nvPr/>
        </p:nvSpPr>
        <p:spPr bwMode="auto">
          <a:xfrm>
            <a:off x="1404142" y="897996"/>
            <a:ext cx="1002585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500">
                <a:solidFill>
                  <a:srgbClr val="0070C0"/>
                </a:solidFill>
                <a:latin typeface="Arial" pitchFamily="34" charset="0"/>
                <a:cs typeface="Tahoma" pitchFamily="34" charset="0"/>
              </a:rPr>
              <a:t>200MeV năng lượng tỏa ra trong phản ứng phân hạch U235 đó ở dạng năng lượng gì?</a:t>
            </a:r>
            <a:endParaRPr lang="en-US" altLang="en-US" sz="2500" i="1">
              <a:solidFill>
                <a:srgbClr val="0070C0"/>
              </a:solidFill>
              <a:latin typeface="Arial" panose="020B0604020202020204" pitchFamily="34" charset="0"/>
              <a:cs typeface="Arial" panose="020B0604020202020204" pitchFamily="34" charset="0"/>
            </a:endParaRPr>
          </a:p>
        </p:txBody>
      </p:sp>
      <p:graphicFrame>
        <p:nvGraphicFramePr>
          <p:cNvPr id="15" name="Group 73">
            <a:extLst>
              <a:ext uri="{FF2B5EF4-FFF2-40B4-BE49-F238E27FC236}">
                <a16:creationId xmlns:a16="http://schemas.microsoft.com/office/drawing/2014/main" id="{980C2AAF-130F-4410-8ACA-50CBEF921A17}"/>
              </a:ext>
            </a:extLst>
          </p:cNvPr>
          <p:cNvGraphicFramePr>
            <a:graphicFrameLocks/>
          </p:cNvGraphicFramePr>
          <p:nvPr>
            <p:extLst>
              <p:ext uri="{D42A27DB-BD31-4B8C-83A1-F6EECF244321}">
                <p14:modId xmlns:p14="http://schemas.microsoft.com/office/powerpoint/2010/main" val="3007446256"/>
              </p:ext>
            </p:extLst>
          </p:nvPr>
        </p:nvGraphicFramePr>
        <p:xfrm>
          <a:off x="688173" y="1958638"/>
          <a:ext cx="10933908" cy="3472180"/>
        </p:xfrm>
        <a:graphic>
          <a:graphicData uri="http://schemas.openxmlformats.org/drawingml/2006/table">
            <a:tbl>
              <a:tblPr/>
              <a:tblGrid>
                <a:gridCol w="3949788">
                  <a:extLst>
                    <a:ext uri="{9D8B030D-6E8A-4147-A177-3AD203B41FA5}">
                      <a16:colId xmlns:a16="http://schemas.microsoft.com/office/drawing/2014/main" val="3720603526"/>
                    </a:ext>
                  </a:extLst>
                </a:gridCol>
                <a:gridCol w="6984120">
                  <a:extLst>
                    <a:ext uri="{9D8B030D-6E8A-4147-A177-3AD203B41FA5}">
                      <a16:colId xmlns:a16="http://schemas.microsoft.com/office/drawing/2014/main" val="2794564360"/>
                    </a:ext>
                  </a:extLst>
                </a:gridCol>
              </a:tblGrid>
              <a:tr h="106838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Năng lượng giải phóng ngay khi phân hạch (trong 10</a:t>
                      </a:r>
                      <a:r>
                        <a:rPr kumimoji="0" lang="en-US" altLang="en-US" sz="2500" b="0" i="0" u="none" strike="noStrike" cap="none" normalizeH="0" baseline="30000">
                          <a:ln>
                            <a:noFill/>
                          </a:ln>
                          <a:solidFill>
                            <a:schemeClr val="tx1"/>
                          </a:solidFill>
                          <a:effectLst/>
                          <a:latin typeface="Arial" panose="020B0604020202020204" pitchFamily="34" charset="0"/>
                          <a:cs typeface="Arial" panose="020B0604020202020204" pitchFamily="34" charset="0"/>
                        </a:rPr>
                        <a:t>-14</a:t>
                      </a: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s)</a:t>
                      </a:r>
                    </a:p>
                  </a:txBody>
                  <a:tcPr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các mảnh: 167 MeV</a:t>
                      </a:r>
                    </a:p>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nơtrôn: 5 MeV</a:t>
                      </a:r>
                    </a:p>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các prôtôn: 6 MeV</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0864603"/>
                  </a:ext>
                </a:extLst>
              </a:tr>
              <a:tr h="106838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Năng lượng toả ra do phóng xạ của các mảnh</a:t>
                      </a:r>
                    </a:p>
                  </a:txBody>
                  <a:tcPr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các electron: 8 MeV</a:t>
                      </a:r>
                    </a:p>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các </a:t>
                      </a: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sym typeface="Symbol" panose="05050102010706020507" pitchFamily="18" charset="2"/>
                        </a:rPr>
                        <a:t></a:t>
                      </a: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6 MeV</a:t>
                      </a:r>
                    </a:p>
                    <a:p>
                      <a:pPr marL="0" marR="0" lvl="0" indent="0" algn="l" defTabSz="914400" rtl="0" eaLnBrk="1" fontAlgn="base" latinLnBrk="0" hangingPunct="1">
                        <a:lnSpc>
                          <a:spcPct val="100000"/>
                        </a:lnSpc>
                        <a:spcBef>
                          <a:spcPct val="20000"/>
                        </a:spcBef>
                        <a:spcAft>
                          <a:spcPct val="0"/>
                        </a:spcAft>
                        <a:buClr>
                          <a:srgbClr val="CC3300"/>
                        </a:buClr>
                        <a:buSzTx/>
                        <a:buFontTx/>
                        <a:buChar char="•"/>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 Động năng của các nơtrinô: 12 MeV</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6684597"/>
                  </a:ext>
                </a:extLst>
              </a:tr>
              <a:tr h="69850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0" i="0" u="none" strike="noStrike" cap="none" normalizeH="0" baseline="0">
                          <a:ln>
                            <a:noFill/>
                          </a:ln>
                          <a:solidFill>
                            <a:schemeClr val="tx1"/>
                          </a:solidFill>
                          <a:effectLst/>
                          <a:latin typeface="Arial" panose="020B0604020202020204" pitchFamily="34" charset="0"/>
                          <a:cs typeface="Arial" panose="020B0604020202020204" pitchFamily="34" charset="0"/>
                        </a:rPr>
                        <a:t>Tổng năng lượng toả ra</a:t>
                      </a:r>
                    </a:p>
                  </a:txBody>
                  <a:tcPr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500" b="1" i="0" u="none" strike="noStrike" cap="none" normalizeH="0" baseline="0">
                          <a:ln>
                            <a:noFill/>
                          </a:ln>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204 MeV</a:t>
                      </a:r>
                    </a:p>
                  </a:txBody>
                  <a:tcPr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67937677"/>
                  </a:ext>
                </a:extLst>
              </a:tr>
            </a:tbl>
          </a:graphicData>
        </a:graphic>
      </p:graphicFrame>
    </p:spTree>
    <p:extLst>
      <p:ext uri="{BB962C8B-B14F-4D97-AF65-F5344CB8AC3E}">
        <p14:creationId xmlns:p14="http://schemas.microsoft.com/office/powerpoint/2010/main" val="4075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8712F688-EDC7-416A-ADA7-6C11FFB1DAC1}"/>
              </a:ext>
            </a:extLst>
          </p:cNvPr>
          <p:cNvGrpSpPr/>
          <p:nvPr/>
        </p:nvGrpSpPr>
        <p:grpSpPr>
          <a:xfrm>
            <a:off x="4191000" y="134909"/>
            <a:ext cx="3597830" cy="58108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5D496354-25DC-4B76-9062-93B4FDCD208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812F08E3-F8A4-46AB-8921-B0A7EB4D89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Thảo luận</a:t>
              </a:r>
            </a:p>
          </p:txBody>
        </p:sp>
      </p:grpSp>
      <p:pic>
        <p:nvPicPr>
          <p:cNvPr id="7" name="Picture 14" descr="http://tmjpainandtreatment.com/wp-content/uploads/2014/09/little-man-with-red-question-mark.jpg">
            <a:hlinkClick r:id="rId2"/>
            <a:extLst>
              <a:ext uri="{FF2B5EF4-FFF2-40B4-BE49-F238E27FC236}">
                <a16:creationId xmlns:a16="http://schemas.microsoft.com/office/drawing/2014/main" id="{B70053FB-BB37-4B71-A8AD-6A9449000F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a:extLst>
              <a:ext uri="{FF2B5EF4-FFF2-40B4-BE49-F238E27FC236}">
                <a16:creationId xmlns:a16="http://schemas.microsoft.com/office/drawing/2014/main" id="{78D23317-B561-4DD6-BB41-9687632C5272}"/>
              </a:ext>
            </a:extLst>
          </p:cNvPr>
          <p:cNvSpPr txBox="1">
            <a:spLocks noChangeArrowheads="1"/>
          </p:cNvSpPr>
          <p:nvPr/>
        </p:nvSpPr>
        <p:spPr bwMode="auto">
          <a:xfrm>
            <a:off x="1404142" y="897996"/>
            <a:ext cx="100258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i="1">
                <a:solidFill>
                  <a:srgbClr val="0070C0"/>
                </a:solidFill>
                <a:latin typeface="Arial" panose="020B0604020202020204" pitchFamily="34" charset="0"/>
                <a:cs typeface="Arial" panose="020B0604020202020204" pitchFamily="34" charset="0"/>
              </a:rPr>
              <a:t>Mỗi phản ứng phân hạch U235 chỉ tỏa ra năng lượng 200MeV, con người làm cách nào để tạo ra năng lượng lớn hơn?</a:t>
            </a:r>
          </a:p>
        </p:txBody>
      </p:sp>
      <p:sp>
        <p:nvSpPr>
          <p:cNvPr id="10" name="TextBox 9">
            <a:extLst>
              <a:ext uri="{FF2B5EF4-FFF2-40B4-BE49-F238E27FC236}">
                <a16:creationId xmlns:a16="http://schemas.microsoft.com/office/drawing/2014/main" id="{69B7B58D-1B5C-4ECB-AFD7-C4CEEC1C7DF6}"/>
              </a:ext>
            </a:extLst>
          </p:cNvPr>
          <p:cNvSpPr txBox="1"/>
          <p:nvPr/>
        </p:nvSpPr>
        <p:spPr>
          <a:xfrm>
            <a:off x="7086600" y="2282726"/>
            <a:ext cx="3810000" cy="1055608"/>
          </a:xfrm>
          <a:prstGeom prst="roundRect">
            <a:avLst/>
          </a:prstGeom>
          <a:noFill/>
        </p:spPr>
        <p:txBody>
          <a:bodyPr wrap="square">
            <a:spAutoFit/>
          </a:bodyPr>
          <a:lstStyle/>
          <a:p>
            <a:pPr>
              <a:defRPr/>
            </a:pPr>
            <a:r>
              <a:rPr lang="en-US" sz="2800">
                <a:solidFill>
                  <a:srgbClr val="002060"/>
                </a:solidFill>
                <a:latin typeface="Arial" panose="020B0604020202020204" pitchFamily="34" charset="0"/>
                <a:cs typeface="Arial" panose="020B0604020202020204" pitchFamily="34" charset="0"/>
              </a:rPr>
              <a:t>Tạo ra một chuỗi phản ứng liên tiếp </a:t>
            </a:r>
          </a:p>
        </p:txBody>
      </p:sp>
      <p:sp>
        <p:nvSpPr>
          <p:cNvPr id="11" name="TextBox 10">
            <a:extLst>
              <a:ext uri="{FF2B5EF4-FFF2-40B4-BE49-F238E27FC236}">
                <a16:creationId xmlns:a16="http://schemas.microsoft.com/office/drawing/2014/main" id="{249E91B4-818F-4F95-A1BD-00BA7A60C456}"/>
              </a:ext>
            </a:extLst>
          </p:cNvPr>
          <p:cNvSpPr txBox="1"/>
          <p:nvPr/>
        </p:nvSpPr>
        <p:spPr>
          <a:xfrm>
            <a:off x="6742905" y="5503083"/>
            <a:ext cx="5110162" cy="511175"/>
          </a:xfrm>
          <a:prstGeom prst="roundRect">
            <a:avLst/>
          </a:prstGeom>
          <a:solidFill>
            <a:schemeClr val="bg1">
              <a:lumMod val="95000"/>
            </a:schemeClr>
          </a:solidFill>
        </p:spPr>
        <p:txBody>
          <a:bodyPr>
            <a:spAutoFit/>
          </a:bodyPr>
          <a:lstStyle/>
          <a:p>
            <a:pPr>
              <a:defRPr/>
            </a:pPr>
            <a:r>
              <a:rPr lang="en-US" sz="2400" b="1">
                <a:solidFill>
                  <a:srgbClr val="C00000"/>
                </a:solidFill>
                <a:latin typeface="Arial" panose="020B0604020202020204" pitchFamily="34" charset="0"/>
                <a:cs typeface="Arial" panose="020B0604020202020204" pitchFamily="34" charset="0"/>
              </a:rPr>
              <a:t>Yếu tố quyết định là số nơtron!</a:t>
            </a:r>
          </a:p>
        </p:txBody>
      </p:sp>
      <p:pic>
        <p:nvPicPr>
          <p:cNvPr id="12" name="Picture 15">
            <a:extLst>
              <a:ext uri="{FF2B5EF4-FFF2-40B4-BE49-F238E27FC236}">
                <a16:creationId xmlns:a16="http://schemas.microsoft.com/office/drawing/2014/main" id="{99DE6E39-E2B4-4A1F-9880-0D98094274ED}"/>
              </a:ext>
            </a:extLst>
          </p:cNvPr>
          <p:cNvPicPr>
            <a:picLocks noChangeAspect="1" noChangeArrowheads="1"/>
          </p:cNvPicPr>
          <p:nvPr/>
        </p:nvPicPr>
        <p:blipFill>
          <a:blip r:embed="rId4"/>
          <a:srcRect/>
          <a:stretch>
            <a:fillRect/>
          </a:stretch>
        </p:blipFill>
        <p:spPr bwMode="auto">
          <a:xfrm>
            <a:off x="5607050" y="4044169"/>
            <a:ext cx="6432550" cy="753079"/>
          </a:xfrm>
          <a:prstGeom prst="rect">
            <a:avLst/>
          </a:prstGeom>
          <a:ln>
            <a:noFill/>
          </a:ln>
          <a:effectLst>
            <a:softEdge rad="112500"/>
          </a:effectLst>
        </p:spPr>
      </p:pic>
      <p:sp>
        <p:nvSpPr>
          <p:cNvPr id="13" name="Oval 12">
            <a:extLst>
              <a:ext uri="{FF2B5EF4-FFF2-40B4-BE49-F238E27FC236}">
                <a16:creationId xmlns:a16="http://schemas.microsoft.com/office/drawing/2014/main" id="{15E14140-EB8C-45A6-BB79-CB1F0983F9D9}"/>
              </a:ext>
            </a:extLst>
          </p:cNvPr>
          <p:cNvSpPr>
            <a:spLocks noChangeArrowheads="1"/>
          </p:cNvSpPr>
          <p:nvPr/>
        </p:nvSpPr>
        <p:spPr bwMode="auto">
          <a:xfrm>
            <a:off x="11201400" y="4044169"/>
            <a:ext cx="965200" cy="830997"/>
          </a:xfrm>
          <a:prstGeom prst="ellipse">
            <a:avLst/>
          </a:prstGeom>
          <a:noFill/>
          <a:ln w="38100"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5" name="Picture 14" descr="A picture containing background pattern&#10;&#10;Description automatically generated">
            <a:extLst>
              <a:ext uri="{FF2B5EF4-FFF2-40B4-BE49-F238E27FC236}">
                <a16:creationId xmlns:a16="http://schemas.microsoft.com/office/drawing/2014/main" id="{BC5E441F-F381-40C3-B1BB-2E2B92AD0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910998"/>
            <a:ext cx="5296697" cy="4713639"/>
          </a:xfrm>
          <a:prstGeom prst="rect">
            <a:avLst/>
          </a:prstGeom>
        </p:spPr>
      </p:pic>
    </p:spTree>
    <p:extLst>
      <p:ext uri="{BB962C8B-B14F-4D97-AF65-F5344CB8AC3E}">
        <p14:creationId xmlns:p14="http://schemas.microsoft.com/office/powerpoint/2010/main" val="31465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descr="C:\Users\Bon\Desktop\Clip_Pic_ pu phan hach_2012\Khoi Uranium.gif">
            <a:extLst>
              <a:ext uri="{FF2B5EF4-FFF2-40B4-BE49-F238E27FC236}">
                <a16:creationId xmlns:a16="http://schemas.microsoft.com/office/drawing/2014/main" id="{CD086BFE-B1A6-4DF2-8DEA-056967635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 y="2360614"/>
            <a:ext cx="4061642" cy="368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6">
            <a:extLst>
              <a:ext uri="{FF2B5EF4-FFF2-40B4-BE49-F238E27FC236}">
                <a16:creationId xmlns:a16="http://schemas.microsoft.com/office/drawing/2014/main" id="{C1AA40FE-5969-44B5-A3CA-B226C5CD8763}"/>
              </a:ext>
            </a:extLst>
          </p:cNvPr>
          <p:cNvGrpSpPr/>
          <p:nvPr/>
        </p:nvGrpSpPr>
        <p:grpSpPr bwMode="auto">
          <a:xfrm>
            <a:off x="4975646" y="2267495"/>
            <a:ext cx="3749891" cy="604984"/>
            <a:chOff x="4400" y="0"/>
            <a:chExt cx="4504894" cy="869950"/>
          </a:xfrm>
          <a:solidFill>
            <a:srgbClr val="0070C0"/>
          </a:solidFill>
          <a:scene3d>
            <a:camera prst="orthographicFront"/>
            <a:lightRig rig="threePt" dir="t">
              <a:rot lat="0" lon="0" rev="7500000"/>
            </a:lightRig>
          </a:scene3d>
        </p:grpSpPr>
        <p:sp>
          <p:nvSpPr>
            <p:cNvPr id="18" name="Rounded Rectangle 17">
              <a:extLst>
                <a:ext uri="{FF2B5EF4-FFF2-40B4-BE49-F238E27FC236}">
                  <a16:creationId xmlns:a16="http://schemas.microsoft.com/office/drawing/2014/main" id="{F78E2FE2-BA36-40E1-A17C-7BBA341E1F07}"/>
                </a:ext>
              </a:extLst>
            </p:cNvPr>
            <p:cNvSpPr/>
            <p:nvPr/>
          </p:nvSpPr>
          <p:spPr>
            <a:xfrm>
              <a:off x="4400" y="0"/>
              <a:ext cx="4504894" cy="869950"/>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35C3E759-E753-4F06-BD72-AEED4C32813F}"/>
                </a:ext>
              </a:extLst>
            </p:cNvPr>
            <p:cNvSpPr/>
            <p:nvPr/>
          </p:nvSpPr>
          <p:spPr>
            <a:xfrm>
              <a:off x="46866" y="42466"/>
              <a:ext cx="4419960" cy="785016"/>
            </a:xfrm>
            <a:prstGeom prst="rect">
              <a:avLst/>
            </a:prstGeom>
            <a:grpFill/>
            <a:sp3d/>
          </p:spPr>
          <p:style>
            <a:lnRef idx="0">
              <a:scrgbClr r="0" g="0" b="0"/>
            </a:lnRef>
            <a:fillRef idx="0">
              <a:scrgbClr r="0" g="0" b="0"/>
            </a:fillRef>
            <a:effectRef idx="0">
              <a:scrgbClr r="0" g="0" b="0"/>
            </a:effectRef>
            <a:fontRef idx="minor">
              <a:schemeClr val="lt1"/>
            </a:fontRef>
          </p:style>
          <p:txBody>
            <a:bodyPr lIns="121920" tIns="60960" rIns="121920" bIns="60960" spcCol="1270" anchor="ctr"/>
            <a:lstStyle/>
            <a:p>
              <a:pPr algn="ctr">
                <a:defRPr/>
              </a:pPr>
              <a:r>
                <a:rPr lang="en-US" b="1">
                  <a:solidFill>
                    <a:schemeClr val="bg1"/>
                  </a:solidFill>
                  <a:latin typeface="Arial" panose="020B0604020202020204" pitchFamily="34" charset="0"/>
                  <a:ea typeface="Tahoma" pitchFamily="34" charset="0"/>
                  <a:cs typeface="Arial" panose="020B0604020202020204" pitchFamily="34" charset="0"/>
                </a:rPr>
                <a:t>Bị hấp thụ bởi các tạp chất trong nhiên liệu hạt nhân.</a:t>
              </a:r>
              <a:endParaRPr lang="en-US">
                <a:solidFill>
                  <a:schemeClr val="bg1"/>
                </a:solidFill>
                <a:latin typeface="Arial" panose="020B0604020202020204" pitchFamily="34" charset="0"/>
                <a:cs typeface="Arial" panose="020B0604020202020204" pitchFamily="34" charset="0"/>
              </a:endParaRPr>
            </a:p>
          </p:txBody>
        </p:sp>
      </p:grpSp>
      <p:grpSp>
        <p:nvGrpSpPr>
          <p:cNvPr id="6" name="Group 19">
            <a:extLst>
              <a:ext uri="{FF2B5EF4-FFF2-40B4-BE49-F238E27FC236}">
                <a16:creationId xmlns:a16="http://schemas.microsoft.com/office/drawing/2014/main" id="{F6BEC134-1946-4D0F-9DCA-4104FCB206A7}"/>
              </a:ext>
            </a:extLst>
          </p:cNvPr>
          <p:cNvGrpSpPr/>
          <p:nvPr/>
        </p:nvGrpSpPr>
        <p:grpSpPr bwMode="auto">
          <a:xfrm>
            <a:off x="4966705" y="2953940"/>
            <a:ext cx="3749891" cy="604984"/>
            <a:chOff x="4400" y="0"/>
            <a:chExt cx="4504893" cy="869950"/>
          </a:xfrm>
          <a:solidFill>
            <a:srgbClr val="0070C0"/>
          </a:solidFill>
          <a:scene3d>
            <a:camera prst="orthographicFront"/>
            <a:lightRig rig="threePt" dir="t">
              <a:rot lat="0" lon="0" rev="7500000"/>
            </a:lightRig>
          </a:scene3d>
        </p:grpSpPr>
        <p:sp>
          <p:nvSpPr>
            <p:cNvPr id="21" name="Rounded Rectangle 20">
              <a:extLst>
                <a:ext uri="{FF2B5EF4-FFF2-40B4-BE49-F238E27FC236}">
                  <a16:creationId xmlns:a16="http://schemas.microsoft.com/office/drawing/2014/main" id="{2CC50BDC-53CA-4310-8944-24D3548CB465}"/>
                </a:ext>
              </a:extLst>
            </p:cNvPr>
            <p:cNvSpPr/>
            <p:nvPr/>
          </p:nvSpPr>
          <p:spPr>
            <a:xfrm>
              <a:off x="4400" y="0"/>
              <a:ext cx="4504893" cy="869950"/>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B3679EEB-DE39-4C90-9AB0-7C0991AC43E1}"/>
                </a:ext>
              </a:extLst>
            </p:cNvPr>
            <p:cNvSpPr/>
            <p:nvPr/>
          </p:nvSpPr>
          <p:spPr>
            <a:xfrm>
              <a:off x="46867" y="42467"/>
              <a:ext cx="4419960" cy="785016"/>
            </a:xfrm>
            <a:prstGeom prst="rect">
              <a:avLst/>
            </a:prstGeom>
            <a:grpFill/>
            <a:sp3d/>
          </p:spPr>
          <p:style>
            <a:lnRef idx="0">
              <a:scrgbClr r="0" g="0" b="0"/>
            </a:lnRef>
            <a:fillRef idx="0">
              <a:scrgbClr r="0" g="0" b="0"/>
            </a:fillRef>
            <a:effectRef idx="0">
              <a:scrgbClr r="0" g="0" b="0"/>
            </a:effectRef>
            <a:fontRef idx="minor">
              <a:schemeClr val="lt1"/>
            </a:fontRef>
          </p:style>
          <p:txBody>
            <a:bodyPr lIns="121920" tIns="60960" rIns="121920" bIns="60960" spcCol="1270" anchor="ctr"/>
            <a:lstStyle/>
            <a:p>
              <a:pPr algn="ctr">
                <a:defRPr/>
              </a:pPr>
              <a:r>
                <a:rPr lang="en-US" b="1">
                  <a:solidFill>
                    <a:schemeClr val="bg1"/>
                  </a:solidFill>
                  <a:latin typeface="Arial" panose="020B0604020202020204" pitchFamily="34" charset="0"/>
                  <a:ea typeface="Tahoma" pitchFamily="34" charset="0"/>
                  <a:cs typeface="Arial" panose="020B0604020202020204" pitchFamily="34" charset="0"/>
                </a:rPr>
                <a:t>Bị U238 hấp thụ mà không xảy ra phân hạch.</a:t>
              </a:r>
              <a:endParaRPr lang="en-US">
                <a:solidFill>
                  <a:schemeClr val="bg1"/>
                </a:solidFill>
                <a:latin typeface="Arial" panose="020B0604020202020204" pitchFamily="34" charset="0"/>
                <a:cs typeface="Arial" panose="020B0604020202020204" pitchFamily="34" charset="0"/>
              </a:endParaRPr>
            </a:p>
          </p:txBody>
        </p:sp>
      </p:grpSp>
      <p:sp>
        <p:nvSpPr>
          <p:cNvPr id="24" name="Rounded Rectangle 23">
            <a:extLst>
              <a:ext uri="{FF2B5EF4-FFF2-40B4-BE49-F238E27FC236}">
                <a16:creationId xmlns:a16="http://schemas.microsoft.com/office/drawing/2014/main" id="{56A7C379-314B-4C19-BE30-FF6C9E21CDA0}"/>
              </a:ext>
            </a:extLst>
          </p:cNvPr>
          <p:cNvSpPr/>
          <p:nvPr/>
        </p:nvSpPr>
        <p:spPr bwMode="auto">
          <a:xfrm>
            <a:off x="4966706" y="3635383"/>
            <a:ext cx="3749888" cy="604984"/>
          </a:xfrm>
          <a:prstGeom prst="roundRect">
            <a:avLst/>
          </a:prstGeom>
          <a:solidFill>
            <a:srgbClr val="0070C0"/>
          </a:solidFill>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B6CD0D36-382D-42B5-9F9A-E276306C6A6C}"/>
              </a:ext>
            </a:extLst>
          </p:cNvPr>
          <p:cNvSpPr/>
          <p:nvPr/>
        </p:nvSpPr>
        <p:spPr bwMode="auto">
          <a:xfrm>
            <a:off x="5002056" y="3664915"/>
            <a:ext cx="3679188" cy="545919"/>
          </a:xfrm>
          <a:prstGeom prst="rect">
            <a:avLst/>
          </a:prstGeom>
          <a:solidFill>
            <a:srgbClr val="0070C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21920" tIns="60960" rIns="121920" bIns="60960" spcCol="1270" anchor="ctr"/>
          <a:lstStyle/>
          <a:p>
            <a:pPr algn="ctr">
              <a:defRPr/>
            </a:pPr>
            <a:r>
              <a:rPr lang="en-US" b="1">
                <a:solidFill>
                  <a:schemeClr val="bg1"/>
                </a:solidFill>
                <a:latin typeface="Arial" panose="020B0604020202020204" pitchFamily="34" charset="0"/>
                <a:ea typeface="Tahoma" pitchFamily="34" charset="0"/>
                <a:cs typeface="Arial" panose="020B0604020202020204" pitchFamily="34" charset="0"/>
              </a:rPr>
              <a:t>Bị bay ra ngoài thể tích khối nhiên liệu hạt nhân.</a:t>
            </a:r>
            <a:endParaRPr lang="en-US">
              <a:solidFill>
                <a:schemeClr val="bg1"/>
              </a:solidFill>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3E0817BB-5160-4CC4-BDFB-BD948A6C106F}"/>
              </a:ext>
            </a:extLst>
          </p:cNvPr>
          <p:cNvSpPr/>
          <p:nvPr/>
        </p:nvSpPr>
        <p:spPr bwMode="auto">
          <a:xfrm>
            <a:off x="9134839" y="2297028"/>
            <a:ext cx="2696035" cy="1913807"/>
          </a:xfrm>
          <a:prstGeom prst="roundRect">
            <a:avLst/>
          </a:prstGeom>
          <a:solidFill>
            <a:schemeClr val="bg1">
              <a:lumMod val="65000"/>
            </a:schemeClr>
          </a:solidFill>
          <a:ln>
            <a:solidFill>
              <a:srgbClr val="000000"/>
            </a:solidFill>
          </a:ln>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4CA1E369-8AEA-433D-9A5D-E067ABB8B64E}"/>
              </a:ext>
            </a:extLst>
          </p:cNvPr>
          <p:cNvSpPr/>
          <p:nvPr/>
        </p:nvSpPr>
        <p:spPr bwMode="auto">
          <a:xfrm>
            <a:off x="9142692" y="2842946"/>
            <a:ext cx="2716727" cy="715978"/>
          </a:xfrm>
          <a:prstGeom prst="rect">
            <a:avLst/>
          </a:prstGeom>
          <a:no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21920" tIns="60960" rIns="121920" bIns="60960" spcCol="1270" anchor="ctr"/>
          <a:lstStyle/>
          <a:p>
            <a:pPr algn="ctr">
              <a:defRPr/>
            </a:pPr>
            <a:r>
              <a:rPr lang="en-US" sz="2200" b="1">
                <a:solidFill>
                  <a:schemeClr val="tx1"/>
                </a:solidFill>
                <a:latin typeface="Arial" panose="020B0604020202020204" pitchFamily="34" charset="0"/>
                <a:ea typeface="Tahoma" pitchFamily="34" charset="0"/>
                <a:cs typeface="Arial" panose="020B0604020202020204" pitchFamily="34" charset="0"/>
              </a:rPr>
              <a:t>Notron bị mất mát</a:t>
            </a:r>
          </a:p>
          <a:p>
            <a:pPr algn="ctr">
              <a:defRPr/>
            </a:pPr>
            <a:r>
              <a:rPr lang="en-US" sz="2200" b="1">
                <a:solidFill>
                  <a:schemeClr val="tx1"/>
                </a:solidFill>
                <a:latin typeface="Arial" panose="020B0604020202020204" pitchFamily="34" charset="0"/>
                <a:ea typeface="Tahoma" pitchFamily="34" charset="0"/>
                <a:cs typeface="Arial" panose="020B0604020202020204" pitchFamily="34" charset="0"/>
              </a:rPr>
              <a:t>Phản ứng kết thúc</a:t>
            </a:r>
            <a:endParaRPr lang="en-US" sz="2200">
              <a:solidFill>
                <a:schemeClr val="tx1"/>
              </a:solidFill>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62AA18DD-6B59-4C31-886E-AA1E5DEC3B4D}"/>
              </a:ext>
            </a:extLst>
          </p:cNvPr>
          <p:cNvSpPr/>
          <p:nvPr/>
        </p:nvSpPr>
        <p:spPr>
          <a:xfrm>
            <a:off x="5021843" y="4590241"/>
            <a:ext cx="3749890" cy="1439955"/>
          </a:xfrm>
          <a:prstGeom prst="roundRect">
            <a:avLst/>
          </a:prstGeom>
          <a:solidFill>
            <a:srgbClr val="00B050"/>
          </a:solidFill>
          <a:ln>
            <a:solidFill>
              <a:srgbClr val="000000"/>
            </a:solidFill>
          </a:ln>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3" name="Down Arrow 32">
            <a:extLst>
              <a:ext uri="{FF2B5EF4-FFF2-40B4-BE49-F238E27FC236}">
                <a16:creationId xmlns:a16="http://schemas.microsoft.com/office/drawing/2014/main" id="{8603813F-05F1-47E1-B6D7-0913FB5C05FF}"/>
              </a:ext>
            </a:extLst>
          </p:cNvPr>
          <p:cNvSpPr/>
          <p:nvPr/>
        </p:nvSpPr>
        <p:spPr bwMode="auto">
          <a:xfrm rot="16200000">
            <a:off x="8651965" y="4976777"/>
            <a:ext cx="933737" cy="390118"/>
          </a:xfrm>
          <a:prstGeom prst="downArrow">
            <a:avLst/>
          </a:prstGeom>
          <a:solidFill>
            <a:srgbClr val="7030A0"/>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0000" tIns="46800" rIns="90000" bIns="46800" anchor="ctr"/>
          <a:lstStyle/>
          <a:p>
            <a:pPr>
              <a:defRPr/>
            </a:pPr>
            <a:endParaRPr lang="en-US" sz="2200">
              <a:latin typeface="Arial" panose="020B0604020202020204" pitchFamily="34" charset="0"/>
              <a:cs typeface="Arial" panose="020B0604020202020204" pitchFamily="34" charset="0"/>
            </a:endParaRPr>
          </a:p>
        </p:txBody>
      </p:sp>
      <p:sp>
        <p:nvSpPr>
          <p:cNvPr id="36" name="Rounded Rectangle 4">
            <a:extLst>
              <a:ext uri="{FF2B5EF4-FFF2-40B4-BE49-F238E27FC236}">
                <a16:creationId xmlns:a16="http://schemas.microsoft.com/office/drawing/2014/main" id="{CA0C58AD-2003-4E51-8695-00BE89CCA35F}"/>
              </a:ext>
            </a:extLst>
          </p:cNvPr>
          <p:cNvSpPr/>
          <p:nvPr/>
        </p:nvSpPr>
        <p:spPr bwMode="auto">
          <a:xfrm>
            <a:off x="5409305" y="4504415"/>
            <a:ext cx="3426743" cy="1440746"/>
          </a:xfrm>
          <a:prstGeom prst="rect">
            <a:avLst/>
          </a:prstGeom>
          <a:no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21920" tIns="60960" rIns="121920" bIns="60960" anchor="ctr"/>
          <a:lstStyle/>
          <a:p>
            <a:pPr algn="ctr">
              <a:defRPr/>
            </a:pPr>
            <a:r>
              <a:rPr lang="en-US" sz="2200" b="1">
                <a:solidFill>
                  <a:schemeClr val="bg1"/>
                </a:solidFill>
                <a:latin typeface="Arial" panose="020B0604020202020204" pitchFamily="34" charset="0"/>
                <a:cs typeface="Arial" panose="020B0604020202020204" pitchFamily="34" charset="0"/>
              </a:rPr>
              <a:t>Bị hấp thụ bởi U 235 gần đó và tiếp tục gây ra phản ứng phân hạch</a:t>
            </a:r>
            <a:endParaRPr lang="en-US" sz="2200">
              <a:solidFill>
                <a:schemeClr val="bg1"/>
              </a:solidFill>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DB3209AC-1364-4E31-884B-D416A6879A4B}"/>
              </a:ext>
            </a:extLst>
          </p:cNvPr>
          <p:cNvSpPr/>
          <p:nvPr/>
        </p:nvSpPr>
        <p:spPr bwMode="auto">
          <a:xfrm>
            <a:off x="9721636" y="4539140"/>
            <a:ext cx="1917709" cy="1440747"/>
          </a:xfrm>
          <a:prstGeom prst="roundRect">
            <a:avLst/>
          </a:prstGeom>
          <a:solidFill>
            <a:srgbClr val="C00000"/>
          </a:solidFill>
          <a:ln>
            <a:solidFill>
              <a:srgbClr val="000000"/>
            </a:solidFill>
          </a:ln>
          <a:scene3d>
            <a:camera prst="orthographicFront"/>
            <a:lightRig rig="threePt" dir="t">
              <a:rot lat="0" lon="0" rev="7500000"/>
            </a:lightRig>
          </a:scene3d>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D10F1DD6-5C49-41E9-B858-79DD54DCDB57}"/>
              </a:ext>
            </a:extLst>
          </p:cNvPr>
          <p:cNvSpPr/>
          <p:nvPr/>
        </p:nvSpPr>
        <p:spPr bwMode="auto">
          <a:xfrm>
            <a:off x="9144971" y="5009525"/>
            <a:ext cx="3047029" cy="248276"/>
          </a:xfrm>
          <a:prstGeom prst="rect">
            <a:avLst/>
          </a:prstGeom>
          <a:no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21920" tIns="60960" rIns="121920" bIns="60960" anchor="ctr"/>
          <a:lstStyle/>
          <a:p>
            <a:pPr algn="ctr">
              <a:defRPr/>
            </a:pPr>
            <a:r>
              <a:rPr lang="en-US" sz="2200" b="1">
                <a:solidFill>
                  <a:schemeClr val="bg1"/>
                </a:solidFill>
                <a:latin typeface="Arial" panose="020B0604020202020204" pitchFamily="34" charset="0"/>
                <a:cs typeface="Arial" panose="020B0604020202020204" pitchFamily="34" charset="0"/>
              </a:rPr>
              <a:t>Sự phân </a:t>
            </a:r>
          </a:p>
          <a:p>
            <a:pPr algn="ctr">
              <a:defRPr/>
            </a:pPr>
            <a:r>
              <a:rPr lang="en-US" sz="2200" b="1">
                <a:solidFill>
                  <a:schemeClr val="bg1"/>
                </a:solidFill>
                <a:latin typeface="Arial" panose="020B0604020202020204" pitchFamily="34" charset="0"/>
                <a:cs typeface="Arial" panose="020B0604020202020204" pitchFamily="34" charset="0"/>
              </a:rPr>
              <a:t>hạch </a:t>
            </a:r>
          </a:p>
          <a:p>
            <a:pPr algn="ctr">
              <a:defRPr/>
            </a:pPr>
            <a:r>
              <a:rPr lang="en-US" sz="2200" b="1">
                <a:solidFill>
                  <a:schemeClr val="bg1"/>
                </a:solidFill>
                <a:latin typeface="Arial" panose="020B0604020202020204" pitchFamily="34" charset="0"/>
                <a:cs typeface="Arial" panose="020B0604020202020204" pitchFamily="34" charset="0"/>
              </a:rPr>
              <a:t>dây chuyền</a:t>
            </a:r>
            <a:endParaRPr lang="en-US" sz="2200">
              <a:solidFill>
                <a:schemeClr val="bg1"/>
              </a:solidFill>
              <a:latin typeface="Arial" panose="020B0604020202020204" pitchFamily="34" charset="0"/>
              <a:cs typeface="Arial" panose="020B0604020202020204" pitchFamily="34" charset="0"/>
            </a:endParaRPr>
          </a:p>
        </p:txBody>
      </p:sp>
      <p:sp>
        <p:nvSpPr>
          <p:cNvPr id="21515" name="Right Brace 40">
            <a:extLst>
              <a:ext uri="{FF2B5EF4-FFF2-40B4-BE49-F238E27FC236}">
                <a16:creationId xmlns:a16="http://schemas.microsoft.com/office/drawing/2014/main" id="{302A8BC5-8ED0-4227-8453-C08D2C99AB62}"/>
              </a:ext>
            </a:extLst>
          </p:cNvPr>
          <p:cNvSpPr>
            <a:spLocks/>
          </p:cNvSpPr>
          <p:nvPr/>
        </p:nvSpPr>
        <p:spPr bwMode="auto">
          <a:xfrm>
            <a:off x="8864350" y="2387566"/>
            <a:ext cx="274637" cy="1751013"/>
          </a:xfrm>
          <a:prstGeom prst="rightBrace">
            <a:avLst>
              <a:gd name="adj1" fmla="val 8353"/>
              <a:gd name="adj2" fmla="val 50000"/>
            </a:avLst>
          </a:prstGeom>
          <a:noFill/>
          <a:ln w="38100" algn="ctr">
            <a:solidFill>
              <a:srgbClr val="00B050"/>
            </a:solidFill>
            <a:round/>
            <a:headEnd/>
            <a:tailEnd/>
          </a:ln>
        </p:spPr>
        <p:txBody>
          <a:bodyPr wrap="none" lIns="90000" tIns="46800" rIns="90000" bIns="46800"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cxnSp>
        <p:nvCxnSpPr>
          <p:cNvPr id="21516" name="Straight Arrow Connector 39">
            <a:extLst>
              <a:ext uri="{FF2B5EF4-FFF2-40B4-BE49-F238E27FC236}">
                <a16:creationId xmlns:a16="http://schemas.microsoft.com/office/drawing/2014/main" id="{C61D8AEA-9258-45EC-8281-DEF17E6A1E66}"/>
              </a:ext>
            </a:extLst>
          </p:cNvPr>
          <p:cNvCxnSpPr>
            <a:cxnSpLocks noChangeShapeType="1"/>
          </p:cNvCxnSpPr>
          <p:nvPr/>
        </p:nvCxnSpPr>
        <p:spPr bwMode="auto">
          <a:xfrm flipV="1">
            <a:off x="4511396" y="3417855"/>
            <a:ext cx="338137" cy="72072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17" name="Straight Arrow Connector 42">
            <a:extLst>
              <a:ext uri="{FF2B5EF4-FFF2-40B4-BE49-F238E27FC236}">
                <a16:creationId xmlns:a16="http://schemas.microsoft.com/office/drawing/2014/main" id="{5FB14C9F-4F47-40D1-A48F-004701AC8CA5}"/>
              </a:ext>
            </a:extLst>
          </p:cNvPr>
          <p:cNvCxnSpPr>
            <a:cxnSpLocks noChangeShapeType="1"/>
          </p:cNvCxnSpPr>
          <p:nvPr/>
        </p:nvCxnSpPr>
        <p:spPr bwMode="auto">
          <a:xfrm rot="5400000" flipH="1" flipV="1">
            <a:off x="3949420" y="3238467"/>
            <a:ext cx="1462088" cy="33813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18" name="Straight Arrow Connector 44">
            <a:extLst>
              <a:ext uri="{FF2B5EF4-FFF2-40B4-BE49-F238E27FC236}">
                <a16:creationId xmlns:a16="http://schemas.microsoft.com/office/drawing/2014/main" id="{BDC37FB4-6E21-44FD-8745-BA9D880F43D1}"/>
              </a:ext>
            </a:extLst>
          </p:cNvPr>
          <p:cNvCxnSpPr>
            <a:cxnSpLocks noChangeShapeType="1"/>
          </p:cNvCxnSpPr>
          <p:nvPr/>
        </p:nvCxnSpPr>
        <p:spPr bwMode="auto">
          <a:xfrm flipV="1">
            <a:off x="4511396" y="3906805"/>
            <a:ext cx="338137" cy="23177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519" name="Straight Arrow Connector 47">
            <a:extLst>
              <a:ext uri="{FF2B5EF4-FFF2-40B4-BE49-F238E27FC236}">
                <a16:creationId xmlns:a16="http://schemas.microsoft.com/office/drawing/2014/main" id="{683F5441-3306-4B6B-B60D-9CF76B85BC7B}"/>
              </a:ext>
            </a:extLst>
          </p:cNvPr>
          <p:cNvCxnSpPr>
            <a:cxnSpLocks noChangeShapeType="1"/>
          </p:cNvCxnSpPr>
          <p:nvPr/>
        </p:nvCxnSpPr>
        <p:spPr bwMode="auto">
          <a:xfrm>
            <a:off x="4511396" y="4138579"/>
            <a:ext cx="338137" cy="1320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9" name="Text Box 17">
            <a:extLst>
              <a:ext uri="{FF2B5EF4-FFF2-40B4-BE49-F238E27FC236}">
                <a16:creationId xmlns:a16="http://schemas.microsoft.com/office/drawing/2014/main" id="{401C9E7B-D67E-4ABD-B4F9-DE00ECA1578A}"/>
              </a:ext>
            </a:extLst>
          </p:cNvPr>
          <p:cNvSpPr txBox="1">
            <a:spLocks noChangeArrowheads="1"/>
          </p:cNvSpPr>
          <p:nvPr/>
        </p:nvSpPr>
        <p:spPr bwMode="auto">
          <a:xfrm>
            <a:off x="677097" y="1406509"/>
            <a:ext cx="1083780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indent="-571500">
              <a:defRPr/>
            </a:pPr>
            <a:r>
              <a:rPr lang="en-US" sz="2500">
                <a:solidFill>
                  <a:srgbClr val="002060"/>
                </a:solidFill>
                <a:latin typeface="Arial" panose="020B0604020202020204" pitchFamily="34" charset="0"/>
                <a:cs typeface="Arial" panose="020B0604020202020204" pitchFamily="34" charset="0"/>
              </a:rPr>
              <a:t> Điều gì xảy ra đối với số nơtrôn (k) được giải phóng sau mỗi phân hạch?</a:t>
            </a:r>
          </a:p>
        </p:txBody>
      </p:sp>
      <p:grpSp>
        <p:nvGrpSpPr>
          <p:cNvPr id="40" name="Group 39">
            <a:extLst>
              <a:ext uri="{FF2B5EF4-FFF2-40B4-BE49-F238E27FC236}">
                <a16:creationId xmlns:a16="http://schemas.microsoft.com/office/drawing/2014/main" id="{3234BA45-47D1-45F5-944C-557F22B040B1}"/>
              </a:ext>
            </a:extLst>
          </p:cNvPr>
          <p:cNvGrpSpPr/>
          <p:nvPr/>
        </p:nvGrpSpPr>
        <p:grpSpPr>
          <a:xfrm>
            <a:off x="-152400" y="222714"/>
            <a:ext cx="6062323" cy="505010"/>
            <a:chOff x="38033" y="2282878"/>
            <a:chExt cx="7543268" cy="704958"/>
          </a:xfrm>
        </p:grpSpPr>
        <p:grpSp>
          <p:nvGrpSpPr>
            <p:cNvPr id="41" name="Group 70">
              <a:extLst>
                <a:ext uri="{FF2B5EF4-FFF2-40B4-BE49-F238E27FC236}">
                  <a16:creationId xmlns:a16="http://schemas.microsoft.com/office/drawing/2014/main" id="{E0DF91A8-4B56-4915-BBD6-1CBBDC1D5144}"/>
                </a:ext>
              </a:extLst>
            </p:cNvPr>
            <p:cNvGrpSpPr>
              <a:grpSpLocks/>
            </p:cNvGrpSpPr>
            <p:nvPr/>
          </p:nvGrpSpPr>
          <p:grpSpPr bwMode="auto">
            <a:xfrm>
              <a:off x="368179" y="2294628"/>
              <a:ext cx="7213122" cy="693208"/>
              <a:chOff x="607010" y="3430752"/>
              <a:chExt cx="3714421" cy="1335216"/>
            </a:xfrm>
          </p:grpSpPr>
          <p:pic>
            <p:nvPicPr>
              <p:cNvPr id="44" name="Picture 43" descr="empty-green-rectangle">
                <a:extLst>
                  <a:ext uri="{FF2B5EF4-FFF2-40B4-BE49-F238E27FC236}">
                    <a16:creationId xmlns:a16="http://schemas.microsoft.com/office/drawing/2014/main" id="{4ABA1247-61F5-4F05-B258-54AAFFB9D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green-top-faded">
                <a:extLst>
                  <a:ext uri="{FF2B5EF4-FFF2-40B4-BE49-F238E27FC236}">
                    <a16:creationId xmlns:a16="http://schemas.microsoft.com/office/drawing/2014/main" id="{1127D103-AF81-442B-91B4-3433D6520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Box 41">
              <a:extLst>
                <a:ext uri="{FF2B5EF4-FFF2-40B4-BE49-F238E27FC236}">
                  <a16:creationId xmlns:a16="http://schemas.microsoft.com/office/drawing/2014/main" id="{8B37AA93-87F5-4B73-BBEF-B36888E687A7}"/>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3" name="Rectangle 1026060">
              <a:extLst>
                <a:ext uri="{FF2B5EF4-FFF2-40B4-BE49-F238E27FC236}">
                  <a16:creationId xmlns:a16="http://schemas.microsoft.com/office/drawing/2014/main" id="{79720CDE-FB93-47EA-9596-63FB229591F4}"/>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Năng lượng phân hạch</a:t>
              </a:r>
              <a:endParaRPr lang="en-US" sz="2500" b="0" i="1" dirty="0">
                <a:cs typeface="Arial" panose="020B0604020202020204" pitchFamily="34" charset="0"/>
              </a:endParaRPr>
            </a:p>
          </p:txBody>
        </p:sp>
      </p:grpSp>
      <p:sp>
        <p:nvSpPr>
          <p:cNvPr id="46" name="Content Placeholder 2">
            <a:extLst>
              <a:ext uri="{FF2B5EF4-FFF2-40B4-BE49-F238E27FC236}">
                <a16:creationId xmlns:a16="http://schemas.microsoft.com/office/drawing/2014/main" id="{61F7EAD3-3DA4-41EA-AA10-745D7C4C1D35}"/>
              </a:ext>
            </a:extLst>
          </p:cNvPr>
          <p:cNvSpPr txBox="1">
            <a:spLocks/>
          </p:cNvSpPr>
          <p:nvPr/>
        </p:nvSpPr>
        <p:spPr bwMode="auto">
          <a:xfrm>
            <a:off x="112930" y="838200"/>
            <a:ext cx="642453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phân hạch dây chuyền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5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5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p:bldP spid="33" grpId="0" animBg="1"/>
      <p:bldP spid="38" grpId="0"/>
      <p:bldP spid="215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F638F4-D1A7-4EA6-9FF6-E22AAA3FD1A2}"/>
              </a:ext>
            </a:extLst>
          </p:cNvPr>
          <p:cNvGrpSpPr/>
          <p:nvPr/>
        </p:nvGrpSpPr>
        <p:grpSpPr>
          <a:xfrm>
            <a:off x="-152400" y="222714"/>
            <a:ext cx="6062323" cy="505010"/>
            <a:chOff x="38033" y="2282878"/>
            <a:chExt cx="7543268" cy="704958"/>
          </a:xfrm>
        </p:grpSpPr>
        <p:grpSp>
          <p:nvGrpSpPr>
            <p:cNvPr id="16" name="Group 70">
              <a:extLst>
                <a:ext uri="{FF2B5EF4-FFF2-40B4-BE49-F238E27FC236}">
                  <a16:creationId xmlns:a16="http://schemas.microsoft.com/office/drawing/2014/main" id="{29FE41EE-642A-40BD-B16E-4EEE0810DA78}"/>
                </a:ext>
              </a:extLst>
            </p:cNvPr>
            <p:cNvGrpSpPr>
              <a:grpSpLocks/>
            </p:cNvGrpSpPr>
            <p:nvPr/>
          </p:nvGrpSpPr>
          <p:grpSpPr bwMode="auto">
            <a:xfrm>
              <a:off x="368179" y="2294628"/>
              <a:ext cx="7213122" cy="693208"/>
              <a:chOff x="607010" y="3430752"/>
              <a:chExt cx="3714421" cy="1335216"/>
            </a:xfrm>
          </p:grpSpPr>
          <p:pic>
            <p:nvPicPr>
              <p:cNvPr id="19" name="Picture 18" descr="empty-green-rectangle">
                <a:extLst>
                  <a:ext uri="{FF2B5EF4-FFF2-40B4-BE49-F238E27FC236}">
                    <a16:creationId xmlns:a16="http://schemas.microsoft.com/office/drawing/2014/main" id="{B288A03D-10A9-4C52-A805-A5E552123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green-top-faded">
                <a:extLst>
                  <a:ext uri="{FF2B5EF4-FFF2-40B4-BE49-F238E27FC236}">
                    <a16:creationId xmlns:a16="http://schemas.microsoft.com/office/drawing/2014/main" id="{20356E35-97BB-4707-B62E-FCB8C2B87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6">
              <a:extLst>
                <a:ext uri="{FF2B5EF4-FFF2-40B4-BE49-F238E27FC236}">
                  <a16:creationId xmlns:a16="http://schemas.microsoft.com/office/drawing/2014/main" id="{ABEFB28B-1B34-4A0C-B835-6D56CAD9E15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8" name="Rectangle 1026060">
              <a:extLst>
                <a:ext uri="{FF2B5EF4-FFF2-40B4-BE49-F238E27FC236}">
                  <a16:creationId xmlns:a16="http://schemas.microsoft.com/office/drawing/2014/main" id="{B4A47853-8A32-4475-A123-357EC2B0EEC2}"/>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Năng lượng phân hạch</a:t>
              </a:r>
              <a:endParaRPr lang="en-US" sz="2500" b="0" i="1" dirty="0">
                <a:cs typeface="Arial" panose="020B0604020202020204" pitchFamily="34" charset="0"/>
              </a:endParaRPr>
            </a:p>
          </p:txBody>
        </p:sp>
      </p:grpSp>
      <p:sp>
        <p:nvSpPr>
          <p:cNvPr id="21" name="Content Placeholder 2">
            <a:extLst>
              <a:ext uri="{FF2B5EF4-FFF2-40B4-BE49-F238E27FC236}">
                <a16:creationId xmlns:a16="http://schemas.microsoft.com/office/drawing/2014/main" id="{FE4B08F8-972A-48DC-9DD8-BC3096758F5A}"/>
              </a:ext>
            </a:extLst>
          </p:cNvPr>
          <p:cNvSpPr txBox="1">
            <a:spLocks/>
          </p:cNvSpPr>
          <p:nvPr/>
        </p:nvSpPr>
        <p:spPr bwMode="auto">
          <a:xfrm>
            <a:off x="112930" y="762000"/>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phân hạch dây chuyền</a:t>
            </a:r>
          </a:p>
        </p:txBody>
      </p:sp>
      <p:grpSp>
        <p:nvGrpSpPr>
          <p:cNvPr id="22" name="Group 21">
            <a:extLst>
              <a:ext uri="{FF2B5EF4-FFF2-40B4-BE49-F238E27FC236}">
                <a16:creationId xmlns:a16="http://schemas.microsoft.com/office/drawing/2014/main" id="{B50BCF38-55D6-4319-947C-BF79EDCD9E51}"/>
              </a:ext>
            </a:extLst>
          </p:cNvPr>
          <p:cNvGrpSpPr/>
          <p:nvPr/>
        </p:nvGrpSpPr>
        <p:grpSpPr>
          <a:xfrm>
            <a:off x="454422" y="1726187"/>
            <a:ext cx="4267200" cy="3098326"/>
            <a:chOff x="1314997" y="2125361"/>
            <a:chExt cx="2231091" cy="780121"/>
          </a:xfrm>
        </p:grpSpPr>
        <p:pic>
          <p:nvPicPr>
            <p:cNvPr id="23" name="Picture 4" descr="empty-blue-rectangle">
              <a:extLst>
                <a:ext uri="{FF2B5EF4-FFF2-40B4-BE49-F238E27FC236}">
                  <a16:creationId xmlns:a16="http://schemas.microsoft.com/office/drawing/2014/main" id="{F22648AF-23E1-411B-8823-0042CCF65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026060">
              <a:extLst>
                <a:ext uri="{FF2B5EF4-FFF2-40B4-BE49-F238E27FC236}">
                  <a16:creationId xmlns:a16="http://schemas.microsoft.com/office/drawing/2014/main" id="{FC270E0E-AD47-464D-9890-EC6967E125C9}"/>
                </a:ext>
              </a:extLst>
            </p:cNvPr>
            <p:cNvSpPr>
              <a:spLocks noChangeArrowheads="1"/>
            </p:cNvSpPr>
            <p:nvPr/>
          </p:nvSpPr>
          <p:spPr bwMode="auto">
            <a:xfrm>
              <a:off x="1418774" y="2179131"/>
              <a:ext cx="2026953" cy="380833"/>
            </a:xfrm>
            <a:prstGeom prst="rect">
              <a:avLst/>
            </a:prstGeom>
            <a:noFill/>
            <a:ln w="9525" algn="ctr">
              <a:noFill/>
              <a:miter lim="800000"/>
              <a:headEnd/>
              <a:tailEnd/>
            </a:ln>
          </p:spPr>
          <p:txBody>
            <a:bodyPr wrap="square" lIns="109728" tIns="54864" rIns="109728" bIns="54864">
              <a:spAutoFit/>
            </a:bodyPr>
            <a:lstStyle/>
            <a:p>
              <a:pPr algn="ctr"/>
              <a:endParaRPr lang="en-US" sz="2500" b="1" i="1">
                <a:latin typeface="Arial" panose="020B0604020202020204" pitchFamily="34" charset="0"/>
                <a:cs typeface="Arial" panose="020B0604020202020204" pitchFamily="34" charset="0"/>
              </a:endParaRPr>
            </a:p>
          </p:txBody>
        </p:sp>
      </p:grpSp>
      <p:sp>
        <p:nvSpPr>
          <p:cNvPr id="25" name="Text Box 18">
            <a:extLst>
              <a:ext uri="{FF2B5EF4-FFF2-40B4-BE49-F238E27FC236}">
                <a16:creationId xmlns:a16="http://schemas.microsoft.com/office/drawing/2014/main" id="{0553F5CA-88A2-4F75-9B1A-DB7203AB01D2}"/>
              </a:ext>
            </a:extLst>
          </p:cNvPr>
          <p:cNvSpPr txBox="1">
            <a:spLocks noChangeArrowheads="1"/>
          </p:cNvSpPr>
          <p:nvPr/>
        </p:nvSpPr>
        <p:spPr bwMode="auto">
          <a:xfrm>
            <a:off x="812626" y="1828800"/>
            <a:ext cx="3550793"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rgbClr val="FF0066"/>
              </a:buClr>
            </a:pPr>
            <a:r>
              <a:rPr lang="en-US" sz="2600">
                <a:latin typeface="Arial" panose="020B0604020202020204" pitchFamily="34" charset="0"/>
                <a:cs typeface="Arial" panose="020B0604020202020204" pitchFamily="34" charset="0"/>
              </a:rPr>
              <a:t>Phản ứng phân hạch dây chuyền là các phản ứng phân hạch xảy ra liên tiếp tạo thành một phản ứng dây chuyền trong một thời gian rất ngắn</a:t>
            </a:r>
            <a:endParaRPr lang="en-US" altLang="en-US" sz="2600">
              <a:latin typeface="Arial" panose="020B0604020202020204" pitchFamily="34" charset="0"/>
              <a:cs typeface="Arial" panose="020B0604020202020204" pitchFamily="34" charset="0"/>
              <a:sym typeface="Symbol" panose="05050102010706020507" pitchFamily="18" charset="2"/>
            </a:endParaRPr>
          </a:p>
        </p:txBody>
      </p:sp>
      <p:pic>
        <p:nvPicPr>
          <p:cNvPr id="26" name="Content Placeholder 4" descr="Chart, bubble chart&#10;&#10;Description automatically generated">
            <a:extLst>
              <a:ext uri="{FF2B5EF4-FFF2-40B4-BE49-F238E27FC236}">
                <a16:creationId xmlns:a16="http://schemas.microsoft.com/office/drawing/2014/main" id="{ACA6DD8D-C47A-4736-9579-5967858DC18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40153" y="1105308"/>
            <a:ext cx="7316652" cy="5719183"/>
          </a:xfrm>
        </p:spPr>
      </p:pic>
    </p:spTree>
    <p:extLst>
      <p:ext uri="{BB962C8B-B14F-4D97-AF65-F5344CB8AC3E}">
        <p14:creationId xmlns:p14="http://schemas.microsoft.com/office/powerpoint/2010/main" val="164508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C56225-5393-48C7-8C19-A5CD4D349310}"/>
              </a:ext>
            </a:extLst>
          </p:cNvPr>
          <p:cNvGrpSpPr/>
          <p:nvPr/>
        </p:nvGrpSpPr>
        <p:grpSpPr>
          <a:xfrm>
            <a:off x="-152400" y="222714"/>
            <a:ext cx="6062323" cy="505010"/>
            <a:chOff x="38033" y="2282878"/>
            <a:chExt cx="7543268" cy="704958"/>
          </a:xfrm>
        </p:grpSpPr>
        <p:grpSp>
          <p:nvGrpSpPr>
            <p:cNvPr id="3" name="Group 70">
              <a:extLst>
                <a:ext uri="{FF2B5EF4-FFF2-40B4-BE49-F238E27FC236}">
                  <a16:creationId xmlns:a16="http://schemas.microsoft.com/office/drawing/2014/main" id="{9B101EE3-E81F-4343-9CFF-29C4A1915460}"/>
                </a:ext>
              </a:extLst>
            </p:cNvPr>
            <p:cNvGrpSpPr>
              <a:grpSpLocks/>
            </p:cNvGrpSpPr>
            <p:nvPr/>
          </p:nvGrpSpPr>
          <p:grpSpPr bwMode="auto">
            <a:xfrm>
              <a:off x="368179" y="2294628"/>
              <a:ext cx="7213122" cy="693208"/>
              <a:chOff x="607010" y="3430752"/>
              <a:chExt cx="3714421" cy="1335216"/>
            </a:xfrm>
          </p:grpSpPr>
          <p:pic>
            <p:nvPicPr>
              <p:cNvPr id="6" name="Picture 5" descr="empty-green-rectangle">
                <a:extLst>
                  <a:ext uri="{FF2B5EF4-FFF2-40B4-BE49-F238E27FC236}">
                    <a16:creationId xmlns:a16="http://schemas.microsoft.com/office/drawing/2014/main" id="{92FDCC31-2176-415E-9E8F-4A250A897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n-top-faded">
                <a:extLst>
                  <a:ext uri="{FF2B5EF4-FFF2-40B4-BE49-F238E27FC236}">
                    <a16:creationId xmlns:a16="http://schemas.microsoft.com/office/drawing/2014/main" id="{CC5186D1-2E4D-4541-BB5B-FB782E58E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819F5CA1-FBF7-4676-8290-63C618933CD1}"/>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6C87816F-00A7-4E55-A568-0ADDC58F1E9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8" name="Content Placeholder 2">
            <a:extLst>
              <a:ext uri="{FF2B5EF4-FFF2-40B4-BE49-F238E27FC236}">
                <a16:creationId xmlns:a16="http://schemas.microsoft.com/office/drawing/2014/main" id="{ABD7B8E6-D58A-43C4-902F-477B9956EB51}"/>
              </a:ext>
            </a:extLst>
          </p:cNvPr>
          <p:cNvSpPr txBox="1">
            <a:spLocks/>
          </p:cNvSpPr>
          <p:nvPr/>
        </p:nvSpPr>
        <p:spPr bwMode="auto">
          <a:xfrm>
            <a:off x="112930" y="762000"/>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phân hạch dây chuyền</a:t>
            </a:r>
          </a:p>
        </p:txBody>
      </p:sp>
      <p:sp>
        <p:nvSpPr>
          <p:cNvPr id="13" name="Rectangle 30">
            <a:extLst>
              <a:ext uri="{FF2B5EF4-FFF2-40B4-BE49-F238E27FC236}">
                <a16:creationId xmlns:a16="http://schemas.microsoft.com/office/drawing/2014/main" id="{D9823F18-8566-43C1-92A2-8420155F6D65}"/>
              </a:ext>
            </a:extLst>
          </p:cNvPr>
          <p:cNvSpPr>
            <a:spLocks noChangeArrowheads="1"/>
          </p:cNvSpPr>
          <p:nvPr/>
        </p:nvSpPr>
        <p:spPr bwMode="auto">
          <a:xfrm>
            <a:off x="670088" y="1307492"/>
            <a:ext cx="1017487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a:t>Hệ số nhân notron (k): số notron trung bình còn lại sau phản ứng</a:t>
            </a:r>
          </a:p>
        </p:txBody>
      </p:sp>
      <p:pic>
        <p:nvPicPr>
          <p:cNvPr id="16" name="Picture 2" descr="C:\Users\Bon\Desktop\Clip_Pic_ pu phan hach_2012\Nuclear fission chain reaction 2_gif_vkt.gif">
            <a:extLst>
              <a:ext uri="{FF2B5EF4-FFF2-40B4-BE49-F238E27FC236}">
                <a16:creationId xmlns:a16="http://schemas.microsoft.com/office/drawing/2014/main" id="{9FB74A13-1C85-4E08-B303-2E049C3D3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02810"/>
            <a:ext cx="6058935" cy="424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7F5A3146-9491-4EB7-A308-BE9CE50B302D}"/>
              </a:ext>
            </a:extLst>
          </p:cNvPr>
          <p:cNvGrpSpPr/>
          <p:nvPr/>
        </p:nvGrpSpPr>
        <p:grpSpPr>
          <a:xfrm>
            <a:off x="13349" y="2142331"/>
            <a:ext cx="6424532" cy="3962400"/>
            <a:chOff x="1314997" y="2125361"/>
            <a:chExt cx="2231091" cy="780121"/>
          </a:xfrm>
        </p:grpSpPr>
        <p:pic>
          <p:nvPicPr>
            <p:cNvPr id="23" name="Picture 4" descr="empty-blue-rectangle">
              <a:extLst>
                <a:ext uri="{FF2B5EF4-FFF2-40B4-BE49-F238E27FC236}">
                  <a16:creationId xmlns:a16="http://schemas.microsoft.com/office/drawing/2014/main" id="{A2003585-3DD9-474D-B136-CFDCC0E94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026060">
              <a:extLst>
                <a:ext uri="{FF2B5EF4-FFF2-40B4-BE49-F238E27FC236}">
                  <a16:creationId xmlns:a16="http://schemas.microsoft.com/office/drawing/2014/main" id="{53869E76-10BB-4AC4-9003-14D847C5E2A6}"/>
                </a:ext>
              </a:extLst>
            </p:cNvPr>
            <p:cNvSpPr>
              <a:spLocks noChangeArrowheads="1"/>
            </p:cNvSpPr>
            <p:nvPr/>
          </p:nvSpPr>
          <p:spPr bwMode="auto">
            <a:xfrm>
              <a:off x="1418774" y="2179131"/>
              <a:ext cx="2026953" cy="380833"/>
            </a:xfrm>
            <a:prstGeom prst="rect">
              <a:avLst/>
            </a:prstGeom>
            <a:noFill/>
            <a:ln w="9525" algn="ctr">
              <a:noFill/>
              <a:miter lim="800000"/>
              <a:headEnd/>
              <a:tailEnd/>
            </a:ln>
          </p:spPr>
          <p:txBody>
            <a:bodyPr wrap="square" lIns="109728" tIns="54864" rIns="109728" bIns="54864">
              <a:spAutoFit/>
            </a:bodyPr>
            <a:lstStyle/>
            <a:p>
              <a:pPr algn="ctr"/>
              <a:endParaRPr lang="en-US" sz="2500" b="1" i="1">
                <a:latin typeface="Arial" panose="020B0604020202020204" pitchFamily="34" charset="0"/>
                <a:cs typeface="Arial" panose="020B0604020202020204" pitchFamily="34" charset="0"/>
              </a:endParaRPr>
            </a:p>
          </p:txBody>
        </p:sp>
      </p:grpSp>
      <p:sp>
        <p:nvSpPr>
          <p:cNvPr id="25" name="Content Placeholder 2">
            <a:extLst>
              <a:ext uri="{FF2B5EF4-FFF2-40B4-BE49-F238E27FC236}">
                <a16:creationId xmlns:a16="http://schemas.microsoft.com/office/drawing/2014/main" id="{FB98298B-97FE-4354-867B-514741B6D801}"/>
              </a:ext>
            </a:extLst>
          </p:cNvPr>
          <p:cNvSpPr txBox="1">
            <a:spLocks/>
          </p:cNvSpPr>
          <p:nvPr/>
        </p:nvSpPr>
        <p:spPr>
          <a:xfrm>
            <a:off x="312305" y="2395905"/>
            <a:ext cx="5597618" cy="7559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600">
                <a:latin typeface="Arial" panose="020B0604020202020204" pitchFamily="34" charset="0"/>
                <a:cs typeface="Arial" panose="020B0604020202020204" pitchFamily="34" charset="0"/>
              </a:rPr>
              <a:t>Khi k &lt;1 (dưới hạn): Phản ứng hạt nhân dây chuyền không xảy ra.</a:t>
            </a:r>
          </a:p>
        </p:txBody>
      </p:sp>
      <p:sp>
        <p:nvSpPr>
          <p:cNvPr id="15" name="Content Placeholder 2">
            <a:extLst>
              <a:ext uri="{FF2B5EF4-FFF2-40B4-BE49-F238E27FC236}">
                <a16:creationId xmlns:a16="http://schemas.microsoft.com/office/drawing/2014/main" id="{4553FA5A-F82B-416F-B5BD-CFC638575742}"/>
              </a:ext>
            </a:extLst>
          </p:cNvPr>
          <p:cNvSpPr txBox="1">
            <a:spLocks/>
          </p:cNvSpPr>
          <p:nvPr/>
        </p:nvSpPr>
        <p:spPr>
          <a:xfrm>
            <a:off x="289919" y="3224599"/>
            <a:ext cx="5597618" cy="15126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600">
                <a:latin typeface="Arial" panose="020B0604020202020204" pitchFamily="34" charset="0"/>
                <a:cs typeface="Arial" panose="020B0604020202020204" pitchFamily="34" charset="0"/>
              </a:rPr>
              <a:t>Khi s = 1 (Mật độ nơtrôn không đổi)  Năng lượng toả ra kiểm soát được (dùng trong các lò phản ứng hạt nhân)</a:t>
            </a:r>
          </a:p>
          <a:p>
            <a:pPr marL="287338" indent="-287338" algn="just" defTabSz="1095375">
              <a:buClr>
                <a:schemeClr val="tx2"/>
              </a:buClr>
              <a:buSzPct val="95000"/>
              <a:buBlip>
                <a:blip r:embed="rId6"/>
              </a:buBlip>
            </a:pPr>
            <a:endParaRPr lang="en-US" sz="2600" b="0" i="0" u="none" strike="noStrike" kern="1200" baseline="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23E51C84-48AE-4FB3-9C3B-A0319FBD133C}"/>
              </a:ext>
            </a:extLst>
          </p:cNvPr>
          <p:cNvSpPr txBox="1">
            <a:spLocks/>
          </p:cNvSpPr>
          <p:nvPr/>
        </p:nvSpPr>
        <p:spPr>
          <a:xfrm>
            <a:off x="301112" y="4876800"/>
            <a:ext cx="5597618" cy="762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gn="just" defTabSz="1095375">
              <a:buClr>
                <a:schemeClr val="tx2"/>
              </a:buClr>
              <a:buSzPct val="95000"/>
              <a:buBlip>
                <a:blip r:embed="rId6"/>
              </a:buBlip>
            </a:pPr>
            <a:r>
              <a:rPr lang="en-US" sz="2600">
                <a:latin typeface="Arial" panose="020B0604020202020204" pitchFamily="34" charset="0"/>
                <a:cs typeface="Arial" panose="020B0604020202020204" pitchFamily="34" charset="0"/>
              </a:rPr>
              <a:t>Khi s &gt; 1 (vượt hạn) </a:t>
            </a:r>
            <a:r>
              <a:rPr lang="en-US" sz="2600">
                <a:latin typeface="Arial" panose="020B0604020202020204" pitchFamily="34" charset="0"/>
                <a:cs typeface="Arial" panose="020B0604020202020204" pitchFamily="34" charset="0"/>
                <a:sym typeface="Wingdings" pitchFamily="2" charset="2"/>
              </a:rPr>
              <a:t>&lt;=&gt; </a:t>
            </a:r>
            <a:r>
              <a:rPr lang="en-US" sz="2600">
                <a:latin typeface="Arial" panose="020B0604020202020204" pitchFamily="34" charset="0"/>
                <a:cs typeface="Arial" panose="020B0604020202020204" pitchFamily="34" charset="0"/>
              </a:rPr>
              <a:t>Phản ứng hạt nhân dây chuyền xảy ra.</a:t>
            </a:r>
          </a:p>
          <a:p>
            <a:pPr marL="287338" indent="-287338" algn="just" defTabSz="1095375">
              <a:buClr>
                <a:schemeClr val="tx2"/>
              </a:buClr>
              <a:buSzPct val="95000"/>
              <a:buBlip>
                <a:blip r:embed="rId6"/>
              </a:buBlip>
            </a:pPr>
            <a:endParaRPr lang="en-US" sz="2600">
              <a:latin typeface="Arial" panose="020B0604020202020204" pitchFamily="34" charset="0"/>
              <a:cs typeface="Arial" panose="020B0604020202020204" pitchFamily="34" charset="0"/>
            </a:endParaRPr>
          </a:p>
          <a:p>
            <a:pPr marL="287338" indent="-287338" algn="just" defTabSz="1095375">
              <a:buClr>
                <a:schemeClr val="tx2"/>
              </a:buClr>
              <a:buSzPct val="95000"/>
              <a:buBlip>
                <a:blip r:embed="rId6"/>
              </a:buBlip>
            </a:pPr>
            <a:endParaRPr lang="en-US" sz="2600">
              <a:latin typeface="Arial" panose="020B0604020202020204" pitchFamily="34" charset="0"/>
              <a:cs typeface="Arial" panose="020B0604020202020204" pitchFamily="34" charset="0"/>
            </a:endParaRPr>
          </a:p>
          <a:p>
            <a:pPr marL="287338" indent="-287338" algn="just" defTabSz="1095375">
              <a:buClr>
                <a:schemeClr val="tx2"/>
              </a:buClr>
              <a:buSzPct val="95000"/>
              <a:buBlip>
                <a:blip r:embed="rId6"/>
              </a:buBlip>
            </a:pPr>
            <a:endParaRPr lang="en-US" sz="2600" b="0" i="0" u="none" strike="noStrike" kern="1200" baseline="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9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itle 1">
            <a:extLst>
              <a:ext uri="{FF2B5EF4-FFF2-40B4-BE49-F238E27FC236}">
                <a16:creationId xmlns:a16="http://schemas.microsoft.com/office/drawing/2014/main" id="{5A8DD572-9F30-4FD6-83AE-AAC500D01F5F}"/>
              </a:ext>
            </a:extLst>
          </p:cNvPr>
          <p:cNvSpPr txBox="1">
            <a:spLocks/>
          </p:cNvSpPr>
          <p:nvPr/>
        </p:nvSpPr>
        <p:spPr bwMode="auto">
          <a:xfrm>
            <a:off x="1584326" y="138113"/>
            <a:ext cx="8520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3200" b="1">
                <a:solidFill>
                  <a:schemeClr val="bg1"/>
                </a:solidFill>
              </a:rPr>
              <a:t>II. Sự phân hạch dây chuyền</a:t>
            </a:r>
          </a:p>
        </p:txBody>
      </p:sp>
      <p:sp>
        <p:nvSpPr>
          <p:cNvPr id="26630" name="Rectangle 30">
            <a:extLst>
              <a:ext uri="{FF2B5EF4-FFF2-40B4-BE49-F238E27FC236}">
                <a16:creationId xmlns:a16="http://schemas.microsoft.com/office/drawing/2014/main" id="{5FAB8B6D-CAEC-445D-8B32-99C4F4372DCA}"/>
              </a:ext>
            </a:extLst>
          </p:cNvPr>
          <p:cNvSpPr>
            <a:spLocks noChangeArrowheads="1"/>
          </p:cNvSpPr>
          <p:nvPr/>
        </p:nvSpPr>
        <p:spPr bwMode="auto">
          <a:xfrm>
            <a:off x="-1085850" y="2821662"/>
            <a:ext cx="857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C00000"/>
                </a:solidFill>
              </a:rPr>
              <a:t>Khối lượng tới hạn (m</a:t>
            </a:r>
            <a:r>
              <a:rPr lang="en-US" altLang="en-US" sz="2800" b="1" baseline="-25000">
                <a:solidFill>
                  <a:srgbClr val="C00000"/>
                </a:solidFill>
              </a:rPr>
              <a:t>th)</a:t>
            </a:r>
            <a:endParaRPr lang="en-US" altLang="en-US" sz="1600" b="1">
              <a:solidFill>
                <a:srgbClr val="C00000"/>
              </a:solidFill>
            </a:endParaRPr>
          </a:p>
        </p:txBody>
      </p:sp>
      <p:sp>
        <p:nvSpPr>
          <p:cNvPr id="60" name="Rounded Rectangle 59">
            <a:extLst>
              <a:ext uri="{FF2B5EF4-FFF2-40B4-BE49-F238E27FC236}">
                <a16:creationId xmlns:a16="http://schemas.microsoft.com/office/drawing/2014/main" id="{4BB32416-76D2-458F-8FE2-F209F6EEE9FA}"/>
              </a:ext>
            </a:extLst>
          </p:cNvPr>
          <p:cNvSpPr/>
          <p:nvPr/>
        </p:nvSpPr>
        <p:spPr>
          <a:xfrm>
            <a:off x="5654678" y="2721335"/>
            <a:ext cx="4495800" cy="707665"/>
          </a:xfrm>
          <a:prstGeom prst="roundRect">
            <a:avLst/>
          </a:prstGeom>
          <a:pattFill prst="divot">
            <a:fgClr>
              <a:schemeClr val="bg1">
                <a:lumMod val="85000"/>
              </a:schemeClr>
            </a:fgClr>
            <a:bgClr>
              <a:schemeClr val="bg1"/>
            </a:bgClr>
          </a:patt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002060"/>
                </a:solidFill>
                <a:latin typeface="Arial" panose="020B0604020202020204" pitchFamily="34" charset="0"/>
                <a:ea typeface="Tahoma" pitchFamily="34" charset="0"/>
                <a:cs typeface="Arial" panose="020B0604020202020204" pitchFamily="34" charset="0"/>
              </a:rPr>
              <a:t>k </a:t>
            </a:r>
            <a:r>
              <a:rPr lang="en-US" sz="4000" b="1">
                <a:solidFill>
                  <a:srgbClr val="002060"/>
                </a:solidFill>
                <a:latin typeface="Arial" panose="020B0604020202020204" pitchFamily="34" charset="0"/>
                <a:ea typeface="Tahoma" pitchFamily="34" charset="0"/>
                <a:cs typeface="Arial" panose="020B0604020202020204" pitchFamily="34" charset="0"/>
                <a:sym typeface="Symbol"/>
              </a:rPr>
              <a:t> 1  </a:t>
            </a:r>
            <a:r>
              <a:rPr lang="en-US" sz="4400" b="1">
                <a:solidFill>
                  <a:srgbClr val="002060"/>
                </a:solidFill>
                <a:latin typeface="Arial" panose="020B0604020202020204" pitchFamily="34" charset="0"/>
                <a:ea typeface="Tahoma" pitchFamily="34" charset="0"/>
                <a:cs typeface="Arial" panose="020B0604020202020204" pitchFamily="34" charset="0"/>
                <a:sym typeface="Wingdings" pitchFamily="2" charset="2"/>
              </a:rPr>
              <a:t> m</a:t>
            </a:r>
            <a:r>
              <a:rPr lang="en-US" sz="4000" b="1">
                <a:solidFill>
                  <a:srgbClr val="002060"/>
                </a:solidFill>
                <a:latin typeface="Arial" panose="020B0604020202020204" pitchFamily="34" charset="0"/>
                <a:ea typeface="Tahoma" pitchFamily="34" charset="0"/>
                <a:cs typeface="Arial" panose="020B0604020202020204" pitchFamily="34" charset="0"/>
                <a:sym typeface="Symbol"/>
              </a:rPr>
              <a:t>  m</a:t>
            </a:r>
            <a:r>
              <a:rPr lang="en-US" sz="4000" b="1" baseline="-25000">
                <a:solidFill>
                  <a:srgbClr val="002060"/>
                </a:solidFill>
                <a:latin typeface="Arial" panose="020B0604020202020204" pitchFamily="34" charset="0"/>
                <a:ea typeface="Tahoma" pitchFamily="34" charset="0"/>
                <a:cs typeface="Arial" panose="020B0604020202020204" pitchFamily="34" charset="0"/>
                <a:sym typeface="Symbol"/>
              </a:rPr>
              <a:t>th</a:t>
            </a:r>
            <a:r>
              <a:rPr lang="en-US" sz="4000" b="1">
                <a:solidFill>
                  <a:srgbClr val="002060"/>
                </a:solidFill>
                <a:latin typeface="Arial" panose="020B0604020202020204" pitchFamily="34" charset="0"/>
                <a:cs typeface="Arial" panose="020B0604020202020204" pitchFamily="34" charset="0"/>
                <a:sym typeface="Symbol"/>
              </a:rPr>
              <a:t> </a:t>
            </a:r>
            <a:endParaRPr lang="en-US" sz="4000" dirty="0">
              <a:solidFill>
                <a:srgbClr val="00206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F526DD5-2CE3-4D9B-9A25-56864FDA7B66}"/>
              </a:ext>
            </a:extLst>
          </p:cNvPr>
          <p:cNvGrpSpPr/>
          <p:nvPr/>
        </p:nvGrpSpPr>
        <p:grpSpPr>
          <a:xfrm>
            <a:off x="-152400" y="222714"/>
            <a:ext cx="6062323" cy="505010"/>
            <a:chOff x="38033" y="2282878"/>
            <a:chExt cx="7543268" cy="704958"/>
          </a:xfrm>
        </p:grpSpPr>
        <p:grpSp>
          <p:nvGrpSpPr>
            <p:cNvPr id="9" name="Group 70">
              <a:extLst>
                <a:ext uri="{FF2B5EF4-FFF2-40B4-BE49-F238E27FC236}">
                  <a16:creationId xmlns:a16="http://schemas.microsoft.com/office/drawing/2014/main" id="{5760AF4C-D131-4C92-8C5B-690EC77D2D29}"/>
                </a:ext>
              </a:extLst>
            </p:cNvPr>
            <p:cNvGrpSpPr>
              <a:grpSpLocks/>
            </p:cNvGrpSpPr>
            <p:nvPr/>
          </p:nvGrpSpPr>
          <p:grpSpPr bwMode="auto">
            <a:xfrm>
              <a:off x="368179" y="2294628"/>
              <a:ext cx="7213122" cy="693208"/>
              <a:chOff x="607010" y="3430752"/>
              <a:chExt cx="3714421" cy="1335216"/>
            </a:xfrm>
          </p:grpSpPr>
          <p:pic>
            <p:nvPicPr>
              <p:cNvPr id="12" name="Picture 11" descr="empty-green-rectangle">
                <a:extLst>
                  <a:ext uri="{FF2B5EF4-FFF2-40B4-BE49-F238E27FC236}">
                    <a16:creationId xmlns:a16="http://schemas.microsoft.com/office/drawing/2014/main" id="{F2A0799F-279B-480E-B5AB-DB0CB2B5B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A2559732-4BB5-4A30-B12D-CBA8506D1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37B05BA3-D450-4F5C-8257-1CFD52EE48F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E3486D44-1FA4-46FF-8E74-B989EB776B6E}"/>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14" name="Content Placeholder 2">
            <a:extLst>
              <a:ext uri="{FF2B5EF4-FFF2-40B4-BE49-F238E27FC236}">
                <a16:creationId xmlns:a16="http://schemas.microsoft.com/office/drawing/2014/main" id="{9851BC78-3262-4CF7-8674-1DDEF4FC1A52}"/>
              </a:ext>
            </a:extLst>
          </p:cNvPr>
          <p:cNvSpPr txBox="1">
            <a:spLocks/>
          </p:cNvSpPr>
          <p:nvPr/>
        </p:nvSpPr>
        <p:spPr bwMode="auto">
          <a:xfrm>
            <a:off x="170805" y="785465"/>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Sự phân hạch dây chuyền</a:t>
            </a:r>
          </a:p>
        </p:txBody>
      </p:sp>
      <p:sp>
        <p:nvSpPr>
          <p:cNvPr id="23" name="Content Placeholder 2">
            <a:extLst>
              <a:ext uri="{FF2B5EF4-FFF2-40B4-BE49-F238E27FC236}">
                <a16:creationId xmlns:a16="http://schemas.microsoft.com/office/drawing/2014/main" id="{5E1A83FE-C3B7-47C2-BBF9-4661B4E4B3BB}"/>
              </a:ext>
            </a:extLst>
          </p:cNvPr>
          <p:cNvSpPr txBox="1">
            <a:spLocks/>
          </p:cNvSpPr>
          <p:nvPr/>
        </p:nvSpPr>
        <p:spPr bwMode="auto">
          <a:xfrm>
            <a:off x="878918" y="2029420"/>
            <a:ext cx="10671040" cy="4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marL="0" indent="0">
              <a:buFontTx/>
              <a:buNone/>
            </a:pPr>
            <a:endParaRPr lang="en-US" sz="2500">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8FD1507-F134-49CD-92D3-50A6A5B27AD6}"/>
              </a:ext>
            </a:extLst>
          </p:cNvPr>
          <p:cNvGrpSpPr/>
          <p:nvPr/>
        </p:nvGrpSpPr>
        <p:grpSpPr>
          <a:xfrm>
            <a:off x="258255" y="1219694"/>
            <a:ext cx="11675489" cy="1291750"/>
            <a:chOff x="1314997" y="2125361"/>
            <a:chExt cx="2231091" cy="780121"/>
          </a:xfrm>
        </p:grpSpPr>
        <p:pic>
          <p:nvPicPr>
            <p:cNvPr id="27" name="Picture 4" descr="empty-blue-rectangle">
              <a:extLst>
                <a:ext uri="{FF2B5EF4-FFF2-40B4-BE49-F238E27FC236}">
                  <a16:creationId xmlns:a16="http://schemas.microsoft.com/office/drawing/2014/main" id="{92FB74FE-8CA6-49AA-A4FF-E9A0FE700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026060">
              <a:extLst>
                <a:ext uri="{FF2B5EF4-FFF2-40B4-BE49-F238E27FC236}">
                  <a16:creationId xmlns:a16="http://schemas.microsoft.com/office/drawing/2014/main" id="{80C5F9DF-928B-4D36-BD3E-A4F48F94ADD7}"/>
                </a:ext>
              </a:extLst>
            </p:cNvPr>
            <p:cNvSpPr>
              <a:spLocks noChangeArrowheads="1"/>
            </p:cNvSpPr>
            <p:nvPr/>
          </p:nvSpPr>
          <p:spPr bwMode="auto">
            <a:xfrm>
              <a:off x="1418774" y="2179131"/>
              <a:ext cx="2026953" cy="380833"/>
            </a:xfrm>
            <a:prstGeom prst="rect">
              <a:avLst/>
            </a:prstGeom>
            <a:noFill/>
            <a:ln w="9525" algn="ctr">
              <a:noFill/>
              <a:miter lim="800000"/>
              <a:headEnd/>
              <a:tailEnd/>
            </a:ln>
          </p:spPr>
          <p:txBody>
            <a:bodyPr wrap="square" lIns="109728" tIns="54864" rIns="109728" bIns="54864">
              <a:spAutoFit/>
            </a:bodyPr>
            <a:lstStyle/>
            <a:p>
              <a:pPr algn="ctr"/>
              <a:endParaRPr lang="en-US" sz="2500" b="1" i="1">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BABE29CA-EB2A-4E6E-ACBB-821DDC1DFA98}"/>
              </a:ext>
            </a:extLst>
          </p:cNvPr>
          <p:cNvSpPr txBox="1"/>
          <p:nvPr/>
        </p:nvSpPr>
        <p:spPr>
          <a:xfrm>
            <a:off x="812798" y="1294661"/>
            <a:ext cx="10502072" cy="1508105"/>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Muốn </a:t>
            </a:r>
            <a:r>
              <a:rPr lang="en-US" sz="2200">
                <a:latin typeface="Arial" panose="020B0604020202020204" pitchFamily="34" charset="0"/>
                <a:ea typeface="Tahoma" pitchFamily="34" charset="0"/>
                <a:cs typeface="Arial" panose="020B0604020202020204" pitchFamily="34" charset="0"/>
              </a:rPr>
              <a:t>k </a:t>
            </a:r>
            <a:r>
              <a:rPr lang="en-US" sz="2200">
                <a:latin typeface="Arial" panose="020B0604020202020204" pitchFamily="34" charset="0"/>
                <a:ea typeface="Tahoma" pitchFamily="34" charset="0"/>
                <a:cs typeface="Arial" panose="020B0604020202020204" pitchFamily="34" charset="0"/>
                <a:sym typeface="Symbol"/>
              </a:rPr>
              <a:t> 1, khối lượng chất phân hạch đủ lớn để số notron bị bắt nhỏ hơn số nơtron được giải phóng. </a:t>
            </a:r>
            <a:r>
              <a:rPr lang="en-US" sz="2400">
                <a:solidFill>
                  <a:srgbClr val="002060"/>
                </a:solidFill>
                <a:latin typeface="Arial" panose="020B0604020202020204" pitchFamily="34" charset="0"/>
                <a:ea typeface="Tahoma" pitchFamily="34" charset="0"/>
                <a:cs typeface="Arial" panose="020B0604020202020204" pitchFamily="34" charset="0"/>
                <a:sym typeface="Symbol"/>
              </a:rPr>
              <a:t>Khối lượng tối thiểu của chất phân hạch để phản ứng dây chuyền duy trì được gọi là khối lượng tới hạn</a:t>
            </a:r>
            <a:endParaRPr lang="en-US" sz="2400">
              <a:solidFill>
                <a:schemeClr val="tx1"/>
              </a:solidFill>
              <a:latin typeface="Arial" panose="020B0604020202020204" pitchFamily="34" charset="0"/>
              <a:cs typeface="Arial" panose="020B0604020202020204" pitchFamily="34" charset="0"/>
            </a:endParaRPr>
          </a:p>
          <a:p>
            <a:pPr algn="ctr"/>
            <a:endParaRPr lang="en-US" sz="2200"/>
          </a:p>
        </p:txBody>
      </p:sp>
      <p:sp>
        <p:nvSpPr>
          <p:cNvPr id="32" name="TextBox 31">
            <a:extLst>
              <a:ext uri="{FF2B5EF4-FFF2-40B4-BE49-F238E27FC236}">
                <a16:creationId xmlns:a16="http://schemas.microsoft.com/office/drawing/2014/main" id="{3C77A98E-B190-4990-A1D4-2BC7732725CA}"/>
              </a:ext>
            </a:extLst>
          </p:cNvPr>
          <p:cNvSpPr txBox="1"/>
          <p:nvPr/>
        </p:nvSpPr>
        <p:spPr>
          <a:xfrm>
            <a:off x="8153400" y="4420526"/>
            <a:ext cx="3609342" cy="1938992"/>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Quả bom hạt nhân Fatman chứa 6,4kg Pu239 (&gt; m</a:t>
            </a:r>
            <a:r>
              <a:rPr lang="en-US" sz="2000" i="1" baseline="-25000">
                <a:latin typeface="Arial" panose="020B0604020202020204" pitchFamily="34" charset="0"/>
                <a:cs typeface="Arial" panose="020B0604020202020204" pitchFamily="34" charset="0"/>
              </a:rPr>
              <a:t>th</a:t>
            </a:r>
            <a:r>
              <a:rPr lang="en-US" sz="2000" i="1">
                <a:latin typeface="Arial" panose="020B0604020202020204" pitchFamily="34" charset="0"/>
                <a:cs typeface="Arial" panose="020B0604020202020204" pitchFamily="34" charset="0"/>
              </a:rPr>
              <a:t>) </a:t>
            </a:r>
          </a:p>
          <a:p>
            <a:pPr algn="ctr"/>
            <a:r>
              <a:rPr lang="en-US" sz="2000" i="1">
                <a:latin typeface="Arial" panose="020B0604020202020204" pitchFamily="34" charset="0"/>
                <a:cs typeface="Arial" panose="020B0604020202020204" pitchFamily="34" charset="0"/>
              </a:rPr>
              <a:t>Vụ nổ do nó gây ra tại thành phố </a:t>
            </a:r>
            <a:r>
              <a:rPr lang="en-US" sz="2000" i="1">
                <a:latin typeface="Arial" panose="020B0604020202020204" pitchFamily="34" charset="0"/>
                <a:cs typeface="Arial" panose="020B0604020202020204" pitchFamily="34" charset="0"/>
                <a:hlinkClick r:id="rId5" tooltip="Nagasaki"/>
              </a:rPr>
              <a:t>Nagasaki</a:t>
            </a:r>
            <a:r>
              <a:rPr lang="en-US" sz="2000" i="1">
                <a:latin typeface="Arial" panose="020B0604020202020204" pitchFamily="34" charset="0"/>
                <a:cs typeface="Arial" panose="020B0604020202020204" pitchFamily="34" charset="0"/>
              </a:rPr>
              <a:t> (Nhật bản)  ngày 9/8/1945 đã làm hơn </a:t>
            </a:r>
          </a:p>
          <a:p>
            <a:pPr algn="ctr"/>
            <a:r>
              <a:rPr lang="en-US" sz="2000" i="1">
                <a:latin typeface="Arial" panose="020B0604020202020204" pitchFamily="34" charset="0"/>
                <a:cs typeface="Arial" panose="020B0604020202020204" pitchFamily="34" charset="0"/>
              </a:rPr>
              <a:t>80 000 người thiệt mạng</a:t>
            </a:r>
          </a:p>
        </p:txBody>
      </p:sp>
      <p:sp>
        <p:nvSpPr>
          <p:cNvPr id="33" name="TextBox 32">
            <a:extLst>
              <a:ext uri="{FF2B5EF4-FFF2-40B4-BE49-F238E27FC236}">
                <a16:creationId xmlns:a16="http://schemas.microsoft.com/office/drawing/2014/main" id="{4D71C2A8-0373-42D3-854A-E1B1DAE78DF9}"/>
              </a:ext>
            </a:extLst>
          </p:cNvPr>
          <p:cNvSpPr txBox="1"/>
          <p:nvPr/>
        </p:nvSpPr>
        <p:spPr>
          <a:xfrm>
            <a:off x="-876300" y="3628719"/>
            <a:ext cx="6946900" cy="477054"/>
          </a:xfrm>
          <a:prstGeom prst="rect">
            <a:avLst/>
          </a:prstGeom>
          <a:noFill/>
        </p:spPr>
        <p:txBody>
          <a:bodyPr wrap="square">
            <a:spAutoFit/>
          </a:bodyPr>
          <a:lstStyle/>
          <a:p>
            <a:pPr algn="ctr">
              <a:defRPr/>
            </a:pPr>
            <a:r>
              <a:rPr lang="en-US" sz="2500" i="1">
                <a:latin typeface="Arial" panose="020B0604020202020204" pitchFamily="34" charset="0"/>
                <a:cs typeface="Arial" panose="020B0604020202020204" pitchFamily="34" charset="0"/>
                <a:sym typeface="Symbol" pitchFamily="18" charset="2"/>
              </a:rPr>
              <a:t>VD: Pu239 có m</a:t>
            </a:r>
            <a:r>
              <a:rPr lang="en-US" sz="2500" i="1" baseline="-25000">
                <a:latin typeface="Arial" panose="020B0604020202020204" pitchFamily="34" charset="0"/>
                <a:cs typeface="Arial" panose="020B0604020202020204" pitchFamily="34" charset="0"/>
                <a:sym typeface="Symbol" pitchFamily="18" charset="2"/>
              </a:rPr>
              <a:t>th</a:t>
            </a:r>
            <a:r>
              <a:rPr lang="en-US" sz="2500" i="1">
                <a:latin typeface="Arial" panose="020B0604020202020204" pitchFamily="34" charset="0"/>
                <a:cs typeface="Arial" panose="020B0604020202020204" pitchFamily="34" charset="0"/>
                <a:sym typeface="Symbol" pitchFamily="18" charset="2"/>
              </a:rPr>
              <a:t>   5kg</a:t>
            </a:r>
            <a:endParaRPr lang="en-US" sz="2500" i="1">
              <a:latin typeface="Arial" panose="020B0604020202020204" pitchFamily="34" charset="0"/>
              <a:cs typeface="Arial" panose="020B0604020202020204" pitchFamily="34" charset="0"/>
            </a:endParaRPr>
          </a:p>
        </p:txBody>
      </p:sp>
      <p:pic>
        <p:nvPicPr>
          <p:cNvPr id="34" name="Picture 33" descr="A picture containing plane, yellow, airplane, aircraft&#10;&#10;Description automatically generated">
            <a:extLst>
              <a:ext uri="{FF2B5EF4-FFF2-40B4-BE49-F238E27FC236}">
                <a16:creationId xmlns:a16="http://schemas.microsoft.com/office/drawing/2014/main" id="{6B800876-CCA1-4507-A543-F70BFC8B6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4206725"/>
            <a:ext cx="3559624" cy="2366594"/>
          </a:xfrm>
          <a:prstGeom prst="rect">
            <a:avLst/>
          </a:prstGeom>
          <a:ln>
            <a:noFill/>
          </a:ln>
          <a:effectLst>
            <a:softEdge rad="112500"/>
          </a:effectLst>
        </p:spPr>
      </p:pic>
      <p:pic>
        <p:nvPicPr>
          <p:cNvPr id="35" name="Picture 34" descr="A picture containing hydrogen bomb, weapon, outdoor, spring&#10;&#10;Description automatically generated">
            <a:extLst>
              <a:ext uri="{FF2B5EF4-FFF2-40B4-BE49-F238E27FC236}">
                <a16:creationId xmlns:a16="http://schemas.microsoft.com/office/drawing/2014/main" id="{A45A6D29-CC79-48CE-9784-287DF73B3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296" b="15316"/>
          <a:stretch/>
        </p:blipFill>
        <p:spPr>
          <a:xfrm>
            <a:off x="4284022" y="4211379"/>
            <a:ext cx="3609342" cy="236193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60" grpId="0" animBg="1"/>
      <p:bldP spid="29"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A711FE-03ED-4DE1-864C-6659976279C7}"/>
              </a:ext>
            </a:extLst>
          </p:cNvPr>
          <p:cNvGrpSpPr/>
          <p:nvPr/>
        </p:nvGrpSpPr>
        <p:grpSpPr>
          <a:xfrm>
            <a:off x="-152400" y="222714"/>
            <a:ext cx="6062323" cy="505010"/>
            <a:chOff x="38033" y="2282878"/>
            <a:chExt cx="7543268" cy="704958"/>
          </a:xfrm>
        </p:grpSpPr>
        <p:grpSp>
          <p:nvGrpSpPr>
            <p:cNvPr id="3" name="Group 70">
              <a:extLst>
                <a:ext uri="{FF2B5EF4-FFF2-40B4-BE49-F238E27FC236}">
                  <a16:creationId xmlns:a16="http://schemas.microsoft.com/office/drawing/2014/main" id="{922F36E2-6A7C-4EE0-AEB3-FE354C3EE898}"/>
                </a:ext>
              </a:extLst>
            </p:cNvPr>
            <p:cNvGrpSpPr>
              <a:grpSpLocks/>
            </p:cNvGrpSpPr>
            <p:nvPr/>
          </p:nvGrpSpPr>
          <p:grpSpPr bwMode="auto">
            <a:xfrm>
              <a:off x="368179" y="2294628"/>
              <a:ext cx="7213122" cy="693208"/>
              <a:chOff x="607010" y="3430752"/>
              <a:chExt cx="3714421" cy="1335216"/>
            </a:xfrm>
          </p:grpSpPr>
          <p:pic>
            <p:nvPicPr>
              <p:cNvPr id="6" name="Picture 5" descr="empty-green-rectangle">
                <a:extLst>
                  <a:ext uri="{FF2B5EF4-FFF2-40B4-BE49-F238E27FC236}">
                    <a16:creationId xmlns:a16="http://schemas.microsoft.com/office/drawing/2014/main" id="{AAA1D96E-7BB1-4ACD-AFBC-61FDF492E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n-top-faded">
                <a:extLst>
                  <a:ext uri="{FF2B5EF4-FFF2-40B4-BE49-F238E27FC236}">
                    <a16:creationId xmlns:a16="http://schemas.microsoft.com/office/drawing/2014/main" id="{DF0229F2-A6B4-4DD0-A7F7-2ACCFF2B8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F5CC94FC-0DC9-476D-B80E-BDA3AD79CE2D}"/>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Rectangle 1026060">
              <a:extLst>
                <a:ext uri="{FF2B5EF4-FFF2-40B4-BE49-F238E27FC236}">
                  <a16:creationId xmlns:a16="http://schemas.microsoft.com/office/drawing/2014/main" id="{C3F7681E-DD51-4C65-BBBE-095B42B2F925}"/>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8" name="Content Placeholder 2">
            <a:extLst>
              <a:ext uri="{FF2B5EF4-FFF2-40B4-BE49-F238E27FC236}">
                <a16:creationId xmlns:a16="http://schemas.microsoft.com/office/drawing/2014/main" id="{7D36B139-A021-439E-897E-1160ECF10016}"/>
              </a:ext>
            </a:extLst>
          </p:cNvPr>
          <p:cNvSpPr txBox="1">
            <a:spLocks/>
          </p:cNvSpPr>
          <p:nvPr/>
        </p:nvSpPr>
        <p:spPr bwMode="auto">
          <a:xfrm>
            <a:off x="170805" y="785465"/>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Phản ứng phân hạch có điều khiển</a:t>
            </a:r>
          </a:p>
        </p:txBody>
      </p:sp>
      <p:grpSp>
        <p:nvGrpSpPr>
          <p:cNvPr id="10" name="Group 9">
            <a:extLst>
              <a:ext uri="{FF2B5EF4-FFF2-40B4-BE49-F238E27FC236}">
                <a16:creationId xmlns:a16="http://schemas.microsoft.com/office/drawing/2014/main" id="{1F889FFF-37E6-4B4B-BC55-9E22BA535099}"/>
              </a:ext>
            </a:extLst>
          </p:cNvPr>
          <p:cNvGrpSpPr/>
          <p:nvPr/>
        </p:nvGrpSpPr>
        <p:grpSpPr>
          <a:xfrm>
            <a:off x="226089" y="1294661"/>
            <a:ext cx="11965911" cy="1371107"/>
            <a:chOff x="1314997" y="2125361"/>
            <a:chExt cx="2231091" cy="780121"/>
          </a:xfrm>
        </p:grpSpPr>
        <p:pic>
          <p:nvPicPr>
            <p:cNvPr id="11" name="Picture 4" descr="empty-blue-rectangle">
              <a:extLst>
                <a:ext uri="{FF2B5EF4-FFF2-40B4-BE49-F238E27FC236}">
                  <a16:creationId xmlns:a16="http://schemas.microsoft.com/office/drawing/2014/main" id="{FF0CF006-8503-421D-8D7D-039DE31D5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26060">
              <a:extLst>
                <a:ext uri="{FF2B5EF4-FFF2-40B4-BE49-F238E27FC236}">
                  <a16:creationId xmlns:a16="http://schemas.microsoft.com/office/drawing/2014/main" id="{69B90391-6362-4725-B255-6296AE3ED898}"/>
                </a:ext>
              </a:extLst>
            </p:cNvPr>
            <p:cNvSpPr>
              <a:spLocks noChangeArrowheads="1"/>
            </p:cNvSpPr>
            <p:nvPr/>
          </p:nvSpPr>
          <p:spPr bwMode="auto">
            <a:xfrm>
              <a:off x="1418774" y="2179131"/>
              <a:ext cx="2026953" cy="380833"/>
            </a:xfrm>
            <a:prstGeom prst="rect">
              <a:avLst/>
            </a:prstGeom>
            <a:noFill/>
            <a:ln w="9525" algn="ctr">
              <a:noFill/>
              <a:miter lim="800000"/>
              <a:headEnd/>
              <a:tailEnd/>
            </a:ln>
          </p:spPr>
          <p:txBody>
            <a:bodyPr wrap="square" lIns="109728" tIns="54864" rIns="109728" bIns="54864">
              <a:spAutoFit/>
            </a:bodyPr>
            <a:lstStyle/>
            <a:p>
              <a:pPr algn="ctr"/>
              <a:endParaRPr lang="en-US" sz="2500" b="1" i="1">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2CF52147-C9DD-487A-A4A7-91FEBF9813C3}"/>
              </a:ext>
            </a:extLst>
          </p:cNvPr>
          <p:cNvSpPr txBox="1"/>
          <p:nvPr/>
        </p:nvSpPr>
        <p:spPr>
          <a:xfrm>
            <a:off x="745165" y="1401152"/>
            <a:ext cx="10502072" cy="1631216"/>
          </a:xfrm>
          <a:prstGeom prst="rect">
            <a:avLst/>
          </a:prstGeom>
          <a:noFill/>
        </p:spPr>
        <p:txBody>
          <a:bodyPr wrap="square">
            <a:spAutoFit/>
          </a:bodyPr>
          <a:lstStyle/>
          <a:p>
            <a:pPr marL="342900" indent="-342900" eaLnBrk="1" hangingPunct="1">
              <a:buFont typeface="Wingdings" panose="05000000000000000000" pitchFamily="2" charset="2"/>
              <a:buChar char="§"/>
            </a:pPr>
            <a:r>
              <a:rPr lang="en-US" altLang="en-US" sz="2500" i="1" u="sng">
                <a:latin typeface="Arial" panose="020B0604020202020204" pitchFamily="34" charset="0"/>
                <a:cs typeface="Arial" panose="020B0604020202020204" pitchFamily="34" charset="0"/>
              </a:rPr>
              <a:t>Lò phản ứng hạt nhân</a:t>
            </a:r>
            <a:r>
              <a:rPr lang="en-US" altLang="en-US" sz="2500" i="1">
                <a:latin typeface="Arial" panose="020B0604020202020204" pitchFamily="34" charset="0"/>
                <a:cs typeface="Arial" panose="020B0604020202020204" pitchFamily="34" charset="0"/>
              </a:rPr>
              <a:t>: </a:t>
            </a:r>
            <a:r>
              <a:rPr lang="en-US" altLang="en-US" sz="2500">
                <a:latin typeface="Arial" panose="020B0604020202020204" pitchFamily="34" charset="0"/>
                <a:cs typeface="Arial" panose="020B0604020202020204" pitchFamily="34" charset="0"/>
              </a:rPr>
              <a:t>là thiết bị thực hiện phản ứng phân hạch dây chuyền </a:t>
            </a:r>
            <a:r>
              <a:rPr lang="en-US" altLang="en-US" sz="2500">
                <a:solidFill>
                  <a:srgbClr val="C00000"/>
                </a:solidFill>
                <a:latin typeface="Arial" panose="020B0604020202020204" pitchFamily="34" charset="0"/>
                <a:cs typeface="Arial" panose="020B0604020202020204" pitchFamily="34" charset="0"/>
              </a:rPr>
              <a:t>tự duy trì, có điều khiển. </a:t>
            </a:r>
          </a:p>
          <a:p>
            <a:pPr marL="342900" indent="-342900" eaLnBrk="1" hangingPunct="1">
              <a:buFont typeface="Wingdings" panose="05000000000000000000" pitchFamily="2" charset="2"/>
              <a:buChar char="§"/>
            </a:pPr>
            <a:r>
              <a:rPr lang="en-US" altLang="en-US" sz="2500">
                <a:latin typeface="Arial" panose="020B0604020202020204" pitchFamily="34" charset="0"/>
                <a:cs typeface="Arial" panose="020B0604020202020204" pitchFamily="34" charset="0"/>
              </a:rPr>
              <a:t>Năng lượng toả ra kiểm soát được và không đổi.  </a:t>
            </a:r>
            <a:r>
              <a:rPr lang="en-US" altLang="en-US" sz="2500">
                <a:solidFill>
                  <a:srgbClr val="C00000"/>
                </a:solidFill>
                <a:latin typeface="Arial" panose="020B0604020202020204" pitchFamily="34" charset="0"/>
                <a:cs typeface="Arial" panose="020B0604020202020204" pitchFamily="34" charset="0"/>
              </a:rPr>
              <a:t>s = 1 </a:t>
            </a:r>
          </a:p>
          <a:p>
            <a:pPr marL="342900" indent="-342900" algn="ctr">
              <a:buFont typeface="Wingdings" panose="05000000000000000000" pitchFamily="2" charset="2"/>
              <a:buChar char="§"/>
            </a:pPr>
            <a:endParaRPr lang="en-US" sz="2500">
              <a:latin typeface="Arial" panose="020B0604020202020204" pitchFamily="34" charset="0"/>
              <a:cs typeface="Arial" panose="020B0604020202020204" pitchFamily="34" charset="0"/>
            </a:endParaRPr>
          </a:p>
        </p:txBody>
      </p:sp>
      <p:pic>
        <p:nvPicPr>
          <p:cNvPr id="16" name="Picture 2" descr="http://www.kernenergie.de/kernenergie-wAssets/img/themen/cp1.gif?viewmode=blank">
            <a:extLst>
              <a:ext uri="{FF2B5EF4-FFF2-40B4-BE49-F238E27FC236}">
                <a16:creationId xmlns:a16="http://schemas.microsoft.com/office/drawing/2014/main" id="{16D7C0BE-952D-48A9-95F0-1DAA67125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424" y="2951277"/>
            <a:ext cx="6059122" cy="338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img.timeinc.net/time/photoessays/2011/inside_nuclear_reactor/inside_reactor_01.jpg">
            <a:extLst>
              <a:ext uri="{FF2B5EF4-FFF2-40B4-BE49-F238E27FC236}">
                <a16:creationId xmlns:a16="http://schemas.microsoft.com/office/drawing/2014/main" id="{0FEFBCF1-A2BE-496F-B730-A70513C92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504" y="2936428"/>
            <a:ext cx="5122977" cy="338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5652208D-C6AA-4BD2-9EB5-A23907790339}"/>
              </a:ext>
            </a:extLst>
          </p:cNvPr>
          <p:cNvSpPr txBox="1"/>
          <p:nvPr/>
        </p:nvSpPr>
        <p:spPr>
          <a:xfrm>
            <a:off x="412787" y="6324035"/>
            <a:ext cx="11277524" cy="430887"/>
          </a:xfrm>
          <a:prstGeom prst="rect">
            <a:avLst/>
          </a:prstGeom>
          <a:noFill/>
        </p:spPr>
        <p:txBody>
          <a:bodyPr wrap="square">
            <a:spAutoFit/>
          </a:bodyPr>
          <a:lstStyle/>
          <a:p>
            <a:r>
              <a:rPr lang="en-US" altLang="en-US" sz="2200" i="1">
                <a:solidFill>
                  <a:srgbClr val="000000"/>
                </a:solidFill>
                <a:latin typeface="Arial" panose="020B0604020202020204" pitchFamily="34" charset="0"/>
                <a:cs typeface="Arial" panose="020B0604020202020204" pitchFamily="34" charset="0"/>
              </a:rPr>
              <a:t>Lò phản ứng hạt nhân đầu tiên do Enrico Fermi và các cộng sự thực hiện tnăm 1942, Mỹ</a:t>
            </a:r>
            <a:endParaRPr lang="en-US" sz="22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0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FF9C5-1BAA-4E3D-9D5D-7BC2B245E997}"/>
              </a:ext>
            </a:extLst>
          </p:cNvPr>
          <p:cNvSpPr txBox="1">
            <a:spLocks/>
          </p:cNvSpPr>
          <p:nvPr/>
        </p:nvSpPr>
        <p:spPr bwMode="gray">
          <a:xfrm>
            <a:off x="1671638" y="195263"/>
            <a:ext cx="8520112" cy="647700"/>
          </a:xfrm>
          <a:prstGeom prst="rect">
            <a:avLst/>
          </a:prstGeom>
          <a:noFill/>
          <a:ln w="9525">
            <a:noFill/>
            <a:miter lim="800000"/>
            <a:headEnd/>
            <a:tailEnd/>
          </a:ln>
        </p:spPr>
        <p:txBody>
          <a:bodyPr lIns="0" rIns="0"/>
          <a:lstStyle/>
          <a:p>
            <a:pPr eaLnBrk="0" hangingPunct="0">
              <a:lnSpc>
                <a:spcPct val="90000"/>
              </a:lnSpc>
              <a:defRPr/>
            </a:pPr>
            <a:r>
              <a:rPr lang="en-US" sz="2800" b="1" kern="0">
                <a:solidFill>
                  <a:schemeClr val="bg1"/>
                </a:solidFill>
                <a:latin typeface="Arial" panose="020B0604020202020204" pitchFamily="34" charset="0"/>
                <a:ea typeface="+mj-ea"/>
                <a:cs typeface="Arial" panose="020B0604020202020204" pitchFamily="34" charset="0"/>
              </a:rPr>
              <a:t>III. Lò phản ứng hạt nhân</a:t>
            </a:r>
            <a:br>
              <a:rPr lang="en-US" sz="2800" b="1" kern="0">
                <a:solidFill>
                  <a:schemeClr val="bg1"/>
                </a:solidFill>
                <a:latin typeface="Arial" panose="020B0604020202020204" pitchFamily="34" charset="0"/>
                <a:ea typeface="+mj-ea"/>
                <a:cs typeface="Arial" panose="020B0604020202020204" pitchFamily="34" charset="0"/>
              </a:rPr>
            </a:br>
            <a:endParaRPr lang="en-US" sz="2800" b="1" kern="0">
              <a:solidFill>
                <a:schemeClr val="bg1"/>
              </a:solidFill>
              <a:latin typeface="Arial" panose="020B0604020202020204" pitchFamily="34" charset="0"/>
              <a:ea typeface="+mj-ea"/>
              <a:cs typeface="Arial" panose="020B0604020202020204" pitchFamily="34" charset="0"/>
            </a:endParaRPr>
          </a:p>
        </p:txBody>
      </p:sp>
      <p:grpSp>
        <p:nvGrpSpPr>
          <p:cNvPr id="4" name="Group 66">
            <a:extLst>
              <a:ext uri="{FF2B5EF4-FFF2-40B4-BE49-F238E27FC236}">
                <a16:creationId xmlns:a16="http://schemas.microsoft.com/office/drawing/2014/main" id="{4B45ED75-3EFB-40D3-B262-7B6344A6B499}"/>
              </a:ext>
            </a:extLst>
          </p:cNvPr>
          <p:cNvGrpSpPr/>
          <p:nvPr/>
        </p:nvGrpSpPr>
        <p:grpSpPr>
          <a:xfrm>
            <a:off x="2524505" y="6019694"/>
            <a:ext cx="2138421" cy="670667"/>
            <a:chOff x="147644" y="4357018"/>
            <a:chExt cx="5338756" cy="862234"/>
          </a:xfrm>
          <a:solidFill>
            <a:schemeClr val="tx2"/>
          </a:solidFill>
        </p:grpSpPr>
        <p:grpSp>
          <p:nvGrpSpPr>
            <p:cNvPr id="5" name="Group 41">
              <a:extLst>
                <a:ext uri="{FF2B5EF4-FFF2-40B4-BE49-F238E27FC236}">
                  <a16:creationId xmlns:a16="http://schemas.microsoft.com/office/drawing/2014/main" id="{5B401826-0175-4A08-9723-4B78C73AB788}"/>
                </a:ext>
              </a:extLst>
            </p:cNvPr>
            <p:cNvGrpSpPr/>
            <p:nvPr/>
          </p:nvGrpSpPr>
          <p:grpSpPr>
            <a:xfrm>
              <a:off x="147644" y="4357018"/>
              <a:ext cx="5338756" cy="862234"/>
              <a:chOff x="0" y="0"/>
              <a:chExt cx="7600950" cy="2381250"/>
            </a:xfrm>
            <a:grpFill/>
            <a:scene3d>
              <a:camera prst="orthographicFront">
                <a:rot lat="0" lon="0" rev="0"/>
              </a:camera>
              <a:lightRig rig="contrasting" dir="t">
                <a:rot lat="0" lon="0" rev="1200000"/>
              </a:lightRig>
            </a:scene3d>
          </p:grpSpPr>
          <p:sp>
            <p:nvSpPr>
              <p:cNvPr id="70" name="Rounded Rectangle 69">
                <a:extLst>
                  <a:ext uri="{FF2B5EF4-FFF2-40B4-BE49-F238E27FC236}">
                    <a16:creationId xmlns:a16="http://schemas.microsoft.com/office/drawing/2014/main" id="{6372377B-6C94-433F-A751-8E2DF3AA0869}"/>
                  </a:ext>
                </a:extLst>
              </p:cNvPr>
              <p:cNvSpPr/>
              <p:nvPr/>
            </p:nvSpPr>
            <p:spPr>
              <a:xfrm>
                <a:off x="0" y="0"/>
                <a:ext cx="7600950" cy="2381250"/>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pPr>
                  <a:defRPr/>
                </a:pPr>
                <a:r>
                  <a:rPr lang="en-US">
                    <a:latin typeface="Arial" panose="020B0604020202020204" pitchFamily="34" charset="0"/>
                    <a:cs typeface="Arial" panose="020B0604020202020204" pitchFamily="34" charset="0"/>
                  </a:rPr>
                  <a:t>otro</a:t>
                </a:r>
              </a:p>
            </p:txBody>
          </p:sp>
          <p:sp>
            <p:nvSpPr>
              <p:cNvPr id="71" name="Rounded Rectangle 4">
                <a:extLst>
                  <a:ext uri="{FF2B5EF4-FFF2-40B4-BE49-F238E27FC236}">
                    <a16:creationId xmlns:a16="http://schemas.microsoft.com/office/drawing/2014/main" id="{48FFABA7-1C88-4238-A3FC-1A3005857C6D}"/>
                  </a:ext>
                </a:extLst>
              </p:cNvPr>
              <p:cNvSpPr/>
              <p:nvPr/>
            </p:nvSpPr>
            <p:spPr>
              <a:xfrm>
                <a:off x="0" y="351325"/>
                <a:ext cx="7253016" cy="1500871"/>
              </a:xfrm>
              <a:prstGeom prst="rect">
                <a:avLst/>
              </a:prstGeom>
              <a:grpFill/>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a:solidFill>
                    <a:schemeClr val="bg1"/>
                  </a:solidFill>
                  <a:latin typeface="Arial" panose="020B0604020202020204" pitchFamily="34" charset="0"/>
                  <a:cs typeface="Arial" panose="020B0604020202020204" pitchFamily="34" charset="0"/>
                </a:endParaRPr>
              </a:p>
            </p:txBody>
          </p:sp>
        </p:grpSp>
        <p:sp>
          <p:nvSpPr>
            <p:cNvPr id="69" name="Rounded Rectangle 4">
              <a:extLst>
                <a:ext uri="{FF2B5EF4-FFF2-40B4-BE49-F238E27FC236}">
                  <a16:creationId xmlns:a16="http://schemas.microsoft.com/office/drawing/2014/main" id="{8B4B8660-B50F-409F-BF7E-C16925D126F7}"/>
                </a:ext>
              </a:extLst>
            </p:cNvPr>
            <p:cNvSpPr/>
            <p:nvPr/>
          </p:nvSpPr>
          <p:spPr>
            <a:xfrm>
              <a:off x="462157" y="4484230"/>
              <a:ext cx="4779861" cy="558038"/>
            </a:xfrm>
            <a:prstGeom prst="rect">
              <a:avLst/>
            </a:prstGeom>
            <a:grp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a:solidFill>
                    <a:schemeClr val="bg1"/>
                  </a:solidFill>
                  <a:latin typeface="Arial" panose="020B0604020202020204" pitchFamily="34" charset="0"/>
                  <a:cs typeface="Arial" panose="020B0604020202020204" pitchFamily="34" charset="0"/>
                </a:rPr>
                <a:t>Chất làm chậm notron</a:t>
              </a:r>
            </a:p>
          </p:txBody>
        </p:sp>
      </p:grpSp>
      <p:grpSp>
        <p:nvGrpSpPr>
          <p:cNvPr id="6" name="Group 71">
            <a:extLst>
              <a:ext uri="{FF2B5EF4-FFF2-40B4-BE49-F238E27FC236}">
                <a16:creationId xmlns:a16="http://schemas.microsoft.com/office/drawing/2014/main" id="{73E51181-8CA3-4204-B679-698D393095D3}"/>
              </a:ext>
            </a:extLst>
          </p:cNvPr>
          <p:cNvGrpSpPr/>
          <p:nvPr/>
        </p:nvGrpSpPr>
        <p:grpSpPr>
          <a:xfrm>
            <a:off x="1883765" y="4025581"/>
            <a:ext cx="2201679" cy="670667"/>
            <a:chOff x="147644" y="4357018"/>
            <a:chExt cx="5338756" cy="862234"/>
          </a:xfrm>
          <a:solidFill>
            <a:schemeClr val="tx2"/>
          </a:solidFill>
        </p:grpSpPr>
        <p:grpSp>
          <p:nvGrpSpPr>
            <p:cNvPr id="8" name="Group 46">
              <a:extLst>
                <a:ext uri="{FF2B5EF4-FFF2-40B4-BE49-F238E27FC236}">
                  <a16:creationId xmlns:a16="http://schemas.microsoft.com/office/drawing/2014/main" id="{6AF39BBB-29BF-4B49-8A91-232CF1429C18}"/>
                </a:ext>
              </a:extLst>
            </p:cNvPr>
            <p:cNvGrpSpPr/>
            <p:nvPr/>
          </p:nvGrpSpPr>
          <p:grpSpPr>
            <a:xfrm>
              <a:off x="147644" y="4357018"/>
              <a:ext cx="5338756" cy="862234"/>
              <a:chOff x="0" y="0"/>
              <a:chExt cx="7600950" cy="2381250"/>
            </a:xfrm>
            <a:grpFill/>
            <a:scene3d>
              <a:camera prst="orthographicFront">
                <a:rot lat="0" lon="0" rev="0"/>
              </a:camera>
              <a:lightRig rig="contrasting" dir="t">
                <a:rot lat="0" lon="0" rev="1200000"/>
              </a:lightRig>
            </a:scene3d>
          </p:grpSpPr>
          <p:sp>
            <p:nvSpPr>
              <p:cNvPr id="75" name="Rounded Rectangle 74">
                <a:extLst>
                  <a:ext uri="{FF2B5EF4-FFF2-40B4-BE49-F238E27FC236}">
                    <a16:creationId xmlns:a16="http://schemas.microsoft.com/office/drawing/2014/main" id="{5F70D36E-F6E7-4C83-B6AC-CF70B0DC2498}"/>
                  </a:ext>
                </a:extLst>
              </p:cNvPr>
              <p:cNvSpPr/>
              <p:nvPr/>
            </p:nvSpPr>
            <p:spPr>
              <a:xfrm>
                <a:off x="0" y="0"/>
                <a:ext cx="7600950" cy="2381250"/>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6" name="Rounded Rectangle 4">
                <a:extLst>
                  <a:ext uri="{FF2B5EF4-FFF2-40B4-BE49-F238E27FC236}">
                    <a16:creationId xmlns:a16="http://schemas.microsoft.com/office/drawing/2014/main" id="{B3310EF8-47E4-4F09-B7E0-72998BCA7FA0}"/>
                  </a:ext>
                </a:extLst>
              </p:cNvPr>
              <p:cNvSpPr/>
              <p:nvPr/>
            </p:nvSpPr>
            <p:spPr>
              <a:xfrm>
                <a:off x="0" y="351325"/>
                <a:ext cx="7253016" cy="1500871"/>
              </a:xfrm>
              <a:prstGeom prst="rect">
                <a:avLst/>
              </a:prstGeom>
              <a:grpFill/>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a:solidFill>
                    <a:schemeClr val="bg1"/>
                  </a:solidFill>
                  <a:latin typeface="Arial" panose="020B0604020202020204" pitchFamily="34" charset="0"/>
                  <a:cs typeface="Arial" panose="020B0604020202020204" pitchFamily="34" charset="0"/>
                </a:endParaRPr>
              </a:p>
            </p:txBody>
          </p:sp>
        </p:grpSp>
        <p:sp>
          <p:nvSpPr>
            <p:cNvPr id="74" name="Rounded Rectangle 4">
              <a:extLst>
                <a:ext uri="{FF2B5EF4-FFF2-40B4-BE49-F238E27FC236}">
                  <a16:creationId xmlns:a16="http://schemas.microsoft.com/office/drawing/2014/main" id="{98FD7FBE-BDAA-4BAA-87B5-3CD0DF24F948}"/>
                </a:ext>
              </a:extLst>
            </p:cNvPr>
            <p:cNvSpPr/>
            <p:nvPr/>
          </p:nvSpPr>
          <p:spPr>
            <a:xfrm>
              <a:off x="462157" y="4484230"/>
              <a:ext cx="4779861" cy="558038"/>
            </a:xfrm>
            <a:prstGeom prst="rect">
              <a:avLst/>
            </a:prstGeom>
            <a:grp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a:solidFill>
                    <a:schemeClr val="bg1"/>
                  </a:solidFill>
                  <a:latin typeface="Arial" panose="020B0604020202020204" pitchFamily="34" charset="0"/>
                  <a:cs typeface="Arial" panose="020B0604020202020204" pitchFamily="34" charset="0"/>
                </a:rPr>
                <a:t>Lớp phản xạ lại  notron</a:t>
              </a:r>
            </a:p>
          </p:txBody>
        </p:sp>
      </p:grpSp>
      <p:grpSp>
        <p:nvGrpSpPr>
          <p:cNvPr id="10" name="Group 81">
            <a:extLst>
              <a:ext uri="{FF2B5EF4-FFF2-40B4-BE49-F238E27FC236}">
                <a16:creationId xmlns:a16="http://schemas.microsoft.com/office/drawing/2014/main" id="{A40BEE88-8916-42DD-A8EA-91860B5F30EF}"/>
              </a:ext>
            </a:extLst>
          </p:cNvPr>
          <p:cNvGrpSpPr/>
          <p:nvPr/>
        </p:nvGrpSpPr>
        <p:grpSpPr>
          <a:xfrm>
            <a:off x="4785949" y="1885383"/>
            <a:ext cx="2494275" cy="670667"/>
            <a:chOff x="147644" y="4357018"/>
            <a:chExt cx="5338756" cy="862234"/>
          </a:xfrm>
          <a:solidFill>
            <a:schemeClr val="tx2"/>
          </a:solidFill>
        </p:grpSpPr>
        <p:grpSp>
          <p:nvGrpSpPr>
            <p:cNvPr id="17" name="Group 51">
              <a:extLst>
                <a:ext uri="{FF2B5EF4-FFF2-40B4-BE49-F238E27FC236}">
                  <a16:creationId xmlns:a16="http://schemas.microsoft.com/office/drawing/2014/main" id="{B099C3EA-8761-4966-A7C1-D704BBA72238}"/>
                </a:ext>
              </a:extLst>
            </p:cNvPr>
            <p:cNvGrpSpPr/>
            <p:nvPr/>
          </p:nvGrpSpPr>
          <p:grpSpPr>
            <a:xfrm>
              <a:off x="147644" y="4357018"/>
              <a:ext cx="5338756" cy="862234"/>
              <a:chOff x="0" y="0"/>
              <a:chExt cx="7600950" cy="2381250"/>
            </a:xfrm>
            <a:grpFill/>
            <a:scene3d>
              <a:camera prst="orthographicFront">
                <a:rot lat="0" lon="0" rev="0"/>
              </a:camera>
              <a:lightRig rig="contrasting" dir="t">
                <a:rot lat="0" lon="0" rev="1200000"/>
              </a:lightRig>
            </a:scene3d>
          </p:grpSpPr>
          <p:sp>
            <p:nvSpPr>
              <p:cNvPr id="85" name="Rounded Rectangle 84">
                <a:extLst>
                  <a:ext uri="{FF2B5EF4-FFF2-40B4-BE49-F238E27FC236}">
                    <a16:creationId xmlns:a16="http://schemas.microsoft.com/office/drawing/2014/main" id="{C34A1EDD-0D48-49F8-BFCE-B22014736657}"/>
                  </a:ext>
                </a:extLst>
              </p:cNvPr>
              <p:cNvSpPr/>
              <p:nvPr/>
            </p:nvSpPr>
            <p:spPr>
              <a:xfrm>
                <a:off x="0" y="0"/>
                <a:ext cx="7600950" cy="2381250"/>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6" name="Rounded Rectangle 4">
                <a:extLst>
                  <a:ext uri="{FF2B5EF4-FFF2-40B4-BE49-F238E27FC236}">
                    <a16:creationId xmlns:a16="http://schemas.microsoft.com/office/drawing/2014/main" id="{6B89C489-6CC2-4116-8E4E-1687D517C74B}"/>
                  </a:ext>
                </a:extLst>
              </p:cNvPr>
              <p:cNvSpPr/>
              <p:nvPr/>
            </p:nvSpPr>
            <p:spPr>
              <a:xfrm>
                <a:off x="0" y="351325"/>
                <a:ext cx="7253016" cy="1500871"/>
              </a:xfrm>
              <a:prstGeom prst="rect">
                <a:avLst/>
              </a:prstGeom>
              <a:grpFill/>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a:solidFill>
                    <a:schemeClr val="bg1"/>
                  </a:solidFill>
                  <a:latin typeface="Arial" panose="020B0604020202020204" pitchFamily="34" charset="0"/>
                  <a:cs typeface="Arial" panose="020B0604020202020204" pitchFamily="34" charset="0"/>
                </a:endParaRPr>
              </a:p>
            </p:txBody>
          </p:sp>
        </p:grpSp>
        <p:sp>
          <p:nvSpPr>
            <p:cNvPr id="84" name="Rounded Rectangle 4">
              <a:extLst>
                <a:ext uri="{FF2B5EF4-FFF2-40B4-BE49-F238E27FC236}">
                  <a16:creationId xmlns:a16="http://schemas.microsoft.com/office/drawing/2014/main" id="{DFBDED23-5DA3-42D8-9F50-CDF1706B8FDE}"/>
                </a:ext>
              </a:extLst>
            </p:cNvPr>
            <p:cNvSpPr/>
            <p:nvPr/>
          </p:nvSpPr>
          <p:spPr>
            <a:xfrm>
              <a:off x="505201" y="4484230"/>
              <a:ext cx="4717883" cy="564006"/>
            </a:xfrm>
            <a:prstGeom prst="rect">
              <a:avLst/>
            </a:prstGeom>
            <a:grp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a:solidFill>
                    <a:schemeClr val="bg1"/>
                  </a:solidFill>
                  <a:latin typeface="Arial" panose="020B0604020202020204" pitchFamily="34" charset="0"/>
                  <a:cs typeface="Arial" panose="020B0604020202020204" pitchFamily="34" charset="0"/>
                </a:rPr>
                <a:t>Thanh điều khiển</a:t>
              </a:r>
            </a:p>
          </p:txBody>
        </p:sp>
      </p:grpSp>
      <p:grpSp>
        <p:nvGrpSpPr>
          <p:cNvPr id="18" name="Group 86">
            <a:extLst>
              <a:ext uri="{FF2B5EF4-FFF2-40B4-BE49-F238E27FC236}">
                <a16:creationId xmlns:a16="http://schemas.microsoft.com/office/drawing/2014/main" id="{8A22844F-D930-4B87-A8D3-F2578F8A1507}"/>
              </a:ext>
            </a:extLst>
          </p:cNvPr>
          <p:cNvGrpSpPr/>
          <p:nvPr/>
        </p:nvGrpSpPr>
        <p:grpSpPr>
          <a:xfrm>
            <a:off x="7860198" y="4066855"/>
            <a:ext cx="2232738" cy="670667"/>
            <a:chOff x="147644" y="4357018"/>
            <a:chExt cx="5338756" cy="862234"/>
          </a:xfrm>
          <a:solidFill>
            <a:schemeClr val="tx2"/>
          </a:solidFill>
        </p:grpSpPr>
        <p:grpSp>
          <p:nvGrpSpPr>
            <p:cNvPr id="19" name="Group 56">
              <a:extLst>
                <a:ext uri="{FF2B5EF4-FFF2-40B4-BE49-F238E27FC236}">
                  <a16:creationId xmlns:a16="http://schemas.microsoft.com/office/drawing/2014/main" id="{59D95451-F471-4853-AA29-69BB8C68A1E5}"/>
                </a:ext>
              </a:extLst>
            </p:cNvPr>
            <p:cNvGrpSpPr/>
            <p:nvPr/>
          </p:nvGrpSpPr>
          <p:grpSpPr>
            <a:xfrm>
              <a:off x="147644" y="4357018"/>
              <a:ext cx="5338756" cy="862234"/>
              <a:chOff x="0" y="0"/>
              <a:chExt cx="7600950" cy="2381250"/>
            </a:xfrm>
            <a:grpFill/>
            <a:scene3d>
              <a:camera prst="orthographicFront">
                <a:rot lat="0" lon="0" rev="0"/>
              </a:camera>
              <a:lightRig rig="contrasting" dir="t">
                <a:rot lat="0" lon="0" rev="1200000"/>
              </a:lightRig>
            </a:scene3d>
          </p:grpSpPr>
          <p:sp>
            <p:nvSpPr>
              <p:cNvPr id="90" name="Rounded Rectangle 89">
                <a:extLst>
                  <a:ext uri="{FF2B5EF4-FFF2-40B4-BE49-F238E27FC236}">
                    <a16:creationId xmlns:a16="http://schemas.microsoft.com/office/drawing/2014/main" id="{AC620019-F8D4-4DB5-9A4D-496758100EB6}"/>
                  </a:ext>
                </a:extLst>
              </p:cNvPr>
              <p:cNvSpPr/>
              <p:nvPr/>
            </p:nvSpPr>
            <p:spPr>
              <a:xfrm>
                <a:off x="0" y="0"/>
                <a:ext cx="7600950" cy="2381250"/>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1" name="Rounded Rectangle 4">
                <a:extLst>
                  <a:ext uri="{FF2B5EF4-FFF2-40B4-BE49-F238E27FC236}">
                    <a16:creationId xmlns:a16="http://schemas.microsoft.com/office/drawing/2014/main" id="{0EA0CC31-F6F6-4010-9DE5-2D177F918C3E}"/>
                  </a:ext>
                </a:extLst>
              </p:cNvPr>
              <p:cNvSpPr/>
              <p:nvPr/>
            </p:nvSpPr>
            <p:spPr>
              <a:xfrm>
                <a:off x="0" y="351325"/>
                <a:ext cx="7253016" cy="1500871"/>
              </a:xfrm>
              <a:prstGeom prst="rect">
                <a:avLst/>
              </a:prstGeom>
              <a:grpFill/>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a:solidFill>
                    <a:schemeClr val="bg1"/>
                  </a:solidFill>
                  <a:latin typeface="Arial" panose="020B0604020202020204" pitchFamily="34" charset="0"/>
                  <a:cs typeface="Arial" panose="020B0604020202020204" pitchFamily="34" charset="0"/>
                </a:endParaRPr>
              </a:p>
            </p:txBody>
          </p:sp>
        </p:grpSp>
        <p:sp>
          <p:nvSpPr>
            <p:cNvPr id="89" name="Rounded Rectangle 4">
              <a:extLst>
                <a:ext uri="{FF2B5EF4-FFF2-40B4-BE49-F238E27FC236}">
                  <a16:creationId xmlns:a16="http://schemas.microsoft.com/office/drawing/2014/main" id="{735044A7-C1B1-45C3-921B-65B8D95813AE}"/>
                </a:ext>
              </a:extLst>
            </p:cNvPr>
            <p:cNvSpPr/>
            <p:nvPr/>
          </p:nvSpPr>
          <p:spPr>
            <a:xfrm>
              <a:off x="462157" y="4484230"/>
              <a:ext cx="4779861" cy="558038"/>
            </a:xfrm>
            <a:prstGeom prst="rect">
              <a:avLst/>
            </a:prstGeom>
            <a:grp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a:solidFill>
                    <a:schemeClr val="bg1"/>
                  </a:solidFill>
                  <a:latin typeface="Arial" panose="020B0604020202020204" pitchFamily="34" charset="0"/>
                  <a:cs typeface="Arial" panose="020B0604020202020204" pitchFamily="34" charset="0"/>
                </a:rPr>
                <a:t>Thành bảo vệ phóng xạ</a:t>
              </a:r>
            </a:p>
          </p:txBody>
        </p:sp>
      </p:grpSp>
      <p:grpSp>
        <p:nvGrpSpPr>
          <p:cNvPr id="20" name="Group 92">
            <a:extLst>
              <a:ext uri="{FF2B5EF4-FFF2-40B4-BE49-F238E27FC236}">
                <a16:creationId xmlns:a16="http://schemas.microsoft.com/office/drawing/2014/main" id="{FE9493F7-A96E-4EDF-9C70-7B74AF8CCB3D}"/>
              </a:ext>
            </a:extLst>
          </p:cNvPr>
          <p:cNvGrpSpPr/>
          <p:nvPr/>
        </p:nvGrpSpPr>
        <p:grpSpPr>
          <a:xfrm>
            <a:off x="7280224" y="5981263"/>
            <a:ext cx="2250444" cy="670667"/>
            <a:chOff x="147644" y="4357018"/>
            <a:chExt cx="5338756" cy="862234"/>
          </a:xfrm>
          <a:solidFill>
            <a:schemeClr val="tx2"/>
          </a:solidFill>
        </p:grpSpPr>
        <p:grpSp>
          <p:nvGrpSpPr>
            <p:cNvPr id="21" name="Group 56">
              <a:extLst>
                <a:ext uri="{FF2B5EF4-FFF2-40B4-BE49-F238E27FC236}">
                  <a16:creationId xmlns:a16="http://schemas.microsoft.com/office/drawing/2014/main" id="{A33452D6-5ED4-4B7E-A6B9-6212A37918B9}"/>
                </a:ext>
              </a:extLst>
            </p:cNvPr>
            <p:cNvGrpSpPr/>
            <p:nvPr/>
          </p:nvGrpSpPr>
          <p:grpSpPr>
            <a:xfrm>
              <a:off x="147644" y="4357018"/>
              <a:ext cx="5338756" cy="862234"/>
              <a:chOff x="0" y="0"/>
              <a:chExt cx="7600950" cy="2381250"/>
            </a:xfrm>
            <a:grpFill/>
            <a:scene3d>
              <a:camera prst="orthographicFront">
                <a:rot lat="0" lon="0" rev="0"/>
              </a:camera>
              <a:lightRig rig="contrasting" dir="t">
                <a:rot lat="0" lon="0" rev="1200000"/>
              </a:lightRig>
            </a:scene3d>
          </p:grpSpPr>
          <p:sp>
            <p:nvSpPr>
              <p:cNvPr id="96" name="Rounded Rectangle 95">
                <a:extLst>
                  <a:ext uri="{FF2B5EF4-FFF2-40B4-BE49-F238E27FC236}">
                    <a16:creationId xmlns:a16="http://schemas.microsoft.com/office/drawing/2014/main" id="{89370F38-B5CA-4FFE-9943-8F0769295B1E}"/>
                  </a:ext>
                </a:extLst>
              </p:cNvPr>
              <p:cNvSpPr/>
              <p:nvPr/>
            </p:nvSpPr>
            <p:spPr>
              <a:xfrm>
                <a:off x="0" y="0"/>
                <a:ext cx="7600950" cy="2381250"/>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7" name="Rounded Rectangle 4">
                <a:extLst>
                  <a:ext uri="{FF2B5EF4-FFF2-40B4-BE49-F238E27FC236}">
                    <a16:creationId xmlns:a16="http://schemas.microsoft.com/office/drawing/2014/main" id="{F36BA78A-9493-43D1-9853-518EBE0FC327}"/>
                  </a:ext>
                </a:extLst>
              </p:cNvPr>
              <p:cNvSpPr/>
              <p:nvPr/>
            </p:nvSpPr>
            <p:spPr>
              <a:xfrm>
                <a:off x="0" y="351325"/>
                <a:ext cx="7253016" cy="1500871"/>
              </a:xfrm>
              <a:prstGeom prst="rect">
                <a:avLst/>
              </a:prstGeom>
              <a:grpFill/>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a:solidFill>
                    <a:schemeClr val="bg1"/>
                  </a:solidFill>
                  <a:latin typeface="Arial" panose="020B0604020202020204" pitchFamily="34" charset="0"/>
                  <a:cs typeface="Arial" panose="020B0604020202020204" pitchFamily="34" charset="0"/>
                </a:endParaRPr>
              </a:p>
            </p:txBody>
          </p:sp>
        </p:grpSp>
        <p:sp>
          <p:nvSpPr>
            <p:cNvPr id="95" name="Rounded Rectangle 4">
              <a:extLst>
                <a:ext uri="{FF2B5EF4-FFF2-40B4-BE49-F238E27FC236}">
                  <a16:creationId xmlns:a16="http://schemas.microsoft.com/office/drawing/2014/main" id="{90E6C2EA-D40C-47AF-A5C3-F88DA64F79FE}"/>
                </a:ext>
              </a:extLst>
            </p:cNvPr>
            <p:cNvSpPr/>
            <p:nvPr/>
          </p:nvSpPr>
          <p:spPr>
            <a:xfrm>
              <a:off x="147644" y="4484230"/>
              <a:ext cx="5338756" cy="558038"/>
            </a:xfrm>
            <a:prstGeom prst="rect">
              <a:avLst/>
            </a:prstGeom>
            <a:grpFill/>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a:solidFill>
                    <a:schemeClr val="bg1"/>
                  </a:solidFill>
                  <a:latin typeface="Arial" panose="020B0604020202020204" pitchFamily="34" charset="0"/>
                  <a:cs typeface="Arial" panose="020B0604020202020204" pitchFamily="34" charset="0"/>
                </a:rPr>
                <a:t>Hệ thống tải nhiệt bằng nước</a:t>
              </a:r>
            </a:p>
          </p:txBody>
        </p:sp>
      </p:grpSp>
      <p:graphicFrame>
        <p:nvGraphicFramePr>
          <p:cNvPr id="98" name="Diagram 97">
            <a:extLst>
              <a:ext uri="{FF2B5EF4-FFF2-40B4-BE49-F238E27FC236}">
                <a16:creationId xmlns:a16="http://schemas.microsoft.com/office/drawing/2014/main" id="{2EC334F2-AEB5-4922-972D-FF39666581FC}"/>
              </a:ext>
            </a:extLst>
          </p:cNvPr>
          <p:cNvGraphicFramePr/>
          <p:nvPr>
            <p:extLst>
              <p:ext uri="{D42A27DB-BD31-4B8C-83A1-F6EECF244321}">
                <p14:modId xmlns:p14="http://schemas.microsoft.com/office/powerpoint/2010/main" val="413133888"/>
              </p:ext>
            </p:extLst>
          </p:nvPr>
        </p:nvGraphicFramePr>
        <p:xfrm>
          <a:off x="2207811" y="2423030"/>
          <a:ext cx="757328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8" name="Group 56">
            <a:extLst>
              <a:ext uri="{FF2B5EF4-FFF2-40B4-BE49-F238E27FC236}">
                <a16:creationId xmlns:a16="http://schemas.microsoft.com/office/drawing/2014/main" id="{CAECBA23-C720-4FCF-A72E-2E83346B1ECF}"/>
              </a:ext>
            </a:extLst>
          </p:cNvPr>
          <p:cNvGrpSpPr/>
          <p:nvPr/>
        </p:nvGrpSpPr>
        <p:grpSpPr>
          <a:xfrm>
            <a:off x="4191000" y="134909"/>
            <a:ext cx="3597830" cy="581082"/>
            <a:chOff x="2193" y="0"/>
            <a:chExt cx="2245706" cy="1239104"/>
          </a:xfrm>
          <a:solidFill>
            <a:srgbClr val="002060"/>
          </a:solidFill>
          <a:scene3d>
            <a:camera prst="orthographicFront"/>
            <a:lightRig rig="threePt" dir="t">
              <a:rot lat="0" lon="0" rev="7500000"/>
            </a:lightRig>
          </a:scene3d>
        </p:grpSpPr>
        <p:sp>
          <p:nvSpPr>
            <p:cNvPr id="39" name="Rounded Rectangle 57">
              <a:extLst>
                <a:ext uri="{FF2B5EF4-FFF2-40B4-BE49-F238E27FC236}">
                  <a16:creationId xmlns:a16="http://schemas.microsoft.com/office/drawing/2014/main" id="{AE0FD7FC-B993-4CCA-B714-935370B37476}"/>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0" name="Rounded Rectangle 4">
              <a:extLst>
                <a:ext uri="{FF2B5EF4-FFF2-40B4-BE49-F238E27FC236}">
                  <a16:creationId xmlns:a16="http://schemas.microsoft.com/office/drawing/2014/main" id="{E4138D58-972E-42BA-A3DE-B532DA1B8D4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a:latin typeface="Arial" panose="020B0604020202020204" pitchFamily="34" charset="0"/>
                  <a:cs typeface="Arial" panose="020B0604020202020204" pitchFamily="34" charset="0"/>
                </a:rPr>
                <a:t>Thảo luận</a:t>
              </a:r>
            </a:p>
          </p:txBody>
        </p:sp>
      </p:grpSp>
      <p:pic>
        <p:nvPicPr>
          <p:cNvPr id="41" name="Picture 14" descr="http://tmjpainandtreatment.com/wp-content/uploads/2014/09/little-man-with-red-question-mark.jpg">
            <a:hlinkClick r:id="rId7"/>
            <a:extLst>
              <a:ext uri="{FF2B5EF4-FFF2-40B4-BE49-F238E27FC236}">
                <a16:creationId xmlns:a16="http://schemas.microsoft.com/office/drawing/2014/main" id="{223C833B-9AED-468E-883B-DEE6F7D46A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17">
            <a:extLst>
              <a:ext uri="{FF2B5EF4-FFF2-40B4-BE49-F238E27FC236}">
                <a16:creationId xmlns:a16="http://schemas.microsoft.com/office/drawing/2014/main" id="{3A61AF42-9178-4B53-A56C-A432927D58EF}"/>
              </a:ext>
            </a:extLst>
          </p:cNvPr>
          <p:cNvSpPr txBox="1">
            <a:spLocks noChangeArrowheads="1"/>
          </p:cNvSpPr>
          <p:nvPr/>
        </p:nvSpPr>
        <p:spPr bwMode="auto">
          <a:xfrm>
            <a:off x="1404142" y="897996"/>
            <a:ext cx="100258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800">
                <a:solidFill>
                  <a:srgbClr val="002060"/>
                </a:solidFill>
                <a:latin typeface="Arial" panose="020B0604020202020204" pitchFamily="34" charset="0"/>
                <a:cs typeface="Arial" panose="020B0604020202020204" pitchFamily="34" charset="0"/>
              </a:rPr>
              <a:t>Để tạo lò phản ứng hạt nhân cần đảm bảo những vấn đề gì?</a:t>
            </a:r>
            <a:endParaRPr lang="en-US" altLang="en-US" sz="2500" i="1">
              <a:solidFill>
                <a:srgbClr val="0070C0"/>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Core i7 PC\Documents\Bigbang\New folder\7.png">
            <a:extLst>
              <a:ext uri="{FF2B5EF4-FFF2-40B4-BE49-F238E27FC236}">
                <a16:creationId xmlns:a16="http://schemas.microsoft.com/office/drawing/2014/main" id="{F905BBC1-ACFC-47F4-98B9-763DCA7B094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8208" y="519113"/>
            <a:ext cx="5256213"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Core i7 PC\Documents\Bigbang\New folder\4.png">
            <a:extLst>
              <a:ext uri="{FF2B5EF4-FFF2-40B4-BE49-F238E27FC236}">
                <a16:creationId xmlns:a16="http://schemas.microsoft.com/office/drawing/2014/main" id="{81F00233-6AB1-40DD-A54B-239D849DAB7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0564" y="2525714"/>
            <a:ext cx="3119437"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Users\Core i7 PC\Documents\Bigbang\New folder\8.png">
            <a:extLst>
              <a:ext uri="{FF2B5EF4-FFF2-40B4-BE49-F238E27FC236}">
                <a16:creationId xmlns:a16="http://schemas.microsoft.com/office/drawing/2014/main" id="{EE59DE20-9DF9-45D6-82CE-73799993121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5838" y="3101975"/>
            <a:ext cx="17272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C953C76C-4993-4A04-8A88-3A326AA235C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5350" y="2389188"/>
            <a:ext cx="3981450"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Core i7 PC\Documents\Bigbang\New folder\5.png">
            <a:extLst>
              <a:ext uri="{FF2B5EF4-FFF2-40B4-BE49-F238E27FC236}">
                <a16:creationId xmlns:a16="http://schemas.microsoft.com/office/drawing/2014/main" id="{A72B4B17-1E9A-4176-8089-02EF94A530E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1" y="4884739"/>
            <a:ext cx="2925763"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Core i7 PC\Documents\Bigbang\New folder\2.png">
            <a:extLst>
              <a:ext uri="{FF2B5EF4-FFF2-40B4-BE49-F238E27FC236}">
                <a16:creationId xmlns:a16="http://schemas.microsoft.com/office/drawing/2014/main" id="{FC038966-090A-4A4B-9747-F4F440121BC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2665414"/>
            <a:ext cx="18240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Users\Core i7 PC\Documents\Bigbang\New folder\3.png">
            <a:extLst>
              <a:ext uri="{FF2B5EF4-FFF2-40B4-BE49-F238E27FC236}">
                <a16:creationId xmlns:a16="http://schemas.microsoft.com/office/drawing/2014/main" id="{C827F55F-5F42-403E-BDD1-C759EBB794C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1" y="2998788"/>
            <a:ext cx="2252663"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Core i7 PC\Documents\Bigbang\New folder\1.png">
            <a:extLst>
              <a:ext uri="{FF2B5EF4-FFF2-40B4-BE49-F238E27FC236}">
                <a16:creationId xmlns:a16="http://schemas.microsoft.com/office/drawing/2014/main" id="{C0CF31AE-AA4B-430A-81CD-0C462A1BE947}"/>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1" y="2857500"/>
            <a:ext cx="16859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C:\Users\Core i7 PC\Documents\Bigbang\New folder\6.png">
            <a:extLst>
              <a:ext uri="{FF2B5EF4-FFF2-40B4-BE49-F238E27FC236}">
                <a16:creationId xmlns:a16="http://schemas.microsoft.com/office/drawing/2014/main" id="{5F432A1D-0636-4563-9B9E-918748A61590}"/>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1" y="1687514"/>
            <a:ext cx="8032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a:extLst>
              <a:ext uri="{FF2B5EF4-FFF2-40B4-BE49-F238E27FC236}">
                <a16:creationId xmlns:a16="http://schemas.microsoft.com/office/drawing/2014/main" id="{35B3DD73-7991-408B-A0B5-9DA2480397E1}"/>
              </a:ext>
            </a:extLst>
          </p:cNvPr>
          <p:cNvSpPr txBox="1">
            <a:spLocks noChangeArrowheads="1"/>
          </p:cNvSpPr>
          <p:nvPr/>
        </p:nvSpPr>
        <p:spPr bwMode="auto">
          <a:xfrm>
            <a:off x="976315" y="1672289"/>
            <a:ext cx="245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1.Thanh nhiên liệu</a:t>
            </a:r>
          </a:p>
        </p:txBody>
      </p:sp>
      <p:cxnSp>
        <p:nvCxnSpPr>
          <p:cNvPr id="19" name="Straight Arrow Connector 18">
            <a:extLst>
              <a:ext uri="{FF2B5EF4-FFF2-40B4-BE49-F238E27FC236}">
                <a16:creationId xmlns:a16="http://schemas.microsoft.com/office/drawing/2014/main" id="{E665B77B-4087-4754-9700-DABD844B3CB7}"/>
              </a:ext>
            </a:extLst>
          </p:cNvPr>
          <p:cNvCxnSpPr>
            <a:cxnSpLocks/>
          </p:cNvCxnSpPr>
          <p:nvPr/>
        </p:nvCxnSpPr>
        <p:spPr>
          <a:xfrm>
            <a:off x="2484440" y="2061868"/>
            <a:ext cx="2925760" cy="13512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 Box 7">
            <a:extLst>
              <a:ext uri="{FF2B5EF4-FFF2-40B4-BE49-F238E27FC236}">
                <a16:creationId xmlns:a16="http://schemas.microsoft.com/office/drawing/2014/main" id="{B67F8B3E-1C01-49A2-8B8A-5EBBCE506C3B}"/>
              </a:ext>
            </a:extLst>
          </p:cNvPr>
          <p:cNvSpPr txBox="1">
            <a:spLocks noChangeArrowheads="1"/>
          </p:cNvSpPr>
          <p:nvPr/>
        </p:nvSpPr>
        <p:spPr bwMode="auto">
          <a:xfrm>
            <a:off x="8597900" y="1241426"/>
            <a:ext cx="37789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2.Chất làm chậm nơtrôn </a:t>
            </a:r>
          </a:p>
        </p:txBody>
      </p:sp>
      <p:cxnSp>
        <p:nvCxnSpPr>
          <p:cNvPr id="21" name="Straight Arrow Connector 20">
            <a:extLst>
              <a:ext uri="{FF2B5EF4-FFF2-40B4-BE49-F238E27FC236}">
                <a16:creationId xmlns:a16="http://schemas.microsoft.com/office/drawing/2014/main" id="{F0C6D140-7844-4974-B018-ECF46A14204F}"/>
              </a:ext>
            </a:extLst>
          </p:cNvPr>
          <p:cNvCxnSpPr/>
          <p:nvPr/>
        </p:nvCxnSpPr>
        <p:spPr>
          <a:xfrm flipH="1">
            <a:off x="6527800" y="1444626"/>
            <a:ext cx="2133600" cy="13874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 Box 8">
            <a:extLst>
              <a:ext uri="{FF2B5EF4-FFF2-40B4-BE49-F238E27FC236}">
                <a16:creationId xmlns:a16="http://schemas.microsoft.com/office/drawing/2014/main" id="{F6B088D5-5DE2-4881-9B98-18AA257BF356}"/>
              </a:ext>
            </a:extLst>
          </p:cNvPr>
          <p:cNvSpPr txBox="1">
            <a:spLocks noChangeArrowheads="1"/>
          </p:cNvSpPr>
          <p:nvPr/>
        </p:nvSpPr>
        <p:spPr bwMode="auto">
          <a:xfrm>
            <a:off x="565150" y="2746375"/>
            <a:ext cx="2711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3.Vỏ kim loại</a:t>
            </a:r>
          </a:p>
        </p:txBody>
      </p:sp>
      <p:cxnSp>
        <p:nvCxnSpPr>
          <p:cNvPr id="23" name="Straight Arrow Connector 22">
            <a:extLst>
              <a:ext uri="{FF2B5EF4-FFF2-40B4-BE49-F238E27FC236}">
                <a16:creationId xmlns:a16="http://schemas.microsoft.com/office/drawing/2014/main" id="{F34BBD91-5FC7-4DAF-AFAC-E029E1A86DB7}"/>
              </a:ext>
            </a:extLst>
          </p:cNvPr>
          <p:cNvCxnSpPr>
            <a:stCxn id="22" idx="2"/>
          </p:cNvCxnSpPr>
          <p:nvPr/>
        </p:nvCxnSpPr>
        <p:spPr>
          <a:xfrm>
            <a:off x="1920875" y="3146485"/>
            <a:ext cx="3287713" cy="7444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 Box 9">
            <a:extLst>
              <a:ext uri="{FF2B5EF4-FFF2-40B4-BE49-F238E27FC236}">
                <a16:creationId xmlns:a16="http://schemas.microsoft.com/office/drawing/2014/main" id="{45AC4524-79B6-4438-8EAB-C4446E53CDEE}"/>
              </a:ext>
            </a:extLst>
          </p:cNvPr>
          <p:cNvSpPr txBox="1">
            <a:spLocks noChangeArrowheads="1"/>
          </p:cNvSpPr>
          <p:nvPr/>
        </p:nvSpPr>
        <p:spPr bwMode="auto">
          <a:xfrm>
            <a:off x="8610599" y="2003426"/>
            <a:ext cx="2925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C00000"/>
                </a:solidFill>
              </a:rPr>
              <a:t>4. Lớp phản xạ nơtrôn bằng graphít</a:t>
            </a:r>
          </a:p>
        </p:txBody>
      </p:sp>
      <p:cxnSp>
        <p:nvCxnSpPr>
          <p:cNvPr id="25" name="Straight Arrow Connector 24">
            <a:extLst>
              <a:ext uri="{FF2B5EF4-FFF2-40B4-BE49-F238E27FC236}">
                <a16:creationId xmlns:a16="http://schemas.microsoft.com/office/drawing/2014/main" id="{DDDFBA83-E426-4B6A-908D-773DE99F6279}"/>
              </a:ext>
            </a:extLst>
          </p:cNvPr>
          <p:cNvCxnSpPr/>
          <p:nvPr/>
        </p:nvCxnSpPr>
        <p:spPr>
          <a:xfrm flipH="1">
            <a:off x="7205664" y="2346325"/>
            <a:ext cx="1557337" cy="14478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 Box 10">
            <a:extLst>
              <a:ext uri="{FF2B5EF4-FFF2-40B4-BE49-F238E27FC236}">
                <a16:creationId xmlns:a16="http://schemas.microsoft.com/office/drawing/2014/main" id="{802431DB-BFE3-442A-8654-8E883DCEBC9D}"/>
              </a:ext>
            </a:extLst>
          </p:cNvPr>
          <p:cNvSpPr txBox="1">
            <a:spLocks noChangeArrowheads="1"/>
          </p:cNvSpPr>
          <p:nvPr/>
        </p:nvSpPr>
        <p:spPr bwMode="auto">
          <a:xfrm>
            <a:off x="8496301" y="5580027"/>
            <a:ext cx="3981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5. Ống làm lạnh và tải nhiệt </a:t>
            </a:r>
          </a:p>
        </p:txBody>
      </p:sp>
      <p:cxnSp>
        <p:nvCxnSpPr>
          <p:cNvPr id="27" name="Straight Arrow Connector 26">
            <a:extLst>
              <a:ext uri="{FF2B5EF4-FFF2-40B4-BE49-F238E27FC236}">
                <a16:creationId xmlns:a16="http://schemas.microsoft.com/office/drawing/2014/main" id="{2151AC30-EDEA-4D38-8617-2A8D2C6A6D4B}"/>
              </a:ext>
            </a:extLst>
          </p:cNvPr>
          <p:cNvCxnSpPr/>
          <p:nvPr/>
        </p:nvCxnSpPr>
        <p:spPr>
          <a:xfrm flipH="1">
            <a:off x="8496301" y="6223001"/>
            <a:ext cx="842963" cy="4286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A0A8476-3A71-47A1-B87A-932382792907}"/>
              </a:ext>
            </a:extLst>
          </p:cNvPr>
          <p:cNvCxnSpPr/>
          <p:nvPr/>
        </p:nvCxnSpPr>
        <p:spPr>
          <a:xfrm flipH="1">
            <a:off x="7118350" y="6613525"/>
            <a:ext cx="118745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DD7222-E155-4666-B6FA-C1C705A719F7}"/>
              </a:ext>
            </a:extLst>
          </p:cNvPr>
          <p:cNvCxnSpPr/>
          <p:nvPr/>
        </p:nvCxnSpPr>
        <p:spPr>
          <a:xfrm flipH="1" flipV="1">
            <a:off x="6083301" y="4781551"/>
            <a:ext cx="11113" cy="12747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004DFE0-487D-4E9F-AE0E-7F1CA36A9F8F}"/>
              </a:ext>
            </a:extLst>
          </p:cNvPr>
          <p:cNvCxnSpPr/>
          <p:nvPr/>
        </p:nvCxnSpPr>
        <p:spPr>
          <a:xfrm>
            <a:off x="8064500" y="3095625"/>
            <a:ext cx="698500" cy="6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 Box 11">
            <a:extLst>
              <a:ext uri="{FF2B5EF4-FFF2-40B4-BE49-F238E27FC236}">
                <a16:creationId xmlns:a16="http://schemas.microsoft.com/office/drawing/2014/main" id="{2BADC30F-9B1F-49E0-8876-2A724888E0FC}"/>
              </a:ext>
            </a:extLst>
          </p:cNvPr>
          <p:cNvSpPr txBox="1">
            <a:spLocks noChangeArrowheads="1"/>
          </p:cNvSpPr>
          <p:nvPr/>
        </p:nvSpPr>
        <p:spPr bwMode="auto">
          <a:xfrm>
            <a:off x="8517156" y="731838"/>
            <a:ext cx="34462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6. Thanh điều khiển</a:t>
            </a:r>
          </a:p>
        </p:txBody>
      </p:sp>
      <p:cxnSp>
        <p:nvCxnSpPr>
          <p:cNvPr id="32" name="Straight Arrow Connector 31">
            <a:extLst>
              <a:ext uri="{FF2B5EF4-FFF2-40B4-BE49-F238E27FC236}">
                <a16:creationId xmlns:a16="http://schemas.microsoft.com/office/drawing/2014/main" id="{33F78AF5-5BDC-4A97-9212-19BD8F6E0FD6}"/>
              </a:ext>
            </a:extLst>
          </p:cNvPr>
          <p:cNvCxnSpPr/>
          <p:nvPr/>
        </p:nvCxnSpPr>
        <p:spPr>
          <a:xfrm flipH="1">
            <a:off x="6299200" y="838201"/>
            <a:ext cx="2006600" cy="13255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B3F810E-21BF-49D2-8F94-EBC3098FA879}"/>
              </a:ext>
            </a:extLst>
          </p:cNvPr>
          <p:cNvCxnSpPr/>
          <p:nvPr/>
        </p:nvCxnSpPr>
        <p:spPr>
          <a:xfrm flipV="1">
            <a:off x="5999163" y="1905001"/>
            <a:ext cx="0" cy="758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70B4A10-9C4E-4295-9F30-D480763EEF48}"/>
              </a:ext>
            </a:extLst>
          </p:cNvPr>
          <p:cNvCxnSpPr/>
          <p:nvPr/>
        </p:nvCxnSpPr>
        <p:spPr>
          <a:xfrm>
            <a:off x="6105525" y="2003425"/>
            <a:ext cx="0" cy="661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 Box 12">
            <a:extLst>
              <a:ext uri="{FF2B5EF4-FFF2-40B4-BE49-F238E27FC236}">
                <a16:creationId xmlns:a16="http://schemas.microsoft.com/office/drawing/2014/main" id="{2A6973F9-DF32-4BFA-9353-19E26B5D3DA6}"/>
              </a:ext>
            </a:extLst>
          </p:cNvPr>
          <p:cNvSpPr txBox="1">
            <a:spLocks noChangeArrowheads="1"/>
          </p:cNvSpPr>
          <p:nvPr/>
        </p:nvSpPr>
        <p:spPr bwMode="auto">
          <a:xfrm>
            <a:off x="185887" y="5571295"/>
            <a:ext cx="34359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7.Thành bảo vệ phóng xạ</a:t>
            </a:r>
          </a:p>
        </p:txBody>
      </p:sp>
      <p:cxnSp>
        <p:nvCxnSpPr>
          <p:cNvPr id="36" name="Straight Arrow Connector 35">
            <a:extLst>
              <a:ext uri="{FF2B5EF4-FFF2-40B4-BE49-F238E27FC236}">
                <a16:creationId xmlns:a16="http://schemas.microsoft.com/office/drawing/2014/main" id="{D27BC645-1382-4991-BD3C-FCB3B0AEBA2E}"/>
              </a:ext>
            </a:extLst>
          </p:cNvPr>
          <p:cNvCxnSpPr/>
          <p:nvPr/>
        </p:nvCxnSpPr>
        <p:spPr>
          <a:xfrm>
            <a:off x="2854326" y="6056313"/>
            <a:ext cx="1260475" cy="0"/>
          </a:xfrm>
          <a:prstGeom prst="straightConnector1">
            <a:avLst/>
          </a:prstGeom>
          <a:ln w="28575">
            <a:solidFill>
              <a:srgbClr val="005D7E"/>
            </a:solidFill>
            <a:tailEnd type="arrow"/>
          </a:ln>
        </p:spPr>
        <p:style>
          <a:lnRef idx="1">
            <a:schemeClr val="accent1"/>
          </a:lnRef>
          <a:fillRef idx="0">
            <a:schemeClr val="accent1"/>
          </a:fillRef>
          <a:effectRef idx="0">
            <a:schemeClr val="accent1"/>
          </a:effectRef>
          <a:fontRef idx="minor">
            <a:schemeClr val="tx1"/>
          </a:fontRef>
        </p:style>
      </p:cxnSp>
      <p:sp>
        <p:nvSpPr>
          <p:cNvPr id="37" name="Text Box 13">
            <a:extLst>
              <a:ext uri="{FF2B5EF4-FFF2-40B4-BE49-F238E27FC236}">
                <a16:creationId xmlns:a16="http://schemas.microsoft.com/office/drawing/2014/main" id="{3EB578B6-50BB-4DEC-99E6-D12B1A05311C}"/>
              </a:ext>
            </a:extLst>
          </p:cNvPr>
          <p:cNvSpPr txBox="1">
            <a:spLocks noChangeArrowheads="1"/>
          </p:cNvSpPr>
          <p:nvPr/>
        </p:nvSpPr>
        <p:spPr bwMode="auto">
          <a:xfrm>
            <a:off x="116793" y="3802704"/>
            <a:ext cx="38003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8. Đường ống làm thí nghiệm (dùng cho lò nghiên cứu )</a:t>
            </a:r>
          </a:p>
        </p:txBody>
      </p:sp>
      <p:cxnSp>
        <p:nvCxnSpPr>
          <p:cNvPr id="38" name="Straight Arrow Connector 37">
            <a:extLst>
              <a:ext uri="{FF2B5EF4-FFF2-40B4-BE49-F238E27FC236}">
                <a16:creationId xmlns:a16="http://schemas.microsoft.com/office/drawing/2014/main" id="{7EA7015B-5D5D-460A-964D-177C51AC6231}"/>
              </a:ext>
            </a:extLst>
          </p:cNvPr>
          <p:cNvCxnSpPr/>
          <p:nvPr/>
        </p:nvCxnSpPr>
        <p:spPr>
          <a:xfrm>
            <a:off x="2854326" y="4133850"/>
            <a:ext cx="14128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itle 1">
            <a:extLst>
              <a:ext uri="{FF2B5EF4-FFF2-40B4-BE49-F238E27FC236}">
                <a16:creationId xmlns:a16="http://schemas.microsoft.com/office/drawing/2014/main" id="{59CEF601-FB5E-4CE2-89EE-D549862DED19}"/>
              </a:ext>
            </a:extLst>
          </p:cNvPr>
          <p:cNvSpPr txBox="1">
            <a:spLocks/>
          </p:cNvSpPr>
          <p:nvPr/>
        </p:nvSpPr>
        <p:spPr bwMode="gray">
          <a:xfrm>
            <a:off x="1671638" y="195263"/>
            <a:ext cx="8520112" cy="647700"/>
          </a:xfrm>
          <a:prstGeom prst="rect">
            <a:avLst/>
          </a:prstGeom>
          <a:noFill/>
          <a:ln w="9525">
            <a:noFill/>
            <a:miter lim="800000"/>
            <a:headEnd/>
            <a:tailEnd/>
          </a:ln>
        </p:spPr>
        <p:txBody>
          <a:bodyPr lIns="0" rIns="0"/>
          <a:lstStyle/>
          <a:p>
            <a:pPr eaLnBrk="0" hangingPunct="0">
              <a:lnSpc>
                <a:spcPct val="90000"/>
              </a:lnSpc>
              <a:defRPr/>
            </a:pPr>
            <a:r>
              <a:rPr lang="en-US" sz="2800" b="1" kern="0">
                <a:solidFill>
                  <a:schemeClr val="bg1"/>
                </a:solidFill>
                <a:latin typeface="Arial" panose="020B0604020202020204" pitchFamily="34" charset="0"/>
                <a:ea typeface="+mj-ea"/>
                <a:cs typeface="Arial" panose="020B0604020202020204" pitchFamily="34" charset="0"/>
              </a:rPr>
              <a:t>III. Lò phản ứng hạt nhân</a:t>
            </a:r>
            <a:br>
              <a:rPr lang="en-US" sz="2800" b="1" kern="0">
                <a:solidFill>
                  <a:schemeClr val="bg1"/>
                </a:solidFill>
                <a:latin typeface="Arial" panose="020B0604020202020204" pitchFamily="34" charset="0"/>
                <a:ea typeface="+mj-ea"/>
                <a:cs typeface="Arial" panose="020B0604020202020204" pitchFamily="34" charset="0"/>
              </a:rPr>
            </a:br>
            <a:endParaRPr lang="en-US" sz="2800" b="1" kern="0">
              <a:solidFill>
                <a:schemeClr val="bg1"/>
              </a:solidFill>
              <a:latin typeface="Arial" panose="020B0604020202020204" pitchFamily="34" charset="0"/>
              <a:ea typeface="+mj-ea"/>
              <a:cs typeface="Arial" panose="020B0604020202020204" pitchFamily="34" charset="0"/>
            </a:endParaRPr>
          </a:p>
        </p:txBody>
      </p:sp>
      <p:sp>
        <p:nvSpPr>
          <p:cNvPr id="46" name="Content Placeholder 2">
            <a:extLst>
              <a:ext uri="{FF2B5EF4-FFF2-40B4-BE49-F238E27FC236}">
                <a16:creationId xmlns:a16="http://schemas.microsoft.com/office/drawing/2014/main" id="{91C7A0C6-D131-4374-9B02-A59B43B07871}"/>
              </a:ext>
            </a:extLst>
          </p:cNvPr>
          <p:cNvSpPr txBox="1">
            <a:spLocks/>
          </p:cNvSpPr>
          <p:nvPr/>
        </p:nvSpPr>
        <p:spPr bwMode="auto">
          <a:xfrm>
            <a:off x="187329" y="85728"/>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i="1" u="sng">
                <a:solidFill>
                  <a:srgbClr val="00B050"/>
                </a:solidFill>
                <a:latin typeface="Arial" panose="020B0604020202020204" pitchFamily="34" charset="0"/>
                <a:cs typeface="Arial" panose="020B0604020202020204" pitchFamily="34" charset="0"/>
              </a:rPr>
              <a:t>*Cấu trúc lò phản ứng hạt nhân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cTn>
                              </p:par>
                            </p:childTnLst>
                          </p:cTn>
                        </p:par>
                        <p:par>
                          <p:cTn id="21" fill="hold" nodeType="afterGroup">
                            <p:stCondLst>
                              <p:cond delay="500"/>
                            </p:stCondLst>
                            <p:childTnLst>
                              <p:par>
                                <p:cTn id="22" presetID="2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nodeType="afterGroup">
                            <p:stCondLst>
                              <p:cond delay="1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trips(downRight)">
                                      <p:cBhvr>
                                        <p:cTn id="33" dur="500"/>
                                        <p:tgtEl>
                                          <p:spTgt spid="22"/>
                                        </p:tgtEl>
                                      </p:cBhvr>
                                    </p:animEffect>
                                  </p:childTnLst>
                                </p:cTn>
                              </p:par>
                            </p:childTnLst>
                          </p:cTn>
                        </p:par>
                        <p:par>
                          <p:cTn id="34" fill="hold" nodeType="afterGroup">
                            <p:stCondLst>
                              <p:cond delay="5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nodeType="afterGroup">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strips(downRight)">
                                      <p:cBhvr>
                                        <p:cTn id="46" dur="500"/>
                                        <p:tgtEl>
                                          <p:spTgt spid="24"/>
                                        </p:tgtEl>
                                      </p:cBhvr>
                                    </p:animEffect>
                                  </p:childTnLst>
                                </p:cTn>
                              </p:par>
                            </p:childTnLst>
                          </p:cTn>
                        </p:par>
                        <p:par>
                          <p:cTn id="47" fill="hold" nodeType="afterGroup">
                            <p:stCondLst>
                              <p:cond delay="500"/>
                            </p:stCondLst>
                            <p:childTnLst>
                              <p:par>
                                <p:cTn id="48" presetID="22" presetClass="entr" presetSubtype="2"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right)">
                                      <p:cBhvr>
                                        <p:cTn id="50" dur="500"/>
                                        <p:tgtEl>
                                          <p:spTgt spid="25"/>
                                        </p:tgtEl>
                                      </p:cBhvr>
                                    </p:animEffect>
                                  </p:childTnLst>
                                </p:cTn>
                              </p:par>
                            </p:childTnLst>
                          </p:cTn>
                        </p:par>
                        <p:par>
                          <p:cTn id="51" fill="hold" nodeType="afterGroup">
                            <p:stCondLst>
                              <p:cond delay="1000"/>
                            </p:stCondLst>
                            <p:childTnLst>
                              <p:par>
                                <p:cTn id="52" presetID="6" presetClass="entr" presetSubtype="32"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out)">
                                      <p:cBhvr>
                                        <p:cTn id="54" dur="500"/>
                                        <p:tgtEl>
                                          <p:spTgt spid="1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strips(downRight)">
                                      <p:cBhvr>
                                        <p:cTn id="59" dur="1000"/>
                                        <p:tgtEl>
                                          <p:spTgt spid="26"/>
                                        </p:tgtEl>
                                      </p:cBhvr>
                                    </p:animEffect>
                                  </p:childTnLst>
                                </p:cTn>
                              </p:par>
                            </p:childTnLst>
                          </p:cTn>
                        </p:par>
                        <p:par>
                          <p:cTn id="60" fill="hold" nodeType="afterGroup">
                            <p:stCondLst>
                              <p:cond delay="1000"/>
                            </p:stCondLst>
                            <p:childTnLst>
                              <p:par>
                                <p:cTn id="61" presetID="22" presetClass="entr" presetSubtype="4"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down)">
                                      <p:cBhvr>
                                        <p:cTn id="63" dur="500"/>
                                        <p:tgtEl>
                                          <p:spTgt spid="13"/>
                                        </p:tgtEl>
                                      </p:cBhvr>
                                    </p:animEffect>
                                  </p:childTnLst>
                                </p:cTn>
                              </p:par>
                            </p:childTnLst>
                          </p:cTn>
                        </p:par>
                        <p:par>
                          <p:cTn id="64" fill="hold" nodeType="afterGroup">
                            <p:stCondLst>
                              <p:cond delay="1500"/>
                            </p:stCondLst>
                            <p:childTnLst>
                              <p:par>
                                <p:cTn id="65" presetID="22" presetClass="entr" presetSubtype="4"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par>
                          <p:cTn id="68" fill="hold" nodeType="afterGroup">
                            <p:stCondLst>
                              <p:cond delay="2000"/>
                            </p:stCondLst>
                            <p:childTnLst>
                              <p:par>
                                <p:cTn id="69" presetID="22" presetClass="entr" presetSubtype="2"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right)">
                                      <p:cBhvr>
                                        <p:cTn id="71" dur="1000"/>
                                        <p:tgtEl>
                                          <p:spTgt spid="27"/>
                                        </p:tgtEl>
                                      </p:cBhvr>
                                    </p:animEffect>
                                  </p:childTnLst>
                                </p:cTn>
                              </p:par>
                            </p:childTnLst>
                          </p:cTn>
                        </p:par>
                        <p:par>
                          <p:cTn id="72" fill="hold" nodeType="afterGroup">
                            <p:stCondLst>
                              <p:cond delay="3000"/>
                            </p:stCondLst>
                            <p:childTnLst>
                              <p:par>
                                <p:cTn id="73" presetID="22" presetClass="entr" presetSubtype="2"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right)">
                                      <p:cBhvr>
                                        <p:cTn id="75" dur="1000"/>
                                        <p:tgtEl>
                                          <p:spTgt spid="28"/>
                                        </p:tgtEl>
                                      </p:cBhvr>
                                    </p:animEffect>
                                  </p:childTnLst>
                                </p:cTn>
                              </p:par>
                            </p:childTnLst>
                          </p:cTn>
                        </p:par>
                        <p:par>
                          <p:cTn id="76" fill="hold" nodeType="afterGroup">
                            <p:stCondLst>
                              <p:cond delay="4000"/>
                            </p:stCondLst>
                            <p:childTnLst>
                              <p:par>
                                <p:cTn id="77" presetID="22" presetClass="entr" presetSubtype="4"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down)">
                                      <p:cBhvr>
                                        <p:cTn id="79" dur="1000"/>
                                        <p:tgtEl>
                                          <p:spTgt spid="29"/>
                                        </p:tgtEl>
                                      </p:cBhvr>
                                    </p:animEffect>
                                  </p:childTnLst>
                                </p:cTn>
                              </p:par>
                            </p:childTnLst>
                          </p:cTn>
                        </p:par>
                        <p:par>
                          <p:cTn id="80" fill="hold" nodeType="afterGroup">
                            <p:stCondLst>
                              <p:cond delay="5000"/>
                            </p:stCondLst>
                            <p:childTnLst>
                              <p:par>
                                <p:cTn id="81" presetID="22" presetClass="entr" presetSubtype="8"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1000"/>
                                        <p:tgtEl>
                                          <p:spTgt spid="3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8" presetClass="entr" presetSubtype="6"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strips(downRight)">
                                      <p:cBhvr>
                                        <p:cTn id="88" dur="1000"/>
                                        <p:tgtEl>
                                          <p:spTgt spid="31"/>
                                        </p:tgtEl>
                                      </p:cBhvr>
                                    </p:animEffect>
                                  </p:childTnLst>
                                </p:cTn>
                              </p:par>
                            </p:childTnLst>
                          </p:cTn>
                        </p:par>
                        <p:par>
                          <p:cTn id="89" fill="hold" nodeType="afterGroup">
                            <p:stCondLst>
                              <p:cond delay="1000"/>
                            </p:stCondLst>
                            <p:childTnLst>
                              <p:par>
                                <p:cTn id="90" presetID="22" presetClass="entr" presetSubtype="2" fill="hold"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right)">
                                      <p:cBhvr>
                                        <p:cTn id="92" dur="1000"/>
                                        <p:tgtEl>
                                          <p:spTgt spid="32"/>
                                        </p:tgtEl>
                                      </p:cBhvr>
                                    </p:animEffect>
                                  </p:childTnLst>
                                </p:cTn>
                              </p:par>
                            </p:childTnLst>
                          </p:cTn>
                        </p:par>
                        <p:par>
                          <p:cTn id="93" fill="hold" nodeType="afterGroup">
                            <p:stCondLst>
                              <p:cond delay="2000"/>
                            </p:stCondLst>
                            <p:childTnLst>
                              <p:par>
                                <p:cTn id="94" presetID="22" presetClass="entr" presetSubtype="1"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up)">
                                      <p:cBhvr>
                                        <p:cTn id="96" dur="1000"/>
                                        <p:tgtEl>
                                          <p:spTgt spid="17"/>
                                        </p:tgtEl>
                                      </p:cBhvr>
                                    </p:animEffect>
                                  </p:childTnLst>
                                </p:cTn>
                              </p:par>
                            </p:childTnLst>
                          </p:cTn>
                        </p:par>
                        <p:par>
                          <p:cTn id="97" fill="hold" nodeType="afterGroup">
                            <p:stCondLst>
                              <p:cond delay="3000"/>
                            </p:stCondLst>
                            <p:childTnLst>
                              <p:par>
                                <p:cTn id="98" presetID="22" presetClass="entr" presetSubtype="4"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
                                        <p:tgtEl>
                                          <p:spTgt spid="33"/>
                                        </p:tgtEl>
                                      </p:cBhvr>
                                    </p:animEffect>
                                  </p:childTnLst>
                                </p:cTn>
                              </p:par>
                            </p:childTnLst>
                          </p:cTn>
                        </p:par>
                        <p:par>
                          <p:cTn id="101" fill="hold" nodeType="afterGroup">
                            <p:stCondLst>
                              <p:cond delay="3500"/>
                            </p:stCondLst>
                            <p:childTnLst>
                              <p:par>
                                <p:cTn id="102" presetID="22" presetClass="entr" presetSubtype="1"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8" presetClass="entr" presetSubtype="6"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strips(downRight)">
                                      <p:cBhvr>
                                        <p:cTn id="109" dur="1000"/>
                                        <p:tgtEl>
                                          <p:spTgt spid="35"/>
                                        </p:tgtEl>
                                      </p:cBhvr>
                                    </p:animEffect>
                                  </p:childTnLst>
                                </p:cTn>
                              </p:par>
                            </p:childTnLst>
                          </p:cTn>
                        </p:par>
                        <p:par>
                          <p:cTn id="110" fill="hold" nodeType="afterGroup">
                            <p:stCondLst>
                              <p:cond delay="1000"/>
                            </p:stCondLst>
                            <p:childTnLst>
                              <p:par>
                                <p:cTn id="111" presetID="22" presetClass="entr" presetSubtype="8" fill="hold" nodeType="after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wipe(left)">
                                      <p:cBhvr>
                                        <p:cTn id="113" dur="1000"/>
                                        <p:tgtEl>
                                          <p:spTgt spid="36"/>
                                        </p:tgtEl>
                                      </p:cBhvr>
                                    </p:animEffect>
                                  </p:childTnLst>
                                </p:cTn>
                              </p:par>
                            </p:childTnLst>
                          </p:cTn>
                        </p:par>
                        <p:par>
                          <p:cTn id="114" fill="hold" nodeType="afterGroup">
                            <p:stCondLst>
                              <p:cond delay="2000"/>
                            </p:stCondLst>
                            <p:childTnLst>
                              <p:par>
                                <p:cTn id="115" presetID="6" presetClass="entr" presetSubtype="32" fill="hold" nodeType="after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circle(out)">
                                      <p:cBhvr>
                                        <p:cTn id="117" dur="1000"/>
                                        <p:tgtEl>
                                          <p:spTgt spid="9"/>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8" presetClass="entr" presetSubtype="6"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strips(downRight)">
                                      <p:cBhvr>
                                        <p:cTn id="122" dur="1000"/>
                                        <p:tgtEl>
                                          <p:spTgt spid="37"/>
                                        </p:tgtEl>
                                      </p:cBhvr>
                                    </p:animEffect>
                                  </p:childTnLst>
                                </p:cTn>
                              </p:par>
                            </p:childTnLst>
                          </p:cTn>
                        </p:par>
                        <p:par>
                          <p:cTn id="123" fill="hold" nodeType="afterGroup">
                            <p:stCondLst>
                              <p:cond delay="1000"/>
                            </p:stCondLst>
                            <p:childTnLst>
                              <p:par>
                                <p:cTn id="124" presetID="22" presetClass="entr" presetSubtype="8" fill="hold" nodeType="after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wipe(left)">
                                      <p:cBhvr>
                                        <p:cTn id="126" dur="1000"/>
                                        <p:tgtEl>
                                          <p:spTgt spid="38"/>
                                        </p:tgtEl>
                                      </p:cBhvr>
                                    </p:animEffect>
                                  </p:childTnLst>
                                </p:cTn>
                              </p:par>
                            </p:childTnLst>
                          </p:cTn>
                        </p:par>
                        <p:par>
                          <p:cTn id="127" fill="hold" nodeType="afterGroup">
                            <p:stCondLst>
                              <p:cond delay="2000"/>
                            </p:stCondLst>
                            <p:childTnLst>
                              <p:par>
                                <p:cTn id="128" presetID="22" presetClass="entr" presetSubtype="1" fill="hold" nodeType="after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wipe(up)">
                                      <p:cBhvr>
                                        <p:cTn id="1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31" grpId="0"/>
      <p:bldP spid="35"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FFC91A-4903-4C23-A3BB-A88EEA7B182C}"/>
              </a:ext>
            </a:extLst>
          </p:cNvPr>
          <p:cNvSpPr txBox="1"/>
          <p:nvPr/>
        </p:nvSpPr>
        <p:spPr>
          <a:xfrm>
            <a:off x="1295400" y="914400"/>
            <a:ext cx="9982200" cy="1154162"/>
          </a:xfrm>
          <a:prstGeom prst="rect">
            <a:avLst/>
          </a:prstGeom>
          <a:noFill/>
        </p:spPr>
        <p:txBody>
          <a:bodyPr wrap="square">
            <a:spAutoFit/>
          </a:bodyPr>
          <a:lstStyle/>
          <a:p>
            <a:pPr algn="ctr">
              <a:spcBef>
                <a:spcPct val="50000"/>
              </a:spcBef>
            </a:pPr>
            <a:r>
              <a:rPr lang="en-US" altLang="en-US" sz="2300" i="1">
                <a:solidFill>
                  <a:srgbClr val="0070C0"/>
                </a:solidFill>
                <a:latin typeface="Arial" panose="020B0604020202020204" pitchFamily="34" charset="0"/>
                <a:cs typeface="Arial" panose="020B0604020202020204" pitchFamily="34" charset="0"/>
              </a:rPr>
              <a:t>Năng lượng của các phản ứng hạt nhân đã tạo ra một nguồn năng lượng mới cho nhân loại. Vậy những phản ứng hạt nhân nào đã được sử dụng? Cách khai thác các nguồn năng lượng ấy ra sao? </a:t>
            </a:r>
          </a:p>
        </p:txBody>
      </p:sp>
      <p:grpSp>
        <p:nvGrpSpPr>
          <p:cNvPr id="5" name="Group 56">
            <a:extLst>
              <a:ext uri="{FF2B5EF4-FFF2-40B4-BE49-F238E27FC236}">
                <a16:creationId xmlns:a16="http://schemas.microsoft.com/office/drawing/2014/main" id="{76045D90-E9D1-4137-A38F-E708D79C50E9}"/>
              </a:ext>
            </a:extLst>
          </p:cNvPr>
          <p:cNvGrpSpPr/>
          <p:nvPr/>
        </p:nvGrpSpPr>
        <p:grpSpPr>
          <a:xfrm>
            <a:off x="4297085" y="229160"/>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Đặt vấn đề</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sky, outdoor, smoke, factory&#10;&#10;Description automatically generated">
            <a:extLst>
              <a:ext uri="{FF2B5EF4-FFF2-40B4-BE49-F238E27FC236}">
                <a16:creationId xmlns:a16="http://schemas.microsoft.com/office/drawing/2014/main" id="{37C2C1EA-97F4-4402-BD4A-1501AF954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514600"/>
            <a:ext cx="5364480" cy="3352800"/>
          </a:xfrm>
          <a:prstGeom prst="rect">
            <a:avLst/>
          </a:prstGeom>
          <a:ln>
            <a:noFill/>
          </a:ln>
          <a:effectLst>
            <a:softEdge rad="112500"/>
          </a:effectLst>
        </p:spPr>
      </p:pic>
      <p:pic>
        <p:nvPicPr>
          <p:cNvPr id="13" name="Picture 12" descr="A volcano erupting with lava&#10;&#10;Description automatically generated with medium confidence">
            <a:extLst>
              <a:ext uri="{FF2B5EF4-FFF2-40B4-BE49-F238E27FC236}">
                <a16:creationId xmlns:a16="http://schemas.microsoft.com/office/drawing/2014/main" id="{10F8D988-FC9C-478C-940D-88EB3FE7BB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777" y="2514600"/>
            <a:ext cx="5251398" cy="3351118"/>
          </a:xfrm>
          <a:prstGeom prst="rect">
            <a:avLst/>
          </a:prstGeom>
          <a:ln>
            <a:noFill/>
          </a:ln>
          <a:effectLst>
            <a:softEdge rad="112500"/>
          </a:effectLst>
        </p:spPr>
      </p:pic>
    </p:spTree>
    <p:extLst>
      <p:ext uri="{BB962C8B-B14F-4D97-AF65-F5344CB8AC3E}">
        <p14:creationId xmlns:p14="http://schemas.microsoft.com/office/powerpoint/2010/main" val="136715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F21986-D143-4FE7-9D51-E94BC8412860}"/>
              </a:ext>
            </a:extLst>
          </p:cNvPr>
          <p:cNvSpPr txBox="1">
            <a:spLocks/>
          </p:cNvSpPr>
          <p:nvPr/>
        </p:nvSpPr>
        <p:spPr bwMode="gray">
          <a:xfrm>
            <a:off x="1671638" y="195263"/>
            <a:ext cx="8520112" cy="647700"/>
          </a:xfrm>
          <a:prstGeom prst="rect">
            <a:avLst/>
          </a:prstGeom>
          <a:noFill/>
          <a:ln w="9525">
            <a:noFill/>
            <a:miter lim="800000"/>
            <a:headEnd/>
            <a:tailEnd/>
          </a:ln>
        </p:spPr>
        <p:txBody>
          <a:bodyPr lIns="0" rIns="0"/>
          <a:lstStyle/>
          <a:p>
            <a:pPr eaLnBrk="0" hangingPunct="0">
              <a:lnSpc>
                <a:spcPct val="90000"/>
              </a:lnSpc>
              <a:defRPr/>
            </a:pPr>
            <a:r>
              <a:rPr lang="en-US" sz="2800" b="1" kern="0">
                <a:solidFill>
                  <a:schemeClr val="bg1"/>
                </a:solidFill>
                <a:latin typeface="Arial" panose="020B0604020202020204" pitchFamily="34" charset="0"/>
                <a:ea typeface="+mj-ea"/>
                <a:cs typeface="Arial" panose="020B0604020202020204" pitchFamily="34" charset="0"/>
              </a:rPr>
              <a:t>III. Lò phản ứng hạt nhân</a:t>
            </a:r>
            <a:br>
              <a:rPr lang="en-US" sz="2800" b="1" kern="0">
                <a:solidFill>
                  <a:schemeClr val="bg1"/>
                </a:solidFill>
                <a:latin typeface="Arial" panose="020B0604020202020204" pitchFamily="34" charset="0"/>
                <a:ea typeface="+mj-ea"/>
                <a:cs typeface="Arial" panose="020B0604020202020204" pitchFamily="34" charset="0"/>
              </a:rPr>
            </a:br>
            <a:endParaRPr lang="en-US" sz="2800" b="1" kern="0">
              <a:solidFill>
                <a:schemeClr val="bg1"/>
              </a:solidFill>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5A6497DE-6D1F-4D5E-BDF9-5B0D8B5E7C98}"/>
              </a:ext>
            </a:extLst>
          </p:cNvPr>
          <p:cNvSpPr txBox="1"/>
          <p:nvPr/>
        </p:nvSpPr>
        <p:spPr bwMode="auto">
          <a:xfrm>
            <a:off x="110917" y="1138442"/>
            <a:ext cx="6605767" cy="527804"/>
          </a:xfrm>
          <a:prstGeom prst="roundRect">
            <a:avLst/>
          </a:prstGeom>
          <a:no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i="1" u="sng">
                <a:solidFill>
                  <a:srgbClr val="00B050"/>
                </a:solidFill>
              </a:rPr>
              <a:t>*Nhiên liệu phân hạch </a:t>
            </a:r>
            <a:r>
              <a:rPr lang="en-US" altLang="en-US" sz="2500">
                <a:solidFill>
                  <a:srgbClr val="3A1FDB"/>
                </a:solidFill>
              </a:rPr>
              <a:t>: U235 hoặc Pu239</a:t>
            </a:r>
            <a:endParaRPr lang="en-US" altLang="en-US" sz="2500">
              <a:solidFill>
                <a:srgbClr val="0000FF"/>
              </a:solidFill>
            </a:endParaRPr>
          </a:p>
        </p:txBody>
      </p:sp>
      <p:sp>
        <p:nvSpPr>
          <p:cNvPr id="36868" name="Rounded Rectangle 13">
            <a:extLst>
              <a:ext uri="{FF2B5EF4-FFF2-40B4-BE49-F238E27FC236}">
                <a16:creationId xmlns:a16="http://schemas.microsoft.com/office/drawing/2014/main" id="{F964E603-3CFD-46FA-91B9-336D7E71D2B4}"/>
              </a:ext>
            </a:extLst>
          </p:cNvPr>
          <p:cNvSpPr>
            <a:spLocks noChangeArrowheads="1"/>
          </p:cNvSpPr>
          <p:nvPr/>
        </p:nvSpPr>
        <p:spPr bwMode="auto">
          <a:xfrm>
            <a:off x="5016501" y="3252788"/>
            <a:ext cx="1889125" cy="1123950"/>
          </a:xfrm>
          <a:prstGeom prst="roundRect">
            <a:avLst>
              <a:gd name="adj" fmla="val 16667"/>
            </a:avLst>
          </a:prstGeom>
          <a:noFill/>
          <a:ln w="38100" algn="ctr">
            <a:solidFill>
              <a:srgbClr val="1192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5" name="Picture 10" descr="Yellowcake">
            <a:extLst>
              <a:ext uri="{FF2B5EF4-FFF2-40B4-BE49-F238E27FC236}">
                <a16:creationId xmlns:a16="http://schemas.microsoft.com/office/drawing/2014/main" id="{96BEE8C7-4FF9-4958-9581-252ECC30B4E5}"/>
              </a:ext>
            </a:extLst>
          </p:cNvPr>
          <p:cNvPicPr>
            <a:picLocks noChangeAspect="1" noChangeArrowheads="1"/>
          </p:cNvPicPr>
          <p:nvPr/>
        </p:nvPicPr>
        <p:blipFill>
          <a:blip r:embed="rId2"/>
          <a:srcRect/>
          <a:stretch>
            <a:fillRect/>
          </a:stretch>
        </p:blipFill>
        <p:spPr bwMode="auto">
          <a:xfrm>
            <a:off x="7818085" y="1486916"/>
            <a:ext cx="3426573" cy="2561364"/>
          </a:xfrm>
          <a:prstGeom prst="rect">
            <a:avLst/>
          </a:prstGeom>
          <a:ln>
            <a:noFill/>
          </a:ln>
          <a:effectLst>
            <a:softEdge rad="112500"/>
          </a:effectLst>
        </p:spPr>
      </p:pic>
      <p:pic>
        <p:nvPicPr>
          <p:cNvPr id="36" name="Picture 4" descr="Waste Management">
            <a:extLst>
              <a:ext uri="{FF2B5EF4-FFF2-40B4-BE49-F238E27FC236}">
                <a16:creationId xmlns:a16="http://schemas.microsoft.com/office/drawing/2014/main" id="{2C9A737D-D07D-41D2-B311-39151883EC9F}"/>
              </a:ext>
            </a:extLst>
          </p:cNvPr>
          <p:cNvPicPr>
            <a:picLocks noChangeAspect="1" noChangeArrowheads="1"/>
          </p:cNvPicPr>
          <p:nvPr/>
        </p:nvPicPr>
        <p:blipFill>
          <a:blip r:embed="rId3"/>
          <a:srcRect t="10019" r="80"/>
          <a:stretch>
            <a:fillRect/>
          </a:stretch>
        </p:blipFill>
        <p:spPr bwMode="auto">
          <a:xfrm>
            <a:off x="669844" y="4279717"/>
            <a:ext cx="2946483" cy="2653391"/>
          </a:xfrm>
          <a:prstGeom prst="rect">
            <a:avLst/>
          </a:prstGeom>
          <a:ln>
            <a:noFill/>
          </a:ln>
          <a:effectLst>
            <a:softEdge rad="112500"/>
          </a:effectLst>
        </p:spPr>
      </p:pic>
      <p:sp>
        <p:nvSpPr>
          <p:cNvPr id="37" name="Rounded Rectangle 36">
            <a:extLst>
              <a:ext uri="{FF2B5EF4-FFF2-40B4-BE49-F238E27FC236}">
                <a16:creationId xmlns:a16="http://schemas.microsoft.com/office/drawing/2014/main" id="{1414FA98-BF89-4E22-BDCE-BFD1D7A0BB3C}"/>
              </a:ext>
            </a:extLst>
          </p:cNvPr>
          <p:cNvSpPr/>
          <p:nvPr/>
        </p:nvSpPr>
        <p:spPr>
          <a:xfrm>
            <a:off x="774151" y="4369515"/>
            <a:ext cx="2717812" cy="646986"/>
          </a:xfrm>
          <a:prstGeom prst="roundRect">
            <a:avLst/>
          </a:prstGeom>
          <a:no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a:solidFill>
                  <a:schemeClr val="bg1"/>
                </a:solidFill>
              </a:rPr>
              <a:t>chôn giữ để tránh phóng xạ ra môi trường</a:t>
            </a:r>
          </a:p>
        </p:txBody>
      </p:sp>
      <p:pic>
        <p:nvPicPr>
          <p:cNvPr id="38" name="Picture 2" descr="Fuel fabrication">
            <a:extLst>
              <a:ext uri="{FF2B5EF4-FFF2-40B4-BE49-F238E27FC236}">
                <a16:creationId xmlns:a16="http://schemas.microsoft.com/office/drawing/2014/main" id="{53ED3610-151F-4653-846E-86E9B15371B7}"/>
              </a:ext>
            </a:extLst>
          </p:cNvPr>
          <p:cNvPicPr>
            <a:picLocks noChangeAspect="1" noChangeArrowheads="1"/>
          </p:cNvPicPr>
          <p:nvPr/>
        </p:nvPicPr>
        <p:blipFill>
          <a:blip r:embed="rId4"/>
          <a:srcRect/>
          <a:stretch>
            <a:fillRect/>
          </a:stretch>
        </p:blipFill>
        <p:spPr bwMode="auto">
          <a:xfrm>
            <a:off x="7621708" y="4184186"/>
            <a:ext cx="3426573" cy="2569930"/>
          </a:xfrm>
          <a:prstGeom prst="rect">
            <a:avLst/>
          </a:prstGeom>
          <a:ln>
            <a:noFill/>
          </a:ln>
          <a:effectLst>
            <a:softEdge rad="112500"/>
          </a:effectLst>
        </p:spPr>
      </p:pic>
      <p:pic>
        <p:nvPicPr>
          <p:cNvPr id="77826" name="Picture 2" descr="http://econews.com.au/wp-content/uploads/2012/02/Yellowcake-uranium.jpg">
            <a:extLst>
              <a:ext uri="{FF2B5EF4-FFF2-40B4-BE49-F238E27FC236}">
                <a16:creationId xmlns:a16="http://schemas.microsoft.com/office/drawing/2014/main" id="{00CDDC04-78B7-4CAE-A0DE-3953730A5458}"/>
              </a:ext>
            </a:extLst>
          </p:cNvPr>
          <p:cNvPicPr>
            <a:picLocks noChangeAspect="1" noChangeArrowheads="1"/>
          </p:cNvPicPr>
          <p:nvPr/>
        </p:nvPicPr>
        <p:blipFill>
          <a:blip r:embed="rId5" cstate="print"/>
          <a:srcRect l="1535" t="10253"/>
          <a:stretch>
            <a:fillRect/>
          </a:stretch>
        </p:blipFill>
        <p:spPr bwMode="auto">
          <a:xfrm>
            <a:off x="669844" y="1667359"/>
            <a:ext cx="3025717" cy="2458331"/>
          </a:xfrm>
          <a:prstGeom prst="rect">
            <a:avLst/>
          </a:prstGeom>
          <a:ln>
            <a:noFill/>
          </a:ln>
          <a:effectLst>
            <a:softEdge rad="112500"/>
          </a:effectLst>
        </p:spPr>
      </p:pic>
      <p:sp>
        <p:nvSpPr>
          <p:cNvPr id="40" name="TextBox 39">
            <a:extLst>
              <a:ext uri="{FF2B5EF4-FFF2-40B4-BE49-F238E27FC236}">
                <a16:creationId xmlns:a16="http://schemas.microsoft.com/office/drawing/2014/main" id="{4B736630-E322-47E8-858F-049FA6438E1E}"/>
              </a:ext>
            </a:extLst>
          </p:cNvPr>
          <p:cNvSpPr txBox="1"/>
          <p:nvPr/>
        </p:nvSpPr>
        <p:spPr bwMode="auto">
          <a:xfrm>
            <a:off x="7872060" y="5003802"/>
            <a:ext cx="1289050" cy="409575"/>
          </a:xfrm>
          <a:prstGeom prst="roundRect">
            <a:avLst/>
          </a:prstGeom>
          <a:no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800" b="1">
                <a:solidFill>
                  <a:srgbClr val="FF0000"/>
                </a:solidFill>
              </a:rPr>
              <a:t>Dạng bột</a:t>
            </a:r>
            <a:endParaRPr lang="en-US" altLang="en-US" sz="1400" b="1">
              <a:solidFill>
                <a:srgbClr val="FF0000"/>
              </a:solidFill>
            </a:endParaRPr>
          </a:p>
        </p:txBody>
      </p:sp>
      <p:sp>
        <p:nvSpPr>
          <p:cNvPr id="42" name="TextBox 41">
            <a:extLst>
              <a:ext uri="{FF2B5EF4-FFF2-40B4-BE49-F238E27FC236}">
                <a16:creationId xmlns:a16="http://schemas.microsoft.com/office/drawing/2014/main" id="{4FB568FD-3585-4D06-A90A-7263E50529BF}"/>
              </a:ext>
            </a:extLst>
          </p:cNvPr>
          <p:cNvSpPr txBox="1"/>
          <p:nvPr/>
        </p:nvSpPr>
        <p:spPr bwMode="auto">
          <a:xfrm>
            <a:off x="8151137" y="6381599"/>
            <a:ext cx="1363663" cy="442912"/>
          </a:xfrm>
          <a:prstGeom prst="roundRect">
            <a:avLst/>
          </a:prstGeom>
          <a:no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0000"/>
                </a:solidFill>
              </a:rPr>
              <a:t>Dạng </a:t>
            </a:r>
            <a:r>
              <a:rPr lang="en-US" altLang="en-US" sz="1800" b="1">
                <a:solidFill>
                  <a:srgbClr val="FF0000"/>
                </a:solidFill>
              </a:rPr>
              <a:t>nén</a:t>
            </a:r>
            <a:endParaRPr lang="en-US" altLang="en-US" sz="1600" b="1">
              <a:solidFill>
                <a:srgbClr val="FF0000"/>
              </a:solidFill>
            </a:endParaRPr>
          </a:p>
        </p:txBody>
      </p:sp>
      <p:sp>
        <p:nvSpPr>
          <p:cNvPr id="43" name="TextBox 42">
            <a:extLst>
              <a:ext uri="{FF2B5EF4-FFF2-40B4-BE49-F238E27FC236}">
                <a16:creationId xmlns:a16="http://schemas.microsoft.com/office/drawing/2014/main" id="{01E9C455-E519-402B-A416-0D4D34C943E6}"/>
              </a:ext>
            </a:extLst>
          </p:cNvPr>
          <p:cNvSpPr txBox="1"/>
          <p:nvPr/>
        </p:nvSpPr>
        <p:spPr bwMode="auto">
          <a:xfrm>
            <a:off x="10154638" y="5844230"/>
            <a:ext cx="1057275" cy="919163"/>
          </a:xfrm>
          <a:prstGeom prst="roundRect">
            <a:avLst/>
          </a:prstGeom>
          <a:no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a:solidFill>
                  <a:srgbClr val="FF0000"/>
                </a:solidFill>
              </a:rPr>
              <a:t>Thanh nhiên liệu</a:t>
            </a:r>
          </a:p>
        </p:txBody>
      </p:sp>
      <p:grpSp>
        <p:nvGrpSpPr>
          <p:cNvPr id="36877" name="Group 33">
            <a:extLst>
              <a:ext uri="{FF2B5EF4-FFF2-40B4-BE49-F238E27FC236}">
                <a16:creationId xmlns:a16="http://schemas.microsoft.com/office/drawing/2014/main" id="{6E7567CD-4E72-40D2-9DF1-818096A45CF3}"/>
              </a:ext>
            </a:extLst>
          </p:cNvPr>
          <p:cNvGrpSpPr>
            <a:grpSpLocks/>
          </p:cNvGrpSpPr>
          <p:nvPr/>
        </p:nvGrpSpPr>
        <p:grpSpPr bwMode="auto">
          <a:xfrm>
            <a:off x="6148388" y="2820988"/>
            <a:ext cx="1776412" cy="863600"/>
            <a:chOff x="147644" y="4357018"/>
            <a:chExt cx="5338756" cy="862234"/>
          </a:xfrm>
        </p:grpSpPr>
        <p:grpSp>
          <p:nvGrpSpPr>
            <p:cNvPr id="3" name="Group 28">
              <a:extLst>
                <a:ext uri="{FF2B5EF4-FFF2-40B4-BE49-F238E27FC236}">
                  <a16:creationId xmlns:a16="http://schemas.microsoft.com/office/drawing/2014/main" id="{53505076-E084-4BEB-B13A-31B264005C4B}"/>
                </a:ext>
              </a:extLst>
            </p:cNvPr>
            <p:cNvGrpSpPr/>
            <p:nvPr/>
          </p:nvGrpSpPr>
          <p:grpSpPr>
            <a:xfrm>
              <a:off x="147644" y="4357018"/>
              <a:ext cx="5338756" cy="862234"/>
              <a:chOff x="0" y="0"/>
              <a:chExt cx="7600950" cy="2381250"/>
            </a:xfrm>
            <a:scene3d>
              <a:camera prst="orthographicFront">
                <a:rot lat="0" lon="0" rev="0"/>
              </a:camera>
              <a:lightRig rig="contrasting" dir="t">
                <a:rot lat="0" lon="0" rev="1200000"/>
              </a:lightRig>
            </a:scene3d>
          </p:grpSpPr>
          <p:sp>
            <p:nvSpPr>
              <p:cNvPr id="47" name="Rounded Rectangle 46">
                <a:extLst>
                  <a:ext uri="{FF2B5EF4-FFF2-40B4-BE49-F238E27FC236}">
                    <a16:creationId xmlns:a16="http://schemas.microsoft.com/office/drawing/2014/main" id="{41F76AFF-CEF2-4811-A5D0-E77C569CB4F5}"/>
                  </a:ext>
                </a:extLst>
              </p:cNvPr>
              <p:cNvSpPr/>
              <p:nvPr/>
            </p:nvSpPr>
            <p:spPr>
              <a:xfrm>
                <a:off x="0" y="0"/>
                <a:ext cx="7600950" cy="2381250"/>
              </a:xfrm>
              <a:prstGeom prst="roundRect">
                <a:avLst>
                  <a:gd name="adj" fmla="val 10000"/>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8" name="Rounded Rectangle 4">
                <a:extLst>
                  <a:ext uri="{FF2B5EF4-FFF2-40B4-BE49-F238E27FC236}">
                    <a16:creationId xmlns:a16="http://schemas.microsoft.com/office/drawing/2014/main" id="{5A816214-A41D-4F3F-9D9D-DF365A73A2AB}"/>
                  </a:ext>
                </a:extLst>
              </p:cNvPr>
              <p:cNvSpPr/>
              <p:nvPr/>
            </p:nvSpPr>
            <p:spPr>
              <a:xfrm>
                <a:off x="0" y="351325"/>
                <a:ext cx="7253016" cy="1500871"/>
              </a:xfrm>
              <a:prstGeom prst="rect">
                <a:avLst/>
              </a:prstGeom>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b="1">
                  <a:solidFill>
                    <a:schemeClr val="bg1"/>
                  </a:solidFill>
                  <a:latin typeface="Arial" panose="020B0604020202020204" pitchFamily="34" charset="0"/>
                  <a:cs typeface="Arial" panose="020B0604020202020204" pitchFamily="34" charset="0"/>
                </a:endParaRPr>
              </a:p>
            </p:txBody>
          </p:sp>
        </p:grpSp>
        <p:sp>
          <p:nvSpPr>
            <p:cNvPr id="46" name="Rounded Rectangle 4">
              <a:extLst>
                <a:ext uri="{FF2B5EF4-FFF2-40B4-BE49-F238E27FC236}">
                  <a16:creationId xmlns:a16="http://schemas.microsoft.com/office/drawing/2014/main" id="{3AECF464-F42C-40E7-99F6-0F3328FC5BE4}"/>
                </a:ext>
              </a:extLst>
            </p:cNvPr>
            <p:cNvSpPr/>
            <p:nvPr/>
          </p:nvSpPr>
          <p:spPr>
            <a:xfrm>
              <a:off x="462157" y="4484230"/>
              <a:ext cx="4779861" cy="55803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b="1">
                  <a:solidFill>
                    <a:schemeClr val="bg1"/>
                  </a:solidFill>
                  <a:latin typeface="Arial" panose="020B0604020202020204" pitchFamily="34" charset="0"/>
                  <a:cs typeface="Arial" panose="020B0604020202020204" pitchFamily="34" charset="0"/>
                </a:rPr>
                <a:t>Làm giàu U235</a:t>
              </a:r>
            </a:p>
          </p:txBody>
        </p:sp>
      </p:grpSp>
      <p:grpSp>
        <p:nvGrpSpPr>
          <p:cNvPr id="36878" name="Group 33">
            <a:extLst>
              <a:ext uri="{FF2B5EF4-FFF2-40B4-BE49-F238E27FC236}">
                <a16:creationId xmlns:a16="http://schemas.microsoft.com/office/drawing/2014/main" id="{F4C7E9DD-599E-4BA2-8F26-42B0B453BB6A}"/>
              </a:ext>
            </a:extLst>
          </p:cNvPr>
          <p:cNvGrpSpPr>
            <a:grpSpLocks/>
          </p:cNvGrpSpPr>
          <p:nvPr/>
        </p:nvGrpSpPr>
        <p:grpSpPr bwMode="auto">
          <a:xfrm>
            <a:off x="6237288" y="3946526"/>
            <a:ext cx="1778000" cy="862013"/>
            <a:chOff x="147644" y="4357018"/>
            <a:chExt cx="5338756" cy="862234"/>
          </a:xfrm>
        </p:grpSpPr>
        <p:grpSp>
          <p:nvGrpSpPr>
            <p:cNvPr id="6" name="Group 28">
              <a:extLst>
                <a:ext uri="{FF2B5EF4-FFF2-40B4-BE49-F238E27FC236}">
                  <a16:creationId xmlns:a16="http://schemas.microsoft.com/office/drawing/2014/main" id="{79752562-1A04-46EE-AA02-F82881D0AB13}"/>
                </a:ext>
              </a:extLst>
            </p:cNvPr>
            <p:cNvGrpSpPr/>
            <p:nvPr/>
          </p:nvGrpSpPr>
          <p:grpSpPr>
            <a:xfrm>
              <a:off x="147644" y="4357018"/>
              <a:ext cx="5338756" cy="862234"/>
              <a:chOff x="0" y="0"/>
              <a:chExt cx="7600950" cy="2381250"/>
            </a:xfrm>
            <a:scene3d>
              <a:camera prst="orthographicFront">
                <a:rot lat="0" lon="0" rev="0"/>
              </a:camera>
              <a:lightRig rig="contrasting" dir="t">
                <a:rot lat="0" lon="0" rev="1200000"/>
              </a:lightRig>
            </a:scene3d>
          </p:grpSpPr>
          <p:sp>
            <p:nvSpPr>
              <p:cNvPr id="52" name="Rounded Rectangle 51">
                <a:extLst>
                  <a:ext uri="{FF2B5EF4-FFF2-40B4-BE49-F238E27FC236}">
                    <a16:creationId xmlns:a16="http://schemas.microsoft.com/office/drawing/2014/main" id="{7ABE441E-2BD3-402D-9818-32F86862DF97}"/>
                  </a:ext>
                </a:extLst>
              </p:cNvPr>
              <p:cNvSpPr/>
              <p:nvPr/>
            </p:nvSpPr>
            <p:spPr>
              <a:xfrm>
                <a:off x="0" y="0"/>
                <a:ext cx="7600950" cy="2381250"/>
              </a:xfrm>
              <a:prstGeom prst="roundRect">
                <a:avLst>
                  <a:gd name="adj" fmla="val 10000"/>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3" name="Rounded Rectangle 4">
                <a:extLst>
                  <a:ext uri="{FF2B5EF4-FFF2-40B4-BE49-F238E27FC236}">
                    <a16:creationId xmlns:a16="http://schemas.microsoft.com/office/drawing/2014/main" id="{A131B299-22A0-44B4-9751-903DCDF9457E}"/>
                  </a:ext>
                </a:extLst>
              </p:cNvPr>
              <p:cNvSpPr/>
              <p:nvPr/>
            </p:nvSpPr>
            <p:spPr>
              <a:xfrm>
                <a:off x="0" y="351325"/>
                <a:ext cx="7253016" cy="1500871"/>
              </a:xfrm>
              <a:prstGeom prst="rect">
                <a:avLst/>
              </a:prstGeom>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b="1">
                  <a:solidFill>
                    <a:schemeClr val="bg1"/>
                  </a:solidFill>
                  <a:latin typeface="Arial" panose="020B0604020202020204" pitchFamily="34" charset="0"/>
                  <a:cs typeface="Arial" panose="020B0604020202020204" pitchFamily="34" charset="0"/>
                </a:endParaRPr>
              </a:p>
            </p:txBody>
          </p:sp>
        </p:grpSp>
        <p:sp>
          <p:nvSpPr>
            <p:cNvPr id="51" name="Rounded Rectangle 4">
              <a:extLst>
                <a:ext uri="{FF2B5EF4-FFF2-40B4-BE49-F238E27FC236}">
                  <a16:creationId xmlns:a16="http://schemas.microsoft.com/office/drawing/2014/main" id="{D020A9A9-AF4F-4F79-A242-0AE176DB204C}"/>
                </a:ext>
              </a:extLst>
            </p:cNvPr>
            <p:cNvSpPr/>
            <p:nvPr/>
          </p:nvSpPr>
          <p:spPr>
            <a:xfrm>
              <a:off x="462157" y="4484230"/>
              <a:ext cx="4779861" cy="55803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b="1">
                  <a:solidFill>
                    <a:schemeClr val="bg1"/>
                  </a:solidFill>
                  <a:latin typeface="Arial" panose="020B0604020202020204" pitchFamily="34" charset="0"/>
                  <a:cs typeface="Arial" panose="020B0604020202020204" pitchFamily="34" charset="0"/>
                </a:rPr>
                <a:t>Sử dụng</a:t>
              </a:r>
            </a:p>
          </p:txBody>
        </p:sp>
      </p:grpSp>
      <p:grpSp>
        <p:nvGrpSpPr>
          <p:cNvPr id="36879" name="Group 33">
            <a:extLst>
              <a:ext uri="{FF2B5EF4-FFF2-40B4-BE49-F238E27FC236}">
                <a16:creationId xmlns:a16="http://schemas.microsoft.com/office/drawing/2014/main" id="{EF5D33EF-BF59-4269-A33F-65B776908FE9}"/>
              </a:ext>
            </a:extLst>
          </p:cNvPr>
          <p:cNvGrpSpPr>
            <a:grpSpLocks/>
          </p:cNvGrpSpPr>
          <p:nvPr/>
        </p:nvGrpSpPr>
        <p:grpSpPr bwMode="auto">
          <a:xfrm>
            <a:off x="4038601" y="3946526"/>
            <a:ext cx="1776413" cy="862013"/>
            <a:chOff x="147644" y="4357018"/>
            <a:chExt cx="5338756" cy="862234"/>
          </a:xfrm>
        </p:grpSpPr>
        <p:grpSp>
          <p:nvGrpSpPr>
            <p:cNvPr id="9" name="Group 28">
              <a:extLst>
                <a:ext uri="{FF2B5EF4-FFF2-40B4-BE49-F238E27FC236}">
                  <a16:creationId xmlns:a16="http://schemas.microsoft.com/office/drawing/2014/main" id="{2D63DA4F-FE47-484D-8950-6133E187A433}"/>
                </a:ext>
              </a:extLst>
            </p:cNvPr>
            <p:cNvGrpSpPr/>
            <p:nvPr/>
          </p:nvGrpSpPr>
          <p:grpSpPr>
            <a:xfrm>
              <a:off x="147644" y="4357018"/>
              <a:ext cx="5338756" cy="862234"/>
              <a:chOff x="0" y="0"/>
              <a:chExt cx="7600950" cy="2381250"/>
            </a:xfrm>
            <a:scene3d>
              <a:camera prst="orthographicFront">
                <a:rot lat="0" lon="0" rev="0"/>
              </a:camera>
              <a:lightRig rig="contrasting" dir="t">
                <a:rot lat="0" lon="0" rev="1200000"/>
              </a:lightRig>
            </a:scene3d>
          </p:grpSpPr>
          <p:sp>
            <p:nvSpPr>
              <p:cNvPr id="57" name="Rounded Rectangle 56">
                <a:extLst>
                  <a:ext uri="{FF2B5EF4-FFF2-40B4-BE49-F238E27FC236}">
                    <a16:creationId xmlns:a16="http://schemas.microsoft.com/office/drawing/2014/main" id="{FE28D64C-8D2A-4481-9E4D-248EB5C04615}"/>
                  </a:ext>
                </a:extLst>
              </p:cNvPr>
              <p:cNvSpPr/>
              <p:nvPr/>
            </p:nvSpPr>
            <p:spPr>
              <a:xfrm>
                <a:off x="0" y="0"/>
                <a:ext cx="7600950" cy="2381250"/>
              </a:xfrm>
              <a:prstGeom prst="roundRect">
                <a:avLst>
                  <a:gd name="adj" fmla="val 10000"/>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8" name="Rounded Rectangle 4">
                <a:extLst>
                  <a:ext uri="{FF2B5EF4-FFF2-40B4-BE49-F238E27FC236}">
                    <a16:creationId xmlns:a16="http://schemas.microsoft.com/office/drawing/2014/main" id="{88AF361B-8593-4FCA-8157-D1B253F0A9AA}"/>
                  </a:ext>
                </a:extLst>
              </p:cNvPr>
              <p:cNvSpPr/>
              <p:nvPr/>
            </p:nvSpPr>
            <p:spPr>
              <a:xfrm>
                <a:off x="0" y="351325"/>
                <a:ext cx="7253016" cy="1500871"/>
              </a:xfrm>
              <a:prstGeom prst="rect">
                <a:avLst/>
              </a:prstGeom>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b="1">
                  <a:solidFill>
                    <a:schemeClr val="bg1"/>
                  </a:solidFill>
                  <a:latin typeface="Arial" panose="020B0604020202020204" pitchFamily="34" charset="0"/>
                  <a:cs typeface="Arial" panose="020B0604020202020204" pitchFamily="34" charset="0"/>
                </a:endParaRPr>
              </a:p>
            </p:txBody>
          </p:sp>
        </p:grpSp>
        <p:sp>
          <p:nvSpPr>
            <p:cNvPr id="56" name="Rounded Rectangle 4">
              <a:extLst>
                <a:ext uri="{FF2B5EF4-FFF2-40B4-BE49-F238E27FC236}">
                  <a16:creationId xmlns:a16="http://schemas.microsoft.com/office/drawing/2014/main" id="{B9FEA729-FD6D-42CD-99E7-1693EF4F5068}"/>
                </a:ext>
              </a:extLst>
            </p:cNvPr>
            <p:cNvSpPr/>
            <p:nvPr/>
          </p:nvSpPr>
          <p:spPr>
            <a:xfrm>
              <a:off x="462157" y="4484230"/>
              <a:ext cx="4779861" cy="55803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b="1">
                  <a:solidFill>
                    <a:schemeClr val="bg1"/>
                  </a:solidFill>
                  <a:latin typeface="Arial" panose="020B0604020202020204" pitchFamily="34" charset="0"/>
                  <a:cs typeface="Arial" panose="020B0604020202020204" pitchFamily="34" charset="0"/>
                </a:rPr>
                <a:t>Xử lý sau khi dùng</a:t>
              </a:r>
            </a:p>
          </p:txBody>
        </p:sp>
      </p:grpSp>
      <p:grpSp>
        <p:nvGrpSpPr>
          <p:cNvPr id="36880" name="Group 33">
            <a:extLst>
              <a:ext uri="{FF2B5EF4-FFF2-40B4-BE49-F238E27FC236}">
                <a16:creationId xmlns:a16="http://schemas.microsoft.com/office/drawing/2014/main" id="{832A65BE-B2D3-43F9-9F47-00CDEED01DB5}"/>
              </a:ext>
            </a:extLst>
          </p:cNvPr>
          <p:cNvGrpSpPr>
            <a:grpSpLocks/>
          </p:cNvGrpSpPr>
          <p:nvPr/>
        </p:nvGrpSpPr>
        <p:grpSpPr bwMode="auto">
          <a:xfrm>
            <a:off x="4016375" y="2851150"/>
            <a:ext cx="1778000" cy="863600"/>
            <a:chOff x="147644" y="4357018"/>
            <a:chExt cx="5338756" cy="862234"/>
          </a:xfrm>
        </p:grpSpPr>
        <p:grpSp>
          <p:nvGrpSpPr>
            <p:cNvPr id="11" name="Group 28">
              <a:extLst>
                <a:ext uri="{FF2B5EF4-FFF2-40B4-BE49-F238E27FC236}">
                  <a16:creationId xmlns:a16="http://schemas.microsoft.com/office/drawing/2014/main" id="{A83B9DFB-D37C-4E14-8B59-311DBA7EBCF6}"/>
                </a:ext>
              </a:extLst>
            </p:cNvPr>
            <p:cNvGrpSpPr/>
            <p:nvPr/>
          </p:nvGrpSpPr>
          <p:grpSpPr>
            <a:xfrm>
              <a:off x="147644" y="4357018"/>
              <a:ext cx="5338756" cy="862234"/>
              <a:chOff x="0" y="0"/>
              <a:chExt cx="7600950" cy="2381250"/>
            </a:xfrm>
            <a:scene3d>
              <a:camera prst="orthographicFront">
                <a:rot lat="0" lon="0" rev="0"/>
              </a:camera>
              <a:lightRig rig="contrasting" dir="t">
                <a:rot lat="0" lon="0" rev="1200000"/>
              </a:lightRig>
            </a:scene3d>
          </p:grpSpPr>
          <p:sp>
            <p:nvSpPr>
              <p:cNvPr id="62" name="Rounded Rectangle 61">
                <a:extLst>
                  <a:ext uri="{FF2B5EF4-FFF2-40B4-BE49-F238E27FC236}">
                    <a16:creationId xmlns:a16="http://schemas.microsoft.com/office/drawing/2014/main" id="{9025978A-C09C-4DA4-ABD7-5C31FF629EF3}"/>
                  </a:ext>
                </a:extLst>
              </p:cNvPr>
              <p:cNvSpPr/>
              <p:nvPr/>
            </p:nvSpPr>
            <p:spPr>
              <a:xfrm>
                <a:off x="0" y="0"/>
                <a:ext cx="7600950" cy="2381250"/>
              </a:xfrm>
              <a:prstGeom prst="roundRect">
                <a:avLst>
                  <a:gd name="adj" fmla="val 10000"/>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3" name="Rounded Rectangle 4">
                <a:extLst>
                  <a:ext uri="{FF2B5EF4-FFF2-40B4-BE49-F238E27FC236}">
                    <a16:creationId xmlns:a16="http://schemas.microsoft.com/office/drawing/2014/main" id="{FC864A66-5CD1-4E51-9374-F1E1913ADC32}"/>
                  </a:ext>
                </a:extLst>
              </p:cNvPr>
              <p:cNvSpPr/>
              <p:nvPr/>
            </p:nvSpPr>
            <p:spPr>
              <a:xfrm>
                <a:off x="0" y="351325"/>
                <a:ext cx="7253016" cy="1500871"/>
              </a:xfrm>
              <a:prstGeom prst="rect">
                <a:avLst/>
              </a:prstGeom>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endParaRPr lang="en-US" sz="2400" b="1">
                  <a:solidFill>
                    <a:schemeClr val="bg1"/>
                  </a:solidFill>
                  <a:latin typeface="Arial" panose="020B0604020202020204" pitchFamily="34" charset="0"/>
                  <a:cs typeface="Arial" panose="020B0604020202020204" pitchFamily="34" charset="0"/>
                </a:endParaRPr>
              </a:p>
            </p:txBody>
          </p:sp>
        </p:grpSp>
        <p:sp>
          <p:nvSpPr>
            <p:cNvPr id="61" name="Rounded Rectangle 4">
              <a:extLst>
                <a:ext uri="{FF2B5EF4-FFF2-40B4-BE49-F238E27FC236}">
                  <a16:creationId xmlns:a16="http://schemas.microsoft.com/office/drawing/2014/main" id="{6C7C9CF7-156A-4745-9122-36E46969CF70}"/>
                </a:ext>
              </a:extLst>
            </p:cNvPr>
            <p:cNvSpPr/>
            <p:nvPr/>
          </p:nvSpPr>
          <p:spPr>
            <a:xfrm>
              <a:off x="462157" y="4484230"/>
              <a:ext cx="4779861" cy="55803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8000">
                <a:lnSpc>
                  <a:spcPct val="90000"/>
                </a:lnSpc>
                <a:spcAft>
                  <a:spcPct val="35000"/>
                </a:spcAft>
                <a:defRPr/>
              </a:pPr>
              <a:r>
                <a:rPr lang="en-US" b="1">
                  <a:solidFill>
                    <a:schemeClr val="bg1"/>
                  </a:solidFill>
                  <a:latin typeface="Arial" panose="020B0604020202020204" pitchFamily="34" charset="0"/>
                  <a:cs typeface="Arial" panose="020B0604020202020204" pitchFamily="34" charset="0"/>
                </a:rPr>
                <a:t>Khai thác</a:t>
              </a:r>
            </a:p>
          </p:txBody>
        </p:sp>
      </p:grpSp>
      <p:grpSp>
        <p:nvGrpSpPr>
          <p:cNvPr id="39" name="Group 38">
            <a:extLst>
              <a:ext uri="{FF2B5EF4-FFF2-40B4-BE49-F238E27FC236}">
                <a16:creationId xmlns:a16="http://schemas.microsoft.com/office/drawing/2014/main" id="{815AAEAF-F288-47A1-B634-DD860CEF6083}"/>
              </a:ext>
            </a:extLst>
          </p:cNvPr>
          <p:cNvGrpSpPr/>
          <p:nvPr/>
        </p:nvGrpSpPr>
        <p:grpSpPr>
          <a:xfrm>
            <a:off x="-152400" y="222714"/>
            <a:ext cx="6062323" cy="505010"/>
            <a:chOff x="38033" y="2282878"/>
            <a:chExt cx="7543268" cy="704958"/>
          </a:xfrm>
        </p:grpSpPr>
        <p:grpSp>
          <p:nvGrpSpPr>
            <p:cNvPr id="41" name="Group 70">
              <a:extLst>
                <a:ext uri="{FF2B5EF4-FFF2-40B4-BE49-F238E27FC236}">
                  <a16:creationId xmlns:a16="http://schemas.microsoft.com/office/drawing/2014/main" id="{C3C521B4-AA86-4D08-B18C-65E9CF487550}"/>
                </a:ext>
              </a:extLst>
            </p:cNvPr>
            <p:cNvGrpSpPr>
              <a:grpSpLocks/>
            </p:cNvGrpSpPr>
            <p:nvPr/>
          </p:nvGrpSpPr>
          <p:grpSpPr bwMode="auto">
            <a:xfrm>
              <a:off x="368179" y="2294628"/>
              <a:ext cx="7213122" cy="693208"/>
              <a:chOff x="607010" y="3430752"/>
              <a:chExt cx="3714421" cy="1335216"/>
            </a:xfrm>
          </p:grpSpPr>
          <p:pic>
            <p:nvPicPr>
              <p:cNvPr id="49" name="Picture 48" descr="empty-green-rectangle">
                <a:extLst>
                  <a:ext uri="{FF2B5EF4-FFF2-40B4-BE49-F238E27FC236}">
                    <a16:creationId xmlns:a16="http://schemas.microsoft.com/office/drawing/2014/main" id="{1AC7FF80-45F1-42B8-9154-6A1278426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descr="green-top-faded">
                <a:extLst>
                  <a:ext uri="{FF2B5EF4-FFF2-40B4-BE49-F238E27FC236}">
                    <a16:creationId xmlns:a16="http://schemas.microsoft.com/office/drawing/2014/main" id="{09AAD97A-8D5F-47B9-85FD-2DF706560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Box 43">
              <a:extLst>
                <a:ext uri="{FF2B5EF4-FFF2-40B4-BE49-F238E27FC236}">
                  <a16:creationId xmlns:a16="http://schemas.microsoft.com/office/drawing/2014/main" id="{63F506A3-7D85-472E-919D-1FED686F9DF7}"/>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5" name="Rectangle 1026060">
              <a:extLst>
                <a:ext uri="{FF2B5EF4-FFF2-40B4-BE49-F238E27FC236}">
                  <a16:creationId xmlns:a16="http://schemas.microsoft.com/office/drawing/2014/main" id="{E1678F8F-D80F-4474-B22A-ACFCD4858C84}"/>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54" name="Content Placeholder 2">
            <a:extLst>
              <a:ext uri="{FF2B5EF4-FFF2-40B4-BE49-F238E27FC236}">
                <a16:creationId xmlns:a16="http://schemas.microsoft.com/office/drawing/2014/main" id="{29EE061B-AE43-4A10-8238-CE8341CC891B}"/>
              </a:ext>
            </a:extLst>
          </p:cNvPr>
          <p:cNvSpPr txBox="1">
            <a:spLocks/>
          </p:cNvSpPr>
          <p:nvPr/>
        </p:nvSpPr>
        <p:spPr bwMode="auto">
          <a:xfrm>
            <a:off x="354143" y="682458"/>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Phản ứng phân hạch có điều khiển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AC96DE-CB72-499A-8997-E377B0883780}"/>
              </a:ext>
            </a:extLst>
          </p:cNvPr>
          <p:cNvSpPr txBox="1">
            <a:spLocks/>
          </p:cNvSpPr>
          <p:nvPr/>
        </p:nvSpPr>
        <p:spPr bwMode="gray">
          <a:xfrm>
            <a:off x="1671638" y="195263"/>
            <a:ext cx="8520112" cy="647700"/>
          </a:xfrm>
          <a:prstGeom prst="rect">
            <a:avLst/>
          </a:prstGeom>
          <a:noFill/>
          <a:ln w="9525">
            <a:noFill/>
            <a:miter lim="800000"/>
            <a:headEnd/>
            <a:tailEnd/>
          </a:ln>
        </p:spPr>
        <p:txBody>
          <a:bodyPr lIns="0" rIns="0"/>
          <a:lstStyle/>
          <a:p>
            <a:pPr eaLnBrk="0" hangingPunct="0">
              <a:lnSpc>
                <a:spcPct val="90000"/>
              </a:lnSpc>
              <a:defRPr/>
            </a:pPr>
            <a:r>
              <a:rPr lang="en-US" sz="2800" b="1" kern="0">
                <a:solidFill>
                  <a:schemeClr val="bg1"/>
                </a:solidFill>
                <a:latin typeface="+mj-lt"/>
                <a:ea typeface="+mj-ea"/>
                <a:cs typeface="+mj-cs"/>
              </a:rPr>
              <a:t>III. Lò phản ứng hạt nhân</a:t>
            </a:r>
            <a:br>
              <a:rPr lang="en-US" sz="2800" b="1" kern="0">
                <a:solidFill>
                  <a:schemeClr val="bg1"/>
                </a:solidFill>
                <a:latin typeface="+mj-lt"/>
                <a:ea typeface="+mj-ea"/>
                <a:cs typeface="+mj-cs"/>
              </a:rPr>
            </a:br>
            <a:endParaRPr lang="en-US" sz="2800" b="1" kern="0">
              <a:solidFill>
                <a:schemeClr val="bg1"/>
              </a:solidFill>
              <a:latin typeface="+mj-lt"/>
              <a:ea typeface="+mj-ea"/>
              <a:cs typeface="+mj-cs"/>
            </a:endParaRPr>
          </a:p>
        </p:txBody>
      </p:sp>
      <p:sp>
        <p:nvSpPr>
          <p:cNvPr id="13" name="TextBox 12">
            <a:extLst>
              <a:ext uri="{FF2B5EF4-FFF2-40B4-BE49-F238E27FC236}">
                <a16:creationId xmlns:a16="http://schemas.microsoft.com/office/drawing/2014/main" id="{4CB95983-E4B5-4006-B82B-D146D3573B3A}"/>
              </a:ext>
            </a:extLst>
          </p:cNvPr>
          <p:cNvSpPr txBox="1"/>
          <p:nvPr/>
        </p:nvSpPr>
        <p:spPr bwMode="auto">
          <a:xfrm>
            <a:off x="3113748" y="1230288"/>
            <a:ext cx="7727156" cy="442674"/>
          </a:xfrm>
          <a:prstGeom prst="roundRect">
            <a:avLst/>
          </a:prstGeom>
          <a:no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3A1FDB"/>
                </a:solidFill>
              </a:rPr>
              <a:t> </a:t>
            </a:r>
            <a:r>
              <a:rPr lang="en-US" altLang="en-US" b="1">
                <a:solidFill>
                  <a:srgbClr val="3A1FDB"/>
                </a:solidFill>
                <a:cs typeface="Tahoma" panose="020B0604030504040204" pitchFamily="34" charset="0"/>
              </a:rPr>
              <a:t>Các chất có tác dụng hấp thụ nơtrôn (Bo hoặc cađimi)</a:t>
            </a:r>
            <a:endParaRPr lang="en-US" altLang="en-US" b="1">
              <a:solidFill>
                <a:srgbClr val="0000FF"/>
              </a:solidFill>
              <a:cs typeface="Tahoma" panose="020B0604030504040204" pitchFamily="34" charset="0"/>
            </a:endParaRPr>
          </a:p>
        </p:txBody>
      </p:sp>
      <p:sp>
        <p:nvSpPr>
          <p:cNvPr id="24" name="TextBox 23">
            <a:extLst>
              <a:ext uri="{FF2B5EF4-FFF2-40B4-BE49-F238E27FC236}">
                <a16:creationId xmlns:a16="http://schemas.microsoft.com/office/drawing/2014/main" id="{EAF2EBA6-6CFE-4393-9520-88555E7A26A8}"/>
              </a:ext>
            </a:extLst>
          </p:cNvPr>
          <p:cNvSpPr txBox="1"/>
          <p:nvPr/>
        </p:nvSpPr>
        <p:spPr bwMode="auto">
          <a:xfrm>
            <a:off x="4536966" y="1977139"/>
            <a:ext cx="5921374" cy="1123712"/>
          </a:xfrm>
          <a:prstGeom prst="roundRect">
            <a:avLst/>
          </a:prstGeom>
          <a:solidFill>
            <a:schemeClr val="bg1">
              <a:lumMod val="95000"/>
            </a:schemeClr>
          </a:solid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srgbClr val="FF0000"/>
                </a:solidFill>
                <a:cs typeface="Tahoma" panose="020B0604030504040204" pitchFamily="34" charset="0"/>
              </a:rPr>
              <a:t>Nếu s &gt; 1 : </a:t>
            </a:r>
            <a:r>
              <a:rPr lang="en-US" altLang="en-US">
                <a:cs typeface="Tahoma" panose="020B0604030504040204" pitchFamily="34" charset="0"/>
              </a:rPr>
              <a:t>các thanh điều khiển phải ngập sâu vào khu vực chứa nhiên liệu phân hạch để hấp thụ số nơtrôn thừa</a:t>
            </a:r>
            <a:endParaRPr lang="en-US" altLang="en-US" sz="1600">
              <a:cs typeface="Tahoma" panose="020B0604030504040204" pitchFamily="34" charset="0"/>
            </a:endParaRPr>
          </a:p>
        </p:txBody>
      </p:sp>
      <p:pic>
        <p:nvPicPr>
          <p:cNvPr id="37894" name="Picture 4" descr="http://www.earthlyissues.com/images/nuclear2pa.jpg">
            <a:extLst>
              <a:ext uri="{FF2B5EF4-FFF2-40B4-BE49-F238E27FC236}">
                <a16:creationId xmlns:a16="http://schemas.microsoft.com/office/drawing/2014/main" id="{5C37215B-E850-45D1-B2D6-FAAC8FB60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1" y="1761964"/>
            <a:ext cx="316388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3436563-FA27-4B59-A769-27B2212FDCD9}"/>
              </a:ext>
            </a:extLst>
          </p:cNvPr>
          <p:cNvSpPr txBox="1"/>
          <p:nvPr/>
        </p:nvSpPr>
        <p:spPr bwMode="auto">
          <a:xfrm>
            <a:off x="900115" y="2341402"/>
            <a:ext cx="2619375" cy="441325"/>
          </a:xfrm>
          <a:prstGeom prst="roundRect">
            <a:avLst/>
          </a:prstGeom>
          <a:solidFill>
            <a:schemeClr val="bg1">
              <a:lumMod val="95000"/>
            </a:schemeClr>
          </a:solid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a:cs typeface="Tahoma" panose="020B0604030504040204" pitchFamily="34" charset="0"/>
              </a:rPr>
              <a:t>Thanh điều khiển</a:t>
            </a:r>
            <a:endParaRPr lang="en-US" altLang="en-US" sz="1600" b="1">
              <a:cs typeface="Tahoma" panose="020B0604030504040204" pitchFamily="34" charset="0"/>
            </a:endParaRPr>
          </a:p>
        </p:txBody>
      </p:sp>
      <p:cxnSp>
        <p:nvCxnSpPr>
          <p:cNvPr id="37896" name="Straight Arrow Connector 29">
            <a:extLst>
              <a:ext uri="{FF2B5EF4-FFF2-40B4-BE49-F238E27FC236}">
                <a16:creationId xmlns:a16="http://schemas.microsoft.com/office/drawing/2014/main" id="{B39A55E3-3AEE-490A-99DC-32E4FE72EDDC}"/>
              </a:ext>
            </a:extLst>
          </p:cNvPr>
          <p:cNvCxnSpPr>
            <a:cxnSpLocks noChangeShapeType="1"/>
          </p:cNvCxnSpPr>
          <p:nvPr/>
        </p:nvCxnSpPr>
        <p:spPr bwMode="auto">
          <a:xfrm rot="16200000" flipH="1">
            <a:off x="1641477" y="3009739"/>
            <a:ext cx="1368425" cy="914400"/>
          </a:xfrm>
          <a:prstGeom prst="straightConnector1">
            <a:avLst/>
          </a:prstGeom>
          <a:noFill/>
          <a:ln w="38100" algn="ctr">
            <a:solidFill>
              <a:srgbClr val="FFFF00"/>
            </a:solidFill>
            <a:prstDash val="sysDash"/>
            <a:round/>
            <a:headEnd/>
            <a:tailEnd type="arrow" w="med" len="med"/>
          </a:ln>
        </p:spPr>
      </p:cxnSp>
      <p:cxnSp>
        <p:nvCxnSpPr>
          <p:cNvPr id="37897" name="Straight Arrow Connector 30">
            <a:extLst>
              <a:ext uri="{FF2B5EF4-FFF2-40B4-BE49-F238E27FC236}">
                <a16:creationId xmlns:a16="http://schemas.microsoft.com/office/drawing/2014/main" id="{7849202D-9802-4862-BE6C-004F5A0402B2}"/>
              </a:ext>
            </a:extLst>
          </p:cNvPr>
          <p:cNvCxnSpPr>
            <a:cxnSpLocks noChangeShapeType="1"/>
          </p:cNvCxnSpPr>
          <p:nvPr/>
        </p:nvCxnSpPr>
        <p:spPr bwMode="auto">
          <a:xfrm rot="5400000">
            <a:off x="704852" y="3706652"/>
            <a:ext cx="2087563" cy="239713"/>
          </a:xfrm>
          <a:prstGeom prst="straightConnector1">
            <a:avLst/>
          </a:prstGeom>
          <a:noFill/>
          <a:ln w="38100" algn="ctr">
            <a:solidFill>
              <a:srgbClr val="FFFF00"/>
            </a:solidFill>
            <a:prstDash val="sysDash"/>
            <a:round/>
            <a:headEnd/>
            <a:tailEnd type="arrow" w="med" len="med"/>
          </a:ln>
        </p:spPr>
      </p:cxnSp>
      <p:pic>
        <p:nvPicPr>
          <p:cNvPr id="37898" name="Picture 6" descr="http://emilms.fema.gov/IS3/FEMA_IS/is03/assets/REM04-02-110.jpg">
            <a:extLst>
              <a:ext uri="{FF2B5EF4-FFF2-40B4-BE49-F238E27FC236}">
                <a16:creationId xmlns:a16="http://schemas.microsoft.com/office/drawing/2014/main" id="{A055BB9C-D5C2-4DDD-9975-D9D896CB9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454401"/>
            <a:ext cx="360045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6DA1CCB3-2AF4-4E79-B7E0-B021FD8CD372}"/>
              </a:ext>
            </a:extLst>
          </p:cNvPr>
          <p:cNvSpPr txBox="1"/>
          <p:nvPr/>
        </p:nvSpPr>
        <p:spPr bwMode="auto">
          <a:xfrm>
            <a:off x="8535989" y="5516563"/>
            <a:ext cx="1292225" cy="1020762"/>
          </a:xfrm>
          <a:prstGeom prst="roundRect">
            <a:avLst/>
          </a:prstGeom>
          <a:solidFill>
            <a:schemeClr val="bg1">
              <a:lumMod val="95000"/>
            </a:schemeClr>
          </a:solid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800" b="1">
                <a:cs typeface="Tahoma" panose="020B0604030504040204" pitchFamily="34" charset="0"/>
              </a:rPr>
              <a:t>Notron bị hấp thụ</a:t>
            </a:r>
            <a:endParaRPr lang="en-US" altLang="en-US" sz="1400" b="1">
              <a:cs typeface="Tahoma" panose="020B0604030504040204" pitchFamily="34" charset="0"/>
            </a:endParaRPr>
          </a:p>
        </p:txBody>
      </p:sp>
      <p:sp>
        <p:nvSpPr>
          <p:cNvPr id="37" name="TextBox 36">
            <a:extLst>
              <a:ext uri="{FF2B5EF4-FFF2-40B4-BE49-F238E27FC236}">
                <a16:creationId xmlns:a16="http://schemas.microsoft.com/office/drawing/2014/main" id="{B0E1FA41-8AD0-4FAC-BF53-D173B585C7CE}"/>
              </a:ext>
            </a:extLst>
          </p:cNvPr>
          <p:cNvSpPr txBox="1"/>
          <p:nvPr/>
        </p:nvSpPr>
        <p:spPr bwMode="auto">
          <a:xfrm>
            <a:off x="6278564" y="3454400"/>
            <a:ext cx="2257425" cy="374650"/>
          </a:xfrm>
          <a:prstGeom prst="roundRect">
            <a:avLst/>
          </a:prstGeom>
          <a:solidFill>
            <a:schemeClr val="bg1">
              <a:lumMod val="95000"/>
            </a:schemeClr>
          </a:solid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b="1">
                <a:latin typeface="Tahoma" panose="020B0604030504040204" pitchFamily="34" charset="0"/>
                <a:cs typeface="Tahoma" panose="020B0604030504040204" pitchFamily="34" charset="0"/>
              </a:rPr>
              <a:t>Thanh điều khiển</a:t>
            </a:r>
            <a:endParaRPr lang="en-US" altLang="en-US" sz="1200" b="1">
              <a:cs typeface="Tahoma" panose="020B0604030504040204" pitchFamily="34" charset="0"/>
            </a:endParaRPr>
          </a:p>
        </p:txBody>
      </p:sp>
      <p:cxnSp>
        <p:nvCxnSpPr>
          <p:cNvPr id="37901" name="Straight Arrow Connector 37">
            <a:extLst>
              <a:ext uri="{FF2B5EF4-FFF2-40B4-BE49-F238E27FC236}">
                <a16:creationId xmlns:a16="http://schemas.microsoft.com/office/drawing/2014/main" id="{DD0780EC-5CF2-4D03-9C5C-BE256618376C}"/>
              </a:ext>
            </a:extLst>
          </p:cNvPr>
          <p:cNvCxnSpPr>
            <a:cxnSpLocks noChangeShapeType="1"/>
          </p:cNvCxnSpPr>
          <p:nvPr/>
        </p:nvCxnSpPr>
        <p:spPr bwMode="auto">
          <a:xfrm rot="10800000">
            <a:off x="8120064" y="5516563"/>
            <a:ext cx="655637" cy="254000"/>
          </a:xfrm>
          <a:prstGeom prst="straightConnector1">
            <a:avLst/>
          </a:prstGeom>
          <a:noFill/>
          <a:ln w="38100" algn="ctr">
            <a:solidFill>
              <a:srgbClr val="C00000"/>
            </a:solidFill>
            <a:prstDash val="sysDash"/>
            <a:round/>
            <a:headEnd/>
            <a:tailEnd type="arrow" w="med" len="med"/>
          </a:ln>
        </p:spPr>
      </p:cxnSp>
      <p:sp>
        <p:nvSpPr>
          <p:cNvPr id="16" name="TextBox 15">
            <a:extLst>
              <a:ext uri="{FF2B5EF4-FFF2-40B4-BE49-F238E27FC236}">
                <a16:creationId xmlns:a16="http://schemas.microsoft.com/office/drawing/2014/main" id="{E6BE1DBC-4B51-4FA6-A855-73286F5DCCE0}"/>
              </a:ext>
            </a:extLst>
          </p:cNvPr>
          <p:cNvSpPr txBox="1"/>
          <p:nvPr/>
        </p:nvSpPr>
        <p:spPr bwMode="auto">
          <a:xfrm>
            <a:off x="59470" y="1167512"/>
            <a:ext cx="3435349" cy="527804"/>
          </a:xfrm>
          <a:prstGeom prst="roundRect">
            <a:avLst/>
          </a:prstGeom>
          <a:no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b="1" u="sng">
                <a:solidFill>
                  <a:srgbClr val="00B050"/>
                </a:solidFill>
              </a:rPr>
              <a:t>*Thanh điều khiển</a:t>
            </a:r>
          </a:p>
        </p:txBody>
      </p:sp>
      <p:grpSp>
        <p:nvGrpSpPr>
          <p:cNvPr id="17" name="Group 16">
            <a:extLst>
              <a:ext uri="{FF2B5EF4-FFF2-40B4-BE49-F238E27FC236}">
                <a16:creationId xmlns:a16="http://schemas.microsoft.com/office/drawing/2014/main" id="{B20FD805-2AEC-4759-BD37-A9A0B0D2E97E}"/>
              </a:ext>
            </a:extLst>
          </p:cNvPr>
          <p:cNvGrpSpPr/>
          <p:nvPr/>
        </p:nvGrpSpPr>
        <p:grpSpPr>
          <a:xfrm>
            <a:off x="-152400" y="222714"/>
            <a:ext cx="6062323" cy="505010"/>
            <a:chOff x="38033" y="2282878"/>
            <a:chExt cx="7543268" cy="704958"/>
          </a:xfrm>
        </p:grpSpPr>
        <p:grpSp>
          <p:nvGrpSpPr>
            <p:cNvPr id="18" name="Group 70">
              <a:extLst>
                <a:ext uri="{FF2B5EF4-FFF2-40B4-BE49-F238E27FC236}">
                  <a16:creationId xmlns:a16="http://schemas.microsoft.com/office/drawing/2014/main" id="{FB2A5554-969E-4464-8963-315E15ED165D}"/>
                </a:ext>
              </a:extLst>
            </p:cNvPr>
            <p:cNvGrpSpPr>
              <a:grpSpLocks/>
            </p:cNvGrpSpPr>
            <p:nvPr/>
          </p:nvGrpSpPr>
          <p:grpSpPr bwMode="auto">
            <a:xfrm>
              <a:off x="368179" y="2294628"/>
              <a:ext cx="7213122" cy="693208"/>
              <a:chOff x="607010" y="3430752"/>
              <a:chExt cx="3714421" cy="1335216"/>
            </a:xfrm>
          </p:grpSpPr>
          <p:pic>
            <p:nvPicPr>
              <p:cNvPr id="21" name="Picture 20" descr="empty-green-rectangle">
                <a:extLst>
                  <a:ext uri="{FF2B5EF4-FFF2-40B4-BE49-F238E27FC236}">
                    <a16:creationId xmlns:a16="http://schemas.microsoft.com/office/drawing/2014/main" id="{824CE2EC-0181-42A8-BD34-930E496B0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green-top-faded">
                <a:extLst>
                  <a:ext uri="{FF2B5EF4-FFF2-40B4-BE49-F238E27FC236}">
                    <a16:creationId xmlns:a16="http://schemas.microsoft.com/office/drawing/2014/main" id="{4A01D72E-C477-42E1-AE5E-7B9857411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632863BC-1345-404C-B53F-4F9FCD9BEF8F}"/>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9AE0E08-2B9D-41E2-A1E8-871231FE82DE}"/>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25" name="Content Placeholder 2">
            <a:extLst>
              <a:ext uri="{FF2B5EF4-FFF2-40B4-BE49-F238E27FC236}">
                <a16:creationId xmlns:a16="http://schemas.microsoft.com/office/drawing/2014/main" id="{9766B094-8EF1-407B-8CFD-96BEC7138F92}"/>
              </a:ext>
            </a:extLst>
          </p:cNvPr>
          <p:cNvSpPr txBox="1">
            <a:spLocks/>
          </p:cNvSpPr>
          <p:nvPr/>
        </p:nvSpPr>
        <p:spPr bwMode="auto">
          <a:xfrm>
            <a:off x="354143" y="682458"/>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Phản ứng phân hạch có điều khiển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264D03-191F-4FB6-BD69-88CB5C8DD3F8}"/>
              </a:ext>
            </a:extLst>
          </p:cNvPr>
          <p:cNvSpPr txBox="1">
            <a:spLocks/>
          </p:cNvSpPr>
          <p:nvPr/>
        </p:nvSpPr>
        <p:spPr bwMode="gray">
          <a:xfrm>
            <a:off x="1671638" y="195263"/>
            <a:ext cx="8520112" cy="647700"/>
          </a:xfrm>
          <a:prstGeom prst="rect">
            <a:avLst/>
          </a:prstGeom>
          <a:noFill/>
          <a:ln w="9525">
            <a:noFill/>
            <a:miter lim="800000"/>
            <a:headEnd/>
            <a:tailEnd/>
          </a:ln>
        </p:spPr>
        <p:txBody>
          <a:bodyPr lIns="0" rIns="0"/>
          <a:lstStyle/>
          <a:p>
            <a:pPr eaLnBrk="0" hangingPunct="0">
              <a:lnSpc>
                <a:spcPct val="90000"/>
              </a:lnSpc>
              <a:defRPr/>
            </a:pPr>
            <a:r>
              <a:rPr lang="en-US" sz="2800" b="1" kern="0">
                <a:solidFill>
                  <a:schemeClr val="bg1"/>
                </a:solidFill>
                <a:latin typeface="+mj-lt"/>
                <a:ea typeface="+mj-ea"/>
                <a:cs typeface="+mj-cs"/>
              </a:rPr>
              <a:t>III. Lò phản ứng hạt nhân</a:t>
            </a:r>
            <a:br>
              <a:rPr lang="en-US" sz="2800" b="1" kern="0">
                <a:solidFill>
                  <a:schemeClr val="bg1"/>
                </a:solidFill>
                <a:latin typeface="+mj-lt"/>
                <a:ea typeface="+mj-ea"/>
                <a:cs typeface="+mj-cs"/>
              </a:rPr>
            </a:br>
            <a:endParaRPr lang="en-US" sz="2800" b="1" kern="0">
              <a:solidFill>
                <a:schemeClr val="bg1"/>
              </a:solidFill>
              <a:latin typeface="+mj-lt"/>
              <a:ea typeface="+mj-ea"/>
              <a:cs typeface="+mj-cs"/>
            </a:endParaRPr>
          </a:p>
        </p:txBody>
      </p:sp>
      <p:pic>
        <p:nvPicPr>
          <p:cNvPr id="67592" name="Picture 8" descr="http://img400.imageshack.us/img400/6214/432zb3.png">
            <a:extLst>
              <a:ext uri="{FF2B5EF4-FFF2-40B4-BE49-F238E27FC236}">
                <a16:creationId xmlns:a16="http://schemas.microsoft.com/office/drawing/2014/main" id="{9E4955B9-EBBB-4FFB-8249-B9C60F1EAB8D}"/>
              </a:ext>
            </a:extLst>
          </p:cNvPr>
          <p:cNvPicPr>
            <a:picLocks noChangeAspect="1" noChangeArrowheads="1"/>
          </p:cNvPicPr>
          <p:nvPr/>
        </p:nvPicPr>
        <p:blipFill>
          <a:blip r:embed="rId2"/>
          <a:srcRect/>
          <a:stretch>
            <a:fillRect/>
          </a:stretch>
        </p:blipFill>
        <p:spPr bwMode="auto">
          <a:xfrm>
            <a:off x="232965" y="3730894"/>
            <a:ext cx="6470200" cy="3161095"/>
          </a:xfrm>
          <a:prstGeom prst="rect">
            <a:avLst/>
          </a:prstGeom>
          <a:ln>
            <a:noFill/>
          </a:ln>
          <a:effectLst>
            <a:softEdge rad="112500"/>
          </a:effectLst>
        </p:spPr>
      </p:pic>
      <p:cxnSp>
        <p:nvCxnSpPr>
          <p:cNvPr id="38916" name="Straight Arrow Connector 20">
            <a:extLst>
              <a:ext uri="{FF2B5EF4-FFF2-40B4-BE49-F238E27FC236}">
                <a16:creationId xmlns:a16="http://schemas.microsoft.com/office/drawing/2014/main" id="{1D8626FE-95BA-41A0-B0DA-3E294B1265DF}"/>
              </a:ext>
            </a:extLst>
          </p:cNvPr>
          <p:cNvCxnSpPr>
            <a:cxnSpLocks noChangeShapeType="1"/>
          </p:cNvCxnSpPr>
          <p:nvPr/>
        </p:nvCxnSpPr>
        <p:spPr bwMode="auto">
          <a:xfrm flipH="1">
            <a:off x="1143000" y="2479144"/>
            <a:ext cx="42923" cy="2321456"/>
          </a:xfrm>
          <a:prstGeom prst="straightConnector1">
            <a:avLst/>
          </a:prstGeom>
          <a:noFill/>
          <a:ln w="38100" algn="ctr">
            <a:solidFill>
              <a:srgbClr val="C00000"/>
            </a:solidFill>
            <a:prstDash val="sysDash"/>
            <a:round/>
            <a:headEnd/>
            <a:tailEnd type="arrow" w="med" len="med"/>
          </a:ln>
        </p:spPr>
      </p:cxnSp>
      <p:sp>
        <p:nvSpPr>
          <p:cNvPr id="25" name="TextBox 24">
            <a:extLst>
              <a:ext uri="{FF2B5EF4-FFF2-40B4-BE49-F238E27FC236}">
                <a16:creationId xmlns:a16="http://schemas.microsoft.com/office/drawing/2014/main" id="{81D967C1-F4B6-4E0C-B5B4-0D967BD0CEB9}"/>
              </a:ext>
            </a:extLst>
          </p:cNvPr>
          <p:cNvSpPr txBox="1"/>
          <p:nvPr/>
        </p:nvSpPr>
        <p:spPr bwMode="auto">
          <a:xfrm>
            <a:off x="141739" y="1831444"/>
            <a:ext cx="3556000" cy="647700"/>
          </a:xfrm>
          <a:prstGeom prst="roundRect">
            <a:avLst/>
          </a:prstGeom>
          <a:solidFill>
            <a:schemeClr val="bg1">
              <a:lumMod val="95000"/>
            </a:schemeClr>
          </a:solidFill>
        </p:spPr>
        <p:txBody>
          <a:bodyPr>
            <a:spAutoFit/>
          </a:bodyPr>
          <a:lstStyle>
            <a:lvl1pPr marL="342900" indent="-342900"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buFontTx/>
              <a:buAutoNum type="arabicPeriod"/>
            </a:pPr>
            <a:r>
              <a:rPr lang="en-US" altLang="en-US" sz="1600"/>
              <a:t>Nước bị nóng lên bởi nhiệt lượng tỏa ra từ phản ứng</a:t>
            </a:r>
          </a:p>
        </p:txBody>
      </p:sp>
      <p:sp>
        <p:nvSpPr>
          <p:cNvPr id="27" name="TextBox 26">
            <a:extLst>
              <a:ext uri="{FF2B5EF4-FFF2-40B4-BE49-F238E27FC236}">
                <a16:creationId xmlns:a16="http://schemas.microsoft.com/office/drawing/2014/main" id="{089812EE-8D22-4956-8684-519D99060E79}"/>
              </a:ext>
            </a:extLst>
          </p:cNvPr>
          <p:cNvSpPr txBox="1"/>
          <p:nvPr/>
        </p:nvSpPr>
        <p:spPr bwMode="auto">
          <a:xfrm>
            <a:off x="1450913" y="2548247"/>
            <a:ext cx="3121025" cy="646986"/>
          </a:xfrm>
          <a:prstGeom prst="roundRect">
            <a:avLst/>
          </a:prstGeom>
          <a:solidFill>
            <a:schemeClr val="bg1">
              <a:lumMod val="95000"/>
            </a:schemeClr>
          </a:solidFill>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a:t>2.  Nước nóng truyền nhiệt ra bên ngoài làm bay hơi  nước</a:t>
            </a:r>
          </a:p>
        </p:txBody>
      </p:sp>
      <p:sp>
        <p:nvSpPr>
          <p:cNvPr id="28" name="TextBox 27">
            <a:extLst>
              <a:ext uri="{FF2B5EF4-FFF2-40B4-BE49-F238E27FC236}">
                <a16:creationId xmlns:a16="http://schemas.microsoft.com/office/drawing/2014/main" id="{24A789D5-1678-47CA-8266-99E3E15C54ED}"/>
              </a:ext>
            </a:extLst>
          </p:cNvPr>
          <p:cNvSpPr txBox="1"/>
          <p:nvPr/>
        </p:nvSpPr>
        <p:spPr bwMode="auto">
          <a:xfrm>
            <a:off x="2794199" y="3394806"/>
            <a:ext cx="3034601" cy="374571"/>
          </a:xfrm>
          <a:prstGeom prst="roundRect">
            <a:avLst/>
          </a:prstGeom>
          <a:solidFill>
            <a:schemeClr val="bg1">
              <a:lumMod val="95000"/>
            </a:schemeClr>
          </a:solidFill>
        </p:spPr>
        <p:txBody>
          <a:bodyPr wrap="square">
            <a:spAutoFit/>
          </a:bodyPr>
          <a:lstStyle>
            <a:lvl1pPr marL="342900" indent="-342900"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a:t>3.  Hơi nước làm quay tuabin </a:t>
            </a:r>
          </a:p>
        </p:txBody>
      </p:sp>
      <p:cxnSp>
        <p:nvCxnSpPr>
          <p:cNvPr id="38921" name="Straight Arrow Connector 33">
            <a:extLst>
              <a:ext uri="{FF2B5EF4-FFF2-40B4-BE49-F238E27FC236}">
                <a16:creationId xmlns:a16="http://schemas.microsoft.com/office/drawing/2014/main" id="{B726E614-F7ED-45D4-B64B-8E553853E824}"/>
              </a:ext>
            </a:extLst>
          </p:cNvPr>
          <p:cNvCxnSpPr>
            <a:cxnSpLocks noChangeShapeType="1"/>
          </p:cNvCxnSpPr>
          <p:nvPr/>
        </p:nvCxnSpPr>
        <p:spPr bwMode="auto">
          <a:xfrm>
            <a:off x="2554637" y="3264336"/>
            <a:ext cx="0" cy="1146720"/>
          </a:xfrm>
          <a:prstGeom prst="straightConnector1">
            <a:avLst/>
          </a:prstGeom>
          <a:noFill/>
          <a:ln w="38100" algn="ctr">
            <a:solidFill>
              <a:srgbClr val="C00000"/>
            </a:solidFill>
            <a:prstDash val="sysDash"/>
            <a:round/>
            <a:headEnd/>
            <a:tailEnd type="arrow" w="med" len="med"/>
          </a:ln>
        </p:spPr>
      </p:cxnSp>
      <p:cxnSp>
        <p:nvCxnSpPr>
          <p:cNvPr id="38922" name="Straight Arrow Connector 40">
            <a:extLst>
              <a:ext uri="{FF2B5EF4-FFF2-40B4-BE49-F238E27FC236}">
                <a16:creationId xmlns:a16="http://schemas.microsoft.com/office/drawing/2014/main" id="{43BFA80D-8A9A-4626-9C3D-946F6306F048}"/>
              </a:ext>
            </a:extLst>
          </p:cNvPr>
          <p:cNvCxnSpPr>
            <a:cxnSpLocks noChangeShapeType="1"/>
          </p:cNvCxnSpPr>
          <p:nvPr/>
        </p:nvCxnSpPr>
        <p:spPr bwMode="auto">
          <a:xfrm>
            <a:off x="5305077" y="4800600"/>
            <a:ext cx="0" cy="1676400"/>
          </a:xfrm>
          <a:prstGeom prst="straightConnector1">
            <a:avLst/>
          </a:prstGeom>
          <a:noFill/>
          <a:ln w="38100" algn="ctr">
            <a:solidFill>
              <a:srgbClr val="C00000"/>
            </a:solidFill>
            <a:prstDash val="sysDash"/>
            <a:round/>
            <a:headEnd/>
            <a:tailEnd type="arrow" w="med" len="med"/>
          </a:ln>
        </p:spPr>
      </p:cxnSp>
      <p:cxnSp>
        <p:nvCxnSpPr>
          <p:cNvPr id="38923" name="Straight Arrow Connector 45">
            <a:extLst>
              <a:ext uri="{FF2B5EF4-FFF2-40B4-BE49-F238E27FC236}">
                <a16:creationId xmlns:a16="http://schemas.microsoft.com/office/drawing/2014/main" id="{FB8BB943-8452-4772-9599-9B1F214EE1CD}"/>
              </a:ext>
            </a:extLst>
          </p:cNvPr>
          <p:cNvCxnSpPr>
            <a:cxnSpLocks noChangeShapeType="1"/>
          </p:cNvCxnSpPr>
          <p:nvPr/>
        </p:nvCxnSpPr>
        <p:spPr bwMode="auto">
          <a:xfrm>
            <a:off x="4031309" y="4052658"/>
            <a:ext cx="0" cy="451048"/>
          </a:xfrm>
          <a:prstGeom prst="straightConnector1">
            <a:avLst/>
          </a:prstGeom>
          <a:noFill/>
          <a:ln w="38100" algn="ctr">
            <a:solidFill>
              <a:srgbClr val="C00000"/>
            </a:solidFill>
            <a:prstDash val="sysDash"/>
            <a:round/>
            <a:headEnd/>
            <a:tailEnd type="arrow" w="med" len="med"/>
          </a:ln>
        </p:spPr>
      </p:cxnSp>
      <p:sp>
        <p:nvSpPr>
          <p:cNvPr id="15" name="TextBox 14">
            <a:extLst>
              <a:ext uri="{FF2B5EF4-FFF2-40B4-BE49-F238E27FC236}">
                <a16:creationId xmlns:a16="http://schemas.microsoft.com/office/drawing/2014/main" id="{B100DB3C-F87F-415E-86B1-08C73192E675}"/>
              </a:ext>
            </a:extLst>
          </p:cNvPr>
          <p:cNvSpPr txBox="1"/>
          <p:nvPr/>
        </p:nvSpPr>
        <p:spPr bwMode="auto">
          <a:xfrm>
            <a:off x="110917" y="1138442"/>
            <a:ext cx="2327483" cy="527804"/>
          </a:xfrm>
          <a:prstGeom prst="roundRect">
            <a:avLst/>
          </a:prstGeom>
          <a:noFill/>
        </p:spPr>
        <p:txBody>
          <a:bodyPr wrap="square">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i="1" u="sng">
                <a:solidFill>
                  <a:srgbClr val="00B050"/>
                </a:solidFill>
              </a:rPr>
              <a:t>*Tải nhiệt</a:t>
            </a:r>
            <a:endParaRPr lang="en-US" altLang="en-US" sz="2500">
              <a:solidFill>
                <a:srgbClr val="0000FF"/>
              </a:solidFill>
            </a:endParaRPr>
          </a:p>
        </p:txBody>
      </p:sp>
      <p:grpSp>
        <p:nvGrpSpPr>
          <p:cNvPr id="16" name="Group 15">
            <a:extLst>
              <a:ext uri="{FF2B5EF4-FFF2-40B4-BE49-F238E27FC236}">
                <a16:creationId xmlns:a16="http://schemas.microsoft.com/office/drawing/2014/main" id="{0DFCC866-CDB5-4DF6-8737-80C0D4D680D4}"/>
              </a:ext>
            </a:extLst>
          </p:cNvPr>
          <p:cNvGrpSpPr/>
          <p:nvPr/>
        </p:nvGrpSpPr>
        <p:grpSpPr>
          <a:xfrm>
            <a:off x="-152400" y="222714"/>
            <a:ext cx="6062323" cy="505010"/>
            <a:chOff x="38033" y="2282878"/>
            <a:chExt cx="7543268" cy="704958"/>
          </a:xfrm>
        </p:grpSpPr>
        <p:grpSp>
          <p:nvGrpSpPr>
            <p:cNvPr id="17" name="Group 70">
              <a:extLst>
                <a:ext uri="{FF2B5EF4-FFF2-40B4-BE49-F238E27FC236}">
                  <a16:creationId xmlns:a16="http://schemas.microsoft.com/office/drawing/2014/main" id="{3D0F91A6-08AD-480D-B82C-60AE134FF478}"/>
                </a:ext>
              </a:extLst>
            </p:cNvPr>
            <p:cNvGrpSpPr>
              <a:grpSpLocks/>
            </p:cNvGrpSpPr>
            <p:nvPr/>
          </p:nvGrpSpPr>
          <p:grpSpPr bwMode="auto">
            <a:xfrm>
              <a:off x="368179" y="2294628"/>
              <a:ext cx="7213122" cy="693208"/>
              <a:chOff x="607010" y="3430752"/>
              <a:chExt cx="3714421" cy="1335216"/>
            </a:xfrm>
          </p:grpSpPr>
          <p:pic>
            <p:nvPicPr>
              <p:cNvPr id="20" name="Picture 19" descr="empty-green-rectangle">
                <a:extLst>
                  <a:ext uri="{FF2B5EF4-FFF2-40B4-BE49-F238E27FC236}">
                    <a16:creationId xmlns:a16="http://schemas.microsoft.com/office/drawing/2014/main" id="{C06912CC-66DE-4FC5-8BDA-DB6DAE195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green-top-faded">
                <a:extLst>
                  <a:ext uri="{FF2B5EF4-FFF2-40B4-BE49-F238E27FC236}">
                    <a16:creationId xmlns:a16="http://schemas.microsoft.com/office/drawing/2014/main" id="{61A066B2-B920-41F2-A96B-C8E9DC954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86F302BF-23E1-462C-A34D-6D9EB0660A77}"/>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59D9B9BB-85AB-4775-81D1-91D38A2349F5}"/>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i="1">
                  <a:cs typeface="Arial" panose="020B0604020202020204" pitchFamily="34" charset="0"/>
                </a:rPr>
                <a:t>Năng lượng phân hạch</a:t>
              </a:r>
              <a:endParaRPr lang="en-US" sz="2500" i="1" dirty="0">
                <a:cs typeface="Arial" panose="020B0604020202020204" pitchFamily="34" charset="0"/>
              </a:endParaRPr>
            </a:p>
          </p:txBody>
        </p:sp>
      </p:grpSp>
      <p:sp>
        <p:nvSpPr>
          <p:cNvPr id="22" name="Content Placeholder 2">
            <a:extLst>
              <a:ext uri="{FF2B5EF4-FFF2-40B4-BE49-F238E27FC236}">
                <a16:creationId xmlns:a16="http://schemas.microsoft.com/office/drawing/2014/main" id="{BE2E0141-F67B-42A1-9BA6-CF056C6ED8C4}"/>
              </a:ext>
            </a:extLst>
          </p:cNvPr>
          <p:cNvSpPr txBox="1">
            <a:spLocks/>
          </p:cNvSpPr>
          <p:nvPr/>
        </p:nvSpPr>
        <p:spPr bwMode="auto">
          <a:xfrm>
            <a:off x="354143" y="682458"/>
            <a:ext cx="6424532" cy="4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3. Phản ứng phân hạch có điều khiển</a:t>
            </a:r>
          </a:p>
        </p:txBody>
      </p:sp>
      <p:pic>
        <p:nvPicPr>
          <p:cNvPr id="23" name="Picture 22" descr="A picture containing sky, outdoor, smoke, factory&#10;&#10;Description automatically generated">
            <a:extLst>
              <a:ext uri="{FF2B5EF4-FFF2-40B4-BE49-F238E27FC236}">
                <a16:creationId xmlns:a16="http://schemas.microsoft.com/office/drawing/2014/main" id="{1130755F-50B0-4EE0-B864-BA12A9881526}"/>
              </a:ext>
            </a:extLst>
          </p:cNvPr>
          <p:cNvPicPr>
            <a:picLocks noChangeAspect="1"/>
          </p:cNvPicPr>
          <p:nvPr/>
        </p:nvPicPr>
        <p:blipFill rotWithShape="1">
          <a:blip r:embed="rId5">
            <a:extLst>
              <a:ext uri="{28A0092B-C50C-407E-A947-70E740481C1C}">
                <a14:useLocalDpi xmlns:a14="http://schemas.microsoft.com/office/drawing/2010/main" val="0"/>
              </a:ext>
            </a:extLst>
          </a:blip>
          <a:srcRect t="-4017" r="27365" b="1"/>
          <a:stretch/>
        </p:blipFill>
        <p:spPr>
          <a:xfrm>
            <a:off x="6886925" y="1997096"/>
            <a:ext cx="5222980" cy="4674705"/>
          </a:xfrm>
          <a:prstGeom prst="rect">
            <a:avLst/>
          </a:prstGeom>
          <a:ln>
            <a:noFill/>
          </a:ln>
          <a:effectLst>
            <a:softEdge rad="112500"/>
          </a:effectLst>
        </p:spPr>
      </p:pic>
      <p:sp>
        <p:nvSpPr>
          <p:cNvPr id="35" name="TextBox 34">
            <a:extLst>
              <a:ext uri="{FF2B5EF4-FFF2-40B4-BE49-F238E27FC236}">
                <a16:creationId xmlns:a16="http://schemas.microsoft.com/office/drawing/2014/main" id="{552C2534-4F53-4BE3-943C-37E9A6031C6D}"/>
              </a:ext>
            </a:extLst>
          </p:cNvPr>
          <p:cNvSpPr txBox="1"/>
          <p:nvPr/>
        </p:nvSpPr>
        <p:spPr bwMode="auto">
          <a:xfrm>
            <a:off x="4548643" y="3954689"/>
            <a:ext cx="2417762" cy="646986"/>
          </a:xfrm>
          <a:prstGeom prst="roundRect">
            <a:avLst/>
          </a:prstGeom>
          <a:solidFill>
            <a:schemeClr val="bg1">
              <a:lumMod val="95000"/>
            </a:schemeClr>
          </a:solidFill>
        </p:spPr>
        <p:txBody>
          <a:bodyPr wrap="square">
            <a:spAutoFit/>
          </a:bodyPr>
          <a:lstStyle>
            <a:lvl1pPr marL="342900" indent="-342900"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a:t>4.  Hơi nước bị làm lạnh và quay trở lại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15"/>
            <a:extLst>
              <a:ext uri="{FF2B5EF4-FFF2-40B4-BE49-F238E27FC236}">
                <a16:creationId xmlns:a16="http://schemas.microsoft.com/office/drawing/2014/main" id="{52B82F18-1CC9-411C-81E0-41192BC2ABD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045375"/>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2263917" y="3857507"/>
            <a:ext cx="533399" cy="568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mprod_title">
            <a:extLst>
              <a:ext uri="{FF2B5EF4-FFF2-40B4-BE49-F238E27FC236}">
                <a16:creationId xmlns:a16="http://schemas.microsoft.com/office/drawing/2014/main" id="{43235130-FB33-498D-A881-FEABA7C3C8C0}"/>
              </a:ext>
            </a:extLst>
          </p:cNvPr>
          <p:cNvSpPr>
            <a:spLocks noGrp="1"/>
          </p:cNvSpPr>
          <p:nvPr>
            <p:ph type="title"/>
            <p:custDataLst>
              <p:tags r:id="rId1"/>
            </p:custDataLst>
          </p:nvPr>
        </p:nvSpPr>
        <p:spPr>
          <a:xfrm>
            <a:off x="1778040" y="1411331"/>
            <a:ext cx="7934209" cy="647700"/>
          </a:xfrm>
          <a:effectLst/>
        </p:spPr>
        <p:txBody>
          <a:bodyPr wrap="square" lIns="0" tIns="0" rIns="0" bIns="0">
            <a:noAutofit/>
          </a:bodyPr>
          <a:lstStyle/>
          <a:p>
            <a:pPr algn="ctr"/>
            <a:r>
              <a:rPr lang="vi-VN" sz="2800" b="1">
                <a:solidFill>
                  <a:schemeClr val="tx1"/>
                </a:solidFill>
                <a:latin typeface="+mn-lt"/>
              </a:rPr>
              <a:t> </a:t>
            </a:r>
            <a:r>
              <a:rPr lang="en-US" sz="2800" b="1">
                <a:solidFill>
                  <a:schemeClr val="tx1"/>
                </a:solidFill>
                <a:latin typeface="+mn-lt"/>
              </a:rPr>
              <a:t>Câu 1: </a:t>
            </a:r>
            <a:r>
              <a:rPr lang="vi-VN" sz="2800" b="1">
                <a:solidFill>
                  <a:schemeClr val="tx1"/>
                </a:solidFill>
                <a:latin typeface="+mn-lt"/>
              </a:rPr>
              <a:t>Chọn câu trả lời đúng. Phóng xạ và phân hạch hạt nhân </a:t>
            </a:r>
            <a:endParaRPr lang="en-US" sz="2800" b="1">
              <a:solidFill>
                <a:schemeClr val="tx1"/>
              </a:solidFill>
              <a:latin typeface="+mn-lt"/>
            </a:endParaRPr>
          </a:p>
        </p:txBody>
      </p:sp>
      <p:grpSp>
        <p:nvGrpSpPr>
          <p:cNvPr id="34" name="mmprod_answer10031">
            <a:extLst>
              <a:ext uri="{FF2B5EF4-FFF2-40B4-BE49-F238E27FC236}">
                <a16:creationId xmlns:a16="http://schemas.microsoft.com/office/drawing/2014/main" id="{FB841E76-3E54-4638-B773-683846D09764}"/>
              </a:ext>
            </a:extLst>
          </p:cNvPr>
          <p:cNvGrpSpPr/>
          <p:nvPr>
            <p:custDataLst>
              <p:tags r:id="rId2"/>
            </p:custDataLst>
          </p:nvPr>
        </p:nvGrpSpPr>
        <p:grpSpPr>
          <a:xfrm>
            <a:off x="2403616" y="2250104"/>
            <a:ext cx="5541168" cy="304800"/>
            <a:chOff x="950950" y="1489073"/>
            <a:chExt cx="5541168" cy="304800"/>
          </a:xfrm>
        </p:grpSpPr>
        <p:sp>
          <p:nvSpPr>
            <p:cNvPr id="35" name="mmprod_s2_1041">
              <a:extLst>
                <a:ext uri="{FF2B5EF4-FFF2-40B4-BE49-F238E27FC236}">
                  <a16:creationId xmlns:a16="http://schemas.microsoft.com/office/drawing/2014/main" id="{428671B6-BB81-491B-B6D7-E1CC3F0EC468}"/>
                </a:ext>
              </a:extLst>
            </p:cNvPr>
            <p:cNvSpPr txBox="1"/>
            <p:nvPr>
              <p:custDataLst>
                <p:tags r:id="rId12"/>
              </p:custDataLst>
            </p:nvPr>
          </p:nvSpPr>
          <p:spPr>
            <a:xfrm>
              <a:off x="950950" y="1489073"/>
              <a:ext cx="393700" cy="304800"/>
            </a:xfrm>
            <a:prstGeom prst="rect">
              <a:avLst/>
            </a:prstGeom>
            <a:noFill/>
            <a:effectLst/>
          </p:spPr>
          <p:txBody>
            <a:bodyPr vert="horz" wrap="none" lIns="0" tIns="0" rIns="0" bIns="0" rtlCol="0">
              <a:noAutofit/>
            </a:bodyPr>
            <a:lstStyle/>
            <a:p>
              <a:r>
                <a:rPr lang="en-US" sz="2800">
                  <a:latin typeface="Arial" panose="020B0604020202020204" pitchFamily="34" charset="0"/>
                  <a:cs typeface="Arial" panose="020B0604020202020204" pitchFamily="34" charset="0"/>
                </a:rPr>
                <a:t>A) </a:t>
              </a:r>
            </a:p>
          </p:txBody>
        </p:sp>
        <p:sp>
          <p:nvSpPr>
            <p:cNvPr id="36" name="mmprod_s1_1021">
              <a:extLst>
                <a:ext uri="{FF2B5EF4-FFF2-40B4-BE49-F238E27FC236}">
                  <a16:creationId xmlns:a16="http://schemas.microsoft.com/office/drawing/2014/main" id="{84A08E84-E70A-46D5-AF5C-EAC31BD65600}"/>
                </a:ext>
              </a:extLst>
            </p:cNvPr>
            <p:cNvSpPr txBox="1"/>
            <p:nvPr>
              <p:custDataLst>
                <p:tags r:id="rId13"/>
              </p:custDataLst>
            </p:nvPr>
          </p:nvSpPr>
          <p:spPr>
            <a:xfrm>
              <a:off x="1344650" y="1489073"/>
              <a:ext cx="5147468" cy="304800"/>
            </a:xfrm>
            <a:prstGeom prst="rect">
              <a:avLst/>
            </a:prstGeom>
            <a:noFill/>
            <a:effectLst/>
          </p:spPr>
          <p:txBody>
            <a:bodyPr vert="horz" lIns="0" tIns="0" rIns="0" bIns="0" rtlCol="0">
              <a:noAutofit/>
            </a:bodyPr>
            <a:lstStyle/>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đều có sự hấp thụ nơtron chậm</a:t>
              </a:r>
              <a:endParaRPr lang="en-US" sz="2800">
                <a:latin typeface="Arial" panose="020B0604020202020204" pitchFamily="34" charset="0"/>
                <a:cs typeface="Arial" panose="020B0604020202020204" pitchFamily="34" charset="0"/>
              </a:endParaRPr>
            </a:p>
          </p:txBody>
        </p:sp>
      </p:grpSp>
      <p:grpSp>
        <p:nvGrpSpPr>
          <p:cNvPr id="38" name="mmprod_answer10033">
            <a:extLst>
              <a:ext uri="{FF2B5EF4-FFF2-40B4-BE49-F238E27FC236}">
                <a16:creationId xmlns:a16="http://schemas.microsoft.com/office/drawing/2014/main" id="{F83BA3B4-352E-45F6-AAAB-10D51CB4E842}"/>
              </a:ext>
            </a:extLst>
          </p:cNvPr>
          <p:cNvGrpSpPr/>
          <p:nvPr>
            <p:custDataLst>
              <p:tags r:id="rId3"/>
            </p:custDataLst>
          </p:nvPr>
        </p:nvGrpSpPr>
        <p:grpSpPr>
          <a:xfrm>
            <a:off x="2418606" y="2754114"/>
            <a:ext cx="7106394" cy="674886"/>
            <a:chOff x="965940" y="1993083"/>
            <a:chExt cx="5541168" cy="304800"/>
          </a:xfrm>
        </p:grpSpPr>
        <p:sp>
          <p:nvSpPr>
            <p:cNvPr id="39" name="mmprod_s2_1042">
              <a:extLst>
                <a:ext uri="{FF2B5EF4-FFF2-40B4-BE49-F238E27FC236}">
                  <a16:creationId xmlns:a16="http://schemas.microsoft.com/office/drawing/2014/main" id="{376B4A12-EB49-4DCF-8D97-C3CA4B0441F7}"/>
                </a:ext>
              </a:extLst>
            </p:cNvPr>
            <p:cNvSpPr txBox="1"/>
            <p:nvPr>
              <p:custDataLst>
                <p:tags r:id="rId10"/>
              </p:custDataLst>
            </p:nvPr>
          </p:nvSpPr>
          <p:spPr>
            <a:xfrm>
              <a:off x="965940" y="1993083"/>
              <a:ext cx="393700" cy="304800"/>
            </a:xfrm>
            <a:prstGeom prst="rect">
              <a:avLst/>
            </a:prstGeom>
            <a:noFill/>
            <a:effectLst/>
          </p:spPr>
          <p:txBody>
            <a:bodyPr vert="horz" wrap="none" lIns="0" tIns="0" rIns="0" bIns="0" rtlCol="0">
              <a:noAutofit/>
            </a:bodyPr>
            <a:lstStyle/>
            <a:p>
              <a:r>
                <a:rPr lang="en-US" sz="2800">
                  <a:latin typeface="Arial" panose="020B0604020202020204" pitchFamily="34" charset="0"/>
                  <a:cs typeface="Arial" panose="020B0604020202020204" pitchFamily="34" charset="0"/>
                </a:rPr>
                <a:t>B) </a:t>
              </a:r>
            </a:p>
          </p:txBody>
        </p:sp>
        <p:sp>
          <p:nvSpPr>
            <p:cNvPr id="40" name="mmprod_s1_1022">
              <a:extLst>
                <a:ext uri="{FF2B5EF4-FFF2-40B4-BE49-F238E27FC236}">
                  <a16:creationId xmlns:a16="http://schemas.microsoft.com/office/drawing/2014/main" id="{E380301D-AF56-4379-B4A1-21BC158F8CF5}"/>
                </a:ext>
              </a:extLst>
            </p:cNvPr>
            <p:cNvSpPr txBox="1"/>
            <p:nvPr>
              <p:custDataLst>
                <p:tags r:id="rId11"/>
              </p:custDataLst>
            </p:nvPr>
          </p:nvSpPr>
          <p:spPr>
            <a:xfrm>
              <a:off x="1359640" y="1993083"/>
              <a:ext cx="5147468" cy="304800"/>
            </a:xfrm>
            <a:prstGeom prst="rect">
              <a:avLst/>
            </a:prstGeom>
            <a:noFill/>
            <a:effectLst/>
          </p:spPr>
          <p:txBody>
            <a:bodyPr vert="horz" lIns="0" tIns="0" rIns="0" bIns="0" rtlCol="0">
              <a:noAutofit/>
            </a:bodyPr>
            <a:lstStyle/>
            <a:p>
              <a:r>
                <a:rPr lang="en-US" sz="2800">
                  <a:latin typeface="Arial" panose="020B0604020202020204" pitchFamily="34" charset="0"/>
                  <a:cs typeface="Arial" panose="020B0604020202020204" pitchFamily="34" charset="0"/>
                </a:rPr>
                <a:t>có thể thay đổi do nhiệt độ và áp suất</a:t>
              </a:r>
              <a:r>
                <a:rPr lang="vi-VN" sz="280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grpSp>
      <p:grpSp>
        <p:nvGrpSpPr>
          <p:cNvPr id="42" name="mmprod_answer10035">
            <a:extLst>
              <a:ext uri="{FF2B5EF4-FFF2-40B4-BE49-F238E27FC236}">
                <a16:creationId xmlns:a16="http://schemas.microsoft.com/office/drawing/2014/main" id="{48404014-019F-4107-9F57-80D0FF33A86C}"/>
              </a:ext>
            </a:extLst>
          </p:cNvPr>
          <p:cNvGrpSpPr/>
          <p:nvPr>
            <p:custDataLst>
              <p:tags r:id="rId4"/>
            </p:custDataLst>
          </p:nvPr>
        </p:nvGrpSpPr>
        <p:grpSpPr>
          <a:xfrm>
            <a:off x="2423185" y="3266105"/>
            <a:ext cx="6845299" cy="857977"/>
            <a:chOff x="970520" y="2505075"/>
            <a:chExt cx="5541168" cy="304800"/>
          </a:xfrm>
        </p:grpSpPr>
        <p:sp>
          <p:nvSpPr>
            <p:cNvPr id="43" name="mmprod_s2_1043">
              <a:extLst>
                <a:ext uri="{FF2B5EF4-FFF2-40B4-BE49-F238E27FC236}">
                  <a16:creationId xmlns:a16="http://schemas.microsoft.com/office/drawing/2014/main" id="{A010236D-37BB-45DF-8DFB-98F4B6A68127}"/>
                </a:ext>
              </a:extLst>
            </p:cNvPr>
            <p:cNvSpPr txBox="1"/>
            <p:nvPr>
              <p:custDataLst>
                <p:tags r:id="rId8"/>
              </p:custDataLst>
            </p:nvPr>
          </p:nvSpPr>
          <p:spPr>
            <a:xfrm>
              <a:off x="970520" y="2505075"/>
              <a:ext cx="407987" cy="304800"/>
            </a:xfrm>
            <a:prstGeom prst="rect">
              <a:avLst/>
            </a:prstGeom>
            <a:noFill/>
            <a:effectLst/>
          </p:spPr>
          <p:txBody>
            <a:bodyPr vert="horz" wrap="none" lIns="0" tIns="0" rIns="0" bIns="0" rtlCol="0">
              <a:noAutofit/>
            </a:bodyPr>
            <a:lstStyle/>
            <a:p>
              <a:r>
                <a:rPr lang="en-US" sz="2800">
                  <a:latin typeface="Arial" panose="020B0604020202020204" pitchFamily="34" charset="0"/>
                  <a:cs typeface="Arial" panose="020B0604020202020204" pitchFamily="34" charset="0"/>
                </a:rPr>
                <a:t>C) </a:t>
              </a:r>
            </a:p>
          </p:txBody>
        </p:sp>
        <p:sp>
          <p:nvSpPr>
            <p:cNvPr id="44" name="mmprod_s1_1023">
              <a:extLst>
                <a:ext uri="{FF2B5EF4-FFF2-40B4-BE49-F238E27FC236}">
                  <a16:creationId xmlns:a16="http://schemas.microsoft.com/office/drawing/2014/main" id="{A5762305-EA3D-446F-B8D5-34DBCF7B528F}"/>
                </a:ext>
              </a:extLst>
            </p:cNvPr>
            <p:cNvSpPr txBox="1"/>
            <p:nvPr>
              <p:custDataLst>
                <p:tags r:id="rId9"/>
              </p:custDataLst>
            </p:nvPr>
          </p:nvSpPr>
          <p:spPr>
            <a:xfrm>
              <a:off x="1376920" y="2505075"/>
              <a:ext cx="5134768" cy="304800"/>
            </a:xfrm>
            <a:prstGeom prst="rect">
              <a:avLst/>
            </a:prstGeom>
            <a:noFill/>
            <a:effectLst/>
          </p:spPr>
          <p:txBody>
            <a:bodyPr vert="horz" lIns="0" tIns="0" rIns="0" bIns="0" rtlCol="0">
              <a:noAutofit/>
            </a:bodyPr>
            <a:lstStyle/>
            <a:p>
              <a:r>
                <a:rPr lang="vi-VN" sz="2800">
                  <a:latin typeface="Arial" panose="020B0604020202020204" pitchFamily="34" charset="0"/>
                  <a:cs typeface="Arial" panose="020B0604020202020204" pitchFamily="34" charset="0"/>
                </a:rPr>
                <a:t>đều là</a:t>
              </a:r>
              <a:r>
                <a:rPr lang="en-US" sz="2800">
                  <a:latin typeface="Arial" panose="020B0604020202020204" pitchFamily="34" charset="0"/>
                  <a:cs typeface="Arial" panose="020B0604020202020204" pitchFamily="34" charset="0"/>
                </a:rPr>
                <a:t> các</a:t>
              </a:r>
              <a:r>
                <a:rPr lang="vi-VN" sz="2800">
                  <a:latin typeface="Arial" panose="020B0604020202020204" pitchFamily="34" charset="0"/>
                  <a:cs typeface="Arial" panose="020B0604020202020204" pitchFamily="34" charset="0"/>
                </a:rPr>
                <a:t> phản ứng hạt nhân</a:t>
              </a:r>
              <a:r>
                <a:rPr lang="en-US" sz="2800">
                  <a:latin typeface="Arial" panose="020B0604020202020204" pitchFamily="34" charset="0"/>
                  <a:cs typeface="Arial" panose="020B0604020202020204" pitchFamily="34" charset="0"/>
                </a:rPr>
                <a:t> nhân tạo </a:t>
              </a:r>
              <a:r>
                <a:rPr lang="vi-VN" sz="280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grpSp>
      <p:grpSp>
        <p:nvGrpSpPr>
          <p:cNvPr id="46" name="mmprod_answer10037">
            <a:extLst>
              <a:ext uri="{FF2B5EF4-FFF2-40B4-BE49-F238E27FC236}">
                <a16:creationId xmlns:a16="http://schemas.microsoft.com/office/drawing/2014/main" id="{35F22234-262A-41A3-8967-2F7F93E05EBC}"/>
              </a:ext>
            </a:extLst>
          </p:cNvPr>
          <p:cNvGrpSpPr/>
          <p:nvPr>
            <p:custDataLst>
              <p:tags r:id="rId5"/>
            </p:custDataLst>
          </p:nvPr>
        </p:nvGrpSpPr>
        <p:grpSpPr>
          <a:xfrm>
            <a:off x="2403616" y="3893185"/>
            <a:ext cx="7213698" cy="784792"/>
            <a:chOff x="985510" y="2949977"/>
            <a:chExt cx="5541168" cy="304800"/>
          </a:xfrm>
        </p:grpSpPr>
        <p:sp>
          <p:nvSpPr>
            <p:cNvPr id="47" name="mmprod_s2_1044">
              <a:extLst>
                <a:ext uri="{FF2B5EF4-FFF2-40B4-BE49-F238E27FC236}">
                  <a16:creationId xmlns:a16="http://schemas.microsoft.com/office/drawing/2014/main" id="{89EB9168-39CB-4626-9C7E-3A8D2E6C01E1}"/>
                </a:ext>
              </a:extLst>
            </p:cNvPr>
            <p:cNvSpPr txBox="1"/>
            <p:nvPr>
              <p:custDataLst>
                <p:tags r:id="rId6"/>
              </p:custDataLst>
            </p:nvPr>
          </p:nvSpPr>
          <p:spPr>
            <a:xfrm>
              <a:off x="985510" y="2949977"/>
              <a:ext cx="407987" cy="304800"/>
            </a:xfrm>
            <a:prstGeom prst="rect">
              <a:avLst/>
            </a:prstGeom>
            <a:noFill/>
            <a:effectLst/>
          </p:spPr>
          <p:txBody>
            <a:bodyPr vert="horz" wrap="none" lIns="0" tIns="0" rIns="0" bIns="0" rtlCol="0">
              <a:noAutofit/>
            </a:bodyPr>
            <a:lstStyle/>
            <a:p>
              <a:r>
                <a:rPr lang="en-US" sz="2800">
                  <a:latin typeface="Arial" panose="020B0604020202020204" pitchFamily="34" charset="0"/>
                  <a:cs typeface="Arial" panose="020B0604020202020204" pitchFamily="34" charset="0"/>
                </a:rPr>
                <a:t>D) </a:t>
              </a:r>
            </a:p>
          </p:txBody>
        </p:sp>
        <p:sp>
          <p:nvSpPr>
            <p:cNvPr id="48" name="mmprod_s1_1024">
              <a:extLst>
                <a:ext uri="{FF2B5EF4-FFF2-40B4-BE49-F238E27FC236}">
                  <a16:creationId xmlns:a16="http://schemas.microsoft.com/office/drawing/2014/main" id="{10A6E714-D9E5-4224-97D5-D1C1777ACDCF}"/>
                </a:ext>
              </a:extLst>
            </p:cNvPr>
            <p:cNvSpPr txBox="1"/>
            <p:nvPr>
              <p:custDataLst>
                <p:tags r:id="rId7"/>
              </p:custDataLst>
            </p:nvPr>
          </p:nvSpPr>
          <p:spPr>
            <a:xfrm>
              <a:off x="1391910" y="2949977"/>
              <a:ext cx="5134768" cy="304800"/>
            </a:xfrm>
            <a:prstGeom prst="rect">
              <a:avLst/>
            </a:prstGeom>
            <a:noFill/>
            <a:effectLst/>
          </p:spPr>
          <p:txBody>
            <a:bodyPr vert="horz" lIns="0" tIns="0" rIns="0" bIns="0" rtlCol="0">
              <a:noAutofit/>
            </a:bodyPr>
            <a:lstStyle/>
            <a:p>
              <a:r>
                <a:rPr lang="vi-VN" sz="2800">
                  <a:latin typeface="Arial" panose="020B0604020202020204" pitchFamily="34" charset="0"/>
                  <a:cs typeface="Arial" panose="020B0604020202020204" pitchFamily="34" charset="0"/>
                </a:rPr>
                <a:t>đều là phản ứng hạt nhân tỏa năng lượng</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57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7"/>
            <a:extLst>
              <a:ext uri="{FF2B5EF4-FFF2-40B4-BE49-F238E27FC236}">
                <a16:creationId xmlns:a16="http://schemas.microsoft.com/office/drawing/2014/main" id="{52B82F18-1CC9-411C-81E0-41192BC2AB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00" y="190483"/>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411284" y="914400"/>
            <a:ext cx="1179701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903936" y="3136902"/>
            <a:ext cx="533399" cy="4173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mprod_title">
            <a:extLst>
              <a:ext uri="{FF2B5EF4-FFF2-40B4-BE49-F238E27FC236}">
                <a16:creationId xmlns:a16="http://schemas.microsoft.com/office/drawing/2014/main" id="{35E24DBE-9E4E-4993-BFA0-069567944A58}"/>
              </a:ext>
            </a:extLst>
          </p:cNvPr>
          <p:cNvSpPr txBox="1">
            <a:spLocks/>
          </p:cNvSpPr>
          <p:nvPr>
            <p:custDataLst>
              <p:tags r:id="rId1"/>
            </p:custDataLst>
          </p:nvPr>
        </p:nvSpPr>
        <p:spPr bwMode="gray">
          <a:xfrm>
            <a:off x="1170636" y="1151279"/>
            <a:ext cx="9174438"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lgn="ctr" eaLnBrk="0" hangingPunct="0"/>
            <a:r>
              <a:rPr lang="en-US" sz="2800" b="1">
                <a:latin typeface="Arial" panose="020B0604020202020204" pitchFamily="34" charset="0"/>
                <a:cs typeface="Arial" panose="020B0604020202020204" pitchFamily="34" charset="0"/>
              </a:rPr>
              <a:t>Câu 2: </a:t>
            </a:r>
            <a:r>
              <a:rPr lang="vi-VN" sz="2800" b="1">
                <a:latin typeface="Arial" panose="020B0604020202020204" pitchFamily="34" charset="0"/>
                <a:cs typeface="Arial" panose="020B0604020202020204" pitchFamily="34" charset="0"/>
              </a:rPr>
              <a:t>Trong sự phân hạch của hạt nhân U235 , gọi </a:t>
            </a:r>
            <a:r>
              <a:rPr lang="en-US" sz="2800" b="1">
                <a:latin typeface="Arial" panose="020B0604020202020204" pitchFamily="34" charset="0"/>
                <a:cs typeface="Arial" panose="020B0604020202020204" pitchFamily="34" charset="0"/>
              </a:rPr>
              <a:t>k</a:t>
            </a:r>
            <a:r>
              <a:rPr lang="vi-VN" sz="2800" b="1">
                <a:latin typeface="Arial" panose="020B0604020202020204" pitchFamily="34" charset="0"/>
                <a:cs typeface="Arial" panose="020B0604020202020204" pitchFamily="34" charset="0"/>
              </a:rPr>
              <a:t> là hệ số nhân nơtron. Phát biểu nào sau đây là đúng?</a:t>
            </a:r>
            <a:endParaRPr kumimoji="0" lang="en-US" sz="2800" b="1" i="0" strike="noStrike" kern="0" cap="none" spc="0" normalizeH="0" baseline="0" noProof="0">
              <a:ln>
                <a:noFill/>
              </a:ln>
              <a:effectLst/>
              <a:uLnTx/>
              <a:uFillTx/>
              <a:latin typeface="Arial" panose="020B0604020202020204" pitchFamily="34" charset="0"/>
              <a:ea typeface="+mj-ea"/>
              <a:cs typeface="Arial" panose="020B0604020202020204" pitchFamily="34" charset="0"/>
            </a:endParaRPr>
          </a:p>
        </p:txBody>
      </p:sp>
      <p:sp>
        <p:nvSpPr>
          <p:cNvPr id="19" name="mmprod_s1_1021">
            <a:extLst>
              <a:ext uri="{FF2B5EF4-FFF2-40B4-BE49-F238E27FC236}">
                <a16:creationId xmlns:a16="http://schemas.microsoft.com/office/drawing/2014/main" id="{7397A1D1-F280-4FB3-B1BD-D0DAB89D931F}"/>
              </a:ext>
            </a:extLst>
          </p:cNvPr>
          <p:cNvSpPr txBox="1"/>
          <p:nvPr>
            <p:custDataLst>
              <p:tags r:id="rId2"/>
            </p:custDataLst>
          </p:nvPr>
        </p:nvSpPr>
        <p:spPr>
          <a:xfrm>
            <a:off x="1026079" y="2162390"/>
            <a:ext cx="9703964" cy="548640"/>
          </a:xfrm>
          <a:prstGeom prst="rect">
            <a:avLst/>
          </a:prstGeom>
          <a:noFill/>
          <a:effectLst/>
        </p:spPr>
        <p:txBody>
          <a:bodyPr vert="horz" wrap="square" lIns="0" tIns="0" rIns="0" bIns="0" rtlCol="0">
            <a:noAutofit/>
          </a:bodyPr>
          <a:lstStyle/>
          <a:p>
            <a:r>
              <a:rPr lang="en-US" sz="2800">
                <a:latin typeface="Arial" panose="020B0604020202020204" pitchFamily="34" charset="0"/>
                <a:cs typeface="Arial" panose="020B0604020202020204" pitchFamily="34" charset="0"/>
              </a:rPr>
              <a:t>A. </a:t>
            </a:r>
            <a:r>
              <a:rPr lang="vi-VN" sz="2800">
                <a:latin typeface="Arial" panose="020B0604020202020204" pitchFamily="34" charset="0"/>
                <a:cs typeface="Arial" panose="020B0604020202020204" pitchFamily="34" charset="0"/>
              </a:rPr>
              <a:t>Nếu k &lt; 1 thì phản ứng phân hạch dây chuyền xảy ra và năng lượng tỏa ra tăng nhanh.</a:t>
            </a:r>
            <a:endParaRPr lang="en-US" sz="2800">
              <a:latin typeface="Arial" panose="020B0604020202020204" pitchFamily="34" charset="0"/>
              <a:cs typeface="Arial" panose="020B0604020202020204" pitchFamily="34" charset="0"/>
            </a:endParaRPr>
          </a:p>
        </p:txBody>
      </p:sp>
      <p:sp>
        <p:nvSpPr>
          <p:cNvPr id="23" name="mmprod_s1_1022">
            <a:extLst>
              <a:ext uri="{FF2B5EF4-FFF2-40B4-BE49-F238E27FC236}">
                <a16:creationId xmlns:a16="http://schemas.microsoft.com/office/drawing/2014/main" id="{0A8F3D57-C13C-4D4C-AA73-7A6AF8EB1120}"/>
              </a:ext>
            </a:extLst>
          </p:cNvPr>
          <p:cNvSpPr txBox="1"/>
          <p:nvPr>
            <p:custDataLst>
              <p:tags r:id="rId3"/>
            </p:custDataLst>
          </p:nvPr>
        </p:nvSpPr>
        <p:spPr>
          <a:xfrm>
            <a:off x="1113143" y="3110710"/>
            <a:ext cx="10071849" cy="647699"/>
          </a:xfrm>
          <a:prstGeom prst="rect">
            <a:avLst/>
          </a:prstGeom>
          <a:noFill/>
          <a:effectLst/>
        </p:spPr>
        <p:txBody>
          <a:bodyPr vert="horz" wrap="square" lIns="0" tIns="0" rIns="0" bIns="0" rtlCol="0">
            <a:noAutofit/>
          </a:bodyPr>
          <a:lstStyle/>
          <a:p>
            <a:r>
              <a:rPr lang="en-US" sz="2800">
                <a:latin typeface="Arial" panose="020B0604020202020204" pitchFamily="34" charset="0"/>
                <a:cs typeface="Arial" panose="020B0604020202020204" pitchFamily="34" charset="0"/>
              </a:rPr>
              <a:t>B. Nếu k &gt; 1 thì phản ứng phân hạch dây chuyền tự duy trì và có thể gây nên bùng nổ.</a:t>
            </a:r>
          </a:p>
        </p:txBody>
      </p:sp>
      <p:sp>
        <p:nvSpPr>
          <p:cNvPr id="27" name="mmprod_s1_1023">
            <a:extLst>
              <a:ext uri="{FF2B5EF4-FFF2-40B4-BE49-F238E27FC236}">
                <a16:creationId xmlns:a16="http://schemas.microsoft.com/office/drawing/2014/main" id="{E59CDA73-BACF-469E-816D-3CEE33F86C0C}"/>
              </a:ext>
            </a:extLst>
          </p:cNvPr>
          <p:cNvSpPr txBox="1"/>
          <p:nvPr>
            <p:custDataLst>
              <p:tags r:id="rId4"/>
            </p:custDataLst>
          </p:nvPr>
        </p:nvSpPr>
        <p:spPr>
          <a:xfrm>
            <a:off x="1095262" y="4142109"/>
            <a:ext cx="10197717" cy="548640"/>
          </a:xfrm>
          <a:prstGeom prst="rect">
            <a:avLst/>
          </a:prstGeom>
          <a:noFill/>
          <a:effectLst/>
        </p:spPr>
        <p:txBody>
          <a:bodyPr vert="horz" wrap="square" lIns="0" tIns="0" rIns="0" bIns="0" rtlCol="0">
            <a:noAutofit/>
          </a:bodyPr>
          <a:lstStyle/>
          <a:p>
            <a:r>
              <a:rPr lang="en-US" sz="2800">
                <a:latin typeface="Arial" panose="020B0604020202020204" pitchFamily="34" charset="0"/>
                <a:cs typeface="Arial" panose="020B0604020202020204" pitchFamily="34" charset="0"/>
              </a:rPr>
              <a:t>C. Nếu k &gt; 1 thì phản ứng phân hạch dây chuyền không xảy ra.</a:t>
            </a:r>
          </a:p>
        </p:txBody>
      </p:sp>
      <p:sp>
        <p:nvSpPr>
          <p:cNvPr id="31" name="mmprod_s1_1024">
            <a:extLst>
              <a:ext uri="{FF2B5EF4-FFF2-40B4-BE49-F238E27FC236}">
                <a16:creationId xmlns:a16="http://schemas.microsoft.com/office/drawing/2014/main" id="{1203E6E4-A41E-4123-A475-783D862A7158}"/>
              </a:ext>
            </a:extLst>
          </p:cNvPr>
          <p:cNvSpPr txBox="1"/>
          <p:nvPr>
            <p:custDataLst>
              <p:tags r:id="rId5"/>
            </p:custDataLst>
          </p:nvPr>
        </p:nvSpPr>
        <p:spPr>
          <a:xfrm>
            <a:off x="1113143" y="4800129"/>
            <a:ext cx="10515600" cy="548640"/>
          </a:xfrm>
          <a:prstGeom prst="rect">
            <a:avLst/>
          </a:prstGeom>
          <a:noFill/>
          <a:effectLst/>
        </p:spPr>
        <p:txBody>
          <a:bodyPr vert="horz" wrap="square" lIns="0" tIns="0" rIns="0" bIns="0" rtlCol="0">
            <a:noAutofit/>
          </a:bodyPr>
          <a:lstStyle/>
          <a:p>
            <a:r>
              <a:rPr lang="en-US" sz="2800">
                <a:latin typeface="Arial" panose="020B0604020202020204" pitchFamily="34" charset="0"/>
                <a:cs typeface="Arial" panose="020B0604020202020204" pitchFamily="34" charset="0"/>
              </a:rPr>
              <a:t>D. Nếu k = 1 thì phản ứng phân hạch dây chuyền không xảy ra.</a:t>
            </a:r>
          </a:p>
        </p:txBody>
      </p:sp>
    </p:spTree>
    <p:extLst>
      <p:ext uri="{BB962C8B-B14F-4D97-AF65-F5344CB8AC3E}">
        <p14:creationId xmlns:p14="http://schemas.microsoft.com/office/powerpoint/2010/main" val="3965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045375"/>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2286000" y="2533932"/>
            <a:ext cx="533399" cy="568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
            <a:extLst>
              <a:ext uri="{FF2B5EF4-FFF2-40B4-BE49-F238E27FC236}">
                <a16:creationId xmlns:a16="http://schemas.microsoft.com/office/drawing/2014/main" id="{D0A83388-996E-487A-A52A-BDDC054B9050}"/>
              </a:ext>
            </a:extLst>
          </p:cNvPr>
          <p:cNvSpPr txBox="1">
            <a:spLocks noChangeArrowheads="1"/>
          </p:cNvSpPr>
          <p:nvPr/>
        </p:nvSpPr>
        <p:spPr>
          <a:xfrm>
            <a:off x="2386096" y="1568512"/>
            <a:ext cx="9105900" cy="2133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sz="2600" b="1" i="1" u="sng">
                <a:latin typeface="Arial" panose="020B0604020202020204" pitchFamily="34" charset="0"/>
                <a:cs typeface="Arial" panose="020B0604020202020204" pitchFamily="34" charset="0"/>
              </a:rPr>
              <a:t>Câu 1</a:t>
            </a:r>
            <a:r>
              <a:rPr lang="en-US" sz="2600" b="1">
                <a:latin typeface="Arial" panose="020B0604020202020204" pitchFamily="34" charset="0"/>
                <a:cs typeface="Arial" panose="020B0604020202020204" pitchFamily="34" charset="0"/>
              </a:rPr>
              <a:t>.</a:t>
            </a:r>
            <a:r>
              <a:rPr lang="en-US" sz="2600">
                <a:latin typeface="Arial" panose="020B0604020202020204" pitchFamily="34" charset="0"/>
                <a:cs typeface="Arial" panose="020B0604020202020204" pitchFamily="34" charset="0"/>
              </a:rPr>
              <a:t> Phần lớn năng lượng giải phóng trong phân hạch là</a:t>
            </a:r>
          </a:p>
          <a:p>
            <a:pPr marL="0" indent="0">
              <a:buFont typeface="Arial" pitchFamily="34" charset="0"/>
              <a:buNone/>
              <a:tabLst>
                <a:tab pos="346075" algn="l"/>
              </a:tabLst>
            </a:pPr>
            <a:r>
              <a:rPr lang="en-US" sz="2600" b="1">
                <a:latin typeface="Arial" panose="020B0604020202020204" pitchFamily="34" charset="0"/>
                <a:cs typeface="Arial" panose="020B0604020202020204" pitchFamily="34" charset="0"/>
              </a:rPr>
              <a:t>A</a:t>
            </a:r>
            <a:r>
              <a:rPr lang="en-US" sz="2600">
                <a:latin typeface="Arial" panose="020B0604020202020204" pitchFamily="34" charset="0"/>
                <a:cs typeface="Arial" panose="020B0604020202020204" pitchFamily="34" charset="0"/>
              </a:rPr>
              <a:t>. động năng các nơtron phát ra. </a:t>
            </a:r>
          </a:p>
          <a:p>
            <a:pPr marL="0" indent="0">
              <a:buFont typeface="Arial" pitchFamily="34" charset="0"/>
              <a:buNone/>
              <a:tabLst>
                <a:tab pos="346075" algn="l"/>
              </a:tabLst>
            </a:pPr>
            <a:r>
              <a:rPr lang="en-US" sz="2600" b="1">
                <a:latin typeface="Arial" panose="020B0604020202020204" pitchFamily="34" charset="0"/>
                <a:cs typeface="Arial" panose="020B0604020202020204" pitchFamily="34" charset="0"/>
              </a:rPr>
              <a:t>B</a:t>
            </a:r>
            <a:r>
              <a:rPr lang="en-US" sz="2600">
                <a:latin typeface="Arial" panose="020B0604020202020204" pitchFamily="34" charset="0"/>
                <a:cs typeface="Arial" panose="020B0604020202020204" pitchFamily="34" charset="0"/>
              </a:rPr>
              <a:t>. động năng các mảnh.</a:t>
            </a:r>
          </a:p>
          <a:p>
            <a:pPr marL="0" indent="0">
              <a:buFont typeface="Arial" pitchFamily="34" charset="0"/>
              <a:buNone/>
              <a:tabLst>
                <a:tab pos="346075" algn="l"/>
              </a:tabLst>
            </a:pPr>
            <a:r>
              <a:rPr lang="en-US" sz="2600" b="1">
                <a:latin typeface="Arial" panose="020B0604020202020204" pitchFamily="34" charset="0"/>
                <a:cs typeface="Arial" panose="020B0604020202020204" pitchFamily="34" charset="0"/>
              </a:rPr>
              <a:t>C</a:t>
            </a:r>
            <a:r>
              <a:rPr lang="en-US" sz="2600">
                <a:latin typeface="Arial" panose="020B0604020202020204" pitchFamily="34" charset="0"/>
                <a:cs typeface="Arial" panose="020B0604020202020204" pitchFamily="34" charset="0"/>
              </a:rPr>
              <a:t>. năng lượng tỏa ra do sự phóng xạ của các mảnh.</a:t>
            </a:r>
          </a:p>
          <a:p>
            <a:pPr marL="0" indent="0">
              <a:buFont typeface="Arial" pitchFamily="34" charset="0"/>
              <a:buNone/>
              <a:tabLst>
                <a:tab pos="346075" algn="l"/>
              </a:tabLst>
            </a:pPr>
            <a:r>
              <a:rPr lang="en-US" sz="2600" b="1">
                <a:latin typeface="Arial" panose="020B0604020202020204" pitchFamily="34" charset="0"/>
                <a:cs typeface="Arial" panose="020B0604020202020204" pitchFamily="34" charset="0"/>
              </a:rPr>
              <a:t>D</a:t>
            </a:r>
            <a:r>
              <a:rPr lang="en-US" sz="2600">
                <a:latin typeface="Arial" panose="020B0604020202020204" pitchFamily="34" charset="0"/>
                <a:cs typeface="Arial" panose="020B0604020202020204" pitchFamily="34" charset="0"/>
              </a:rPr>
              <a:t>. năng lượng các phôtôn của tia </a:t>
            </a:r>
            <a:r>
              <a:rPr lang="en-US" sz="2600">
                <a:latin typeface="Arial" panose="020B0604020202020204" pitchFamily="34" charset="0"/>
                <a:cs typeface="Arial" panose="020B0604020202020204" pitchFamily="34" charset="0"/>
                <a:sym typeface="Symbol"/>
              </a:rPr>
              <a:t></a:t>
            </a:r>
            <a:r>
              <a:rPr lang="en-US" sz="260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3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085940" y="1045375"/>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1828800" y="3208802"/>
            <a:ext cx="533399" cy="568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2240A2A5-3F88-45C4-9AFB-F0CCF7721B69}"/>
              </a:ext>
            </a:extLst>
          </p:cNvPr>
          <p:cNvSpPr txBox="1">
            <a:spLocks noChangeArrowheads="1"/>
          </p:cNvSpPr>
          <p:nvPr/>
        </p:nvSpPr>
        <p:spPr bwMode="auto">
          <a:xfrm>
            <a:off x="1895078" y="1467132"/>
            <a:ext cx="9296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3175">
              <a:buFontTx/>
              <a:buNone/>
            </a:pPr>
            <a:r>
              <a:rPr lang="en-US" sz="2600" b="1" i="1" u="sng" err="1">
                <a:latin typeface="Arial" panose="020B0604020202020204" pitchFamily="34" charset="0"/>
                <a:cs typeface="Arial" panose="020B0604020202020204" pitchFamily="34" charset="0"/>
              </a:rPr>
              <a:t>Câu</a:t>
            </a:r>
            <a:r>
              <a:rPr lang="en-US" sz="2600" b="1" i="1" u="sng">
                <a:latin typeface="Arial" panose="020B0604020202020204" pitchFamily="34" charset="0"/>
                <a:cs typeface="Arial" panose="020B0604020202020204" pitchFamily="34" charset="0"/>
              </a:rPr>
              <a:t> 3</a:t>
            </a:r>
            <a:r>
              <a:rPr lang="en-US" sz="2600" b="1">
                <a:latin typeface="Arial" panose="020B0604020202020204" pitchFamily="34" charset="0"/>
                <a:cs typeface="Arial" panose="020B0604020202020204" pitchFamily="34" charset="0"/>
              </a:rPr>
              <a:t>.</a:t>
            </a:r>
            <a:r>
              <a:rPr lang="en-US" sz="260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biểu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nào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sau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đây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sai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nói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điều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để</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phản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ứng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dây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chuyền</a:t>
            </a:r>
            <a:r>
              <a:rPr lang="en-US" sz="2600" dirty="0">
                <a:latin typeface="Arial" panose="020B0604020202020204" pitchFamily="34" charset="0"/>
                <a:cs typeface="Arial" panose="020B0604020202020204" pitchFamily="34" charset="0"/>
              </a:rPr>
              <a:t> ?</a:t>
            </a:r>
          </a:p>
          <a:p>
            <a:pPr marL="0" indent="0">
              <a:buFontTx/>
              <a:buNone/>
              <a:tabLst>
                <a:tab pos="346075" algn="l"/>
              </a:tabLst>
            </a:pPr>
            <a:r>
              <a:rPr lang="en-US" sz="2600" b="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Sau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lần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số</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nơtron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giải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phóng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phải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lớn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hoăc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bằng</a:t>
            </a:r>
            <a:r>
              <a:rPr lang="en-US" sz="2600" dirty="0">
                <a:latin typeface="Arial" panose="020B0604020202020204" pitchFamily="34" charset="0"/>
                <a:cs typeface="Arial" panose="020B0604020202020204" pitchFamily="34" charset="0"/>
              </a:rPr>
              <a:t> 1. </a:t>
            </a:r>
          </a:p>
          <a:p>
            <a:pPr marL="0" indent="0">
              <a:buFontTx/>
              <a:buNone/>
              <a:tabLst>
                <a:tab pos="346075" algn="l"/>
              </a:tabLst>
            </a:pPr>
            <a:r>
              <a:rPr lang="en-US" sz="2600" b="1" dirty="0">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Nhiệt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độ</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phải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cao</a:t>
            </a:r>
            <a:r>
              <a:rPr lang="en-US" sz="2600" dirty="0">
                <a:latin typeface="Arial" panose="020B0604020202020204" pitchFamily="34" charset="0"/>
                <a:cs typeface="Arial" panose="020B0604020202020204" pitchFamily="34" charset="0"/>
              </a:rPr>
              <a:t>.</a:t>
            </a:r>
          </a:p>
          <a:p>
            <a:pPr marL="0" indent="0">
              <a:buFontTx/>
              <a:buNone/>
              <a:tabLst>
                <a:tab pos="346075" algn="l"/>
              </a:tabLst>
            </a:pPr>
            <a:r>
              <a:rPr lang="en-US" sz="2600" b="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Phải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có</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nguồn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tạo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nơtron</a:t>
            </a:r>
            <a:r>
              <a:rPr lang="en-US" sz="2600" dirty="0">
                <a:latin typeface="Arial" panose="020B0604020202020204" pitchFamily="34" charset="0"/>
                <a:cs typeface="Arial" panose="020B0604020202020204" pitchFamily="34" charset="0"/>
              </a:rPr>
              <a:t>.</a:t>
            </a:r>
          </a:p>
          <a:p>
            <a:pPr marL="0" indent="0">
              <a:buFontTx/>
              <a:buNone/>
              <a:tabLst>
                <a:tab pos="346075" algn="l"/>
              </a:tabLst>
            </a:pPr>
            <a:r>
              <a:rPr lang="en-US" sz="2600" b="1" dirty="0">
                <a:latin typeface="Arial" panose="020B0604020202020204" pitchFamily="34" charset="0"/>
                <a:cs typeface="Arial" panose="020B0604020202020204" pitchFamily="34" charset="0"/>
              </a:rPr>
              <a:t>D</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khối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lượng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nhiên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liệu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urani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plutôni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phải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lớn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7529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6">
            <a:extLst>
              <a:ext uri="{FF2B5EF4-FFF2-40B4-BE49-F238E27FC236}">
                <a16:creationId xmlns:a16="http://schemas.microsoft.com/office/drawing/2014/main" id="{76045D90-E9D1-4137-A38F-E708D79C50E9}"/>
              </a:ext>
            </a:extLst>
          </p:cNvPr>
          <p:cNvGrpSpPr/>
          <p:nvPr/>
        </p:nvGrpSpPr>
        <p:grpSpPr>
          <a:xfrm>
            <a:off x="4381514" y="167791"/>
            <a:ext cx="3597830" cy="581082"/>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03B23156-5A18-4A31-BF29-96ECD81F6A5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36F7A80F-6378-4CDF-B4A4-F51D154C04B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8" name="Picture 14" descr="http://tmjpainandtreatment.com/wp-content/uploads/2014/09/little-man-with-red-question-mark.jpg">
            <a:hlinkClick r:id="rId2"/>
            <a:extLst>
              <a:ext uri="{FF2B5EF4-FFF2-40B4-BE49-F238E27FC236}">
                <a16:creationId xmlns:a16="http://schemas.microsoft.com/office/drawing/2014/main" id="{52B82F18-1CC9-411C-81E0-41192BC2A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68" y="618291"/>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5E8A9D7C-DA57-4A7C-B92A-47D79DBC4004}"/>
              </a:ext>
            </a:extLst>
          </p:cNvPr>
          <p:cNvGrpSpPr/>
          <p:nvPr/>
        </p:nvGrpSpPr>
        <p:grpSpPr>
          <a:xfrm>
            <a:off x="1107292" y="1096929"/>
            <a:ext cx="10897992" cy="4648200"/>
            <a:chOff x="1314997" y="2125361"/>
            <a:chExt cx="2231091" cy="780121"/>
          </a:xfrm>
        </p:grpSpPr>
        <p:pic>
          <p:nvPicPr>
            <p:cNvPr id="12" name="Picture 11" descr="empty-blue-rectangle">
              <a:extLst>
                <a:ext uri="{FF2B5EF4-FFF2-40B4-BE49-F238E27FC236}">
                  <a16:creationId xmlns:a16="http://schemas.microsoft.com/office/drawing/2014/main" id="{FFEF3C42-ED3B-495B-BB39-DEB027149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EC70BE1D-ECE9-44E5-989E-5533D62194D2}"/>
                </a:ext>
              </a:extLst>
            </p:cNvPr>
            <p:cNvSpPr>
              <a:spLocks noChangeArrowheads="1"/>
            </p:cNvSpPr>
            <p:nvPr/>
          </p:nvSpPr>
          <p:spPr bwMode="auto">
            <a:xfrm>
              <a:off x="1418774" y="2179131"/>
              <a:ext cx="2026953" cy="392118"/>
            </a:xfrm>
            <a:prstGeom prst="rect">
              <a:avLst/>
            </a:prstGeom>
            <a:noFill/>
            <a:ln w="9525" algn="ctr">
              <a:noFill/>
              <a:miter lim="800000"/>
              <a:headEnd/>
              <a:tailEnd/>
            </a:ln>
          </p:spPr>
          <p:txBody>
            <a:bodyPr wrap="square" lIns="109728" tIns="54864" rIns="109728" bIns="54864">
              <a:spAutoFit/>
            </a:bodyPr>
            <a:lstStyle/>
            <a:p>
              <a:pPr algn="ctr"/>
              <a:endParaRPr lang="en-US" sz="2600" b="1" i="1">
                <a:latin typeface="Arial" panose="020B0604020202020204" pitchFamily="34" charset="0"/>
                <a:cs typeface="Arial" panose="020B0604020202020204" pitchFamily="34" charset="0"/>
              </a:endParaRPr>
            </a:p>
          </p:txBody>
        </p:sp>
      </p:grpSp>
      <p:sp>
        <p:nvSpPr>
          <p:cNvPr id="17" name="Oval 16">
            <a:extLst>
              <a:ext uri="{FF2B5EF4-FFF2-40B4-BE49-F238E27FC236}">
                <a16:creationId xmlns:a16="http://schemas.microsoft.com/office/drawing/2014/main" id="{D6ECAD58-BAC9-45C1-B465-DFB63003F571}"/>
              </a:ext>
            </a:extLst>
          </p:cNvPr>
          <p:cNvSpPr/>
          <p:nvPr/>
        </p:nvSpPr>
        <p:spPr>
          <a:xfrm>
            <a:off x="1600739" y="3735065"/>
            <a:ext cx="533399" cy="568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68FE9489-FF30-4C15-A25A-960DC349B806}"/>
              </a:ext>
            </a:extLst>
          </p:cNvPr>
          <p:cNvSpPr txBox="1">
            <a:spLocks noChangeArrowheads="1"/>
          </p:cNvSpPr>
          <p:nvPr/>
        </p:nvSpPr>
        <p:spPr bwMode="auto">
          <a:xfrm>
            <a:off x="1945793" y="142732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3175" algn="just">
              <a:lnSpc>
                <a:spcPct val="90000"/>
              </a:lnSpc>
              <a:buFontTx/>
              <a:buNone/>
            </a:pPr>
            <a:r>
              <a:rPr lang="en-US" sz="2600" b="1" i="1" u="sng" dirty="0" err="1">
                <a:latin typeface="Arial" panose="020B0604020202020204" pitchFamily="34" charset="0"/>
                <a:cs typeface="Arial" panose="020B0604020202020204" pitchFamily="34" charset="0"/>
              </a:rPr>
              <a:t>Câu</a:t>
            </a:r>
            <a:r>
              <a:rPr lang="en-US" sz="2600" b="1" i="1" u="sng" dirty="0">
                <a:latin typeface="Arial" panose="020B0604020202020204" pitchFamily="34" charset="0"/>
                <a:cs typeface="Arial" panose="020B0604020202020204" pitchFamily="34" charset="0"/>
              </a:rPr>
              <a:t> 3</a:t>
            </a:r>
            <a:r>
              <a:rPr lang="en-US" sz="2600" b="1" dirty="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Sự</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sự</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nặng</a:t>
            </a:r>
            <a:r>
              <a:rPr lang="en-US" sz="2600" dirty="0">
                <a:latin typeface="Arial" panose="020B0604020202020204" pitchFamily="34" charset="0"/>
                <a:cs typeface="Arial" panose="020B0604020202020204" pitchFamily="34" charset="0"/>
              </a:rPr>
              <a:t>  </a:t>
            </a:r>
          </a:p>
        </p:txBody>
      </p:sp>
      <p:sp>
        <p:nvSpPr>
          <p:cNvPr id="15" name="Rectangle 3">
            <a:extLst>
              <a:ext uri="{FF2B5EF4-FFF2-40B4-BE49-F238E27FC236}">
                <a16:creationId xmlns:a16="http://schemas.microsoft.com/office/drawing/2014/main" id="{D2462961-686C-441C-ADD5-D84B4AA34A25}"/>
              </a:ext>
            </a:extLst>
          </p:cNvPr>
          <p:cNvSpPr txBox="1">
            <a:spLocks noChangeArrowheads="1"/>
          </p:cNvSpPr>
          <p:nvPr/>
        </p:nvSpPr>
        <p:spPr bwMode="auto">
          <a:xfrm>
            <a:off x="1565451" y="2031733"/>
            <a:ext cx="1023412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600" b="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xảy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tự</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thành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nhiều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nhẹ</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hơn</a:t>
            </a:r>
            <a:r>
              <a:rPr lang="en-US" sz="2600" dirty="0">
                <a:latin typeface="Arial" panose="020B0604020202020204" pitchFamily="34" charset="0"/>
                <a:cs typeface="Arial" panose="020B0604020202020204" pitchFamily="34" charset="0"/>
              </a:rPr>
              <a:t>. </a:t>
            </a:r>
            <a:endParaRPr lang="en-US" sz="2600" baseline="-25000" dirty="0">
              <a:latin typeface="Arial" panose="020B0604020202020204" pitchFamily="34" charset="0"/>
              <a:cs typeface="Arial" panose="020B0604020202020204" pitchFamily="34" charset="0"/>
            </a:endParaRPr>
          </a:p>
        </p:txBody>
      </p:sp>
      <p:sp>
        <p:nvSpPr>
          <p:cNvPr id="16" name="Rectangle 3">
            <a:extLst>
              <a:ext uri="{FF2B5EF4-FFF2-40B4-BE49-F238E27FC236}">
                <a16:creationId xmlns:a16="http://schemas.microsoft.com/office/drawing/2014/main" id="{AE01B45B-D0F3-4E04-8C42-93F463E4805A}"/>
              </a:ext>
            </a:extLst>
          </p:cNvPr>
          <p:cNvSpPr txBox="1">
            <a:spLocks noChangeArrowheads="1"/>
          </p:cNvSpPr>
          <p:nvPr/>
        </p:nvSpPr>
        <p:spPr bwMode="auto">
          <a:xfrm>
            <a:off x="1608429" y="2592311"/>
            <a:ext cx="9144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600" b="1" dirty="0">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thành</a:t>
            </a:r>
            <a:r>
              <a:rPr lang="en-US" sz="2600" dirty="0">
                <a:latin typeface="Arial" panose="020B0604020202020204" pitchFamily="34" charset="0"/>
                <a:cs typeface="Arial" panose="020B0604020202020204" pitchFamily="34" charset="0"/>
              </a:rPr>
              <a:t> 2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nhẹ</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hơn</a:t>
            </a:r>
            <a:r>
              <a:rPr lang="en-US" sz="2600" dirty="0">
                <a:latin typeface="Arial" panose="020B0604020202020204" pitchFamily="34" charset="0"/>
                <a:cs typeface="Arial" panose="020B0604020202020204" pitchFamily="34" charset="0"/>
              </a:rPr>
              <a:t> do </a:t>
            </a:r>
            <a:r>
              <a:rPr lang="en-US" sz="2600" dirty="0" err="1">
                <a:latin typeface="Arial" panose="020B0604020202020204" pitchFamily="34" charset="0"/>
                <a:cs typeface="Arial" panose="020B0604020202020204" pitchFamily="34" charset="0"/>
              </a:rPr>
              <a:t>hấp</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thụ</a:t>
            </a:r>
            <a:r>
              <a:rPr lang="en-US" sz="2600" dirty="0">
                <a:latin typeface="Arial" panose="020B0604020202020204" pitchFamily="34" charset="0"/>
                <a:cs typeface="Arial" panose="020B0604020202020204" pitchFamily="34" charset="0"/>
              </a:rPr>
              <a:t> 1 </a:t>
            </a:r>
            <a:r>
              <a:rPr lang="en-US" sz="2600" dirty="0" err="1">
                <a:latin typeface="Arial" panose="020B0604020202020204" pitchFamily="34" charset="0"/>
                <a:cs typeface="Arial" panose="020B0604020202020204" pitchFamily="34" charset="0"/>
              </a:rPr>
              <a:t>nơtron</a:t>
            </a:r>
            <a:r>
              <a:rPr lang="en-US" sz="2600" dirty="0">
                <a:latin typeface="Arial" panose="020B0604020202020204" pitchFamily="34" charset="0"/>
                <a:cs typeface="Arial" panose="020B0604020202020204" pitchFamily="34" charset="0"/>
              </a:rPr>
              <a:t>. </a:t>
            </a:r>
          </a:p>
        </p:txBody>
      </p:sp>
      <p:sp>
        <p:nvSpPr>
          <p:cNvPr id="18" name="Rectangle 3">
            <a:extLst>
              <a:ext uri="{FF2B5EF4-FFF2-40B4-BE49-F238E27FC236}">
                <a16:creationId xmlns:a16="http://schemas.microsoft.com/office/drawing/2014/main" id="{AF2ABA9B-BCD1-4787-B320-15FBF7C3EF7D}"/>
              </a:ext>
            </a:extLst>
          </p:cNvPr>
          <p:cNvSpPr txBox="1">
            <a:spLocks noChangeArrowheads="1"/>
          </p:cNvSpPr>
          <p:nvPr/>
        </p:nvSpPr>
        <p:spPr bwMode="auto">
          <a:xfrm>
            <a:off x="1608429" y="3165993"/>
            <a:ext cx="956579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600" b="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thành</a:t>
            </a:r>
            <a:r>
              <a:rPr lang="en-US" sz="2600" dirty="0">
                <a:latin typeface="Arial" panose="020B0604020202020204" pitchFamily="34" charset="0"/>
                <a:cs typeface="Arial" panose="020B0604020202020204" pitchFamily="34" charset="0"/>
              </a:rPr>
              <a:t> 2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nhẹ</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thường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xảy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ra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cách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tự</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phát</a:t>
            </a:r>
            <a:r>
              <a:rPr lang="en-US" sz="2600" dirty="0">
                <a:latin typeface="Arial" panose="020B0604020202020204" pitchFamily="34" charset="0"/>
                <a:cs typeface="Arial" panose="020B0604020202020204" pitchFamily="34" charset="0"/>
              </a:rPr>
              <a:t>. </a:t>
            </a:r>
          </a:p>
        </p:txBody>
      </p:sp>
      <p:sp>
        <p:nvSpPr>
          <p:cNvPr id="19" name="Rectangle 3">
            <a:extLst>
              <a:ext uri="{FF2B5EF4-FFF2-40B4-BE49-F238E27FC236}">
                <a16:creationId xmlns:a16="http://schemas.microsoft.com/office/drawing/2014/main" id="{416C08B7-0511-4696-BB0E-FAB06632AB6D}"/>
              </a:ext>
            </a:extLst>
          </p:cNvPr>
          <p:cNvSpPr txBox="1">
            <a:spLocks noChangeArrowheads="1"/>
          </p:cNvSpPr>
          <p:nvPr/>
        </p:nvSpPr>
        <p:spPr bwMode="auto">
          <a:xfrm>
            <a:off x="1649222" y="3787776"/>
            <a:ext cx="9525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sz="2600" b="1" dirty="0">
                <a:latin typeface="Arial" panose="020B0604020202020204" pitchFamily="34" charset="0"/>
                <a:cs typeface="Arial" panose="020B0604020202020204" pitchFamily="34" charset="0"/>
              </a:rPr>
              <a:t>D</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thành</a:t>
            </a:r>
            <a:r>
              <a:rPr lang="en-US" sz="2600" dirty="0">
                <a:latin typeface="Arial" panose="020B0604020202020204" pitchFamily="34" charset="0"/>
                <a:cs typeface="Arial" panose="020B0604020202020204" pitchFamily="34" charset="0"/>
              </a:rPr>
              <a:t> 2 </a:t>
            </a:r>
            <a:r>
              <a:rPr lang="en-US" sz="2600" dirty="0" err="1">
                <a:latin typeface="Arial" panose="020B0604020202020204" pitchFamily="34" charset="0"/>
                <a:cs typeface="Arial" panose="020B0604020202020204" pitchFamily="34" charset="0"/>
              </a:rPr>
              <a:t>hạt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nhẹ</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nơtron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sau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hấp</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thụ</a:t>
            </a:r>
            <a:r>
              <a:rPr lang="en-US" sz="2600" dirty="0">
                <a:latin typeface="Arial" panose="020B0604020202020204" pitchFamily="34" charset="0"/>
                <a:cs typeface="Arial" panose="020B0604020202020204" pitchFamily="34" charset="0"/>
              </a:rPr>
              <a:t> 1 </a:t>
            </a:r>
            <a:r>
              <a:rPr lang="en-US" sz="2600" dirty="0" err="1">
                <a:latin typeface="Arial" panose="020B0604020202020204" pitchFamily="34" charset="0"/>
                <a:cs typeface="Arial" panose="020B0604020202020204" pitchFamily="34" charset="0"/>
              </a:rPr>
              <a:t>nơtron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chậm</a:t>
            </a:r>
            <a:r>
              <a:rPr lang="en-US" sz="2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157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7981CC-B42F-4ECB-90BB-EC434DF38284}"/>
              </a:ext>
            </a:extLst>
          </p:cNvPr>
          <p:cNvGrpSpPr/>
          <p:nvPr/>
        </p:nvGrpSpPr>
        <p:grpSpPr>
          <a:xfrm>
            <a:off x="-271124" y="58878"/>
            <a:ext cx="6062323" cy="505010"/>
            <a:chOff x="38033" y="2282878"/>
            <a:chExt cx="7543268" cy="704958"/>
          </a:xfrm>
        </p:grpSpPr>
        <p:grpSp>
          <p:nvGrpSpPr>
            <p:cNvPr id="7" name="Group 70">
              <a:extLst>
                <a:ext uri="{FF2B5EF4-FFF2-40B4-BE49-F238E27FC236}">
                  <a16:creationId xmlns:a16="http://schemas.microsoft.com/office/drawing/2014/main" id="{62A280E9-FF8F-4812-9B41-B18049989109}"/>
                </a:ext>
              </a:extLst>
            </p:cNvPr>
            <p:cNvGrpSpPr>
              <a:grpSpLocks/>
            </p:cNvGrpSpPr>
            <p:nvPr/>
          </p:nvGrpSpPr>
          <p:grpSpPr bwMode="auto">
            <a:xfrm>
              <a:off x="368179" y="2294628"/>
              <a:ext cx="7213122" cy="693208"/>
              <a:chOff x="607010" y="3430752"/>
              <a:chExt cx="3714421" cy="1335216"/>
            </a:xfrm>
          </p:grpSpPr>
          <p:pic>
            <p:nvPicPr>
              <p:cNvPr id="10" name="Picture 9" descr="empty-green-rectangle">
                <a:extLst>
                  <a:ext uri="{FF2B5EF4-FFF2-40B4-BE49-F238E27FC236}">
                    <a16:creationId xmlns:a16="http://schemas.microsoft.com/office/drawing/2014/main" id="{834446A4-27A5-4D43-957D-0A97D3BE8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932B3BED-F302-4CB5-AA4B-4AE40327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9F1DCAB2-F75F-4E9E-B8C9-8BA1E7C9647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29BCE00-2C31-4ADB-BEE8-FE3CFD6DE658}"/>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C</a:t>
              </a:r>
              <a:r>
                <a:rPr lang="en-US" sz="2500" i="1">
                  <a:cs typeface="Arial" panose="020B0604020202020204" pitchFamily="34" charset="0"/>
                </a:rPr>
                <a:t>ơ chế của phản ứng phân hạch</a:t>
              </a:r>
              <a:endParaRPr lang="en-US" sz="2500" b="0" i="1" dirty="0">
                <a:cs typeface="Arial" panose="020B0604020202020204" pitchFamily="34" charset="0"/>
              </a:endParaRPr>
            </a:p>
          </p:txBody>
        </p:sp>
      </p:grpSp>
      <p:sp>
        <p:nvSpPr>
          <p:cNvPr id="12" name="Content Placeholder 2">
            <a:extLst>
              <a:ext uri="{FF2B5EF4-FFF2-40B4-BE49-F238E27FC236}">
                <a16:creationId xmlns:a16="http://schemas.microsoft.com/office/drawing/2014/main" id="{0D16E92B-5055-4584-9193-B5537A9AA0C7}"/>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Phản ứng phân hạch là gì?</a:t>
            </a:r>
          </a:p>
        </p:txBody>
      </p:sp>
      <p:grpSp>
        <p:nvGrpSpPr>
          <p:cNvPr id="14" name="Group 13">
            <a:extLst>
              <a:ext uri="{FF2B5EF4-FFF2-40B4-BE49-F238E27FC236}">
                <a16:creationId xmlns:a16="http://schemas.microsoft.com/office/drawing/2014/main" id="{13B0587C-2BF4-4B99-A6F7-671B5366830A}"/>
              </a:ext>
            </a:extLst>
          </p:cNvPr>
          <p:cNvGrpSpPr/>
          <p:nvPr/>
        </p:nvGrpSpPr>
        <p:grpSpPr>
          <a:xfrm>
            <a:off x="278838" y="1163132"/>
            <a:ext cx="11593288" cy="1015052"/>
            <a:chOff x="1314997" y="2125361"/>
            <a:chExt cx="2231091" cy="780121"/>
          </a:xfrm>
        </p:grpSpPr>
        <p:pic>
          <p:nvPicPr>
            <p:cNvPr id="16" name="Picture 4" descr="empty-blue-rectangle">
              <a:extLst>
                <a:ext uri="{FF2B5EF4-FFF2-40B4-BE49-F238E27FC236}">
                  <a16:creationId xmlns:a16="http://schemas.microsoft.com/office/drawing/2014/main" id="{FFD43080-0916-4932-A542-583194B66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26060">
              <a:extLst>
                <a:ext uri="{FF2B5EF4-FFF2-40B4-BE49-F238E27FC236}">
                  <a16:creationId xmlns:a16="http://schemas.microsoft.com/office/drawing/2014/main" id="{66FD2270-1ACF-484F-9B88-8A36F76BD4F0}"/>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18" name="Text Box 10">
            <a:extLst>
              <a:ext uri="{FF2B5EF4-FFF2-40B4-BE49-F238E27FC236}">
                <a16:creationId xmlns:a16="http://schemas.microsoft.com/office/drawing/2014/main" id="{F9396863-34A2-4E77-B615-CCB0B6AEE858}"/>
              </a:ext>
            </a:extLst>
          </p:cNvPr>
          <p:cNvSpPr txBox="1">
            <a:spLocks noChangeArrowheads="1"/>
          </p:cNvSpPr>
          <p:nvPr/>
        </p:nvSpPr>
        <p:spPr bwMode="auto">
          <a:xfrm>
            <a:off x="935452" y="1233095"/>
            <a:ext cx="102108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rgbClr val="FF0066"/>
              </a:buClr>
            </a:pPr>
            <a:r>
              <a:rPr lang="en-US" altLang="en-US" sz="260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Phân hạch là phản ứng trong đó một hạt nhân nặng vỡ thành hai mảnh nhẹ hơn. Hai mảnh này gọi là sản phẩm phân hạch.</a:t>
            </a:r>
            <a:endParaRPr lang="en-US" altLang="en-US" sz="2600">
              <a:solidFill>
                <a:schemeClr val="tx1"/>
              </a:solidFill>
              <a:latin typeface="Arial" panose="020B0604020202020204" pitchFamily="34" charset="0"/>
              <a:cs typeface="Arial" panose="020B0604020202020204" pitchFamily="34" charset="0"/>
              <a:sym typeface="Symbol" panose="05050102010706020507" pitchFamily="18" charset="2"/>
            </a:endParaRPr>
          </a:p>
        </p:txBody>
      </p:sp>
      <p:pic>
        <p:nvPicPr>
          <p:cNvPr id="3" name="Picture 2">
            <a:extLst>
              <a:ext uri="{FF2B5EF4-FFF2-40B4-BE49-F238E27FC236}">
                <a16:creationId xmlns:a16="http://schemas.microsoft.com/office/drawing/2014/main" id="{1AFD9AA3-2BE3-4D16-98B6-E19CB8184352}"/>
              </a:ext>
            </a:extLst>
          </p:cNvPr>
          <p:cNvPicPr>
            <a:picLocks noChangeAspect="1"/>
          </p:cNvPicPr>
          <p:nvPr/>
        </p:nvPicPr>
        <p:blipFill rotWithShape="1">
          <a:blip r:embed="rId6">
            <a:extLst>
              <a:ext uri="{28A0092B-C50C-407E-A947-70E740481C1C}">
                <a14:useLocalDpi xmlns:a14="http://schemas.microsoft.com/office/drawing/2010/main" val="0"/>
              </a:ext>
            </a:extLst>
          </a:blip>
          <a:srcRect l="5269" t="22395" r="41835" b="21960"/>
          <a:stretch/>
        </p:blipFill>
        <p:spPr>
          <a:xfrm>
            <a:off x="2971800" y="2438400"/>
            <a:ext cx="6533858" cy="3990996"/>
          </a:xfrm>
          <a:prstGeom prst="rect">
            <a:avLst/>
          </a:prstGeom>
        </p:spPr>
      </p:pic>
    </p:spTree>
    <p:extLst>
      <p:ext uri="{BB962C8B-B14F-4D97-AF65-F5344CB8AC3E}">
        <p14:creationId xmlns:p14="http://schemas.microsoft.com/office/powerpoint/2010/main" val="7952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txBox="1">
            <a:spLocks/>
          </p:cNvSpPr>
          <p:nvPr>
            <p:custDataLst>
              <p:tags r:id="rId1"/>
            </p:custDataLst>
          </p:nvPr>
        </p:nvSpPr>
        <p:spPr bwMode="auto">
          <a:xfrm>
            <a:off x="1824038" y="101600"/>
            <a:ext cx="8520112" cy="647700"/>
          </a:xfrm>
          <a:prstGeom prst="rect">
            <a:avLst/>
          </a:prstGeom>
          <a:noFill/>
          <a:ln w="9525">
            <a:noFill/>
            <a:miter lim="800000"/>
            <a:headEnd/>
            <a:tailEnd/>
          </a:ln>
        </p:spPr>
        <p:txBody>
          <a:bodyPr/>
          <a:lstStyle/>
          <a:p>
            <a:pPr eaLnBrk="0" hangingPunct="0">
              <a:lnSpc>
                <a:spcPct val="90000"/>
              </a:lnSpc>
            </a:pPr>
            <a:r>
              <a:rPr lang="en-US" sz="2500" b="1">
                <a:solidFill>
                  <a:schemeClr val="bg1"/>
                </a:solidFill>
                <a:latin typeface="Arial" panose="020B0604020202020204" pitchFamily="34" charset="0"/>
                <a:cs typeface="Arial" panose="020B0604020202020204" pitchFamily="34" charset="0"/>
              </a:rPr>
              <a:t>I. Sự phân hạch</a:t>
            </a:r>
          </a:p>
        </p:txBody>
      </p:sp>
      <p:pic>
        <p:nvPicPr>
          <p:cNvPr id="11269" name="Picture 3" descr="nukegif"/>
          <p:cNvPicPr>
            <a:picLocks noChangeAspect="1" noChangeArrowheads="1" noCrop="1"/>
          </p:cNvPicPr>
          <p:nvPr/>
        </p:nvPicPr>
        <p:blipFill>
          <a:blip r:embed="rId7"/>
          <a:srcRect/>
          <a:stretch>
            <a:fillRect/>
          </a:stretch>
        </p:blipFill>
        <p:spPr bwMode="auto">
          <a:xfrm>
            <a:off x="1655008" y="2874661"/>
            <a:ext cx="2076450" cy="1916112"/>
          </a:xfrm>
          <a:prstGeom prst="rect">
            <a:avLst/>
          </a:prstGeom>
          <a:noFill/>
          <a:ln w="38100">
            <a:noFill/>
            <a:miter lim="800000"/>
            <a:headEnd/>
            <a:tailEnd/>
          </a:ln>
        </p:spPr>
      </p:pic>
      <p:pic>
        <p:nvPicPr>
          <p:cNvPr id="11270" name="Picture 2" descr="C:\Users\Bon\Desktop\Clip pu phan hach_2012\Fission(2).gif"/>
          <p:cNvPicPr>
            <a:picLocks noChangeAspect="1" noChangeArrowheads="1" noCrop="1"/>
          </p:cNvPicPr>
          <p:nvPr/>
        </p:nvPicPr>
        <p:blipFill>
          <a:blip r:embed="rId8"/>
          <a:srcRect/>
          <a:stretch>
            <a:fillRect/>
          </a:stretch>
        </p:blipFill>
        <p:spPr bwMode="auto">
          <a:xfrm>
            <a:off x="7053059" y="2803347"/>
            <a:ext cx="3630612" cy="2141538"/>
          </a:xfrm>
          <a:prstGeom prst="rect">
            <a:avLst/>
          </a:prstGeom>
          <a:noFill/>
          <a:ln w="12700">
            <a:noFill/>
            <a:miter lim="800000"/>
            <a:headEnd/>
            <a:tailEnd/>
          </a:ln>
        </p:spPr>
      </p:pic>
      <p:cxnSp>
        <p:nvCxnSpPr>
          <p:cNvPr id="11271" name="Straight Connector 16"/>
          <p:cNvCxnSpPr>
            <a:cxnSpLocks noChangeShapeType="1"/>
          </p:cNvCxnSpPr>
          <p:nvPr/>
        </p:nvCxnSpPr>
        <p:spPr bwMode="auto">
          <a:xfrm rot="5400000">
            <a:off x="3797302" y="4460235"/>
            <a:ext cx="4344987" cy="1587"/>
          </a:xfrm>
          <a:prstGeom prst="line">
            <a:avLst/>
          </a:prstGeom>
          <a:noFill/>
          <a:ln w="38100" algn="ctr">
            <a:solidFill>
              <a:schemeClr val="tx1"/>
            </a:solidFill>
            <a:round/>
            <a:headEnd/>
            <a:tailEnd/>
          </a:ln>
        </p:spPr>
      </p:cxnSp>
      <p:sp>
        <p:nvSpPr>
          <p:cNvPr id="19" name="Rectangle 18"/>
          <p:cNvSpPr/>
          <p:nvPr>
            <p:custDataLst>
              <p:tags r:id="rId2"/>
            </p:custDataLst>
          </p:nvPr>
        </p:nvSpPr>
        <p:spPr>
          <a:xfrm>
            <a:off x="1134047" y="1996026"/>
            <a:ext cx="3517310" cy="477054"/>
          </a:xfrm>
          <a:prstGeom prst="rect">
            <a:avLst/>
          </a:prstGeom>
          <a:solidFill>
            <a:srgbClr val="35BA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defRPr/>
            </a:pPr>
            <a:r>
              <a:rPr lang="en-US" sz="2500" b="1">
                <a:solidFill>
                  <a:srgbClr val="FFFFFF"/>
                </a:solidFill>
                <a:latin typeface="Arial" panose="020B0604020202020204" pitchFamily="34" charset="0"/>
                <a:cs typeface="Arial" panose="020B0604020202020204" pitchFamily="34" charset="0"/>
              </a:rPr>
              <a:t>Sự phân hạch tự phát</a:t>
            </a:r>
          </a:p>
        </p:txBody>
      </p:sp>
      <p:sp>
        <p:nvSpPr>
          <p:cNvPr id="20" name="Rectangle 19"/>
          <p:cNvSpPr/>
          <p:nvPr>
            <p:custDataLst>
              <p:tags r:id="rId3"/>
            </p:custDataLst>
          </p:nvPr>
        </p:nvSpPr>
        <p:spPr>
          <a:xfrm>
            <a:off x="6968012" y="1994599"/>
            <a:ext cx="4371711" cy="477054"/>
          </a:xfrm>
          <a:prstGeom prst="rect">
            <a:avLst/>
          </a:prstGeom>
          <a:solidFill>
            <a:srgbClr val="35BA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ctr">
              <a:defRPr/>
            </a:pPr>
            <a:r>
              <a:rPr lang="en-US" sz="2500" b="1">
                <a:solidFill>
                  <a:srgbClr val="FFFFFF"/>
                </a:solidFill>
                <a:latin typeface="Arial" panose="020B0604020202020204" pitchFamily="34" charset="0"/>
                <a:cs typeface="Arial" panose="020B0604020202020204" pitchFamily="34" charset="0"/>
              </a:rPr>
              <a:t>Sự phân hạch có kích thích</a:t>
            </a:r>
          </a:p>
        </p:txBody>
      </p:sp>
      <p:sp>
        <p:nvSpPr>
          <p:cNvPr id="23" name="TextBox 22"/>
          <p:cNvSpPr txBox="1"/>
          <p:nvPr>
            <p:custDataLst>
              <p:tags r:id="rId4"/>
            </p:custDataLst>
          </p:nvPr>
        </p:nvSpPr>
        <p:spPr>
          <a:xfrm>
            <a:off x="332164" y="5364761"/>
            <a:ext cx="5567282" cy="1379101"/>
          </a:xfrm>
          <a:prstGeom prst="roundRect">
            <a:avLst/>
          </a:prstGeom>
          <a:noFill/>
        </p:spPr>
        <p:txBody>
          <a:bodyPr wrap="square">
            <a:spAutoFit/>
          </a:bodyPr>
          <a:lstStyle/>
          <a:p>
            <a:pPr marL="342900" indent="-342900">
              <a:buFont typeface="Arial" panose="020B0604020202020204" pitchFamily="34" charset="0"/>
              <a:buChar char="•"/>
              <a:defRPr/>
            </a:pPr>
            <a:r>
              <a:rPr lang="en-US" sz="2500">
                <a:solidFill>
                  <a:srgbClr val="002060"/>
                </a:solidFill>
                <a:latin typeface="Arial" panose="020B0604020202020204" pitchFamily="34" charset="0"/>
                <a:cs typeface="Arial" panose="020B0604020202020204" pitchFamily="34" charset="0"/>
              </a:rPr>
              <a:t>Một hạt nhân </a:t>
            </a:r>
            <a:r>
              <a:rPr lang="en-US" sz="2500">
                <a:solidFill>
                  <a:srgbClr val="C00000"/>
                </a:solidFill>
                <a:latin typeface="Arial" panose="020B0604020202020204" pitchFamily="34" charset="0"/>
                <a:cs typeface="Arial" panose="020B0604020202020204" pitchFamily="34" charset="0"/>
              </a:rPr>
              <a:t>tự tách ra </a:t>
            </a:r>
            <a:r>
              <a:rPr lang="en-US" sz="2500">
                <a:solidFill>
                  <a:srgbClr val="002060"/>
                </a:solidFill>
                <a:latin typeface="Arial" panose="020B0604020202020204" pitchFamily="34" charset="0"/>
                <a:cs typeface="Arial" panose="020B0604020202020204" pitchFamily="34" charset="0"/>
              </a:rPr>
              <a:t>thành hai hạt nhân có số khối nhỏ hơn</a:t>
            </a:r>
          </a:p>
          <a:p>
            <a:pPr marL="342900" indent="-342900">
              <a:buFont typeface="Arial" panose="020B0604020202020204" pitchFamily="34" charset="0"/>
              <a:buChar char="•"/>
              <a:defRPr/>
            </a:pPr>
            <a:r>
              <a:rPr lang="en-US" sz="2500">
                <a:solidFill>
                  <a:srgbClr val="002060"/>
                </a:solidFill>
                <a:latin typeface="Arial" panose="020B0604020202020204" pitchFamily="34" charset="0"/>
                <a:cs typeface="Arial" panose="020B0604020202020204" pitchFamily="34" charset="0"/>
              </a:rPr>
              <a:t>Xác suất xảy ra rất nhỏ</a:t>
            </a:r>
          </a:p>
        </p:txBody>
      </p:sp>
      <p:sp>
        <p:nvSpPr>
          <p:cNvPr id="24" name="TextBox 23"/>
          <p:cNvSpPr txBox="1"/>
          <p:nvPr>
            <p:custDataLst>
              <p:tags r:id="rId5"/>
            </p:custDataLst>
          </p:nvPr>
        </p:nvSpPr>
        <p:spPr>
          <a:xfrm>
            <a:off x="6450429" y="5019736"/>
            <a:ext cx="5661024" cy="1804749"/>
          </a:xfrm>
          <a:prstGeom prst="roundRect">
            <a:avLst/>
          </a:prstGeom>
          <a:noFill/>
        </p:spPr>
        <p:txBody>
          <a:bodyPr wrap="square">
            <a:spAutoFit/>
          </a:bodyPr>
          <a:lstStyle/>
          <a:p>
            <a:pPr marL="342900" indent="-342900">
              <a:buFont typeface="Arial" panose="020B0604020202020204" pitchFamily="34" charset="0"/>
              <a:buChar char="•"/>
              <a:defRPr/>
            </a:pPr>
            <a:r>
              <a:rPr lang="en-US" sz="2500">
                <a:solidFill>
                  <a:srgbClr val="002060"/>
                </a:solidFill>
                <a:latin typeface="Arial" panose="020B0604020202020204" pitchFamily="34" charset="0"/>
                <a:cs typeface="Arial" panose="020B0604020202020204" pitchFamily="34" charset="0"/>
              </a:rPr>
              <a:t>Một hạt nhân tách ra thành hai hạt nhân có số khối nhỏ hơn </a:t>
            </a:r>
            <a:r>
              <a:rPr lang="en-US" sz="2500">
                <a:solidFill>
                  <a:srgbClr val="C00000"/>
                </a:solidFill>
                <a:latin typeface="Arial" panose="020B0604020202020204" pitchFamily="34" charset="0"/>
                <a:cs typeface="Arial" panose="020B0604020202020204" pitchFamily="34" charset="0"/>
              </a:rPr>
              <a:t>do có hạt khác bắn vào</a:t>
            </a:r>
          </a:p>
          <a:p>
            <a:pPr marL="342900" indent="-342900">
              <a:buFont typeface="Arial" panose="020B0604020202020204" pitchFamily="34" charset="0"/>
              <a:buChar char="•"/>
              <a:defRPr/>
            </a:pPr>
            <a:r>
              <a:rPr lang="en-US" sz="2500">
                <a:solidFill>
                  <a:srgbClr val="002060"/>
                </a:solidFill>
                <a:latin typeface="Arial" panose="020B0604020202020204" pitchFamily="34" charset="0"/>
                <a:cs typeface="Arial" panose="020B0604020202020204" pitchFamily="34" charset="0"/>
              </a:rPr>
              <a:t>Do con người thực hiên</a:t>
            </a:r>
          </a:p>
        </p:txBody>
      </p:sp>
      <p:grpSp>
        <p:nvGrpSpPr>
          <p:cNvPr id="21" name="Group 20">
            <a:extLst>
              <a:ext uri="{FF2B5EF4-FFF2-40B4-BE49-F238E27FC236}">
                <a16:creationId xmlns:a16="http://schemas.microsoft.com/office/drawing/2014/main" id="{D4F22476-C1FA-4F1C-A416-8A93ACDA2857}"/>
              </a:ext>
            </a:extLst>
          </p:cNvPr>
          <p:cNvGrpSpPr/>
          <p:nvPr/>
        </p:nvGrpSpPr>
        <p:grpSpPr>
          <a:xfrm>
            <a:off x="-271124" y="58878"/>
            <a:ext cx="6062323" cy="505010"/>
            <a:chOff x="38033" y="2282878"/>
            <a:chExt cx="7543268" cy="704958"/>
          </a:xfrm>
        </p:grpSpPr>
        <p:grpSp>
          <p:nvGrpSpPr>
            <p:cNvPr id="22" name="Group 70">
              <a:extLst>
                <a:ext uri="{FF2B5EF4-FFF2-40B4-BE49-F238E27FC236}">
                  <a16:creationId xmlns:a16="http://schemas.microsoft.com/office/drawing/2014/main" id="{991D804B-1CC8-4A8F-A4CB-AF5DEC898EAC}"/>
                </a:ext>
              </a:extLst>
            </p:cNvPr>
            <p:cNvGrpSpPr>
              <a:grpSpLocks/>
            </p:cNvGrpSpPr>
            <p:nvPr/>
          </p:nvGrpSpPr>
          <p:grpSpPr bwMode="auto">
            <a:xfrm>
              <a:off x="368179" y="2294628"/>
              <a:ext cx="7213122" cy="693208"/>
              <a:chOff x="607010" y="3430752"/>
              <a:chExt cx="3714421" cy="1335216"/>
            </a:xfrm>
          </p:grpSpPr>
          <p:pic>
            <p:nvPicPr>
              <p:cNvPr id="27" name="Picture 26" descr="empty-green-rectangle">
                <a:extLst>
                  <a:ext uri="{FF2B5EF4-FFF2-40B4-BE49-F238E27FC236}">
                    <a16:creationId xmlns:a16="http://schemas.microsoft.com/office/drawing/2014/main" id="{B0F82121-F776-4965-A6FC-680BC2EEC6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green-top-faded">
                <a:extLst>
                  <a:ext uri="{FF2B5EF4-FFF2-40B4-BE49-F238E27FC236}">
                    <a16:creationId xmlns:a16="http://schemas.microsoft.com/office/drawing/2014/main" id="{A2EAEB61-FB18-4DF0-8097-08D6B62E3C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Box 24">
              <a:extLst>
                <a:ext uri="{FF2B5EF4-FFF2-40B4-BE49-F238E27FC236}">
                  <a16:creationId xmlns:a16="http://schemas.microsoft.com/office/drawing/2014/main" id="{C8795722-EC74-4C54-8EA7-5C2DD5C5FF20}"/>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6" name="Rectangle 1026060">
              <a:extLst>
                <a:ext uri="{FF2B5EF4-FFF2-40B4-BE49-F238E27FC236}">
                  <a16:creationId xmlns:a16="http://schemas.microsoft.com/office/drawing/2014/main" id="{097AD279-A8D3-499F-BA70-94DFB0366C90}"/>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C</a:t>
              </a:r>
              <a:r>
                <a:rPr lang="en-US" sz="2500" i="1">
                  <a:cs typeface="Arial" panose="020B0604020202020204" pitchFamily="34" charset="0"/>
                </a:rPr>
                <a:t>ơ chế của phản ứng phân hạch</a:t>
              </a:r>
              <a:endParaRPr lang="en-US" sz="2500" b="0" i="1" dirty="0">
                <a:cs typeface="Arial" panose="020B0604020202020204" pitchFamily="34" charset="0"/>
              </a:endParaRPr>
            </a:p>
          </p:txBody>
        </p:sp>
      </p:grpSp>
      <p:sp>
        <p:nvSpPr>
          <p:cNvPr id="29" name="Content Placeholder 2">
            <a:extLst>
              <a:ext uri="{FF2B5EF4-FFF2-40B4-BE49-F238E27FC236}">
                <a16:creationId xmlns:a16="http://schemas.microsoft.com/office/drawing/2014/main" id="{CC13DE46-F536-49BC-AAA8-EAED9C3DA750}"/>
              </a:ext>
            </a:extLst>
          </p:cNvPr>
          <p:cNvSpPr txBox="1">
            <a:spLocks/>
          </p:cNvSpPr>
          <p:nvPr/>
        </p:nvSpPr>
        <p:spPr bwMode="auto">
          <a:xfrm>
            <a:off x="281068" y="619267"/>
            <a:ext cx="4824331"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1. Phản ứng phân hạch là gì?</a:t>
            </a:r>
          </a:p>
        </p:txBody>
      </p:sp>
      <p:sp>
        <p:nvSpPr>
          <p:cNvPr id="30" name="TextBox 29">
            <a:extLst>
              <a:ext uri="{FF2B5EF4-FFF2-40B4-BE49-F238E27FC236}">
                <a16:creationId xmlns:a16="http://schemas.microsoft.com/office/drawing/2014/main" id="{63A0E77F-DF6E-4EEF-B3A7-C1CCC7B120BD}"/>
              </a:ext>
            </a:extLst>
          </p:cNvPr>
          <p:cNvSpPr txBox="1"/>
          <p:nvPr/>
        </p:nvSpPr>
        <p:spPr>
          <a:xfrm>
            <a:off x="3731458" y="1272696"/>
            <a:ext cx="5437942" cy="492443"/>
          </a:xfrm>
          <a:prstGeom prst="rect">
            <a:avLst/>
          </a:prstGeom>
          <a:noFill/>
        </p:spPr>
        <p:txBody>
          <a:bodyPr wrap="square">
            <a:spAutoFit/>
          </a:bodyPr>
          <a:lstStyle/>
          <a:p>
            <a:r>
              <a:rPr lang="en-US" sz="2600" b="1">
                <a:latin typeface="Arial" panose="020B0604020202020204" pitchFamily="34" charset="0"/>
                <a:cs typeface="Arial" panose="020B0604020202020204" pitchFamily="34" charset="0"/>
              </a:rPr>
              <a:t>Có bao nhiêu loại phân hạch?</a:t>
            </a:r>
            <a:endParaRPr lang="en-US" sz="2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2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custDataLst>
              <p:tags r:id="rId1"/>
            </p:custDataLst>
          </p:nvPr>
        </p:nvSpPr>
        <p:spPr bwMode="auto">
          <a:xfrm>
            <a:off x="1824038" y="101600"/>
            <a:ext cx="8520112" cy="647700"/>
          </a:xfrm>
          <a:prstGeom prst="rect">
            <a:avLst/>
          </a:prstGeom>
          <a:noFill/>
          <a:ln w="9525">
            <a:noFill/>
            <a:miter lim="800000"/>
            <a:headEnd/>
            <a:tailEnd/>
          </a:ln>
        </p:spPr>
        <p:txBody>
          <a:bodyPr/>
          <a:lstStyle/>
          <a:p>
            <a:pPr eaLnBrk="0" hangingPunct="0">
              <a:lnSpc>
                <a:spcPct val="90000"/>
              </a:lnSpc>
            </a:pPr>
            <a:r>
              <a:rPr lang="en-US" sz="3200" b="1">
                <a:solidFill>
                  <a:schemeClr val="bg1"/>
                </a:solidFill>
              </a:rPr>
              <a:t>I. Sự phân hạch</a:t>
            </a:r>
          </a:p>
        </p:txBody>
      </p:sp>
      <p:pic>
        <p:nvPicPr>
          <p:cNvPr id="42" name="Picture 3" descr="Fritz Strassmann.jpg"/>
          <p:cNvPicPr>
            <a:picLocks noChangeAspect="1"/>
          </p:cNvPicPr>
          <p:nvPr/>
        </p:nvPicPr>
        <p:blipFill>
          <a:blip r:embed="rId10"/>
          <a:srcRect/>
          <a:stretch>
            <a:fillRect/>
          </a:stretch>
        </p:blipFill>
        <p:spPr bwMode="auto">
          <a:xfrm>
            <a:off x="10038406" y="1949877"/>
            <a:ext cx="1376363" cy="1720850"/>
          </a:xfrm>
          <a:prstGeom prst="rect">
            <a:avLst/>
          </a:prstGeom>
          <a:noFill/>
          <a:ln w="38100">
            <a:solidFill>
              <a:schemeClr val="bg2">
                <a:lumMod val="40000"/>
                <a:lumOff val="60000"/>
              </a:schemeClr>
            </a:solidFill>
            <a:miter lim="800000"/>
            <a:headEnd/>
            <a:tailEnd/>
          </a:ln>
        </p:spPr>
      </p:pic>
      <p:pic>
        <p:nvPicPr>
          <p:cNvPr id="12292" name="Picture 3"/>
          <p:cNvPicPr>
            <a:picLocks noChangeAspect="1" noChangeArrowheads="1"/>
          </p:cNvPicPr>
          <p:nvPr/>
        </p:nvPicPr>
        <p:blipFill>
          <a:blip r:embed="rId11"/>
          <a:srcRect l="35921" t="37698" r="14996" b="2380"/>
          <a:stretch>
            <a:fillRect/>
          </a:stretch>
        </p:blipFill>
        <p:spPr bwMode="auto">
          <a:xfrm>
            <a:off x="462917" y="2282625"/>
            <a:ext cx="6469221" cy="4440239"/>
          </a:xfrm>
          <a:prstGeom prst="rect">
            <a:avLst/>
          </a:prstGeom>
          <a:noFill/>
          <a:ln w="9525">
            <a:noFill/>
            <a:miter lim="800000"/>
            <a:headEnd/>
            <a:tailEnd/>
          </a:ln>
        </p:spPr>
      </p:pic>
      <p:pic>
        <p:nvPicPr>
          <p:cNvPr id="46" name="Picture 4" descr="Otto Hahn.jpg"/>
          <p:cNvPicPr>
            <a:picLocks noChangeAspect="1"/>
          </p:cNvPicPr>
          <p:nvPr/>
        </p:nvPicPr>
        <p:blipFill>
          <a:blip r:embed="rId12"/>
          <a:srcRect/>
          <a:stretch>
            <a:fillRect/>
          </a:stretch>
        </p:blipFill>
        <p:spPr bwMode="auto">
          <a:xfrm>
            <a:off x="8028631" y="1934002"/>
            <a:ext cx="1287463" cy="1720850"/>
          </a:xfrm>
          <a:prstGeom prst="rect">
            <a:avLst/>
          </a:prstGeom>
          <a:noFill/>
          <a:ln w="28575">
            <a:solidFill>
              <a:schemeClr val="bg2">
                <a:lumMod val="60000"/>
                <a:lumOff val="40000"/>
              </a:schemeClr>
            </a:solidFill>
            <a:miter lim="800000"/>
            <a:headEnd/>
            <a:tailEnd/>
          </a:ln>
        </p:spPr>
      </p:pic>
      <p:sp>
        <p:nvSpPr>
          <p:cNvPr id="12294" name="TextBox 46"/>
          <p:cNvSpPr txBox="1">
            <a:spLocks noChangeArrowheads="1"/>
          </p:cNvSpPr>
          <p:nvPr>
            <p:custDataLst>
              <p:tags r:id="rId2"/>
            </p:custDataLst>
          </p:nvPr>
        </p:nvSpPr>
        <p:spPr bwMode="auto">
          <a:xfrm>
            <a:off x="9117655" y="3724702"/>
            <a:ext cx="3284538" cy="707886"/>
          </a:xfrm>
          <a:prstGeom prst="rect">
            <a:avLst/>
          </a:prstGeom>
          <a:noFill/>
          <a:ln w="9525">
            <a:noFill/>
            <a:miter lim="800000"/>
            <a:headEnd/>
            <a:tailEnd/>
          </a:ln>
        </p:spPr>
        <p:txBody>
          <a:bodyPr>
            <a:spAutoFit/>
          </a:bodyPr>
          <a:lstStyle/>
          <a:p>
            <a:pPr algn="ctr"/>
            <a:r>
              <a:rPr lang="en-US" sz="2000"/>
              <a:t>Fritz Strassmann</a:t>
            </a:r>
          </a:p>
          <a:p>
            <a:pPr algn="ctr"/>
            <a:r>
              <a:rPr lang="en-US" sz="2000"/>
              <a:t>(1902-1980)</a:t>
            </a:r>
          </a:p>
        </p:txBody>
      </p:sp>
      <p:sp>
        <p:nvSpPr>
          <p:cNvPr id="12295" name="TextBox 47"/>
          <p:cNvSpPr txBox="1">
            <a:spLocks noChangeArrowheads="1"/>
          </p:cNvSpPr>
          <p:nvPr>
            <p:custDataLst>
              <p:tags r:id="rId3"/>
            </p:custDataLst>
          </p:nvPr>
        </p:nvSpPr>
        <p:spPr bwMode="auto">
          <a:xfrm>
            <a:off x="7604768" y="3670727"/>
            <a:ext cx="2654300" cy="707886"/>
          </a:xfrm>
          <a:prstGeom prst="rect">
            <a:avLst/>
          </a:prstGeom>
          <a:noFill/>
          <a:ln w="9525">
            <a:noFill/>
            <a:miter lim="800000"/>
            <a:headEnd/>
            <a:tailEnd/>
          </a:ln>
        </p:spPr>
        <p:txBody>
          <a:bodyPr>
            <a:spAutoFit/>
          </a:bodyPr>
          <a:lstStyle/>
          <a:p>
            <a:pPr algn="ctr"/>
            <a:r>
              <a:rPr lang="en-US" sz="2000"/>
              <a:t>Otto Hahn </a:t>
            </a:r>
          </a:p>
          <a:p>
            <a:pPr algn="ctr"/>
            <a:r>
              <a:rPr lang="en-US" sz="2000"/>
              <a:t>(1879-1968)</a:t>
            </a:r>
          </a:p>
        </p:txBody>
      </p:sp>
      <p:grpSp>
        <p:nvGrpSpPr>
          <p:cNvPr id="2" name="Group 1">
            <a:extLst>
              <a:ext uri="{FF2B5EF4-FFF2-40B4-BE49-F238E27FC236}">
                <a16:creationId xmlns:a16="http://schemas.microsoft.com/office/drawing/2014/main" id="{221028C4-5226-4233-B150-7CC080EAA9E9}"/>
              </a:ext>
            </a:extLst>
          </p:cNvPr>
          <p:cNvGrpSpPr/>
          <p:nvPr/>
        </p:nvGrpSpPr>
        <p:grpSpPr>
          <a:xfrm>
            <a:off x="5362424" y="1555500"/>
            <a:ext cx="1247775" cy="2270126"/>
            <a:chOff x="4732339" y="2025650"/>
            <a:chExt cx="1247775" cy="2270126"/>
          </a:xfrm>
        </p:grpSpPr>
        <p:sp>
          <p:nvSpPr>
            <p:cNvPr id="12296" name="Oval 48"/>
            <p:cNvSpPr>
              <a:spLocks noChangeArrowheads="1"/>
            </p:cNvSpPr>
            <p:nvPr>
              <p:custDataLst>
                <p:tags r:id="rId6"/>
              </p:custDataLst>
            </p:nvPr>
          </p:nvSpPr>
          <p:spPr bwMode="auto">
            <a:xfrm>
              <a:off x="5457825" y="3729039"/>
              <a:ext cx="522288" cy="566737"/>
            </a:xfrm>
            <a:prstGeom prst="ellipse">
              <a:avLst/>
            </a:prstGeom>
            <a:noFill/>
            <a:ln w="28575" algn="ctr">
              <a:solidFill>
                <a:srgbClr val="C00000"/>
              </a:solidFill>
              <a:prstDash val="sysDash"/>
              <a:round/>
              <a:headEnd/>
              <a:tailEnd/>
            </a:ln>
          </p:spPr>
          <p:txBody>
            <a:bodyPr wrap="none" lIns="90000" tIns="46800" rIns="90000" bIns="46800" anchor="ctr"/>
            <a:lstStyle/>
            <a:p>
              <a:endParaRPr lang="en-US"/>
            </a:p>
          </p:txBody>
        </p:sp>
        <p:cxnSp>
          <p:nvCxnSpPr>
            <p:cNvPr id="12297" name="Straight Connector 50"/>
            <p:cNvCxnSpPr>
              <a:cxnSpLocks noChangeShapeType="1"/>
              <a:stCxn id="12296" idx="1"/>
            </p:cNvCxnSpPr>
            <p:nvPr/>
          </p:nvCxnSpPr>
          <p:spPr bwMode="auto">
            <a:xfrm rot="16200000" flipV="1">
              <a:off x="4924426" y="3203576"/>
              <a:ext cx="722312" cy="496887"/>
            </a:xfrm>
            <a:prstGeom prst="line">
              <a:avLst/>
            </a:prstGeom>
            <a:noFill/>
            <a:ln w="9525" algn="ctr">
              <a:solidFill>
                <a:schemeClr val="tx1"/>
              </a:solidFill>
              <a:round/>
              <a:headEnd/>
              <a:tailEnd/>
            </a:ln>
          </p:spPr>
        </p:cxnSp>
        <p:cxnSp>
          <p:nvCxnSpPr>
            <p:cNvPr id="12298" name="Straight Connector 52"/>
            <p:cNvCxnSpPr>
              <a:cxnSpLocks noChangeShapeType="1"/>
              <a:stCxn id="12296" idx="7"/>
            </p:cNvCxnSpPr>
            <p:nvPr/>
          </p:nvCxnSpPr>
          <p:spPr bwMode="auto">
            <a:xfrm rot="5400000" flipH="1" flipV="1">
              <a:off x="5464970" y="3298032"/>
              <a:ext cx="954087" cy="76200"/>
            </a:xfrm>
            <a:prstGeom prst="line">
              <a:avLst/>
            </a:prstGeom>
            <a:noFill/>
            <a:ln w="9525" algn="ctr">
              <a:solidFill>
                <a:schemeClr val="tx1"/>
              </a:solidFill>
              <a:round/>
              <a:headEnd/>
              <a:tailEnd/>
            </a:ln>
          </p:spPr>
        </p:cxnSp>
        <p:sp>
          <p:nvSpPr>
            <p:cNvPr id="12299" name="Oval 53"/>
            <p:cNvSpPr>
              <a:spLocks noChangeArrowheads="1"/>
            </p:cNvSpPr>
            <p:nvPr>
              <p:custDataLst>
                <p:tags r:id="rId7"/>
              </p:custDataLst>
            </p:nvPr>
          </p:nvSpPr>
          <p:spPr bwMode="auto">
            <a:xfrm>
              <a:off x="4732339" y="2025650"/>
              <a:ext cx="1233487" cy="1149350"/>
            </a:xfrm>
            <a:prstGeom prst="ellipse">
              <a:avLst/>
            </a:prstGeom>
            <a:solidFill>
              <a:srgbClr val="D1F7AB"/>
            </a:solidFill>
            <a:ln w="38100" algn="ctr">
              <a:solidFill>
                <a:srgbClr val="C00000"/>
              </a:solidFill>
              <a:prstDash val="sysDash"/>
              <a:round/>
              <a:headEnd/>
              <a:tailEnd/>
            </a:ln>
          </p:spPr>
          <p:txBody>
            <a:bodyPr wrap="none" lIns="90000" tIns="46800" rIns="90000" bIns="46800" anchor="ctr"/>
            <a:lstStyle/>
            <a:p>
              <a:endParaRPr lang="en-US"/>
            </a:p>
          </p:txBody>
        </p:sp>
        <p:sp>
          <p:nvSpPr>
            <p:cNvPr id="12300" name="Rectangle 55"/>
            <p:cNvSpPr>
              <a:spLocks noChangeArrowheads="1"/>
            </p:cNvSpPr>
            <p:nvPr>
              <p:custDataLst>
                <p:tags r:id="rId8"/>
              </p:custDataLst>
            </p:nvPr>
          </p:nvSpPr>
          <p:spPr bwMode="auto">
            <a:xfrm>
              <a:off x="4869828" y="2249489"/>
              <a:ext cx="1080744" cy="646331"/>
            </a:xfrm>
            <a:prstGeom prst="rect">
              <a:avLst/>
            </a:prstGeom>
            <a:noFill/>
            <a:ln w="9525">
              <a:noFill/>
              <a:miter lim="800000"/>
              <a:headEnd/>
              <a:tailEnd/>
            </a:ln>
          </p:spPr>
          <p:txBody>
            <a:bodyPr wrap="none">
              <a:spAutoFit/>
            </a:bodyPr>
            <a:lstStyle/>
            <a:p>
              <a:pPr algn="ctr"/>
              <a:r>
                <a:rPr lang="en-US" b="1">
                  <a:solidFill>
                    <a:srgbClr val="0000FF"/>
                  </a:solidFill>
                  <a:latin typeface="Tahoma" pitchFamily="34" charset="0"/>
                </a:rPr>
                <a:t>Urani:</a:t>
              </a:r>
            </a:p>
            <a:p>
              <a:pPr algn="ctr"/>
              <a:r>
                <a:rPr lang="en-US" b="1" baseline="-25000">
                  <a:solidFill>
                    <a:srgbClr val="0000FF"/>
                  </a:solidFill>
                  <a:latin typeface="Tahoma" pitchFamily="34" charset="0"/>
                </a:rPr>
                <a:t> 92</a:t>
              </a:r>
              <a:r>
                <a:rPr lang="en-US" b="1">
                  <a:solidFill>
                    <a:srgbClr val="FF0000"/>
                  </a:solidFill>
                  <a:latin typeface="Tahoma" pitchFamily="34" charset="0"/>
                </a:rPr>
                <a:t>U</a:t>
              </a:r>
              <a:r>
                <a:rPr lang="en-US" b="1" baseline="30000">
                  <a:solidFill>
                    <a:srgbClr val="FF0000"/>
                  </a:solidFill>
                  <a:latin typeface="Tahoma" pitchFamily="34" charset="0"/>
                </a:rPr>
                <a:t>235</a:t>
              </a:r>
              <a:r>
                <a:rPr lang="en-US" b="1">
                  <a:solidFill>
                    <a:srgbClr val="0000FF"/>
                  </a:solidFill>
                  <a:latin typeface="Tahoma" pitchFamily="34" charset="0"/>
                </a:rPr>
                <a:t>  </a:t>
              </a:r>
              <a:r>
                <a:rPr lang="en-US" b="1">
                  <a:solidFill>
                    <a:srgbClr val="0000FF"/>
                  </a:solidFill>
                  <a:latin typeface="Times New Roman" pitchFamily="18" charset="0"/>
                  <a:cs typeface="Times New Roman" pitchFamily="18" charset="0"/>
                </a:rPr>
                <a:t> </a:t>
              </a:r>
            </a:p>
          </p:txBody>
        </p:sp>
      </p:grpSp>
      <p:sp>
        <p:nvSpPr>
          <p:cNvPr id="12301" name="Rectangle 56"/>
          <p:cNvSpPr>
            <a:spLocks noChangeArrowheads="1"/>
          </p:cNvSpPr>
          <p:nvPr>
            <p:custDataLst>
              <p:tags r:id="rId4"/>
            </p:custDataLst>
          </p:nvPr>
        </p:nvSpPr>
        <p:spPr bwMode="auto">
          <a:xfrm>
            <a:off x="7695095" y="4502745"/>
            <a:ext cx="4686621" cy="1446550"/>
          </a:xfrm>
          <a:prstGeom prst="rect">
            <a:avLst/>
          </a:prstGeom>
          <a:noFill/>
          <a:ln w="9525">
            <a:noFill/>
            <a:miter lim="800000"/>
            <a:headEnd/>
            <a:tailEnd/>
          </a:ln>
        </p:spPr>
        <p:txBody>
          <a:bodyPr wrap="square">
            <a:spAutoFit/>
          </a:bodyPr>
          <a:lstStyle/>
          <a:p>
            <a:r>
              <a:rPr lang="en-US" sz="2200">
                <a:solidFill>
                  <a:srgbClr val="000000"/>
                </a:solidFill>
                <a:latin typeface="Arial" panose="020B0604020202020204" pitchFamily="34" charset="0"/>
                <a:cs typeface="Arial" panose="020B0604020202020204" pitchFamily="34" charset="0"/>
              </a:rPr>
              <a:t>Năm 1939, hai nhà hoá học người Đức  đã thực hiện được phản ứng phân hạch đầu tiên dùng nơtron bắn hạt nhân nguyên tử Urani.</a:t>
            </a:r>
            <a:endParaRPr lang="en-US" sz="2200">
              <a:latin typeface="Arial" panose="020B0604020202020204" pitchFamily="34" charset="0"/>
              <a:cs typeface="Arial" panose="020B0604020202020204" pitchFamily="34" charset="0"/>
            </a:endParaRPr>
          </a:p>
        </p:txBody>
      </p:sp>
      <p:pic>
        <p:nvPicPr>
          <p:cNvPr id="67" name="Picture 11" descr="http://www.proginosko.com/wordpress/wp-content/uploads/question-mark.jpg"/>
          <p:cNvPicPr>
            <a:picLocks noChangeAspect="1" noChangeArrowheads="1"/>
          </p:cNvPicPr>
          <p:nvPr>
            <p:custDataLst>
              <p:tags r:id="rId5"/>
            </p:custDataLst>
          </p:nvPr>
        </p:nvPicPr>
        <p:blipFill>
          <a:blip r:embed="rId13" cstate="print"/>
          <a:srcRect/>
          <a:stretch>
            <a:fillRect/>
          </a:stretch>
        </p:blipFill>
        <p:spPr bwMode="auto">
          <a:xfrm>
            <a:off x="204538" y="402547"/>
            <a:ext cx="1390733" cy="1390733"/>
          </a:xfrm>
          <a:prstGeom prst="ellipse">
            <a:avLst/>
          </a:prstGeom>
          <a:ln>
            <a:noFill/>
          </a:ln>
          <a:effectLst>
            <a:softEdge rad="112500"/>
          </a:effectLst>
        </p:spPr>
      </p:pic>
      <p:grpSp>
        <p:nvGrpSpPr>
          <p:cNvPr id="23" name="Group 56">
            <a:extLst>
              <a:ext uri="{FF2B5EF4-FFF2-40B4-BE49-F238E27FC236}">
                <a16:creationId xmlns:a16="http://schemas.microsoft.com/office/drawing/2014/main" id="{3479373C-FD6A-4A67-B8DD-824585217DF5}"/>
              </a:ext>
            </a:extLst>
          </p:cNvPr>
          <p:cNvGrpSpPr/>
          <p:nvPr/>
        </p:nvGrpSpPr>
        <p:grpSpPr>
          <a:xfrm>
            <a:off x="3990399" y="248699"/>
            <a:ext cx="3597830" cy="581082"/>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2FD78204-FE20-4429-B262-7733E73EFF16}"/>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15C3E6CE-3433-4801-B03F-99205FDD747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Thảo luận</a:t>
              </a:r>
            </a:p>
          </p:txBody>
        </p:sp>
      </p:grpSp>
      <p:sp>
        <p:nvSpPr>
          <p:cNvPr id="27" name="Text Box 17">
            <a:extLst>
              <a:ext uri="{FF2B5EF4-FFF2-40B4-BE49-F238E27FC236}">
                <a16:creationId xmlns:a16="http://schemas.microsoft.com/office/drawing/2014/main" id="{98434C97-02D2-4860-83BE-24151D15F42D}"/>
              </a:ext>
            </a:extLst>
          </p:cNvPr>
          <p:cNvSpPr txBox="1">
            <a:spLocks noChangeArrowheads="1"/>
          </p:cNvSpPr>
          <p:nvPr/>
        </p:nvSpPr>
        <p:spPr bwMode="auto">
          <a:xfrm>
            <a:off x="1663056" y="953205"/>
            <a:ext cx="97517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i="1">
                <a:solidFill>
                  <a:srgbClr val="0070C0"/>
                </a:solidFill>
                <a:latin typeface="Arial" panose="020B0604020202020204" pitchFamily="34" charset="0"/>
                <a:cs typeface="Arial" panose="020B0604020202020204" pitchFamily="34" charset="0"/>
              </a:rPr>
              <a:t>Thực hiện phản ứng phân hạch có kích thích như thế nào?</a:t>
            </a:r>
          </a:p>
        </p:txBody>
      </p:sp>
    </p:spTree>
    <p:extLst>
      <p:ext uri="{BB962C8B-B14F-4D97-AF65-F5344CB8AC3E}">
        <p14:creationId xmlns:p14="http://schemas.microsoft.com/office/powerpoint/2010/main" val="29423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23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8F3547-DE85-487F-8A3D-8CCF3DC00781}"/>
              </a:ext>
            </a:extLst>
          </p:cNvPr>
          <p:cNvGrpSpPr/>
          <p:nvPr/>
        </p:nvGrpSpPr>
        <p:grpSpPr>
          <a:xfrm>
            <a:off x="-271124" y="58878"/>
            <a:ext cx="6062323" cy="505010"/>
            <a:chOff x="38033" y="2282878"/>
            <a:chExt cx="7543268" cy="704958"/>
          </a:xfrm>
        </p:grpSpPr>
        <p:grpSp>
          <p:nvGrpSpPr>
            <p:cNvPr id="5" name="Group 70">
              <a:extLst>
                <a:ext uri="{FF2B5EF4-FFF2-40B4-BE49-F238E27FC236}">
                  <a16:creationId xmlns:a16="http://schemas.microsoft.com/office/drawing/2014/main" id="{1029736C-9F6A-424B-BD9E-0EB78B2FD1B5}"/>
                </a:ext>
              </a:extLst>
            </p:cNvPr>
            <p:cNvGrpSpPr>
              <a:grpSpLocks/>
            </p:cNvGrpSpPr>
            <p:nvPr/>
          </p:nvGrpSpPr>
          <p:grpSpPr bwMode="auto">
            <a:xfrm>
              <a:off x="368179" y="2294628"/>
              <a:ext cx="7213122" cy="693208"/>
              <a:chOff x="607010" y="3430752"/>
              <a:chExt cx="3714421" cy="1335216"/>
            </a:xfrm>
          </p:grpSpPr>
          <p:pic>
            <p:nvPicPr>
              <p:cNvPr id="8" name="Picture 7" descr="empty-green-rectangle">
                <a:extLst>
                  <a:ext uri="{FF2B5EF4-FFF2-40B4-BE49-F238E27FC236}">
                    <a16:creationId xmlns:a16="http://schemas.microsoft.com/office/drawing/2014/main" id="{2BF86C61-2202-4698-8E64-55CBB12B4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reen-top-faded">
                <a:extLst>
                  <a:ext uri="{FF2B5EF4-FFF2-40B4-BE49-F238E27FC236}">
                    <a16:creationId xmlns:a16="http://schemas.microsoft.com/office/drawing/2014/main" id="{34DEF81F-3A52-4C80-B785-C318B1490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2F565-4BB1-4BB3-936D-4F7623DBBD0C}"/>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FAE18C9F-A9E2-45AB-A562-1B930F2114D5}"/>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C</a:t>
              </a:r>
              <a:r>
                <a:rPr lang="en-US" sz="2500" i="1">
                  <a:cs typeface="Arial" panose="020B0604020202020204" pitchFamily="34" charset="0"/>
                </a:rPr>
                <a:t>ơ chế của phản ứng phân hạch</a:t>
              </a:r>
              <a:endParaRPr lang="en-US" sz="2500" b="0" i="1" dirty="0">
                <a:cs typeface="Arial" panose="020B0604020202020204" pitchFamily="34" charset="0"/>
              </a:endParaRPr>
            </a:p>
          </p:txBody>
        </p:sp>
      </p:grpSp>
      <p:sp>
        <p:nvSpPr>
          <p:cNvPr id="10" name="Content Placeholder 2">
            <a:extLst>
              <a:ext uri="{FF2B5EF4-FFF2-40B4-BE49-F238E27FC236}">
                <a16:creationId xmlns:a16="http://schemas.microsoft.com/office/drawing/2014/main" id="{B0A87EBC-B9F9-429C-BD9F-24451997740C}"/>
              </a:ext>
            </a:extLst>
          </p:cNvPr>
          <p:cNvSpPr txBox="1">
            <a:spLocks/>
          </p:cNvSpPr>
          <p:nvPr/>
        </p:nvSpPr>
        <p:spPr bwMode="auto">
          <a:xfrm>
            <a:off x="281068" y="619267"/>
            <a:ext cx="5357732" cy="49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Phản ứng phân hạch kích thích</a:t>
            </a:r>
          </a:p>
        </p:txBody>
      </p:sp>
      <p:sp>
        <p:nvSpPr>
          <p:cNvPr id="15" name="Rectangle 14">
            <a:extLst>
              <a:ext uri="{FF2B5EF4-FFF2-40B4-BE49-F238E27FC236}">
                <a16:creationId xmlns:a16="http://schemas.microsoft.com/office/drawing/2014/main" id="{13E8BCAE-C096-4F43-9B17-801B229E7E13}"/>
              </a:ext>
            </a:extLst>
          </p:cNvPr>
          <p:cNvSpPr/>
          <p:nvPr/>
        </p:nvSpPr>
        <p:spPr>
          <a:xfrm>
            <a:off x="1589057" y="1394700"/>
            <a:ext cx="3243599" cy="477054"/>
          </a:xfrm>
          <a:prstGeom prst="rect">
            <a:avLst/>
          </a:prstGeom>
          <a:solidFill>
            <a:srgbClr val="0070C0"/>
          </a:solidFill>
          <a:ln>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defRPr/>
            </a:pPr>
            <a:r>
              <a:rPr lang="en-US" sz="2500" b="1">
                <a:solidFill>
                  <a:srgbClr val="FFFFFF"/>
                </a:solidFill>
                <a:latin typeface="Arial" panose="020B0604020202020204" pitchFamily="34" charset="0"/>
                <a:cs typeface="Arial" panose="020B0604020202020204" pitchFamily="34" charset="0"/>
              </a:rPr>
              <a:t>Nguồn kích thích</a:t>
            </a:r>
          </a:p>
        </p:txBody>
      </p:sp>
      <p:sp>
        <p:nvSpPr>
          <p:cNvPr id="16" name="Rectangle 15">
            <a:extLst>
              <a:ext uri="{FF2B5EF4-FFF2-40B4-BE49-F238E27FC236}">
                <a16:creationId xmlns:a16="http://schemas.microsoft.com/office/drawing/2014/main" id="{6D75B3EB-6110-4F6D-8452-70B94E4A2238}"/>
              </a:ext>
            </a:extLst>
          </p:cNvPr>
          <p:cNvSpPr/>
          <p:nvPr/>
        </p:nvSpPr>
        <p:spPr>
          <a:xfrm>
            <a:off x="6260184" y="1364400"/>
            <a:ext cx="3256525" cy="477054"/>
          </a:xfrm>
          <a:prstGeom prst="rect">
            <a:avLst/>
          </a:prstGeom>
          <a:solidFill>
            <a:srgbClr val="0070C0"/>
          </a:solidFill>
          <a:ln>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defRPr/>
            </a:pPr>
            <a:r>
              <a:rPr lang="en-US" sz="2500" b="1">
                <a:solidFill>
                  <a:srgbClr val="FFFFFF"/>
                </a:solidFill>
                <a:latin typeface="Arial" panose="020B0604020202020204" pitchFamily="34" charset="0"/>
                <a:cs typeface="Arial" panose="020B0604020202020204" pitchFamily="34" charset="0"/>
              </a:rPr>
              <a:t>Hạt nhân nặng</a:t>
            </a:r>
          </a:p>
        </p:txBody>
      </p:sp>
      <p:sp>
        <p:nvSpPr>
          <p:cNvPr id="17" name="Right Arrow 29">
            <a:extLst>
              <a:ext uri="{FF2B5EF4-FFF2-40B4-BE49-F238E27FC236}">
                <a16:creationId xmlns:a16="http://schemas.microsoft.com/office/drawing/2014/main" id="{0EB443C1-6A22-4847-833C-61D1DC61AC20}"/>
              </a:ext>
            </a:extLst>
          </p:cNvPr>
          <p:cNvSpPr>
            <a:spLocks noChangeArrowheads="1"/>
          </p:cNvSpPr>
          <p:nvPr/>
        </p:nvSpPr>
        <p:spPr bwMode="auto">
          <a:xfrm>
            <a:off x="5160963" y="1467088"/>
            <a:ext cx="725487" cy="400050"/>
          </a:xfrm>
          <a:prstGeom prst="rightArrow">
            <a:avLst>
              <a:gd name="adj1" fmla="val 50000"/>
              <a:gd name="adj2" fmla="val 49989"/>
            </a:avLst>
          </a:prstGeom>
          <a:solidFill>
            <a:srgbClr val="C00000"/>
          </a:solidFill>
          <a:ln w="9525" algn="ctr">
            <a:solidFill>
              <a:schemeClr val="tx1"/>
            </a:solidFill>
            <a:round/>
            <a:headEnd/>
            <a:tailEnd/>
          </a:ln>
        </p:spPr>
        <p:txBody>
          <a:bodyPr wrap="none" lIns="90000" tIns="46800" rIns="90000" bIns="46800"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18" name="Group 22">
            <a:extLst>
              <a:ext uri="{FF2B5EF4-FFF2-40B4-BE49-F238E27FC236}">
                <a16:creationId xmlns:a16="http://schemas.microsoft.com/office/drawing/2014/main" id="{16F74003-2810-46BB-A6F7-D453697B3616}"/>
              </a:ext>
            </a:extLst>
          </p:cNvPr>
          <p:cNvGrpSpPr>
            <a:grpSpLocks/>
          </p:cNvGrpSpPr>
          <p:nvPr/>
        </p:nvGrpSpPr>
        <p:grpSpPr bwMode="auto">
          <a:xfrm>
            <a:off x="2195511" y="1930876"/>
            <a:ext cx="7062787" cy="4154487"/>
            <a:chOff x="777728" y="2440355"/>
            <a:chExt cx="7062606" cy="4154047"/>
          </a:xfrm>
        </p:grpSpPr>
        <p:pic>
          <p:nvPicPr>
            <p:cNvPr id="19" name="Picture 2" descr="C:\Users\Bon\Desktop\fission (2).gif">
              <a:extLst>
                <a:ext uri="{FF2B5EF4-FFF2-40B4-BE49-F238E27FC236}">
                  <a16:creationId xmlns:a16="http://schemas.microsoft.com/office/drawing/2014/main" id="{3FE54497-CB21-428A-B949-5C57B6442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8739" y="2440355"/>
              <a:ext cx="5724378" cy="415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3">
              <a:extLst>
                <a:ext uri="{FF2B5EF4-FFF2-40B4-BE49-F238E27FC236}">
                  <a16:creationId xmlns:a16="http://schemas.microsoft.com/office/drawing/2014/main" id="{EC916634-8448-4D9C-9DE6-4968B0DB7354}"/>
                </a:ext>
              </a:extLst>
            </p:cNvPr>
            <p:cNvSpPr>
              <a:spLocks noChangeArrowheads="1"/>
            </p:cNvSpPr>
            <p:nvPr/>
          </p:nvSpPr>
          <p:spPr bwMode="auto">
            <a:xfrm>
              <a:off x="2278743" y="2556467"/>
              <a:ext cx="3439886" cy="58869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 name="TextBox 20">
              <a:extLst>
                <a:ext uri="{FF2B5EF4-FFF2-40B4-BE49-F238E27FC236}">
                  <a16:creationId xmlns:a16="http://schemas.microsoft.com/office/drawing/2014/main" id="{4BA578E4-2CAA-43E2-92FC-4B9A0A6E238E}"/>
                </a:ext>
              </a:extLst>
            </p:cNvPr>
            <p:cNvSpPr txBox="1"/>
            <p:nvPr/>
          </p:nvSpPr>
          <p:spPr>
            <a:xfrm>
              <a:off x="777728" y="2606154"/>
              <a:ext cx="2022423" cy="579377"/>
            </a:xfrm>
            <a:prstGeom prst="roundRect">
              <a:avLst/>
            </a:prstGeom>
            <a:solidFill>
              <a:schemeClr val="bg1">
                <a:lumMod val="95000"/>
              </a:schemeClr>
            </a:solidFill>
          </p:spPr>
          <p:txBody>
            <a:bodyPr>
              <a:spAutoFit/>
            </a:bodyPr>
            <a:lstStyle/>
            <a:p>
              <a:pPr>
                <a:defRPr/>
              </a:pPr>
              <a:r>
                <a:rPr lang="en-US" sz="2800">
                  <a:latin typeface="Arial" charset="0"/>
                  <a:cs typeface="Arial" charset="0"/>
                </a:rPr>
                <a:t>Nơtron (n)</a:t>
              </a:r>
            </a:p>
          </p:txBody>
        </p:sp>
        <p:sp>
          <p:nvSpPr>
            <p:cNvPr id="22" name="Rounded Rectangle 35">
              <a:extLst>
                <a:ext uri="{FF2B5EF4-FFF2-40B4-BE49-F238E27FC236}">
                  <a16:creationId xmlns:a16="http://schemas.microsoft.com/office/drawing/2014/main" id="{66FE5594-283D-4BFD-BE31-FFB635B7C8DF}"/>
                </a:ext>
              </a:extLst>
            </p:cNvPr>
            <p:cNvSpPr/>
            <p:nvPr/>
          </p:nvSpPr>
          <p:spPr bwMode="auto">
            <a:xfrm>
              <a:off x="5517881" y="2565783"/>
              <a:ext cx="2322453" cy="579377"/>
            </a:xfrm>
            <a:prstGeom prst="roundRect">
              <a:avLst/>
            </a:prstGeom>
            <a:solidFill>
              <a:schemeClr val="bg1">
                <a:lumMod val="95000"/>
              </a:schemeClr>
            </a:solidFill>
            <a:ln w="28575" cap="flat" cmpd="sng" algn="ctr">
              <a:noFill/>
              <a:prstDash val="solid"/>
              <a:round/>
              <a:headEnd type="none" w="med" len="med"/>
              <a:tailEnd type="none" w="med" len="med"/>
            </a:ln>
            <a:effectLst/>
          </p:spPr>
          <p:txBody>
            <a:bodyPr/>
            <a:lstStyle/>
            <a:p>
              <a:pPr algn="ctr">
                <a:defRPr/>
              </a:pPr>
              <a:r>
                <a:rPr lang="en-US" sz="2400" b="1">
                  <a:solidFill>
                    <a:srgbClr val="0000FF"/>
                  </a:solidFill>
                  <a:latin typeface="Tahoma" pitchFamily="34" charset="0"/>
                  <a:cs typeface="Arial" charset="0"/>
                </a:rPr>
                <a:t>Urani:</a:t>
              </a:r>
              <a:r>
                <a:rPr lang="en-US" sz="2400" b="1" baseline="-25000">
                  <a:solidFill>
                    <a:srgbClr val="0000FF"/>
                  </a:solidFill>
                  <a:latin typeface="Tahoma" pitchFamily="34" charset="0"/>
                  <a:cs typeface="Arial" charset="0"/>
                </a:rPr>
                <a:t> 92</a:t>
              </a:r>
              <a:r>
                <a:rPr lang="en-US" sz="2400" b="1">
                  <a:solidFill>
                    <a:srgbClr val="FF0000"/>
                  </a:solidFill>
                  <a:latin typeface="Tahoma" pitchFamily="34" charset="0"/>
                  <a:cs typeface="Arial" charset="0"/>
                </a:rPr>
                <a:t>U</a:t>
              </a:r>
              <a:r>
                <a:rPr lang="en-US" sz="2400" b="1" baseline="30000">
                  <a:solidFill>
                    <a:srgbClr val="FF0000"/>
                  </a:solidFill>
                  <a:latin typeface="Tahoma" pitchFamily="34" charset="0"/>
                  <a:cs typeface="Arial" charset="0"/>
                </a:rPr>
                <a:t>235</a:t>
              </a:r>
              <a:r>
                <a:rPr lang="en-US" sz="2400" b="1">
                  <a:solidFill>
                    <a:srgbClr val="0000FF"/>
                  </a:solidFill>
                  <a:latin typeface="Tahoma" pitchFamily="34" charset="0"/>
                  <a:cs typeface="Arial" charset="0"/>
                </a:rPr>
                <a:t>  </a:t>
              </a:r>
              <a:r>
                <a:rPr lang="en-US" sz="2400" b="1">
                  <a:solidFill>
                    <a:srgbClr val="0000FF"/>
                  </a:solidFill>
                  <a:latin typeface="Times New Roman" pitchFamily="18" charset="0"/>
                  <a:cs typeface="Times New Roman" pitchFamily="18" charset="0"/>
                </a:rPr>
                <a:t> </a:t>
              </a:r>
            </a:p>
          </p:txBody>
        </p:sp>
      </p:grpSp>
      <p:pic>
        <p:nvPicPr>
          <p:cNvPr id="23" name="Picture 22">
            <a:extLst>
              <a:ext uri="{FF2B5EF4-FFF2-40B4-BE49-F238E27FC236}">
                <a16:creationId xmlns:a16="http://schemas.microsoft.com/office/drawing/2014/main" id="{3F2C0C27-EF59-45BD-B43E-11615459D0DE}"/>
              </a:ext>
            </a:extLst>
          </p:cNvPr>
          <p:cNvPicPr>
            <a:picLocks noChangeAspect="1" noChangeArrowheads="1"/>
          </p:cNvPicPr>
          <p:nvPr/>
        </p:nvPicPr>
        <p:blipFill>
          <a:blip r:embed="rId5"/>
          <a:srcRect/>
          <a:stretch>
            <a:fillRect/>
          </a:stretch>
        </p:blipFill>
        <p:spPr bwMode="auto">
          <a:xfrm>
            <a:off x="1981200" y="5863462"/>
            <a:ext cx="7810500" cy="914400"/>
          </a:xfrm>
          <a:prstGeom prst="rect">
            <a:avLst/>
          </a:prstGeom>
          <a:ln>
            <a:noFill/>
          </a:ln>
          <a:effectLst>
            <a:softEdge rad="112500"/>
          </a:effectLst>
        </p:spPr>
      </p:pic>
    </p:spTree>
    <p:extLst>
      <p:ext uri="{BB962C8B-B14F-4D97-AF65-F5344CB8AC3E}">
        <p14:creationId xmlns:p14="http://schemas.microsoft.com/office/powerpoint/2010/main" val="9372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ECA349-6C81-4A91-8477-F67F206F94C5}"/>
              </a:ext>
            </a:extLst>
          </p:cNvPr>
          <p:cNvPicPr>
            <a:picLocks noChangeAspect="1"/>
          </p:cNvPicPr>
          <p:nvPr/>
        </p:nvPicPr>
        <p:blipFill>
          <a:blip r:embed="rId2"/>
          <a:stretch>
            <a:fillRect/>
          </a:stretch>
        </p:blipFill>
        <p:spPr>
          <a:xfrm>
            <a:off x="463381" y="4181268"/>
            <a:ext cx="4032419" cy="1883642"/>
          </a:xfrm>
          <a:prstGeom prst="rect">
            <a:avLst/>
          </a:prstGeom>
        </p:spPr>
      </p:pic>
      <p:pic>
        <p:nvPicPr>
          <p:cNvPr id="17" name="Picture 16">
            <a:extLst>
              <a:ext uri="{FF2B5EF4-FFF2-40B4-BE49-F238E27FC236}">
                <a16:creationId xmlns:a16="http://schemas.microsoft.com/office/drawing/2014/main" id="{04D092D8-BFC3-4AC4-A880-D4FA5DFE656C}"/>
              </a:ext>
            </a:extLst>
          </p:cNvPr>
          <p:cNvPicPr>
            <a:picLocks noChangeAspect="1"/>
          </p:cNvPicPr>
          <p:nvPr/>
        </p:nvPicPr>
        <p:blipFill>
          <a:blip r:embed="rId3"/>
          <a:stretch>
            <a:fillRect/>
          </a:stretch>
        </p:blipFill>
        <p:spPr>
          <a:xfrm>
            <a:off x="396347" y="6064910"/>
            <a:ext cx="4595733" cy="614670"/>
          </a:xfrm>
          <a:prstGeom prst="rect">
            <a:avLst/>
          </a:prstGeom>
        </p:spPr>
      </p:pic>
      <p:pic>
        <p:nvPicPr>
          <p:cNvPr id="18" name="Content Placeholder 4" descr="Diagram&#10;&#10;Description automatically generated">
            <a:extLst>
              <a:ext uri="{FF2B5EF4-FFF2-40B4-BE49-F238E27FC236}">
                <a16:creationId xmlns:a16="http://schemas.microsoft.com/office/drawing/2014/main" id="{7B68445D-D63E-409C-B6B2-37CA13B1857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66899" y="580895"/>
            <a:ext cx="8388409" cy="3602874"/>
          </a:xfrm>
        </p:spPr>
      </p:pic>
      <p:grpSp>
        <p:nvGrpSpPr>
          <p:cNvPr id="26" name="Group 25">
            <a:extLst>
              <a:ext uri="{FF2B5EF4-FFF2-40B4-BE49-F238E27FC236}">
                <a16:creationId xmlns:a16="http://schemas.microsoft.com/office/drawing/2014/main" id="{552D63BC-7247-4DFC-8E52-00F36D438015}"/>
              </a:ext>
            </a:extLst>
          </p:cNvPr>
          <p:cNvGrpSpPr/>
          <p:nvPr/>
        </p:nvGrpSpPr>
        <p:grpSpPr>
          <a:xfrm>
            <a:off x="5022337" y="4782991"/>
            <a:ext cx="7169663" cy="1896589"/>
            <a:chOff x="5004139" y="4421310"/>
            <a:chExt cx="7169663" cy="1896589"/>
          </a:xfrm>
        </p:grpSpPr>
        <p:grpSp>
          <p:nvGrpSpPr>
            <p:cNvPr id="19" name="Group 18">
              <a:extLst>
                <a:ext uri="{FF2B5EF4-FFF2-40B4-BE49-F238E27FC236}">
                  <a16:creationId xmlns:a16="http://schemas.microsoft.com/office/drawing/2014/main" id="{8E3B51A6-5AF4-4D3A-B80C-0AA01941A864}"/>
                </a:ext>
              </a:extLst>
            </p:cNvPr>
            <p:cNvGrpSpPr/>
            <p:nvPr/>
          </p:nvGrpSpPr>
          <p:grpSpPr>
            <a:xfrm>
              <a:off x="5004139" y="4447806"/>
              <a:ext cx="7169663" cy="1870093"/>
              <a:chOff x="1314997" y="2125361"/>
              <a:chExt cx="2231091" cy="780121"/>
            </a:xfrm>
          </p:grpSpPr>
          <p:pic>
            <p:nvPicPr>
              <p:cNvPr id="20" name="Picture 4" descr="empty-blue-rectangle">
                <a:extLst>
                  <a:ext uri="{FF2B5EF4-FFF2-40B4-BE49-F238E27FC236}">
                    <a16:creationId xmlns:a16="http://schemas.microsoft.com/office/drawing/2014/main" id="{32737792-B874-4D9C-866E-EE99AD1A8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026060">
                <a:extLst>
                  <a:ext uri="{FF2B5EF4-FFF2-40B4-BE49-F238E27FC236}">
                    <a16:creationId xmlns:a16="http://schemas.microsoft.com/office/drawing/2014/main" id="{86654FB3-07DD-4903-82F1-AE07FC22EFFF}"/>
                  </a:ext>
                </a:extLst>
              </p:cNvPr>
              <p:cNvSpPr>
                <a:spLocks noChangeArrowheads="1"/>
              </p:cNvSpPr>
              <p:nvPr/>
            </p:nvSpPr>
            <p:spPr bwMode="auto">
              <a:xfrm>
                <a:off x="1418774" y="2179131"/>
                <a:ext cx="2026953" cy="579232"/>
              </a:xfrm>
              <a:prstGeom prst="rect">
                <a:avLst/>
              </a:prstGeom>
              <a:noFill/>
              <a:ln w="9525" algn="ctr">
                <a:noFill/>
                <a:miter lim="800000"/>
                <a:headEnd/>
                <a:tailEnd/>
              </a:ln>
            </p:spPr>
            <p:txBody>
              <a:bodyPr wrap="square" lIns="109728" tIns="54864" rIns="109728" bIns="54864">
                <a:spAutoFit/>
              </a:bodyPr>
              <a:lstStyle/>
              <a:p>
                <a:pPr algn="ctr"/>
                <a:endParaRPr lang="en-US" sz="2000" b="1" i="1">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C55A70E5-F628-4BF5-99C9-79B92F41CBE9}"/>
                </a:ext>
              </a:extLst>
            </p:cNvPr>
            <p:cNvSpPr txBox="1"/>
            <p:nvPr/>
          </p:nvSpPr>
          <p:spPr>
            <a:xfrm>
              <a:off x="5231571" y="4421310"/>
              <a:ext cx="6886574" cy="1804749"/>
            </a:xfrm>
            <a:prstGeom prst="roundRect">
              <a:avLst/>
            </a:prstGeom>
            <a:noFill/>
          </p:spPr>
          <p:txBody>
            <a:bodyPr wrap="square">
              <a:spAutoFit/>
            </a:bodyPr>
            <a:lstStyle/>
            <a:p>
              <a:pPr>
                <a:buFont typeface="Wingdings" panose="05000000000000000000" pitchFamily="2" charset="2"/>
                <a:buChar char="§"/>
                <a:defRPr/>
              </a:pPr>
              <a:r>
                <a:rPr lang="en-US" sz="2500">
                  <a:latin typeface="Arial" panose="020B0604020202020204" pitchFamily="34" charset="0"/>
                  <a:cs typeface="Arial" panose="020B0604020202020204" pitchFamily="34" charset="0"/>
                </a:rPr>
                <a:t> Khi phân hạch, vài nơtron được phóng ra</a:t>
              </a:r>
            </a:p>
            <a:p>
              <a:pPr>
                <a:buFont typeface="Wingdings" panose="05000000000000000000" pitchFamily="2" charset="2"/>
                <a:buChar char="§"/>
                <a:defRPr/>
              </a:pPr>
              <a:r>
                <a:rPr lang="en-US" sz="2500">
                  <a:latin typeface="Arial" panose="020B0604020202020204" pitchFamily="34" charset="0"/>
                  <a:cs typeface="Arial" panose="020B0604020202020204" pitchFamily="34" charset="0"/>
                </a:rPr>
                <a:t> Giải phóng năng lượng lớn</a:t>
              </a:r>
            </a:p>
            <a:p>
              <a:pPr>
                <a:buFont typeface="Wingdings" panose="05000000000000000000" pitchFamily="2" charset="2"/>
                <a:buChar char="§"/>
                <a:defRPr/>
              </a:pPr>
              <a:r>
                <a:rPr lang="en-US" sz="2500">
                  <a:latin typeface="Arial" panose="020B0604020202020204" pitchFamily="34" charset="0"/>
                  <a:cs typeface="Arial" panose="020B0604020202020204" pitchFamily="34" charset="0"/>
                </a:rPr>
                <a:t>Quá trình phân hạch của hạt nhân X không trực tiếp mà trải qua trạng thái kích thích X*</a:t>
              </a:r>
            </a:p>
          </p:txBody>
        </p:sp>
      </p:grpSp>
      <p:sp>
        <p:nvSpPr>
          <p:cNvPr id="27" name="Content Placeholder 2">
            <a:extLst>
              <a:ext uri="{FF2B5EF4-FFF2-40B4-BE49-F238E27FC236}">
                <a16:creationId xmlns:a16="http://schemas.microsoft.com/office/drawing/2014/main" id="{8CD8EA2C-929C-4F00-93B5-A6E8C719AC2E}"/>
              </a:ext>
            </a:extLst>
          </p:cNvPr>
          <p:cNvSpPr txBox="1">
            <a:spLocks/>
          </p:cNvSpPr>
          <p:nvPr/>
        </p:nvSpPr>
        <p:spPr bwMode="auto">
          <a:xfrm>
            <a:off x="281068" y="619267"/>
            <a:ext cx="5357732" cy="49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ea typeface="+mn-ea"/>
              </a:defRPr>
            </a:lvl2pPr>
            <a:lvl3pPr marL="1143000" indent="-228600" algn="l" rtl="0" eaLnBrk="0" fontAlgn="base" hangingPunct="0">
              <a:spcBef>
                <a:spcPct val="20000"/>
              </a:spcBef>
              <a:spcAft>
                <a:spcPct val="0"/>
              </a:spcAft>
              <a:buChar char="•"/>
              <a:defRPr sz="2400">
                <a:solidFill>
                  <a:schemeClr val="bg2"/>
                </a:solidFill>
                <a:latin typeface="+mn-lt"/>
                <a:ea typeface="+mn-ea"/>
              </a:defRPr>
            </a:lvl3pPr>
            <a:lvl4pPr marL="1600200" indent="-228600" algn="l" rtl="0" eaLnBrk="0" fontAlgn="base" hangingPunct="0">
              <a:spcBef>
                <a:spcPct val="20000"/>
              </a:spcBef>
              <a:spcAft>
                <a:spcPct val="0"/>
              </a:spcAft>
              <a:buChar char="–"/>
              <a:defRPr sz="1600">
                <a:solidFill>
                  <a:schemeClr val="bg2"/>
                </a:solidFill>
                <a:latin typeface="+mn-lt"/>
                <a:ea typeface="+mn-ea"/>
              </a:defRPr>
            </a:lvl4pPr>
            <a:lvl5pPr marL="2057400" indent="-228600" algn="l" rtl="0" eaLnBrk="0" fontAlgn="base" hangingPunct="0">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a:lstStyle>
          <a:p>
            <a:pPr>
              <a:buFontTx/>
              <a:buNone/>
            </a:pPr>
            <a:r>
              <a:rPr lang="en-US" sz="2500">
                <a:solidFill>
                  <a:srgbClr val="0070C0"/>
                </a:solidFill>
                <a:latin typeface="Arial" panose="020B0604020202020204" pitchFamily="34" charset="0"/>
                <a:cs typeface="Arial" panose="020B0604020202020204" pitchFamily="34" charset="0"/>
              </a:rPr>
              <a:t>2. Phản ứng phân hạch kích thích</a:t>
            </a:r>
          </a:p>
        </p:txBody>
      </p:sp>
      <p:grpSp>
        <p:nvGrpSpPr>
          <p:cNvPr id="28" name="Group 27">
            <a:extLst>
              <a:ext uri="{FF2B5EF4-FFF2-40B4-BE49-F238E27FC236}">
                <a16:creationId xmlns:a16="http://schemas.microsoft.com/office/drawing/2014/main" id="{E189F165-2B64-4787-96E4-5572FBA7226E}"/>
              </a:ext>
            </a:extLst>
          </p:cNvPr>
          <p:cNvGrpSpPr/>
          <p:nvPr/>
        </p:nvGrpSpPr>
        <p:grpSpPr>
          <a:xfrm>
            <a:off x="-271124" y="58878"/>
            <a:ext cx="6062323" cy="505010"/>
            <a:chOff x="38033" y="2282878"/>
            <a:chExt cx="7543268" cy="704958"/>
          </a:xfrm>
        </p:grpSpPr>
        <p:grpSp>
          <p:nvGrpSpPr>
            <p:cNvPr id="29" name="Group 70">
              <a:extLst>
                <a:ext uri="{FF2B5EF4-FFF2-40B4-BE49-F238E27FC236}">
                  <a16:creationId xmlns:a16="http://schemas.microsoft.com/office/drawing/2014/main" id="{B794FBEE-CBB9-44A2-9078-A3776DFA2B1C}"/>
                </a:ext>
              </a:extLst>
            </p:cNvPr>
            <p:cNvGrpSpPr>
              <a:grpSpLocks/>
            </p:cNvGrpSpPr>
            <p:nvPr/>
          </p:nvGrpSpPr>
          <p:grpSpPr bwMode="auto">
            <a:xfrm>
              <a:off x="368179" y="2294628"/>
              <a:ext cx="7213122" cy="693208"/>
              <a:chOff x="607010" y="3430752"/>
              <a:chExt cx="3714421" cy="1335216"/>
            </a:xfrm>
          </p:grpSpPr>
          <p:pic>
            <p:nvPicPr>
              <p:cNvPr id="32" name="Picture 31" descr="empty-green-rectangle">
                <a:extLst>
                  <a:ext uri="{FF2B5EF4-FFF2-40B4-BE49-F238E27FC236}">
                    <a16:creationId xmlns:a16="http://schemas.microsoft.com/office/drawing/2014/main" id="{EACD2A07-68E3-42DA-B60E-C56938D91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010" y="3430752"/>
                <a:ext cx="3714421"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reen-top-faded">
                <a:extLst>
                  <a:ext uri="{FF2B5EF4-FFF2-40B4-BE49-F238E27FC236}">
                    <a16:creationId xmlns:a16="http://schemas.microsoft.com/office/drawing/2014/main" id="{705D6D2F-7A7B-46E9-B8C4-9945E77A2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78B91AF4-4A1D-47B1-86BD-C3B9FF020A93}"/>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1" name="Rectangle 1026060">
              <a:extLst>
                <a:ext uri="{FF2B5EF4-FFF2-40B4-BE49-F238E27FC236}">
                  <a16:creationId xmlns:a16="http://schemas.microsoft.com/office/drawing/2014/main" id="{B667AF32-33AF-45C8-BE81-A8F7E6C84AF2}"/>
                </a:ext>
              </a:extLst>
            </p:cNvPr>
            <p:cNvSpPr>
              <a:spLocks noChangeArrowheads="1"/>
            </p:cNvSpPr>
            <p:nvPr/>
          </p:nvSpPr>
          <p:spPr bwMode="auto">
            <a:xfrm>
              <a:off x="1190928" y="2282878"/>
              <a:ext cx="6200745" cy="691710"/>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algn="l" defTabSz="1095376">
                <a:buClr>
                  <a:schemeClr val="tx2"/>
                </a:buClr>
                <a:buSzPct val="95000"/>
                <a:buNone/>
                <a:defRPr/>
              </a:pPr>
              <a:r>
                <a:rPr lang="en-US" sz="2500" b="0" i="1">
                  <a:cs typeface="Arial" panose="020B0604020202020204" pitchFamily="34" charset="0"/>
                </a:rPr>
                <a:t>C</a:t>
              </a:r>
              <a:r>
                <a:rPr lang="en-US" sz="2500" i="1">
                  <a:cs typeface="Arial" panose="020B0604020202020204" pitchFamily="34" charset="0"/>
                </a:rPr>
                <a:t>ơ chế của phản ứng phân hạch</a:t>
              </a:r>
              <a:endParaRPr lang="en-US" sz="2500" b="0" i="1" dirty="0">
                <a:cs typeface="Arial" panose="020B0604020202020204" pitchFamily="34" charset="0"/>
              </a:endParaRPr>
            </a:p>
          </p:txBody>
        </p:sp>
      </p:grpSp>
    </p:spTree>
    <p:extLst>
      <p:ext uri="{BB962C8B-B14F-4D97-AF65-F5344CB8AC3E}">
        <p14:creationId xmlns:p14="http://schemas.microsoft.com/office/powerpoint/2010/main" val="17730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custDataLst>
              <p:tags r:id="rId1"/>
            </p:custDataLst>
          </p:nvPr>
        </p:nvSpPr>
        <p:spPr bwMode="auto">
          <a:xfrm>
            <a:off x="1824038" y="101600"/>
            <a:ext cx="8520112" cy="647700"/>
          </a:xfrm>
          <a:prstGeom prst="rect">
            <a:avLst/>
          </a:prstGeom>
          <a:noFill/>
          <a:ln w="9525">
            <a:noFill/>
            <a:miter lim="800000"/>
            <a:headEnd/>
            <a:tailEnd/>
          </a:ln>
        </p:spPr>
        <p:txBody>
          <a:bodyPr/>
          <a:lstStyle/>
          <a:p>
            <a:pPr eaLnBrk="0" hangingPunct="0">
              <a:lnSpc>
                <a:spcPct val="90000"/>
              </a:lnSpc>
            </a:pPr>
            <a:r>
              <a:rPr lang="en-US" sz="3200" b="1">
                <a:solidFill>
                  <a:schemeClr val="bg1"/>
                </a:solidFill>
              </a:rPr>
              <a:t>I. Sự phân hạch</a:t>
            </a:r>
          </a:p>
        </p:txBody>
      </p:sp>
      <p:sp>
        <p:nvSpPr>
          <p:cNvPr id="66" name="TextBox 65"/>
          <p:cNvSpPr txBox="1"/>
          <p:nvPr>
            <p:custDataLst>
              <p:tags r:id="rId2"/>
            </p:custDataLst>
          </p:nvPr>
        </p:nvSpPr>
        <p:spPr>
          <a:xfrm>
            <a:off x="214114" y="5775324"/>
            <a:ext cx="11670944" cy="919401"/>
          </a:xfrm>
          <a:prstGeom prst="roundRect">
            <a:avLst/>
          </a:prstGeom>
          <a:noFill/>
        </p:spPr>
        <p:txBody>
          <a:bodyPr wrap="square">
            <a:spAutoFit/>
          </a:bodyPr>
          <a:lstStyle/>
          <a:p>
            <a:pPr algn="ctr">
              <a:defRPr/>
            </a:pPr>
            <a:r>
              <a:rPr lang="en-US" sz="2400" i="1">
                <a:solidFill>
                  <a:srgbClr val="7030A0"/>
                </a:solidFill>
                <a:latin typeface="Arial" panose="020B0604020202020204" pitchFamily="34" charset="0"/>
                <a:cs typeface="Arial" panose="020B0604020202020204" pitchFamily="34" charset="0"/>
              </a:rPr>
              <a:t> Nơtron không mang điện tích nên không chịu lực đẩy Coulomb, vì vậy có thể tiến tới gần bề mặt hạt nhân U235.</a:t>
            </a:r>
          </a:p>
        </p:txBody>
      </p:sp>
      <p:pic>
        <p:nvPicPr>
          <p:cNvPr id="3084" name="Picture 12"/>
          <p:cNvPicPr>
            <a:picLocks noChangeAspect="1" noChangeArrowheads="1"/>
          </p:cNvPicPr>
          <p:nvPr>
            <p:custDataLst>
              <p:tags r:id="rId3"/>
            </p:custDataLst>
          </p:nvPr>
        </p:nvPicPr>
        <p:blipFill>
          <a:blip r:embed="rId6"/>
          <a:srcRect/>
          <a:stretch>
            <a:fillRect/>
          </a:stretch>
        </p:blipFill>
        <p:spPr bwMode="auto">
          <a:xfrm>
            <a:off x="2260600" y="892229"/>
            <a:ext cx="7810500" cy="914400"/>
          </a:xfrm>
          <a:prstGeom prst="rect">
            <a:avLst/>
          </a:prstGeom>
          <a:ln>
            <a:noFill/>
          </a:ln>
          <a:effectLst>
            <a:softEdge rad="112500"/>
          </a:effectLst>
        </p:spPr>
      </p:pic>
      <p:sp>
        <p:nvSpPr>
          <p:cNvPr id="15371" name="Oval 11"/>
          <p:cNvSpPr>
            <a:spLocks noChangeArrowheads="1"/>
          </p:cNvSpPr>
          <p:nvPr>
            <p:custDataLst>
              <p:tags r:id="rId4"/>
            </p:custDataLst>
          </p:nvPr>
        </p:nvSpPr>
        <p:spPr bwMode="auto">
          <a:xfrm>
            <a:off x="2095500" y="812801"/>
            <a:ext cx="1104900" cy="1077913"/>
          </a:xfrm>
          <a:prstGeom prst="ellipse">
            <a:avLst/>
          </a:prstGeom>
          <a:noFill/>
          <a:ln w="38100" algn="ctr">
            <a:solidFill>
              <a:srgbClr val="C00000"/>
            </a:solidFill>
            <a:prstDash val="sysDash"/>
            <a:round/>
            <a:headEnd/>
            <a:tailEnd/>
          </a:ln>
        </p:spPr>
        <p:txBody>
          <a:bodyPr wrap="none" lIns="90000" tIns="46800" rIns="90000" bIns="46800" anchor="ctr"/>
          <a:lstStyle/>
          <a:p>
            <a:endParaRPr lang="en-US"/>
          </a:p>
        </p:txBody>
      </p:sp>
      <p:grpSp>
        <p:nvGrpSpPr>
          <p:cNvPr id="10" name="Group 56">
            <a:extLst>
              <a:ext uri="{FF2B5EF4-FFF2-40B4-BE49-F238E27FC236}">
                <a16:creationId xmlns:a16="http://schemas.microsoft.com/office/drawing/2014/main" id="{8AFB7BEE-26F9-49C1-BD36-B67C4FB058BE}"/>
              </a:ext>
            </a:extLst>
          </p:cNvPr>
          <p:cNvGrpSpPr/>
          <p:nvPr/>
        </p:nvGrpSpPr>
        <p:grpSpPr>
          <a:xfrm>
            <a:off x="4191000" y="134909"/>
            <a:ext cx="3597830" cy="58108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4A5A4BE3-C155-4F41-9765-FB299DF7BFD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3EF41213-904B-45E4-AAC4-241E9800FEB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pic>
        <p:nvPicPr>
          <p:cNvPr id="13" name="Picture 14" descr="http://tmjpainandtreatment.com/wp-content/uploads/2014/09/little-man-with-red-question-mark.jpg">
            <a:hlinkClick r:id="rId7"/>
            <a:extLst>
              <a:ext uri="{FF2B5EF4-FFF2-40B4-BE49-F238E27FC236}">
                <a16:creationId xmlns:a16="http://schemas.microsoft.com/office/drawing/2014/main" id="{B6626903-2B89-471F-B0B2-238EC9A1A1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a:extLst>
              <a:ext uri="{FF2B5EF4-FFF2-40B4-BE49-F238E27FC236}">
                <a16:creationId xmlns:a16="http://schemas.microsoft.com/office/drawing/2014/main" id="{925AF791-85BE-45E1-883C-F015928641A9}"/>
              </a:ext>
            </a:extLst>
          </p:cNvPr>
          <p:cNvSpPr txBox="1">
            <a:spLocks noChangeArrowheads="1"/>
          </p:cNvSpPr>
          <p:nvPr/>
        </p:nvSpPr>
        <p:spPr bwMode="auto">
          <a:xfrm>
            <a:off x="234662" y="2682563"/>
            <a:ext cx="6013737"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500">
                <a:solidFill>
                  <a:srgbClr val="0070C0"/>
                </a:solidFill>
                <a:latin typeface="Arial" pitchFamily="34" charset="0"/>
                <a:cs typeface="Tahoma" pitchFamily="34" charset="0"/>
              </a:rPr>
              <a:t>Tại sao dùng nơtron (n) chứ không dùng hạt prôton (p) hoặc hạt alpha như trong phản ứng hạt nhân của Rutherford?</a:t>
            </a:r>
            <a:endParaRPr lang="en-US" altLang="en-US" sz="2500" i="1">
              <a:solidFill>
                <a:srgbClr val="0070C0"/>
              </a:solidFill>
              <a:latin typeface="Arial" panose="020B0604020202020204" pitchFamily="34" charset="0"/>
              <a:cs typeface="Arial" panose="020B0604020202020204" pitchFamily="34" charset="0"/>
            </a:endParaRPr>
          </a:p>
        </p:txBody>
      </p:sp>
      <p:pic>
        <p:nvPicPr>
          <p:cNvPr id="16" name="Picture 15" descr="Diagram&#10;&#10;Description automatically generated">
            <a:extLst>
              <a:ext uri="{FF2B5EF4-FFF2-40B4-BE49-F238E27FC236}">
                <a16:creationId xmlns:a16="http://schemas.microsoft.com/office/drawing/2014/main" id="{3F83C86E-EE99-4A28-B340-1CB77EB45C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603" b="9031"/>
          <a:stretch/>
        </p:blipFill>
        <p:spPr>
          <a:xfrm>
            <a:off x="6802788" y="1806629"/>
            <a:ext cx="4479592" cy="3582163"/>
          </a:xfrm>
          <a:prstGeom prst="rect">
            <a:avLst/>
          </a:prstGeom>
        </p:spPr>
      </p:pic>
    </p:spTree>
    <p:extLst>
      <p:ext uri="{BB962C8B-B14F-4D97-AF65-F5344CB8AC3E}">
        <p14:creationId xmlns:p14="http://schemas.microsoft.com/office/powerpoint/2010/main" val="36328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custDataLst>
              <p:tags r:id="rId1"/>
            </p:custDataLst>
          </p:nvPr>
        </p:nvSpPr>
        <p:spPr bwMode="auto">
          <a:xfrm>
            <a:off x="1824038" y="101600"/>
            <a:ext cx="8520112" cy="647700"/>
          </a:xfrm>
          <a:prstGeom prst="rect">
            <a:avLst/>
          </a:prstGeom>
          <a:noFill/>
          <a:ln w="9525">
            <a:noFill/>
            <a:miter lim="800000"/>
            <a:headEnd/>
            <a:tailEnd/>
          </a:ln>
        </p:spPr>
        <p:txBody>
          <a:bodyPr/>
          <a:lstStyle/>
          <a:p>
            <a:pPr eaLnBrk="0" hangingPunct="0">
              <a:lnSpc>
                <a:spcPct val="90000"/>
              </a:lnSpc>
            </a:pPr>
            <a:r>
              <a:rPr lang="en-US" sz="3200" b="1">
                <a:solidFill>
                  <a:schemeClr val="bg1"/>
                </a:solidFill>
              </a:rPr>
              <a:t>I. Sự phân hạch</a:t>
            </a:r>
          </a:p>
        </p:txBody>
      </p:sp>
      <p:pic>
        <p:nvPicPr>
          <p:cNvPr id="3084" name="Picture 12"/>
          <p:cNvPicPr>
            <a:picLocks noChangeAspect="1" noChangeArrowheads="1"/>
          </p:cNvPicPr>
          <p:nvPr>
            <p:custDataLst>
              <p:tags r:id="rId2"/>
            </p:custDataLst>
          </p:nvPr>
        </p:nvPicPr>
        <p:blipFill>
          <a:blip r:embed="rId8"/>
          <a:srcRect/>
          <a:stretch>
            <a:fillRect/>
          </a:stretch>
        </p:blipFill>
        <p:spPr bwMode="auto">
          <a:xfrm>
            <a:off x="2590800" y="866468"/>
            <a:ext cx="5753242" cy="673550"/>
          </a:xfrm>
          <a:prstGeom prst="rect">
            <a:avLst/>
          </a:prstGeom>
          <a:ln>
            <a:noFill/>
          </a:ln>
          <a:effectLst>
            <a:softEdge rad="112500"/>
          </a:effectLst>
        </p:spPr>
      </p:pic>
      <p:sp>
        <p:nvSpPr>
          <p:cNvPr id="15371" name="Oval 11"/>
          <p:cNvSpPr>
            <a:spLocks noChangeArrowheads="1"/>
          </p:cNvSpPr>
          <p:nvPr>
            <p:custDataLst>
              <p:tags r:id="rId3"/>
            </p:custDataLst>
          </p:nvPr>
        </p:nvSpPr>
        <p:spPr bwMode="auto">
          <a:xfrm>
            <a:off x="5677543" y="782609"/>
            <a:ext cx="1866258" cy="951094"/>
          </a:xfrm>
          <a:prstGeom prst="ellipse">
            <a:avLst/>
          </a:prstGeom>
          <a:noFill/>
          <a:ln w="38100" algn="ctr">
            <a:solidFill>
              <a:srgbClr val="C00000"/>
            </a:solidFill>
            <a:prstDash val="sysDash"/>
            <a:round/>
            <a:headEnd/>
            <a:tailEnd/>
          </a:ln>
        </p:spPr>
        <p:txBody>
          <a:bodyPr wrap="none" lIns="90000" tIns="46800" rIns="90000" bIns="46800" anchor="ctr"/>
          <a:lstStyle/>
          <a:p>
            <a:endParaRPr lang="en-US"/>
          </a:p>
        </p:txBody>
      </p:sp>
      <p:grpSp>
        <p:nvGrpSpPr>
          <p:cNvPr id="10" name="Group 56">
            <a:extLst>
              <a:ext uri="{FF2B5EF4-FFF2-40B4-BE49-F238E27FC236}">
                <a16:creationId xmlns:a16="http://schemas.microsoft.com/office/drawing/2014/main" id="{8AFB7BEE-26F9-49C1-BD36-B67C4FB058BE}"/>
              </a:ext>
            </a:extLst>
          </p:cNvPr>
          <p:cNvGrpSpPr/>
          <p:nvPr/>
        </p:nvGrpSpPr>
        <p:grpSpPr>
          <a:xfrm>
            <a:off x="4191000" y="134909"/>
            <a:ext cx="3597830" cy="58108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4A5A4BE3-C155-4F41-9765-FB299DF7BFD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3EF41213-904B-45E4-AAC4-241E9800FEB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Vận dụng</a:t>
              </a:r>
            </a:p>
          </p:txBody>
        </p:sp>
      </p:grpSp>
      <p:pic>
        <p:nvPicPr>
          <p:cNvPr id="13" name="Picture 14" descr="http://tmjpainandtreatment.com/wp-content/uploads/2014/09/little-man-with-red-question-mark.jpg">
            <a:hlinkClick r:id="rId9"/>
            <a:extLst>
              <a:ext uri="{FF2B5EF4-FFF2-40B4-BE49-F238E27FC236}">
                <a16:creationId xmlns:a16="http://schemas.microsoft.com/office/drawing/2014/main" id="{B6626903-2B89-471F-B0B2-238EC9A1A1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6889" y="539240"/>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a:extLst>
              <a:ext uri="{FF2B5EF4-FFF2-40B4-BE49-F238E27FC236}">
                <a16:creationId xmlns:a16="http://schemas.microsoft.com/office/drawing/2014/main" id="{925AF791-85BE-45E1-883C-F015928641A9}"/>
              </a:ext>
            </a:extLst>
          </p:cNvPr>
          <p:cNvSpPr txBox="1">
            <a:spLocks noChangeArrowheads="1"/>
          </p:cNvSpPr>
          <p:nvPr/>
        </p:nvSpPr>
        <p:spPr bwMode="auto">
          <a:xfrm>
            <a:off x="1298057" y="1810752"/>
            <a:ext cx="938371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500" i="1">
                <a:solidFill>
                  <a:srgbClr val="0070C0"/>
                </a:solidFill>
                <a:latin typeface="Arial" panose="020B0604020202020204" pitchFamily="34" charset="0"/>
                <a:cs typeface="Arial" panose="020B0604020202020204" pitchFamily="34" charset="0"/>
              </a:rPr>
              <a:t>Hai hạt nhân sản phẩm X</a:t>
            </a:r>
            <a:r>
              <a:rPr lang="en-US" sz="2500" i="1" baseline="-25000">
                <a:solidFill>
                  <a:srgbClr val="0070C0"/>
                </a:solidFill>
                <a:latin typeface="Arial" panose="020B0604020202020204" pitchFamily="34" charset="0"/>
                <a:cs typeface="Arial" panose="020B0604020202020204" pitchFamily="34" charset="0"/>
              </a:rPr>
              <a:t>1</a:t>
            </a:r>
            <a:r>
              <a:rPr lang="en-US" sz="2500" i="1">
                <a:solidFill>
                  <a:srgbClr val="0070C0"/>
                </a:solidFill>
                <a:latin typeface="Arial" panose="020B0604020202020204" pitchFamily="34" charset="0"/>
                <a:cs typeface="Arial" panose="020B0604020202020204" pitchFamily="34" charset="0"/>
              </a:rPr>
              <a:t> và X</a:t>
            </a:r>
            <a:r>
              <a:rPr lang="en-US" sz="2500" i="1" baseline="-25000">
                <a:solidFill>
                  <a:srgbClr val="0070C0"/>
                </a:solidFill>
                <a:latin typeface="Arial" panose="020B0604020202020204" pitchFamily="34" charset="0"/>
                <a:cs typeface="Arial" panose="020B0604020202020204" pitchFamily="34" charset="0"/>
              </a:rPr>
              <a:t>2</a:t>
            </a:r>
            <a:r>
              <a:rPr lang="en-US" sz="2500" i="1">
                <a:solidFill>
                  <a:srgbClr val="0070C0"/>
                </a:solidFill>
                <a:latin typeface="Arial" panose="020B0604020202020204" pitchFamily="34" charset="0"/>
                <a:cs typeface="Arial" panose="020B0604020202020204" pitchFamily="34" charset="0"/>
              </a:rPr>
              <a:t> có thể là những hạt nhân nào? Chúng có bao giờ giống hệt nhau không</a:t>
            </a:r>
            <a:endParaRPr lang="en-US" altLang="en-US" sz="2500" i="1">
              <a:solidFill>
                <a:srgbClr val="0070C0"/>
              </a:solidFill>
              <a:latin typeface="Arial" panose="020B0604020202020204" pitchFamily="34" charset="0"/>
              <a:cs typeface="Arial" panose="020B0604020202020204" pitchFamily="34" charset="0"/>
            </a:endParaRPr>
          </a:p>
        </p:txBody>
      </p:sp>
      <p:pic>
        <p:nvPicPr>
          <p:cNvPr id="16" name="Picture 8">
            <a:extLst>
              <a:ext uri="{FF2B5EF4-FFF2-40B4-BE49-F238E27FC236}">
                <a16:creationId xmlns:a16="http://schemas.microsoft.com/office/drawing/2014/main" id="{C97315A2-C63C-44BA-806E-9A04453AA417}"/>
              </a:ext>
            </a:extLst>
          </p:cNvPr>
          <p:cNvPicPr>
            <a:picLocks noChangeAspect="1" noChangeArrowheads="1"/>
          </p:cNvPicPr>
          <p:nvPr/>
        </p:nvPicPr>
        <p:blipFill>
          <a:blip r:embed="rId11"/>
          <a:srcRect/>
          <a:stretch>
            <a:fillRect/>
          </a:stretch>
        </p:blipFill>
        <p:spPr bwMode="auto">
          <a:xfrm>
            <a:off x="7753350" y="3074505"/>
            <a:ext cx="3370263" cy="2816225"/>
          </a:xfrm>
          <a:prstGeom prst="rect">
            <a:avLst/>
          </a:prstGeom>
          <a:noFill/>
          <a:ln w="9525">
            <a:noFill/>
            <a:miter lim="800000"/>
            <a:headEnd/>
            <a:tailEnd/>
          </a:ln>
        </p:spPr>
      </p:pic>
      <p:sp>
        <p:nvSpPr>
          <p:cNvPr id="17" name="TextBox 22">
            <a:extLst>
              <a:ext uri="{FF2B5EF4-FFF2-40B4-BE49-F238E27FC236}">
                <a16:creationId xmlns:a16="http://schemas.microsoft.com/office/drawing/2014/main" id="{62CF65B5-DBEF-40B6-868F-A519EE34DACB}"/>
              </a:ext>
            </a:extLst>
          </p:cNvPr>
          <p:cNvSpPr txBox="1">
            <a:spLocks noChangeArrowheads="1"/>
          </p:cNvSpPr>
          <p:nvPr>
            <p:custDataLst>
              <p:tags r:id="rId4"/>
            </p:custDataLst>
          </p:nvPr>
        </p:nvSpPr>
        <p:spPr bwMode="auto">
          <a:xfrm>
            <a:off x="6969680" y="2912670"/>
            <a:ext cx="5654675" cy="584200"/>
          </a:xfrm>
          <a:prstGeom prst="rect">
            <a:avLst/>
          </a:prstGeom>
          <a:noFill/>
          <a:ln w="9525">
            <a:noFill/>
            <a:miter lim="800000"/>
            <a:headEnd/>
            <a:tailEnd/>
          </a:ln>
        </p:spPr>
        <p:txBody>
          <a:bodyPr>
            <a:spAutoFit/>
          </a:bodyPr>
          <a:lstStyle/>
          <a:p>
            <a:pPr algn="ctr"/>
            <a:r>
              <a:rPr lang="en-US" sz="1600">
                <a:latin typeface="Arial" panose="020B0604020202020204" pitchFamily="34" charset="0"/>
                <a:cs typeface="Arial" panose="020B0604020202020204" pitchFamily="34" charset="0"/>
              </a:rPr>
              <a:t>Sự phân bố sản phẩm </a:t>
            </a:r>
          </a:p>
          <a:p>
            <a:pPr algn="ctr"/>
            <a:r>
              <a:rPr lang="en-US" sz="1600">
                <a:latin typeface="Arial" panose="020B0604020202020204" pitchFamily="34" charset="0"/>
                <a:cs typeface="Arial" panose="020B0604020202020204" pitchFamily="34" charset="0"/>
              </a:rPr>
              <a:t>phân hạch từ U235</a:t>
            </a:r>
          </a:p>
        </p:txBody>
      </p:sp>
      <p:sp>
        <p:nvSpPr>
          <p:cNvPr id="18" name="TextBox 17">
            <a:extLst>
              <a:ext uri="{FF2B5EF4-FFF2-40B4-BE49-F238E27FC236}">
                <a16:creationId xmlns:a16="http://schemas.microsoft.com/office/drawing/2014/main" id="{4024F1FC-63FF-4A1B-8DDD-8795C37B6584}"/>
              </a:ext>
            </a:extLst>
          </p:cNvPr>
          <p:cNvSpPr txBox="1"/>
          <p:nvPr>
            <p:custDataLst>
              <p:tags r:id="rId5"/>
            </p:custDataLst>
          </p:nvPr>
        </p:nvSpPr>
        <p:spPr>
          <a:xfrm>
            <a:off x="360694" y="5880088"/>
            <a:ext cx="11470611" cy="953453"/>
          </a:xfrm>
          <a:prstGeom prst="roundRect">
            <a:avLst/>
          </a:prstGeom>
          <a:noFill/>
        </p:spPr>
        <p:txBody>
          <a:bodyPr wrap="square">
            <a:spAutoFit/>
          </a:bodyPr>
          <a:lstStyle/>
          <a:p>
            <a:pPr algn="ctr">
              <a:defRPr/>
            </a:pPr>
            <a:r>
              <a:rPr lang="en-US" sz="2500">
                <a:latin typeface="Arial" panose="020B0604020202020204" pitchFamily="34" charset="0"/>
                <a:cs typeface="Arial" panose="020B0604020202020204" pitchFamily="34" charset="0"/>
              </a:rPr>
              <a:t>Xác suất tạo ra X</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và X</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giống hệt nhau </a:t>
            </a:r>
            <a:r>
              <a:rPr lang="en-US" sz="2500" u="sng">
                <a:solidFill>
                  <a:srgbClr val="C00000"/>
                </a:solidFill>
                <a:latin typeface="Arial" panose="020B0604020202020204" pitchFamily="34" charset="0"/>
                <a:cs typeface="Arial" panose="020B0604020202020204" pitchFamily="34" charset="0"/>
              </a:rPr>
              <a:t>rất bé</a:t>
            </a:r>
            <a:r>
              <a:rPr lang="en-US" sz="2500">
                <a:latin typeface="Arial" panose="020B0604020202020204" pitchFamily="34" charset="0"/>
                <a:cs typeface="Arial" panose="020B0604020202020204" pitchFamily="34" charset="0"/>
              </a:rPr>
              <a:t>.  X</a:t>
            </a:r>
            <a:r>
              <a:rPr lang="en-US" sz="2500" baseline="-25000">
                <a:latin typeface="Arial" panose="020B0604020202020204" pitchFamily="34" charset="0"/>
                <a:cs typeface="Arial" panose="020B0604020202020204" pitchFamily="34" charset="0"/>
              </a:rPr>
              <a:t>1</a:t>
            </a:r>
            <a:r>
              <a:rPr lang="en-US" sz="2500">
                <a:latin typeface="Arial" panose="020B0604020202020204" pitchFamily="34" charset="0"/>
                <a:cs typeface="Arial" panose="020B0604020202020204" pitchFamily="34" charset="0"/>
              </a:rPr>
              <a:t> và X</a:t>
            </a:r>
            <a:r>
              <a:rPr lang="en-US" sz="2500" baseline="-25000">
                <a:latin typeface="Arial" panose="020B0604020202020204" pitchFamily="34" charset="0"/>
                <a:cs typeface="Arial" panose="020B0604020202020204" pitchFamily="34" charset="0"/>
              </a:rPr>
              <a:t>2</a:t>
            </a:r>
            <a:r>
              <a:rPr lang="en-US" sz="2500">
                <a:latin typeface="Arial" panose="020B0604020202020204" pitchFamily="34" charset="0"/>
                <a:cs typeface="Arial" panose="020B0604020202020204" pitchFamily="34" charset="0"/>
              </a:rPr>
              <a:t> có số khối A vào khoảng </a:t>
            </a:r>
            <a:r>
              <a:rPr lang="en-US" sz="2500">
                <a:solidFill>
                  <a:srgbClr val="C00000"/>
                </a:solidFill>
                <a:latin typeface="Arial" panose="020B0604020202020204" pitchFamily="34" charset="0"/>
                <a:cs typeface="Arial" panose="020B0604020202020204" pitchFamily="34" charset="0"/>
              </a:rPr>
              <a:t>95</a:t>
            </a:r>
            <a:r>
              <a:rPr lang="en-US" sz="2500">
                <a:latin typeface="Arial" panose="020B0604020202020204" pitchFamily="34" charset="0"/>
                <a:cs typeface="Arial" panose="020B0604020202020204" pitchFamily="34" charset="0"/>
              </a:rPr>
              <a:t> và </a:t>
            </a:r>
            <a:r>
              <a:rPr lang="en-US" sz="2500">
                <a:solidFill>
                  <a:srgbClr val="C00000"/>
                </a:solidFill>
                <a:latin typeface="Arial" panose="020B0604020202020204" pitchFamily="34" charset="0"/>
                <a:cs typeface="Arial" panose="020B0604020202020204" pitchFamily="34" charset="0"/>
              </a:rPr>
              <a:t>137 </a:t>
            </a:r>
            <a:r>
              <a:rPr lang="en-US" sz="2500">
                <a:latin typeface="Arial" panose="020B0604020202020204" pitchFamily="34" charset="0"/>
                <a:cs typeface="Arial" panose="020B0604020202020204" pitchFamily="34" charset="0"/>
              </a:rPr>
              <a:t>là các đồng vị phóng xạ.</a:t>
            </a:r>
          </a:p>
        </p:txBody>
      </p:sp>
      <p:pic>
        <p:nvPicPr>
          <p:cNvPr id="19" name="Picture 16">
            <a:extLst>
              <a:ext uri="{FF2B5EF4-FFF2-40B4-BE49-F238E27FC236}">
                <a16:creationId xmlns:a16="http://schemas.microsoft.com/office/drawing/2014/main" id="{257ECBFC-8445-4410-9854-0E52471A0A0A}"/>
              </a:ext>
            </a:extLst>
          </p:cNvPr>
          <p:cNvPicPr>
            <a:picLocks noChangeAspect="1" noChangeArrowheads="1"/>
          </p:cNvPicPr>
          <p:nvPr/>
        </p:nvPicPr>
        <p:blipFill>
          <a:blip r:embed="rId12"/>
          <a:srcRect/>
          <a:stretch>
            <a:fillRect/>
          </a:stretch>
        </p:blipFill>
        <p:spPr bwMode="auto">
          <a:xfrm>
            <a:off x="3397805" y="3429000"/>
            <a:ext cx="3584575" cy="2206625"/>
          </a:xfrm>
          <a:prstGeom prst="rect">
            <a:avLst/>
          </a:prstGeom>
          <a:noFill/>
          <a:ln w="9525">
            <a:noFill/>
            <a:miter lim="800000"/>
            <a:headEnd/>
            <a:tailEnd/>
          </a:ln>
        </p:spPr>
      </p:pic>
      <p:pic>
        <p:nvPicPr>
          <p:cNvPr id="20" name="Picture 17">
            <a:extLst>
              <a:ext uri="{FF2B5EF4-FFF2-40B4-BE49-F238E27FC236}">
                <a16:creationId xmlns:a16="http://schemas.microsoft.com/office/drawing/2014/main" id="{B7024960-8863-4CF7-B9BA-53CB91B0DC71}"/>
              </a:ext>
            </a:extLst>
          </p:cNvPr>
          <p:cNvPicPr>
            <a:picLocks noChangeAspect="1" noChangeArrowheads="1"/>
          </p:cNvPicPr>
          <p:nvPr/>
        </p:nvPicPr>
        <p:blipFill>
          <a:blip r:embed="rId13"/>
          <a:srcRect/>
          <a:stretch>
            <a:fillRect/>
          </a:stretch>
        </p:blipFill>
        <p:spPr bwMode="auto">
          <a:xfrm>
            <a:off x="-9525" y="4252912"/>
            <a:ext cx="3057525" cy="657225"/>
          </a:xfrm>
          <a:prstGeom prst="rect">
            <a:avLst/>
          </a:prstGeom>
          <a:noFill/>
          <a:ln w="9525">
            <a:noFill/>
            <a:miter lim="800000"/>
            <a:headEnd/>
            <a:tailEnd/>
          </a:ln>
        </p:spPr>
      </p:pic>
      <p:sp>
        <p:nvSpPr>
          <p:cNvPr id="21" name="Left Brace 17">
            <a:extLst>
              <a:ext uri="{FF2B5EF4-FFF2-40B4-BE49-F238E27FC236}">
                <a16:creationId xmlns:a16="http://schemas.microsoft.com/office/drawing/2014/main" id="{F6320348-0AE6-4653-9F20-061C8A383AD2}"/>
              </a:ext>
            </a:extLst>
          </p:cNvPr>
          <p:cNvSpPr>
            <a:spLocks/>
          </p:cNvSpPr>
          <p:nvPr>
            <p:custDataLst>
              <p:tags r:id="rId6"/>
            </p:custDataLst>
          </p:nvPr>
        </p:nvSpPr>
        <p:spPr bwMode="auto">
          <a:xfrm>
            <a:off x="3010455" y="3429000"/>
            <a:ext cx="363537" cy="2206625"/>
          </a:xfrm>
          <a:prstGeom prst="leftBrace">
            <a:avLst>
              <a:gd name="adj1" fmla="val 8318"/>
              <a:gd name="adj2" fmla="val 50000"/>
            </a:avLst>
          </a:prstGeom>
          <a:solidFill>
            <a:schemeClr val="bg1"/>
          </a:solidFill>
          <a:ln w="9525" algn="ctr">
            <a:solidFill>
              <a:schemeClr val="tx1"/>
            </a:solidFill>
            <a:round/>
            <a:headEnd/>
            <a:tailEnd/>
          </a:ln>
        </p:spPr>
        <p:txBody>
          <a:bodyPr wrap="none" lIns="90000" tIns="46800" rIns="90000" bIns="46800" anchor="ctr"/>
          <a:lstStyle/>
          <a:p>
            <a:endParaRPr lang="en-US"/>
          </a:p>
        </p:txBody>
      </p:sp>
    </p:spTree>
    <p:extLst>
      <p:ext uri="{BB962C8B-B14F-4D97-AF65-F5344CB8AC3E}">
        <p14:creationId xmlns:p14="http://schemas.microsoft.com/office/powerpoint/2010/main" val="8614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1&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6&quot;/&gt;&lt;lineCharCount val=&quot;24&quot;/&gt;&lt;lineCharCount val=&quot;24&quot;/&gt;&lt;lineCharCount val=&quot;25&quot;/&gt;&lt;lineCharCount val=&quot;2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E755C70-CAF5-4532-89D0-8EDE35D6ADB7}&quot;/&gt;&lt;isInvalidForFieldText val=&quot;0&quot;/&gt;&lt;Image&gt;&lt;filename val=&quot;E:\data\asimages\{EE755C70-CAF5-4532-89D0-8EDE35D6ADB7}_10.png&quot;/&gt;&lt;left val=&quot;7&quot;/&gt;&lt;top val=&quot;64&quot;/&gt;&lt;width val=&quot;111&quot;/&gt;&lt;height val=&quot;11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quot;/&gt;&lt;lineCharCount val=&quot;1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905C50-1EC2-40EB-886D-1DA961D5DB75}&quot;/&gt;&lt;isInvalidForFieldText val=&quot;0&quot;/&gt;&lt;Image&gt;&lt;filename val=&quot;E:\data\asimages\{D6905C50-1EC2-40EB-886D-1DA961D5DB75}_13.png&quot;/&gt;&lt;left val=&quot;51&quot;/&gt;&lt;top val=&quot;63&quot;/&gt;&lt;width val=&quot;616&quot;/&gt;&lt;height val=&quot;7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905C50-1EC2-40EB-886D-1DA961D5DB75}&quot;/&gt;&lt;isInvalidForFieldText val=&quot;0&quot;/&gt;&lt;Image&gt;&lt;filename val=&quot;E:\data\asimages\{D6905C50-1EC2-40EB-886D-1DA961D5DB75}_13.png&quot;/&gt;&lt;left val=&quot;51&quot;/&gt;&lt;top val=&quot;63&quot;/&gt;&lt;width val=&quot;616&quot;/&gt;&lt;height val=&quot;73&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7&quot;/&gt;&lt;lineCharCount val=&quot;23&quot;/&gt;&lt;lineCharCount val=&quot;24&quot;/&gt;&lt;lineCharCount val=&quot;24&quot;/&gt;&lt;lineCharCount val=&quot;2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4&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MMPROD_ID" val="10027"/>
  <p:tag name="MMPROD_ABSOLUTEPOSITIONID" val="100"/>
  <p:tag name="MMPROD_LASTVALUES" val="&lt;ChangeData&gt;&lt;Text&gt;&lt;![CDATA[ Câu 1: Chọn câu trả lời đúng. Phóng xạ và phân hạch hạt nhân ]]&gt;&lt;/Text&gt;&lt;FontSize&gt;&lt;![CDATA[25]]&gt;&lt;/FontSize&gt;&lt;Left&gt;&lt;![CDATA[0]]&gt;&lt;/Left&gt;&lt;Top&gt;&lt;![CDATA[0]]&gt;&lt;/Top&gt;&lt;/ChangeData&gt;"/>
  <p:tag name="PRESENTER_SHAPETEXTINFO" val="&lt;ShapeTextInfo&gt;&lt;TableIndex row=&quot;-1&quot; col=&quot;-1&quot;&gt;&lt;linesCount val=&quot;1&quot;/&gt;&lt;lineCharCount val=&quot;6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9.1278]]&gt;&lt;/Left&gt;&lt;Top&gt;&lt;![CDATA[117.2498]]&gt;&lt;/Top&gt;&lt;/ChangeData&gt;"/>
  <p:tag name="MMPROD_ID" val="10031"/>
  <p:tag name="MMPROD_TYPE" val="10018"/>
  <p:tag name="MMPROD_DATA" val="&lt;property id=&quot;10074&quot; value=&quot;0&quot;/&gt;&lt;property id=&quot;10190&quot; value=&quot;Sai. Vì phóng xạ không hấp thụ nơtron chậm &quot;/&gt;&lt;property id=&quot;10193&quot; value=&quot;A&quot;/&gt;&lt;property id=&quot;10199&quot; value=&quot;1&quot;/&gt;&lt;object type=&quot;10049&quot; unique_id=&quot;10032&quot;&gt;&lt;property id=&quot;10020&quot; value=&quot;3&quot;/&gt;&lt;property id=&quot;10021&quot; value=&quot;487&quot;/&gt;&lt;property id=&quot;10101&quot; value=&quot;[jumptoframe],Value=487,&quot;/&gt;&lt;property id=&quot;10102&quot; value=&quot;0&quot;/&gt;&lt;property id=&quot;10191&quot; value=&quot;-1&quot;/&gt;&lt;/object&gt;"/>
  <p:tag name="MMPROD_COLLECTIONCONTAINERID" val="10028"/>
  <p:tag name="MMPROD_PARENTID" val="10051"/>
  <p:tag name="MMPROD_ANSWERLETTER" val="A) "/>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60.30827]]&gt;&lt;/Left&gt;&lt;Top&gt;&lt;![CDATA[156.9357]]&gt;&lt;/Top&gt;&lt;/ChangeData&gt;"/>
  <p:tag name="MMPROD_ID" val="10033"/>
  <p:tag name="MMPROD_TYPE" val="10018"/>
  <p:tag name="MMPROD_DATA" val="&lt;property id=&quot;10074&quot; value=&quot;0&quot;/&gt;&lt;property id=&quot;10190&quot; value=&quot;Sai. Vì phản ứng phân hạch và phóng xạ không phụ thuộc vào nhiệt độ và áp suất&quot;/&gt;&lt;property id=&quot;10193&quot; value=&quot;B&quot;/&gt;&lt;property id=&quot;10199&quot; value=&quot;1&quot;/&gt;&lt;object type=&quot;10049&quot; unique_id=&quot;10034&quot;&gt;&lt;property id=&quot;10020&quot; value=&quot;3&quot;/&gt;&lt;property id=&quot;10021&quot; value=&quot;574&quot;/&gt;&lt;property id=&quot;10101&quot; value=&quot;[jumptoframe],Value=574,&quot;/&gt;&lt;property id=&quot;10102&quot; value=&quot;0&quot;/&gt;&lt;property id=&quot;10191&quot; value=&quot;-1&quot;/&gt;&lt;/object&gt;"/>
  <p:tag name="MMPROD_COLLECTIONCONTAINERID" val="10028"/>
  <p:tag name="MMPROD_PARENTID" val="10051"/>
  <p:tag name="MMPROD_ANSWERLETTER" val="B) "/>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60.6689]]&gt;&lt;/Left&gt;&lt;Top&gt;&lt;![CDATA[197.25]]&gt;&lt;/Top&gt;&lt;/ChangeData&gt;"/>
  <p:tag name="MMPROD_ID" val="10035"/>
  <p:tag name="MMPROD_TYPE" val="10018"/>
  <p:tag name="MMPROD_DATA" val="&lt;property id=&quot;10074&quot; value=&quot;0&quot;/&gt;&lt;property id=&quot;10190&quot; value=&quot;Sai. Vì phóng xạ là phản ứng hạt nhân tự phát không phải nhân tạo &quot;/&gt;&lt;property id=&quot;10193&quot; value=&quot;C&quot;/&gt;&lt;property id=&quot;10199&quot; value=&quot;1&quot;/&gt;&lt;object type=&quot;10049&quot; unique_id=&quot;10036&quot;&gt;&lt;property id=&quot;10020&quot; value=&quot;3&quot;/&gt;&lt;property id=&quot;10021&quot; value=&quot;574&quot;/&gt;&lt;property id=&quot;10101&quot; value=&quot;[jumptoframe],Value=574,&quot;/&gt;&lt;property id=&quot;10102&quot; value=&quot;0&quot;/&gt;&lt;property id=&quot;10191&quot; value=&quot;-1&quot;/&gt;&lt;/object&gt;"/>
  <p:tag name="MMPROD_COLLECTIONCONTAINERID" val="10028"/>
  <p:tag name="MMPROD_PARENTID" val="10051"/>
  <p:tag name="MMPROD_ANSWERLETTER" val="C) "/>
</p:tagLst>
</file>

<file path=ppt/tags/tag32.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61.84921]]&gt;&lt;/Left&gt;&lt;Top&gt;&lt;![CDATA[232.2816]]&gt;&lt;/Top&gt;&lt;/ChangeData&gt;"/>
  <p:tag name="MMPROD_ID" val="10037"/>
  <p:tag name="MMPROD_TYPE" val="10018"/>
  <p:tag name="MMPROD_DATA" val="&lt;property id=&quot;10074&quot; value=&quot;1&quot;/&gt;&lt;property id=&quot;10190&quot; value=&quot;Chính xác!&quot;/&gt;&lt;property id=&quot;10193&quot; value=&quot;D&quot;/&gt;&lt;property id=&quot;10199&quot; value=&quot;1&quot;/&gt;&lt;object type=&quot;10049&quot; unique_id=&quot;10038&quot;&gt;&lt;property id=&quot;10020&quot; value=&quot;2&quot;/&gt;&lt;property id=&quot;10102&quot; value=&quot;0&quot;/&gt;&lt;property id=&quot;10191&quot; value=&quot;-1&quot;/&gt;&lt;/object&gt;"/>
  <p:tag name="MMPROD_COLLECTIONCONTAINERID" val="10028"/>
  <p:tag name="MMPROD_PARENTID" val="10051"/>
  <p:tag name="MMPROD_ANSWERLETTER" val="D) "/>
</p:tagLst>
</file>

<file path=ppt/tags/tag33.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0]]&gt;&lt;/FontSize&gt;&lt;Left&gt;&lt;![CDATA[45]]&gt;&lt;/Left&gt;&lt;Top&gt;&lt;![CDATA[219.25]]&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MMPROD_LASTVALUES" val="&lt;ChangeData&gt;&lt;Text&gt;&lt;![CDATA[đều là phản ứng hạt nhân tỏa năng lượng]]&gt;&lt;/Text&gt;&lt;FontSize&gt;&lt;![CDATA[20]]&gt;&lt;/FontSize&gt;&lt;Left&gt;&lt;![CDATA[77]]&gt;&lt;/Left&gt;&lt;Top&gt;&lt;![CDATA[219.25]]&gt;&lt;/Top&gt;&lt;/ChangeData&gt;"/>
  <p:tag name="MMPROD_ABSOLUTEPOSITIONID" val="1024"/>
  <p:tag name="PRESENTER_SHAPETEXTINFO" val="&lt;ShapeTextInfo&gt;&lt;TableIndex row=&quot;-1&quot; col=&quot;-1&quot;&gt;&lt;linesCount val=&quot;1&quot;/&gt;&lt;lineCharCount val=&quot;39&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0]]&gt;&lt;/FontSize&gt;&lt;Left&gt;&lt;![CDATA[45]]&gt;&lt;/Left&gt;&lt;Top&gt;&lt;![CDATA[185.25]]&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MMPROD_LASTVALUES" val="&lt;ChangeData&gt;&lt;Text&gt;&lt;![CDATA[đều là các phản ứng hạt nhân nhân tạo .]]&gt;&lt;/Text&gt;&lt;FontSize&gt;&lt;![CDATA[20]]&gt;&lt;/FontSize&gt;&lt;Left&gt;&lt;![CDATA[77]]&gt;&lt;/Left&gt;&lt;Top&gt;&lt;![CDATA[185.25]]&gt;&lt;/Top&gt;&lt;/ChangeData&gt;"/>
  <p:tag name="MMPROD_ABSOLUTEPOSITIONID" val="1023"/>
  <p:tag name="PRESENTER_SHAPETEXTINFO" val="&lt;ShapeTextInfo&gt;&lt;TableIndex row=&quot;-1&quot; col=&quot;-1&quot;&gt;&lt;linesCount val=&quot;1&quot;/&gt;&lt;lineCharCount val=&quot;39&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0]]&gt;&lt;/FontSize&gt;&lt;Left&gt;&lt;![CDATA[45]]&gt;&lt;/Left&gt;&lt;Top&gt;&lt;![CDATA[151.25]]&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MMPROD_LASTVALUES" val="&lt;ChangeData&gt;&lt;Text&gt;&lt;![CDATA[có thể thay đổi do nhiệt độ và áp suất.]]&gt;&lt;/Text&gt;&lt;FontSize&gt;&lt;![CDATA[20]]&gt;&lt;/FontSize&gt;&lt;Left&gt;&lt;![CDATA[76]]&gt;&lt;/Left&gt;&lt;Top&gt;&lt;![CDATA[151.25]]&gt;&lt;/Top&gt;&lt;/ChangeData&gt;"/>
  <p:tag name="MMPROD_ABSOLUTEPOSITIONID" val="1022"/>
  <p:tag name="PRESENTER_SHAPETEXTINFO" val="&lt;ShapeTextInfo&gt;&lt;TableIndex row=&quot;-1&quot; col=&quot;-1&quot;&gt;&lt;linesCount val=&quot;1&quot;/&gt;&lt;lineCharCount val=&quot;39&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0]]&gt;&lt;/FontSize&gt;&lt;Left&gt;&lt;![CDATA[45]]&gt;&lt;/Left&gt;&lt;Top&gt;&lt;![CDATA[117.25]]&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73447A-08C6-4DFA-A4CE-0EF09A0DDC67}&quot;/&gt;&lt;isInvalidForFieldText val=&quot;1&quot;/&gt;&lt;Image&gt;&lt;filename val=&quot;E:\data\asimages\{7E73447A-08C6-4DFA-A4CE-0EF09A0DDC67}_9_S.png&quot;/&gt;&lt;left val=&quot;36&quot;/&gt;&lt;top val=&quot;182&quot;/&gt;&lt;width val=&quot;255&quot;/&gt;&lt;height val=&quot;53&quot;/&gt;&lt;hasText val=&quot;0&quot;/&gt;&lt;/Image&gt;&lt;Image&gt;&lt;filename val=&quot;E:\data\asimages\{7E73447A-08C6-4DFA-A4CE-0EF09A0DDC67}_9_T.png&quot;/&gt;&lt;left val=&quot;45&quot;/&gt;&lt;top val=&quot;189&quot;/&gt;&lt;width val=&quot;238&quot;/&gt;&lt;height val=&quot;36&quot;/&gt;&lt;hasText val=&quot;1&quot;/&gt;&lt;/Image&gt;&lt;/ThreeDShapeInfo&gt;"/>
  <p:tag name="PRESENTER_SHAPETEXTINFO" val="&lt;ShapeTextInfo&gt;&lt;TableIndex row=&quot;-1&quot; col=&quot;-1&quot;&gt;&lt;linesCount val=&quot;1&quot;/&gt;&lt;lineCharCount val=&quot;2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MMPROD_LASTVALUES" val="&lt;ChangeData&gt;&lt;Text&gt;&lt;![CDATA[đều có sự hấp thụ nơtron chậm]]&gt;&lt;/Text&gt;&lt;FontSize&gt;&lt;![CDATA[20]]&gt;&lt;/FontSize&gt;&lt;Left&gt;&lt;![CDATA[76]]&gt;&lt;/Left&gt;&lt;Top&gt;&lt;![CDATA[117.25]]&gt;&lt;/Top&gt;&lt;/ChangeData&gt;"/>
  <p:tag name="MMPROD_ABSOLUTEPOSITIONID" val="1021"/>
  <p:tag name="PRESENTER_SHAPETEXTINFO" val="&lt;ShapeTextInfo&gt;&lt;TableIndex row=&quot;-1&quot; col=&quot;-1&quot;&gt;&lt;linesCount val=&quot;1&quot;/&gt;&lt;lineCharCount val=&quot;29&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MMPROD_ABSOLUTEPOSITIONID" val="100"/>
  <p:tag name="MMPROD_LASTVALUES" val="&lt;ChangeData&gt;&lt;Text&gt;&lt;![CDATA[Câu 2: Trong sự phân hạch của hạt nhân U235 , gọi s là hệ số nhân nơtron. Phát biểu nào sau đây là đúng?]]&gt;&lt;/Text&gt;&lt;FontSize&gt;&lt;![CDATA[26]]&gt;&lt;/FontSize&gt;&lt;Left&gt;&lt;![CDATA[0]]&gt;&lt;/Left&gt;&lt;Top&gt;&lt;![CDATA[0]]&gt;&lt;/Top&gt;&lt;/ChangeData&gt;"/>
  <p:tag name="PRESENTER_SHAPETEXTINFO" val="&lt;ShapeTextInfo&gt;&lt;TableIndex row=&quot;-1&quot; col=&quot;-1&quot;&gt;&lt;linesCount val=&quot;2&quot;/&gt;&lt;lineCharCount val=&quot;66&quot;/&gt;&lt;lineCharCount val=&quot;38&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MMPROD_LASTVALUES" val="&lt;ChangeData&gt;&lt;Text&gt;&lt;![CDATA[Nếu k &amp;lt; 1 thì phản ứng phân hạch dây chuyền xảy ra và năng lượng tỏa ra tăng nhanh.]]&gt;&lt;/Text&gt;&lt;FontSize&gt;&lt;![CDATA[18]]&gt;&lt;/FontSize&gt;&lt;Left&gt;&lt;![CDATA[76]]&gt;&lt;/Left&gt;&lt;Top&gt;&lt;![CDATA[117.25]]&gt;&lt;/Top&gt;&lt;/ChangeData&gt;"/>
  <p:tag name="MMPROD_ABSOLUTEPOSITIONID" val="1021"/>
  <p:tag name="PRESENTER_SHAPETEXTINFO" val="&lt;ShapeTextInfo&gt;&lt;TableIndex row=&quot;-1&quot; col=&quot;-1&quot;&gt;&lt;linesCount val=&quot;2&quot;/&gt;&lt;lineCharCount val=&quot;48&quot;/&gt;&lt;lineCharCount val=&quot;35&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MMPROD_LASTVALUES" val="&lt;ChangeData&gt;&lt;Text&gt;&lt;![CDATA[Nếu k &amp;gt; 1 thì phản ứng phân hạch dây chuyền tự duy trì và có thể gây nên bùng nổ.]]&gt;&lt;/Text&gt;&lt;FontSize&gt;&lt;![CDATA[18]]&gt;&lt;/FontSize&gt;&lt;Left&gt;&lt;![CDATA[76]]&gt;&lt;/Left&gt;&lt;Top&gt;&lt;![CDATA[199.25]]&gt;&lt;/Top&gt;&lt;/ChangeData&gt;"/>
  <p:tag name="MMPROD_ABSOLUTEPOSITIONID" val="1022"/>
  <p:tag name="PRESENTER_SHAPETEXTINFO" val="&lt;ShapeTextInfo&gt;&lt;TableIndex row=&quot;-1&quot; col=&quot;-1&quot;&gt;&lt;linesCount val=&quot;2&quot;/&gt;&lt;lineCharCount val=&quot;47&quot;/&gt;&lt;lineCharCount val=&quot;34&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MMPROD_LASTVALUES" val="&lt;ChangeData&gt;&lt;Text&gt;&lt;![CDATA[Nếu k &amp;gt; 1 thì phản ứng phân hạch dây chuyền không xảy ra.]]&gt;&lt;/Text&gt;&lt;FontSize&gt;&lt;![CDATA[18]]&gt;&lt;/FontSize&gt;&lt;Left&gt;&lt;![CDATA[77]]&gt;&lt;/Left&gt;&lt;Top&gt;&lt;![CDATA[257.25]]&gt;&lt;/Top&gt;&lt;/ChangeData&gt;"/>
  <p:tag name="MMPROD_ABSOLUTEPOSITIONID" val="1023"/>
  <p:tag name="PRESENTER_SHAPETEXTINFO" val="&lt;ShapeTextInfo&gt;&lt;TableIndex row=&quot;-1&quot; col=&quot;-1&quot;&gt;&lt;linesCount val=&quot;2&quot;/&gt;&lt;lineCharCount val=&quot;44&quot;/&gt;&lt;lineCharCount val=&quot;13&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MMPROD_LASTVALUES" val="&lt;ChangeData&gt;&lt;Text&gt;&lt;![CDATA[Nếu k = 1 thì phản ứng phân hạch dây chuyền không xảy ra.]]&gt;&lt;/Text&gt;&lt;FontSize&gt;&lt;![CDATA[18]]&gt;&lt;/FontSize&gt;&lt;Left&gt;&lt;![CDATA[77]]&gt;&lt;/Left&gt;&lt;Top&gt;&lt;![CDATA[315.25]]&gt;&lt;/Top&gt;&lt;/ChangeData&gt;"/>
  <p:tag name="MMPROD_ABSOLUTEPOSITIONID" val="1024"/>
  <p:tag name="PRESENTER_SHAPETEXTINFO" val="&lt;ShapeTextInfo&gt;&lt;TableIndex row=&quot;-1&quot; col=&quot;-1&quot;&gt;&lt;linesCount val=&quot;2&quot;/&gt;&lt;lineCharCount val=&quot;44&quot;/&gt;&lt;lineCharCount val=&quot;1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A35239-47A6-4DC0-835C-BD017C0F85F6}&quot;/&gt;&lt;isInvalidForFieldText val=&quot;1&quot;/&gt;&lt;Image&gt;&lt;filename val=&quot;E:\data\asimages\{52A35239-47A6-4DC0-835C-BD017C0F85F6}_9_S.png&quot;/&gt;&lt;left val=&quot;391&quot;/&gt;&lt;top val=&quot;179&quot;/&gt;&lt;width val=&quot;308&quot;/&gt;&lt;height val=&quot;53&quot;/&gt;&lt;hasText val=&quot;0&quot;/&gt;&lt;/Image&gt;&lt;Image&gt;&lt;filename val=&quot;E:\data\asimages\{52A35239-47A6-4DC0-835C-BD017C0F85F6}_9_T.png&quot;/&gt;&lt;left val=&quot;399&quot;/&gt;&lt;top val=&quot;186&quot;/&gt;&lt;width val=&quot;291&quot;/&gt;&lt;height val=&quot;37&quot;/&gt;&lt;hasText val=&quot;1&quot;/&gt;&lt;/Image&gt;&lt;/ThreeDShapeInfo&gt;"/>
  <p:tag name="PRESENTER_SHAPETEXTINFO" val="&lt;ShapeTextInfo&gt;&lt;TableIndex row=&quot;-1&quot; col=&quot;-1&quot;&gt;&lt;linesCount val=&quot;1&quot;/&gt;&lt;lineCharCount val=&quot;2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4&quot;/&gt;&lt;lineCharCount val=&quot;30&quot;/&gt;&lt;lineCharCount val=&quot;8&quot;/&gt;&lt;lineCharCount val=&quot;2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7&quot;/&gt;&lt;lineCharCount val=&quot;28&quot;/&gt;&lt;lineCharCount val=&quot;27&quot;/&gt;&lt;lineCharCount val=&quot;2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1&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1661</TotalTime>
  <Words>1915</Words>
  <PresentationFormat>Widescreen</PresentationFormat>
  <Paragraphs>214</Paragraphs>
  <Slides>27</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Tahoma</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1: Chọn câu trả lời đúng. Phóng xạ và phân hạch hạt nhân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2019-03-07T03:35:51Z</dcterms:created>
  <dcterms:modified xsi:type="dcterms:W3CDTF">2022-02-06T11:28:16Z</dcterms:modified>
</cp:coreProperties>
</file>