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7" r:id="rId6"/>
    <p:sldId id="262" r:id="rId7"/>
    <p:sldId id="258" r:id="rId8"/>
    <p:sldId id="259" r:id="rId9"/>
    <p:sldId id="263" r:id="rId10"/>
    <p:sldId id="264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36" d="100"/>
          <a:sy n="36" d="100"/>
        </p:scale>
        <p:origin x="136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4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9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4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5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0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7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2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D35F-192E-4744-8CC4-A53DB1C4E220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BFF20-BA5A-47D9-AD2F-D146EC82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7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07238" y="610239"/>
            <a:ext cx="9589273" cy="1437317"/>
          </a:xfrm>
          <a:prstGeom prst="rect">
            <a:avLst/>
          </a:prstGeom>
          <a:solidFill>
            <a:srgbClr val="CCFFCC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en-US" sz="3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NHỮNG ĐIỀU TRÔNG THẤY </a:t>
            </a:r>
            <a:endParaRPr lang="en-US" sz="3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en-US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3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 THƠ NÔM VÀ NGUYỄN DU)</a:t>
            </a:r>
            <a:endParaRPr lang="en-US" sz="3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387" y="3430395"/>
            <a:ext cx="11593002" cy="2269083"/>
          </a:xfrm>
          <a:prstGeom prst="rect">
            <a:avLst/>
          </a:prstGeom>
          <a:ln w="5715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TRÌNH BÀY Ý KIẾN VỀ MỘT VẤN ĐỀ XÃ HỘI</a:t>
            </a:r>
            <a:endParaRPr lang="en-US" sz="41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TRONG TÁC PHẨM NGHỆ THUẬT </a:t>
            </a:r>
            <a:endParaRPr lang="vi-VN" sz="4100" b="1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41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HOẶC </a:t>
            </a:r>
            <a:r>
              <a:rPr lang="vi-VN" sz="41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TÁC PHẨM VĂN HỌC</a:t>
            </a:r>
            <a:endParaRPr lang="en-US" sz="4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09386" y="2275215"/>
            <a:ext cx="3890809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vi-VN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Phần: Nói </a:t>
            </a:r>
            <a:r>
              <a:rPr lang="vi-VN" sz="3600" b="1" u="sng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en-US" sz="3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3600" b="1" u="sng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ghe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8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6582" y="389662"/>
            <a:ext cx="7743289" cy="136652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Hoạt động 3: Luyện tập</a:t>
            </a:r>
            <a:r>
              <a:rPr lang="pt-B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vận dụng (15 phút)</a:t>
            </a:r>
            <a:r>
              <a:rPr lang="pt-BR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0719" y="2106595"/>
            <a:ext cx="9358686" cy="391491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VIẾT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luyện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(5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2 cá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nhân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trình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lớp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trình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955" algn="just">
              <a:lnSpc>
                <a:spcPct val="115000"/>
              </a:lnSpc>
              <a:spcAft>
                <a:spcPts val="0"/>
              </a:spcAft>
            </a:pPr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ngẫu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PHT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85750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1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938632"/>
              </p:ext>
            </p:extLst>
          </p:nvPr>
        </p:nvGraphicFramePr>
        <p:xfrm>
          <a:off x="0" y="3"/>
          <a:ext cx="12192001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3953"/>
                <a:gridCol w="8193741"/>
                <a:gridCol w="877232"/>
                <a:gridCol w="1077075"/>
              </a:tblGrid>
              <a:tr h="41376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Bảng kiểm kĩ năng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một vấn đề xã hội trong tác phẩm nghệ thuật hoặc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TPVH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8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kiểm tra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 đầu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 thiệu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 vấn đề xã hội trong tác phẩm nghệ thuật hoặc TPVH.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khái quát về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vấn đề xã hội được giới thiệu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ý kiến đánh giá về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 đề được giới thiệu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tích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 khía cạnh của vấn đề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bài nói rõ ràng, các ý kiến được sắp xếp hợp lí.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 lí lẽ xác đáng, bằng chứng tin cậy.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75335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thúc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Tóm tắt được nội dung trình bày về </a:t>
                      </a: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 đề xã hội trong tác phẩm nghệ thuật hoặc TPVH</a:t>
                      </a: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vấn đề thảo luận hoặc mời gọi sự phản hồi từ người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376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 ơn và chào kết thúc.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 năng trình bày, tương tác với người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 tác tích cực với người nghe trong suốt quá trình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 đạt rõ ràng, gãy gọn, đáp ứng yêu cầu của bài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133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hợp sử dụng các phương tiện phi ngôn ngữ để làm rõ nội dung trình bày.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  <a:tr h="4409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 hồi thoả đáng những câu hỏi, ý kiến của người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97" marR="4729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80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039993"/>
              </p:ext>
            </p:extLst>
          </p:nvPr>
        </p:nvGraphicFramePr>
        <p:xfrm>
          <a:off x="0" y="0"/>
          <a:ext cx="12192000" cy="7414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824"/>
                <a:gridCol w="7742308"/>
                <a:gridCol w="1059434"/>
                <a:gridCol w="1059434"/>
              </a:tblGrid>
              <a:tr h="20612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Bảng kiểm kĩ năng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2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kiểm tra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marR="463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nghe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Liệt kê những gì đã biết và muốn trao đổi khi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206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giấy, bút để ghi chép.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Lắng nghe và ghi chép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chép tóm tắt nội dung bài nói dưới dạng từ khoá, sơ đồ.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837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biệt thông tin quan trọng và thông tin chi tiết bằng các màu mực khác nhau, bằng cách gạch chân thông tin quan trọng.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lại câu hỏi về những điều chưa rõ trong khi nghe.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 đổi, nhận xét, đánh giá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nhận lại ý kiến, quan điểm của người nói trước khi bày tỏ ý kiến cá nhân.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xét, đánh giá về những điểm thú vị trong ý kiến, quan điểm của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Khẳng định sự đồng tình với ý kiến, quan điểm của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6252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 những điều chưa rõ hoặc chưa thống nhất ý kiến với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2061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về cách trình bày bài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8377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 độ và ngôn ngữ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hiện thái độ hợp tác và tôn trọng ý kiến của người nói trong quá trình nghe và trao đổi, nhận xét, đánh giá.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  <a:tr h="412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ngôn ngữ, giọng điệu phù hợp khi trao đổi với người nói.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41" marR="443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63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826" y="2537797"/>
            <a:ext cx="9899375" cy="2640723"/>
          </a:xfrm>
          <a:prstGeom prst="rect">
            <a:avLst/>
          </a:prstGeom>
          <a:solidFill>
            <a:srgbClr val="CCFFCC"/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pt-B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Dặn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</a:t>
            </a:r>
            <a:r>
              <a:rPr lang="pt-BR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3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466850" algn="l"/>
              </a:tabLst>
            </a:pPr>
            <a:r>
              <a:rPr lang="pt-BR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 Bài 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CÁI TÔI – THẾ GIỚI ĐỘC ĐÁO 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 tượng trưng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phần đọc Tri thức Ngữ văn và văn bản 1 “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Nguyệt Cầm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của 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Xuân Diệu</a:t>
            </a:r>
            <a:r>
              <a:rPr lang="pt-BR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06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95" y="938714"/>
            <a:ext cx="7370608" cy="729430"/>
          </a:xfrm>
          <a:prstGeom prst="rect">
            <a:avLst/>
          </a:prstGeom>
          <a:ln w="38100"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1:  MỞ ĐẦU (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phút)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0227" y="2318091"/>
            <a:ext cx="8595360" cy="306545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274320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nhận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4320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điều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bắt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ý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2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4240" y="2372939"/>
            <a:ext cx="10694504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tabLst>
                <a:tab pos="440690" algn="l"/>
              </a:tabLst>
            </a:pPr>
            <a:r>
              <a:rPr lang="de-DE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Nhóm đôi hs đ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(SGK/ tr.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thực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cầu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(5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 smtClean="0">
              <a:solidFill>
                <a:srgbClr val="2E74B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Bạn có chọn lại đề tài của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 không? Sử dụng chúng như thế nào?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đích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đợi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điều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ở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Dựa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tìm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(SGK/ tr.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 bị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Đại diện 01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/nhóm trình bày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lý giải khi các bạn nhóm khác có vướng mắc.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7137" y="485233"/>
            <a:ext cx="10765934" cy="646331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ctr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 ĐỘNG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HÌNH THÀNH KIẾN THỨC MỚI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088465" y="1328667"/>
            <a:ext cx="5105885" cy="58477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de-DE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2.1.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585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2123" y="686081"/>
            <a:ext cx="7900432" cy="1642501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ý kiến về một vấn đề xã hội </a:t>
            </a:r>
            <a:endParaRPr lang="vi-VN" sz="3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vi-VN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 </a:t>
            </a:r>
            <a:r>
              <a:rPr lang="vi-VN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 phẩm nghệ thuật hoặc</a:t>
            </a: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</a:t>
            </a: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71040" y="2844264"/>
            <a:ext cx="7925012" cy="2569934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nói,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vi-VN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TPVH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0943" y="177559"/>
            <a:ext cx="5663380" cy="6038576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chẳng hạn như chọn lại một trong các đề tài sau: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Tác hại của thói đua đòi, hợm hĩnh qua màn kịch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 Giuốc Đanh mặc lễ phục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(Trích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Trưởng giả học làm sang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Mô-li-e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Khát vọng sáng tạo của người nghệ sĩ và nhu cầu đời sống tinh thần của nhân dân qua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Vĩnh biệt Cửu Trùng Đài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(Trích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 Như Tô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 Nguyễn Huy Tưởng).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Mối quan hệ giữa sông nước miền Tây với đời sống của người dân Nam bộ trong phim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 len trâu</a:t>
            </a:r>
            <a:r>
              <a:rPr lang="vi-VN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44929" y="2201047"/>
            <a:ext cx="4345859" cy="4339650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nhóm cũng có thể chọn một trong các đề tài theo gợi ý của SGK như: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Khát vọng về tình yêu, hạnh phúc trong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Tiễn dặn người yêu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Bích Câu kì ngộ.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Sức mạnh của niềm tin và tình cảm lãng mạn trong cuộc sống được gợi lên từ ca khúc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ca hi vọng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(Văn Ký)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2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2638" y="1598188"/>
            <a:ext cx="7223375" cy="306545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vấn đề xã hội trong tác phẩm nghệ thuật hoặc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vi-VN" sz="28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viên.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3453" y="2119085"/>
            <a:ext cx="8928974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835"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hướng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bước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bày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(SGK/ tr.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58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câu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về một vấn đề xã hội trong tác phẩm nghệ thuật hoặc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lưu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với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người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ý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̀?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 khảo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các bài nói trước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tìm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đánh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́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̃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năng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bày về một vấn đề xã hội trong tác phẩm nghệ thuật hoặc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TPVH,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xác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định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những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đê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̀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cần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giải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thích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Bảng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được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̉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quả?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4668" y="586897"/>
            <a:ext cx="8262687" cy="83099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de-DE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2.2.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ói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 một vấn đề xã hội trong tác phẩm nghệ thuật hoặc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TPVH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737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3512" y="341720"/>
            <a:ext cx="5115508" cy="603857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ước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 </a:t>
            </a:r>
            <a:r>
              <a:rPr lang="vi-V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NewRomanPS-ItalicMT"/>
                <a:cs typeface="Times New Roman" panose="02020603050405020304" pitchFamily="18" charset="0"/>
              </a:rPr>
              <a:t>nói, gồm: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Nếu chọn vấn đề chung với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 sử dụng dàn ý đã xác lập ở phần Viết.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Nếu chọn vấn đề khác với phần </a:t>
            </a: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 cần lập một dàn ý mới.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 ý: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Khi sử dụng dàn ý cũ hoặc xác lập dàn ý mới cũng cần chỉnh sửa cho phù hợp, thuận lợi với bài nói.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Dàn bài của bài nói không nên quá chi tiết; cách trình bày cần sáng rõ, cô đúc, dễ theo dõi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263150" y="2045111"/>
            <a:ext cx="5014452" cy="3490186"/>
          </a:xfrm>
          <a:prstGeom prst="rect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 </a:t>
            </a:r>
            <a:r>
              <a:rPr lang="vi-VN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 bài nói: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Học sinh dựa vào dàn ý đã được góp ý để trình bày.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Khi nói cần chú ý: kết hợp các phương tiện phi ngôn ngữ, thái độ của người nghe, điều chỉnh cao độ, giọng điệu cho hợp lý, có sự tương tác với người nghe,...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06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2092" y="1582381"/>
            <a:ext cx="7167716" cy="391491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luyện tập thêm ở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nhà, tập: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Cách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 đầu, kết thúc ý 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Cách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 ý kiến (thường là bằng câu mang chủ đề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Triển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 ý (bằng một số câu cụ thể); </a:t>
            </a:r>
            <a:endParaRPr lang="vi-VN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Tập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 âm to, rõ ràng; </a:t>
            </a:r>
            <a:endParaRPr lang="vi-VN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Tập </a:t>
            </a:r>
            <a:r>
              <a:rPr lang="vi-VN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 chỉnh cao độ, nhịp độ, tập biểu cảm</a:t>
            </a: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,...</a:t>
            </a:r>
            <a:endParaRPr lang="vi-VN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vi-V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theo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04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9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1621</Words>
  <PresentationFormat>Widescreen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TimesNewRomanPS-ItalicMT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2023-08-06T01:06:01Z</dcterms:created>
  <dcterms:modified xsi:type="dcterms:W3CDTF">2023-08-09T14:48:20Z</dcterms:modified>
</cp:coreProperties>
</file>