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73" r:id="rId2"/>
    <p:sldId id="256" r:id="rId3"/>
    <p:sldId id="259" r:id="rId4"/>
    <p:sldId id="277" r:id="rId5"/>
    <p:sldId id="260" r:id="rId6"/>
    <p:sldId id="258" r:id="rId7"/>
    <p:sldId id="279" r:id="rId8"/>
    <p:sldId id="280" r:id="rId9"/>
    <p:sldId id="281" r:id="rId10"/>
    <p:sldId id="282" r:id="rId11"/>
    <p:sldId id="283" r:id="rId12"/>
    <p:sldId id="284" r:id="rId13"/>
    <p:sldId id="285" r:id="rId14"/>
    <p:sldId id="286" r:id="rId15"/>
    <p:sldId id="287" r:id="rId16"/>
    <p:sldId id="288" r:id="rId17"/>
    <p:sldId id="289" r:id="rId18"/>
    <p:sldId id="263" r:id="rId19"/>
    <p:sldId id="290" r:id="rId20"/>
    <p:sldId id="292" r:id="rId21"/>
    <p:sldId id="293" r:id="rId22"/>
    <p:sldId id="294" r:id="rId23"/>
    <p:sldId id="295" r:id="rId24"/>
    <p:sldId id="296" r:id="rId25"/>
    <p:sldId id="297" r:id="rId26"/>
    <p:sldId id="299" r:id="rId27"/>
    <p:sldId id="298" r:id="rId28"/>
    <p:sldId id="300" r:id="rId29"/>
    <p:sldId id="301" r:id="rId30"/>
    <p:sldId id="302" r:id="rId31"/>
    <p:sldId id="303" r:id="rId32"/>
    <p:sldId id="304" r:id="rId33"/>
    <p:sldId id="305" r:id="rId34"/>
    <p:sldId id="306" r:id="rId35"/>
    <p:sldId id="307" r:id="rId36"/>
    <p:sldId id="274" r:id="rId37"/>
    <p:sldId id="308" r:id="rId38"/>
    <p:sldId id="309" r:id="rId39"/>
    <p:sldId id="310" r:id="rId40"/>
    <p:sldId id="311" r:id="rId41"/>
    <p:sldId id="276" r:id="rId42"/>
  </p:sldIdLst>
  <p:sldSz cx="18288000" cy="10287000"/>
  <p:notesSz cx="6858000" cy="9144000"/>
  <p:embeddedFontLst>
    <p:embeddedFont>
      <p:font typeface="Calibri" panose="020F0502020204030204" pitchFamily="34" charset="0"/>
      <p:regular r:id="rId44"/>
      <p:bold r:id="rId45"/>
      <p:italic r:id="rId46"/>
      <p:boldItalic r:id="rId47"/>
    </p:embeddedFont>
    <p:embeddedFont>
      <p:font typeface="Sniglet" panose="020B0604020202020204" charset="0"/>
      <p:regular r:id="rId48"/>
    </p:embeddedFont>
    <p:embeddedFont>
      <p:font typeface="Lazydog" panose="020B0604020202020204"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10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23B00-0997-4B90-94AD-B41DCD453C27}" type="datetimeFigureOut">
              <a:rPr lang="en-US" smtClean="0"/>
              <a:t>5/24/2022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1E621-48AE-4E81-B2FC-EA417EA2CBFB}" type="slidenum">
              <a:rPr lang="en-US" smtClean="0"/>
              <a:t>‹#›</a:t>
            </a:fld>
            <a:endParaRPr lang="en-US"/>
          </a:p>
        </p:txBody>
      </p:sp>
    </p:spTree>
    <p:extLst>
      <p:ext uri="{BB962C8B-B14F-4D97-AF65-F5344CB8AC3E}">
        <p14:creationId xmlns:p14="http://schemas.microsoft.com/office/powerpoint/2010/main" val="173828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a:t>
            </a:fld>
            <a:endParaRPr lang="en-US"/>
          </a:p>
        </p:txBody>
      </p:sp>
    </p:spTree>
    <p:extLst>
      <p:ext uri="{BB962C8B-B14F-4D97-AF65-F5344CB8AC3E}">
        <p14:creationId xmlns:p14="http://schemas.microsoft.com/office/powerpoint/2010/main" val="1065281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20</a:t>
            </a:fld>
            <a:endParaRPr lang="en-US"/>
          </a:p>
        </p:txBody>
      </p:sp>
    </p:spTree>
    <p:extLst>
      <p:ext uri="{BB962C8B-B14F-4D97-AF65-F5344CB8AC3E}">
        <p14:creationId xmlns:p14="http://schemas.microsoft.com/office/powerpoint/2010/main" val="279798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21</a:t>
            </a:fld>
            <a:endParaRPr lang="en-US"/>
          </a:p>
        </p:txBody>
      </p:sp>
    </p:spTree>
    <p:extLst>
      <p:ext uri="{BB962C8B-B14F-4D97-AF65-F5344CB8AC3E}">
        <p14:creationId xmlns:p14="http://schemas.microsoft.com/office/powerpoint/2010/main" val="760707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22</a:t>
            </a:fld>
            <a:endParaRPr lang="en-US"/>
          </a:p>
        </p:txBody>
      </p:sp>
    </p:spTree>
    <p:extLst>
      <p:ext uri="{BB962C8B-B14F-4D97-AF65-F5344CB8AC3E}">
        <p14:creationId xmlns:p14="http://schemas.microsoft.com/office/powerpoint/2010/main" val="163691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23</a:t>
            </a:fld>
            <a:endParaRPr lang="en-US"/>
          </a:p>
        </p:txBody>
      </p:sp>
    </p:spTree>
    <p:extLst>
      <p:ext uri="{BB962C8B-B14F-4D97-AF65-F5344CB8AC3E}">
        <p14:creationId xmlns:p14="http://schemas.microsoft.com/office/powerpoint/2010/main" val="23863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24</a:t>
            </a:fld>
            <a:endParaRPr lang="en-US"/>
          </a:p>
        </p:txBody>
      </p:sp>
    </p:spTree>
    <p:extLst>
      <p:ext uri="{BB962C8B-B14F-4D97-AF65-F5344CB8AC3E}">
        <p14:creationId xmlns:p14="http://schemas.microsoft.com/office/powerpoint/2010/main" val="264396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25</a:t>
            </a:fld>
            <a:endParaRPr lang="en-US"/>
          </a:p>
        </p:txBody>
      </p:sp>
    </p:spTree>
    <p:extLst>
      <p:ext uri="{BB962C8B-B14F-4D97-AF65-F5344CB8AC3E}">
        <p14:creationId xmlns:p14="http://schemas.microsoft.com/office/powerpoint/2010/main" val="1470535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27</a:t>
            </a:fld>
            <a:endParaRPr lang="en-US"/>
          </a:p>
        </p:txBody>
      </p:sp>
    </p:spTree>
    <p:extLst>
      <p:ext uri="{BB962C8B-B14F-4D97-AF65-F5344CB8AC3E}">
        <p14:creationId xmlns:p14="http://schemas.microsoft.com/office/powerpoint/2010/main" val="3067818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28</a:t>
            </a:fld>
            <a:endParaRPr lang="en-US"/>
          </a:p>
        </p:txBody>
      </p:sp>
    </p:spTree>
    <p:extLst>
      <p:ext uri="{BB962C8B-B14F-4D97-AF65-F5344CB8AC3E}">
        <p14:creationId xmlns:p14="http://schemas.microsoft.com/office/powerpoint/2010/main" val="386223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29</a:t>
            </a:fld>
            <a:endParaRPr lang="en-US"/>
          </a:p>
        </p:txBody>
      </p:sp>
    </p:spTree>
    <p:extLst>
      <p:ext uri="{BB962C8B-B14F-4D97-AF65-F5344CB8AC3E}">
        <p14:creationId xmlns:p14="http://schemas.microsoft.com/office/powerpoint/2010/main" val="3813193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30</a:t>
            </a:fld>
            <a:endParaRPr lang="en-US"/>
          </a:p>
        </p:txBody>
      </p:sp>
    </p:spTree>
    <p:extLst>
      <p:ext uri="{BB962C8B-B14F-4D97-AF65-F5344CB8AC3E}">
        <p14:creationId xmlns:p14="http://schemas.microsoft.com/office/powerpoint/2010/main" val="371934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11</a:t>
            </a:fld>
            <a:endParaRPr lang="en-US"/>
          </a:p>
        </p:txBody>
      </p:sp>
    </p:spTree>
    <p:extLst>
      <p:ext uri="{BB962C8B-B14F-4D97-AF65-F5344CB8AC3E}">
        <p14:creationId xmlns:p14="http://schemas.microsoft.com/office/powerpoint/2010/main" val="2911164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31</a:t>
            </a:fld>
            <a:endParaRPr lang="en-US"/>
          </a:p>
        </p:txBody>
      </p:sp>
    </p:spTree>
    <p:extLst>
      <p:ext uri="{BB962C8B-B14F-4D97-AF65-F5344CB8AC3E}">
        <p14:creationId xmlns:p14="http://schemas.microsoft.com/office/powerpoint/2010/main" val="3396935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32</a:t>
            </a:fld>
            <a:endParaRPr lang="en-US"/>
          </a:p>
        </p:txBody>
      </p:sp>
    </p:spTree>
    <p:extLst>
      <p:ext uri="{BB962C8B-B14F-4D97-AF65-F5344CB8AC3E}">
        <p14:creationId xmlns:p14="http://schemas.microsoft.com/office/powerpoint/2010/main" val="3371537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33</a:t>
            </a:fld>
            <a:endParaRPr lang="en-US"/>
          </a:p>
        </p:txBody>
      </p:sp>
    </p:spTree>
    <p:extLst>
      <p:ext uri="{BB962C8B-B14F-4D97-AF65-F5344CB8AC3E}">
        <p14:creationId xmlns:p14="http://schemas.microsoft.com/office/powerpoint/2010/main" val="13317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34</a:t>
            </a:fld>
            <a:endParaRPr lang="en-US"/>
          </a:p>
        </p:txBody>
      </p:sp>
    </p:spTree>
    <p:extLst>
      <p:ext uri="{BB962C8B-B14F-4D97-AF65-F5344CB8AC3E}">
        <p14:creationId xmlns:p14="http://schemas.microsoft.com/office/powerpoint/2010/main" val="3821698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41</a:t>
            </a:fld>
            <a:endParaRPr lang="en-US"/>
          </a:p>
        </p:txBody>
      </p:sp>
    </p:spTree>
    <p:extLst>
      <p:ext uri="{BB962C8B-B14F-4D97-AF65-F5344CB8AC3E}">
        <p14:creationId xmlns:p14="http://schemas.microsoft.com/office/powerpoint/2010/main" val="308661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12</a:t>
            </a:fld>
            <a:endParaRPr lang="en-US"/>
          </a:p>
        </p:txBody>
      </p:sp>
    </p:spTree>
    <p:extLst>
      <p:ext uri="{BB962C8B-B14F-4D97-AF65-F5344CB8AC3E}">
        <p14:creationId xmlns:p14="http://schemas.microsoft.com/office/powerpoint/2010/main" val="3566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13</a:t>
            </a:fld>
            <a:endParaRPr lang="en-US"/>
          </a:p>
        </p:txBody>
      </p:sp>
    </p:spTree>
    <p:extLst>
      <p:ext uri="{BB962C8B-B14F-4D97-AF65-F5344CB8AC3E}">
        <p14:creationId xmlns:p14="http://schemas.microsoft.com/office/powerpoint/2010/main" val="213575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14</a:t>
            </a:fld>
            <a:endParaRPr lang="en-US"/>
          </a:p>
        </p:txBody>
      </p:sp>
    </p:spTree>
    <p:extLst>
      <p:ext uri="{BB962C8B-B14F-4D97-AF65-F5344CB8AC3E}">
        <p14:creationId xmlns:p14="http://schemas.microsoft.com/office/powerpoint/2010/main" val="333763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15</a:t>
            </a:fld>
            <a:endParaRPr lang="en-US"/>
          </a:p>
        </p:txBody>
      </p:sp>
    </p:spTree>
    <p:extLst>
      <p:ext uri="{BB962C8B-B14F-4D97-AF65-F5344CB8AC3E}">
        <p14:creationId xmlns:p14="http://schemas.microsoft.com/office/powerpoint/2010/main" val="300487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16</a:t>
            </a:fld>
            <a:endParaRPr lang="en-US"/>
          </a:p>
        </p:txBody>
      </p:sp>
    </p:spTree>
    <p:extLst>
      <p:ext uri="{BB962C8B-B14F-4D97-AF65-F5344CB8AC3E}">
        <p14:creationId xmlns:p14="http://schemas.microsoft.com/office/powerpoint/2010/main" val="273569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17</a:t>
            </a:fld>
            <a:endParaRPr lang="en-US"/>
          </a:p>
        </p:txBody>
      </p:sp>
    </p:spTree>
    <p:extLst>
      <p:ext uri="{BB962C8B-B14F-4D97-AF65-F5344CB8AC3E}">
        <p14:creationId xmlns:p14="http://schemas.microsoft.com/office/powerpoint/2010/main" val="265152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1E621-48AE-4E81-B2FC-EA417EA2CBFB}" type="slidenum">
              <a:rPr lang="en-US" smtClean="0"/>
              <a:t>19</a:t>
            </a:fld>
            <a:endParaRPr lang="en-US"/>
          </a:p>
        </p:txBody>
      </p:sp>
    </p:spTree>
    <p:extLst>
      <p:ext uri="{BB962C8B-B14F-4D97-AF65-F5344CB8AC3E}">
        <p14:creationId xmlns:p14="http://schemas.microsoft.com/office/powerpoint/2010/main" val="308961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26.svg"/><Relationship Id="rId2" Type="http://schemas.openxmlformats.org/officeDocument/2006/relationships/notesSlide" Target="../notesSlides/notesSlide1.xml"/><Relationship Id="rId41"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40" Type="http://schemas.openxmlformats.org/officeDocument/2006/relationships/image" Target="../media/image175.svg"/><Relationship Id="rId24" Type="http://schemas.openxmlformats.org/officeDocument/2006/relationships/image" Target="../media/image23.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59" Type="http://schemas.openxmlformats.org/officeDocument/2006/relationships/image" Target="../media/image58.sv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29" Type="http://schemas.openxmlformats.org/officeDocument/2006/relationships/image" Target="../media/image2.png"/><Relationship Id="rId1" Type="http://schemas.openxmlformats.org/officeDocument/2006/relationships/slideLayout" Target="../slideLayouts/slideLayout7.xml"/><Relationship Id="rId28" Type="http://schemas.openxmlformats.org/officeDocument/2006/relationships/image" Target="../media/image11.png"/><Relationship Id="rId5" Type="http://schemas.openxmlformats.org/officeDocument/2006/relationships/image" Target="../media/image35.svg"/><Relationship Id="rId27" Type="http://schemas.openxmlformats.org/officeDocument/2006/relationships/image" Target="../media/image26.svg"/><Relationship Id="rId30"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3" Type="http://schemas.openxmlformats.org/officeDocument/2006/relationships/image" Target="../media/image9.png"/><Relationship Id="rId3" Type="http://schemas.openxmlformats.org/officeDocument/2006/relationships/image" Target="../media/image2.png"/><Relationship Id="rId12"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6.png"/><Relationship Id="rId64" Type="http://schemas.openxmlformats.org/officeDocument/2006/relationships/image" Target="../media/image135.sv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29" Type="http://schemas.openxmlformats.org/officeDocument/2006/relationships/image" Target="../media/image2.png"/><Relationship Id="rId1" Type="http://schemas.openxmlformats.org/officeDocument/2006/relationships/slideLayout" Target="../slideLayouts/slideLayout7.xml"/><Relationship Id="rId32" Type="http://schemas.openxmlformats.org/officeDocument/2006/relationships/image" Target="../media/image57.png"/><Relationship Id="rId28" Type="http://schemas.openxmlformats.org/officeDocument/2006/relationships/image" Target="../media/image11.png"/><Relationship Id="rId5" Type="http://schemas.openxmlformats.org/officeDocument/2006/relationships/image" Target="../media/image35.svg"/><Relationship Id="rId31" Type="http://schemas.openxmlformats.org/officeDocument/2006/relationships/image" Target="../media/image50.png"/><Relationship Id="rId27" Type="http://schemas.openxmlformats.org/officeDocument/2006/relationships/image" Target="../media/image26.svg"/><Relationship Id="rId30"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14.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3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39.svg"/><Relationship Id="rId18" Type="http://schemas.openxmlformats.org/officeDocument/2006/relationships/image" Target="../media/image18.png"/><Relationship Id="rId3" Type="http://schemas.openxmlformats.org/officeDocument/2006/relationships/image" Target="../media/image2.png"/><Relationship Id="rId21" Type="http://schemas.openxmlformats.org/officeDocument/2006/relationships/image" Target="../media/image194.svg"/><Relationship Id="rId7" Type="http://schemas.openxmlformats.org/officeDocument/2006/relationships/image" Target="../media/image35.svg"/><Relationship Id="rId17" Type="http://schemas.openxmlformats.org/officeDocument/2006/relationships/image" Target="../media/image143.svg"/><Relationship Id="rId2" Type="http://schemas.openxmlformats.org/officeDocument/2006/relationships/image" Target="../media/image11.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5" Type="http://schemas.openxmlformats.org/officeDocument/2006/relationships/image" Target="../media/image141.svg"/><Relationship Id="rId23" Type="http://schemas.openxmlformats.org/officeDocument/2006/relationships/image" Target="../media/image28.svg"/><Relationship Id="rId19" Type="http://schemas.openxmlformats.org/officeDocument/2006/relationships/image" Target="../media/image145.svg"/><Relationship Id="rId4" Type="http://schemas.openxmlformats.org/officeDocument/2006/relationships/image" Target="../media/image12.png"/><Relationship Id="rId14" Type="http://schemas.openxmlformats.org/officeDocument/2006/relationships/image" Target="../media/image16.png"/><Relationship Id="rId22"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4.jpg"/><Relationship Id="rId4"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29" Type="http://schemas.openxmlformats.org/officeDocument/2006/relationships/image" Target="../media/image2.png"/><Relationship Id="rId1" Type="http://schemas.openxmlformats.org/officeDocument/2006/relationships/slideLayout" Target="../slideLayouts/slideLayout7.xml"/><Relationship Id="rId28" Type="http://schemas.openxmlformats.org/officeDocument/2006/relationships/image" Target="../media/image11.png"/><Relationship Id="rId5" Type="http://schemas.openxmlformats.org/officeDocument/2006/relationships/image" Target="../media/image35.svg"/><Relationship Id="rId31" Type="http://schemas.openxmlformats.org/officeDocument/2006/relationships/image" Target="../media/image66.png"/><Relationship Id="rId27" Type="http://schemas.openxmlformats.org/officeDocument/2006/relationships/image" Target="../media/image26.svg"/><Relationship Id="rId30"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 Id="rId66" Type="http://schemas.openxmlformats.org/officeDocument/2006/relationships/image" Target="../media/image68.png"/><Relationship Id="rId65" Type="http://schemas.openxmlformats.org/officeDocument/2006/relationships/image" Target="../media/image23.png"/><Relationship Id="rId64" Type="http://schemas.openxmlformats.org/officeDocument/2006/relationships/image" Target="../media/image135.sv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20.png"/><Relationship Id="rId7" Type="http://schemas.openxmlformats.org/officeDocument/2006/relationships/image" Target="../media/image7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8.svg"/></Relationships>
</file>

<file path=ppt/slides/_rels/slide4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75.png"/><Relationship Id="rId5" Type="http://schemas.openxmlformats.org/officeDocument/2006/relationships/image" Target="../media/image35.svg"/><Relationship Id="rId10" Type="http://schemas.openxmlformats.org/officeDocument/2006/relationships/image" Target="../media/image74.png"/><Relationship Id="rId4" Type="http://schemas.openxmlformats.org/officeDocument/2006/relationships/image" Target="../media/image14.png"/><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226.svg"/><Relationship Id="rId25"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24" Type="http://schemas.openxmlformats.org/officeDocument/2006/relationships/image" Target="../media/image23.svg"/><Relationship Id="rId5" Type="http://schemas.openxmlformats.org/officeDocument/2006/relationships/image" Target="../media/image3.png"/><Relationship Id="rId15" Type="http://schemas.openxmlformats.org/officeDocument/2006/relationships/image" Target="../media/image24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8.svg"/></Relationships>
</file>

<file path=ppt/slides/_rels/slide6.xml.rels><?xml version="1.0" encoding="UTF-8" standalone="yes"?>
<Relationships xmlns="http://schemas.openxmlformats.org/package/2006/relationships"><Relationship Id="rId18" Type="http://schemas.openxmlformats.org/officeDocument/2006/relationships/image" Target="../media/image2.png"/><Relationship Id="rId17" Type="http://schemas.openxmlformats.org/officeDocument/2006/relationships/image" Target="../media/image152.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937447"/>
            <a:ext cx="16230600" cy="4788344"/>
            <a:chOff x="0" y="0"/>
            <a:chExt cx="21640800" cy="5766946"/>
          </a:xfrm>
        </p:grpSpPr>
        <p:grpSp>
          <p:nvGrpSpPr>
            <p:cNvPr id="3" name="Group 3"/>
            <p:cNvGrpSpPr/>
            <p:nvPr/>
          </p:nvGrpSpPr>
          <p:grpSpPr>
            <a:xfrm>
              <a:off x="0" y="0"/>
              <a:ext cx="21640800" cy="5766946"/>
              <a:chOff x="0" y="0"/>
              <a:chExt cx="7419046" cy="2216503"/>
            </a:xfrm>
          </p:grpSpPr>
          <p:sp>
            <p:nvSpPr>
              <p:cNvPr id="4" name="Freeform 4"/>
              <p:cNvSpPr/>
              <p:nvPr/>
            </p:nvSpPr>
            <p:spPr>
              <a:xfrm>
                <a:off x="-9098" y="-6509"/>
                <a:ext cx="7433377" cy="2248556"/>
              </a:xfrm>
              <a:custGeom>
                <a:avLst/>
                <a:gdLst/>
                <a:ahLst/>
                <a:cxnLst/>
                <a:rect l="l" t="t" r="r" b="b"/>
                <a:pathLst>
                  <a:path w="74333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1396804"/>
                      <a:pt x="7406314" y="1592407"/>
                      <a:pt x="7406314" y="1592407"/>
                    </a:cubicBezTo>
                    <a:cubicBezTo>
                      <a:pt x="7389633" y="1808139"/>
                      <a:pt x="7274989" y="2018751"/>
                      <a:pt x="7078119" y="2130375"/>
                    </a:cubicBezTo>
                    <a:cubicBezTo>
                      <a:pt x="6927768" y="2215624"/>
                      <a:pt x="6729737" y="2230722"/>
                      <a:pt x="5347512" y="2219980"/>
                    </a:cubicBezTo>
                    <a:lnTo>
                      <a:pt x="5347439" y="2219980"/>
                    </a:lnTo>
                    <a:cubicBezTo>
                      <a:pt x="645952" y="2214703"/>
                      <a:pt x="384604" y="2248556"/>
                      <a:pt x="254278" y="2139399"/>
                    </a:cubicBezTo>
                    <a:cubicBezTo>
                      <a:pt x="145767" y="2048514"/>
                      <a:pt x="81795" y="1855202"/>
                      <a:pt x="63030" y="1655003"/>
                    </a:cubicBezTo>
                    <a:close/>
                  </a:path>
                </a:pathLst>
              </a:custGeom>
              <a:solidFill>
                <a:srgbClr val="FFFFFF"/>
              </a:solidFill>
            </p:spPr>
          </p:sp>
        </p:grpSp>
        <p:sp>
          <p:nvSpPr>
            <p:cNvPr id="5" name="TextBox 5"/>
            <p:cNvSpPr txBox="1"/>
            <p:nvPr/>
          </p:nvSpPr>
          <p:spPr>
            <a:xfrm>
              <a:off x="1844647" y="917730"/>
              <a:ext cx="17940231" cy="3750870"/>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latin typeface="Arial" panose="020B0604020202020204" pitchFamily="34" charset="0"/>
                  <a:cs typeface="Arial" panose="020B0604020202020204" pitchFamily="34" charset="0"/>
                </a:rPr>
                <a:t>CHÀO MỪNG CÁC EM ĐẾN VỚI BÀI HỌC NGÀY HÔM NAY!</a:t>
              </a:r>
              <a:endParaRPr lang="en-US" sz="9000" b="1" dirty="0">
                <a:latin typeface="Lazydog"/>
              </a:endParaRPr>
            </a:p>
          </p:txBody>
        </p:sp>
      </p:grpSp>
      <p:pic>
        <p:nvPicPr>
          <p:cNvPr id="9" name="Picture 9"/>
          <p:cNvPicPr>
            <a:picLocks noChangeAspect="1"/>
          </p:cNvPicPr>
          <p:nvPr/>
        </p:nvPicPr>
        <p:blipFill>
          <a:blip r:embed="rId3"/>
          <a:srcRect/>
          <a:stretch>
            <a:fillRect/>
          </a:stretch>
        </p:blipFill>
        <p:spPr>
          <a:xfrm>
            <a:off x="2165815" y="1227829"/>
            <a:ext cx="1524023" cy="1713589"/>
          </a:xfrm>
          <a:prstGeom prst="rect">
            <a:avLst/>
          </a:prstGeom>
        </p:spPr>
      </p:pic>
      <p:pic>
        <p:nvPicPr>
          <p:cNvPr id="10" name="Picture 10"/>
          <p:cNvPicPr>
            <a:picLocks noChangeAspect="1"/>
          </p:cNvPicPr>
          <p:nvPr/>
        </p:nvPicPr>
        <p:blipFill>
          <a:blip r:embed="rId4"/>
          <a:srcRect/>
          <a:stretch>
            <a:fillRect/>
          </a:stretch>
        </p:blipFill>
        <p:spPr>
          <a:xfrm rot="-10800000">
            <a:off x="14706801" y="6128294"/>
            <a:ext cx="1463325" cy="1437717"/>
          </a:xfrm>
          <a:prstGeom prst="rect">
            <a:avLst/>
          </a:prstGeom>
        </p:spPr>
      </p:pic>
      <p:pic>
        <p:nvPicPr>
          <p:cNvPr id="16" name="Picture 12"/>
          <p:cNvPicPr>
            <a:picLocks noChangeAspect="1"/>
          </p:cNvPicPr>
          <p:nvPr/>
        </p:nvPicPr>
        <p:blipFill>
          <a:blip r:embed="rId5"/>
          <a:srcRect/>
          <a:stretch>
            <a:fillRect/>
          </a:stretch>
        </p:blipFill>
        <p:spPr>
          <a:xfrm rot="20563950">
            <a:off x="353847" y="941623"/>
            <a:ext cx="1688783" cy="2286000"/>
          </a:xfrm>
          <a:prstGeom prst="rect">
            <a:avLst/>
          </a:prstGeom>
        </p:spPr>
      </p:pic>
      <p:pic>
        <p:nvPicPr>
          <p:cNvPr id="19" name="Picture 2"/>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37174" b="38752"/>
          <a:stretch/>
        </p:blipFill>
        <p:spPr>
          <a:xfrm>
            <a:off x="4536946" y="-470345"/>
            <a:ext cx="9250143" cy="2226886"/>
          </a:xfrm>
          <a:prstGeom prst="rect">
            <a:avLst/>
          </a:prstGeom>
        </p:spPr>
      </p:pic>
      <p:pic>
        <p:nvPicPr>
          <p:cNvPr id="20"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1981200" y="6910743"/>
            <a:ext cx="13196980" cy="4764655"/>
          </a:xfrm>
          <a:prstGeom prst="rect">
            <a:avLst/>
          </a:prstGeom>
        </p:spPr>
      </p:pic>
      <p:pic>
        <p:nvPicPr>
          <p:cNvPr id="21" name="Picture 15"/>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6127642" y="5295900"/>
            <a:ext cx="2099279" cy="22639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4119" y="1195027"/>
            <a:ext cx="4160113" cy="784830"/>
          </a:xfrm>
          <a:prstGeom prst="rect">
            <a:avLst/>
          </a:prstGeom>
          <a:noFill/>
        </p:spPr>
        <p:txBody>
          <a:bodyPr wrap="none" rtlCol="0">
            <a:spAutoFit/>
          </a:bodyPr>
          <a:lstStyle/>
          <a:p>
            <a:r>
              <a:rPr lang="vi-VN" sz="4500" b="1" dirty="0" smtClean="0"/>
              <a:t>1. Mạng xã hội</a:t>
            </a:r>
            <a:endParaRPr lang="en-US" sz="4500" b="1" dirty="0"/>
          </a:p>
        </p:txBody>
      </p:sp>
      <p:sp>
        <p:nvSpPr>
          <p:cNvPr id="28" name="Rectangle 27"/>
          <p:cNvSpPr/>
          <p:nvPr/>
        </p:nvSpPr>
        <p:spPr>
          <a:xfrm>
            <a:off x="1444119" y="2142169"/>
            <a:ext cx="1096005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a) Một số kênh trao đổi thông tin trên Internet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2"/>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2"/>
          <a:srcRect/>
          <a:stretch>
            <a:fillRect/>
          </a:stretch>
        </p:blipFill>
        <p:spPr>
          <a:xfrm>
            <a:off x="427454" y="477447"/>
            <a:ext cx="1728802" cy="169854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691" y="3105710"/>
            <a:ext cx="5853276" cy="5747564"/>
          </a:xfrm>
          <a:prstGeom prst="rect">
            <a:avLst/>
          </a:prstGeom>
        </p:spPr>
      </p:pic>
      <p:sp>
        <p:nvSpPr>
          <p:cNvPr id="6" name="Rectangle 5"/>
          <p:cNvSpPr/>
          <p:nvPr/>
        </p:nvSpPr>
        <p:spPr>
          <a:xfrm>
            <a:off x="7714838" y="3219006"/>
            <a:ext cx="9299096" cy="3970318"/>
          </a:xfrm>
          <a:prstGeom prst="rect">
            <a:avLst/>
          </a:prstGeom>
        </p:spPr>
        <p:txBody>
          <a:bodyPr wrap="square">
            <a:spAutoFit/>
          </a:bodyPr>
          <a:lstStyle/>
          <a:p>
            <a:pPr algn="just">
              <a:lnSpc>
                <a:spcPct val="150000"/>
              </a:lnSpc>
              <a:spcBef>
                <a:spcPts val="300"/>
              </a:spcBef>
              <a:spcAft>
                <a:spcPts val="300"/>
              </a:spcAft>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qua Facebook,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chúng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video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nghĩ</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thoại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video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kiếm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3" name="Picture 10"/>
          <p:cNvPicPr>
            <a:picLocks noChangeAspect="1"/>
          </p:cNvPicPr>
          <p:nvPr/>
        </p:nvPicPr>
        <p:blipFill>
          <a:blip r:embed="rId4"/>
          <a:srcRect/>
          <a:stretch>
            <a:fillRect/>
          </a:stretch>
        </p:blipFill>
        <p:spPr>
          <a:xfrm rot="-865853">
            <a:off x="11637529" y="7959492"/>
            <a:ext cx="1922572" cy="2323350"/>
          </a:xfrm>
          <a:prstGeom prst="rect">
            <a:avLst/>
          </a:prstGeom>
        </p:spPr>
      </p:pic>
    </p:spTree>
    <p:extLst>
      <p:ext uri="{BB962C8B-B14F-4D97-AF65-F5344CB8AC3E}">
        <p14:creationId xmlns:p14="http://schemas.microsoft.com/office/powerpoint/2010/main" val="141230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smtClean="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3" name="Rectangle 2"/>
          <p:cNvSpPr/>
          <p:nvPr/>
        </p:nvSpPr>
        <p:spPr>
          <a:xfrm>
            <a:off x="1447800" y="2897752"/>
            <a:ext cx="14250183" cy="738664"/>
          </a:xfrm>
          <a:prstGeom prst="rect">
            <a:avLst/>
          </a:prstGeom>
        </p:spPr>
        <p:txBody>
          <a:bodyPr wrap="none">
            <a:spAutoFit/>
          </a:bodyPr>
          <a:lstStyle/>
          <a:p>
            <a:pPr marL="571500" indent="-571500">
              <a:buFont typeface="Wingdings" panose="05000000000000000000" pitchFamily="2" charset="2"/>
              <a:buChar char="Ø"/>
            </a:pP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ọc</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tin SGK, </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Bảng</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1 SGK tr.22, 23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cho</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biết</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200" b="1" dirty="0">
              <a:solidFill>
                <a:srgbClr val="FF0000"/>
              </a:solidFill>
              <a:latin typeface="Arial" panose="020B0604020202020204" pitchFamily="34" charset="0"/>
              <a:cs typeface="Arial" panose="020B0604020202020204" pitchFamily="34" charset="0"/>
            </a:endParaRPr>
          </a:p>
        </p:txBody>
      </p:sp>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1954292" y="3815018"/>
            <a:ext cx="7875508" cy="5517008"/>
          </a:xfrm>
          <a:prstGeom prst="rect">
            <a:avLst/>
          </a:prstGeom>
        </p:spPr>
      </p:pic>
      <p:sp>
        <p:nvSpPr>
          <p:cNvPr id="7" name="Rectangle 6"/>
          <p:cNvSpPr/>
          <p:nvPr/>
        </p:nvSpPr>
        <p:spPr>
          <a:xfrm>
            <a:off x="9677400" y="4032454"/>
            <a:ext cx="7225675" cy="5093702"/>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923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edge">
                                      <p:cBhvr>
                                        <p:cTn id="10" dur="500"/>
                                        <p:tgtEl>
                                          <p:spTgt spid="1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smtClean="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1613" t="12283" r="24193" b="12283"/>
          <a:stretch/>
        </p:blipFill>
        <p:spPr>
          <a:xfrm>
            <a:off x="1461655" y="3169024"/>
            <a:ext cx="6220421" cy="5628003"/>
          </a:xfrm>
          <a:prstGeom prst="rect">
            <a:avLst/>
          </a:prstGeom>
        </p:spPr>
      </p:pic>
      <p:sp>
        <p:nvSpPr>
          <p:cNvPr id="8" name="Rounded Rectangular Callout 7"/>
          <p:cNvSpPr/>
          <p:nvPr/>
        </p:nvSpPr>
        <p:spPr>
          <a:xfrm>
            <a:off x="8188569" y="3299165"/>
            <a:ext cx="8247481" cy="3810000"/>
          </a:xfrm>
          <a:prstGeom prst="wedgeRoundRectCallout">
            <a:avLst>
              <a:gd name="adj1" fmla="val -53930"/>
              <a:gd name="adj2" fmla="val 37920"/>
              <a:gd name="adj3" fmla="val 16667"/>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4000" b="1" dirty="0" err="1">
                <a:solidFill>
                  <a:srgbClr val="FF0000"/>
                </a:solidFill>
                <a:latin typeface="Arial" panose="020B0604020202020204" pitchFamily="34" charset="0"/>
                <a:cs typeface="Arial" panose="020B0604020202020204" pitchFamily="34" charset="0"/>
              </a:rPr>
              <a:t>Mạng</a:t>
            </a:r>
            <a:r>
              <a:rPr lang="fr-FR" sz="4000" b="1" dirty="0">
                <a:solidFill>
                  <a:srgbClr val="FF0000"/>
                </a:solidFill>
                <a:latin typeface="Arial" panose="020B0604020202020204" pitchFamily="34" charset="0"/>
                <a:cs typeface="Arial" panose="020B0604020202020204" pitchFamily="34" charset="0"/>
              </a:rPr>
              <a:t> </a:t>
            </a:r>
            <a:r>
              <a:rPr lang="fr-FR" sz="4000" b="1" dirty="0" err="1">
                <a:solidFill>
                  <a:srgbClr val="FF0000"/>
                </a:solidFill>
                <a:latin typeface="Arial" panose="020B0604020202020204" pitchFamily="34" charset="0"/>
                <a:cs typeface="Arial" panose="020B0604020202020204" pitchFamily="34" charset="0"/>
              </a:rPr>
              <a:t>xã</a:t>
            </a:r>
            <a:r>
              <a:rPr lang="fr-FR" sz="4000" b="1" dirty="0">
                <a:solidFill>
                  <a:srgbClr val="FF0000"/>
                </a:solidFill>
                <a:latin typeface="Arial" panose="020B0604020202020204" pitchFamily="34" charset="0"/>
                <a:cs typeface="Arial" panose="020B0604020202020204" pitchFamily="34" charset="0"/>
              </a:rPr>
              <a:t> </a:t>
            </a:r>
            <a:r>
              <a:rPr lang="fr-FR" sz="4000" b="1" dirty="0" err="1">
                <a:solidFill>
                  <a:srgbClr val="FF0000"/>
                </a:solidFill>
                <a:latin typeface="Arial" panose="020B0604020202020204" pitchFamily="34" charset="0"/>
                <a:cs typeface="Arial" panose="020B0604020202020204" pitchFamily="34" charset="0"/>
              </a:rPr>
              <a:t>hội</a:t>
            </a:r>
            <a:r>
              <a:rPr lang="fr-FR" sz="4000" b="1" dirty="0">
                <a:solidFill>
                  <a:srgbClr val="FF0000"/>
                </a:solidFill>
                <a:latin typeface="Arial" panose="020B0604020202020204" pitchFamily="34" charset="0"/>
                <a:cs typeface="Arial" panose="020B0604020202020204" pitchFamily="34" charset="0"/>
              </a:rPr>
              <a:t> </a:t>
            </a:r>
            <a:r>
              <a:rPr lang="fr-FR" sz="4000" dirty="0">
                <a:solidFill>
                  <a:schemeClr val="tx1"/>
                </a:solidFill>
                <a:latin typeface="Arial" panose="020B0604020202020204" pitchFamily="34" charset="0"/>
                <a:cs typeface="Arial" panose="020B0604020202020204" pitchFamily="34" charset="0"/>
              </a:rPr>
              <a:t>là </a:t>
            </a:r>
            <a:r>
              <a:rPr lang="fr-FR" sz="4000" dirty="0" err="1">
                <a:solidFill>
                  <a:schemeClr val="tx1"/>
                </a:solidFill>
                <a:latin typeface="Arial" panose="020B0604020202020204" pitchFamily="34" charset="0"/>
                <a:cs typeface="Arial" panose="020B0604020202020204" pitchFamily="34" charset="0"/>
              </a:rPr>
              <a:t>kênh</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trao</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đổi</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thông</a:t>
            </a:r>
            <a:r>
              <a:rPr lang="fr-FR" sz="4000" dirty="0">
                <a:solidFill>
                  <a:schemeClr val="tx1"/>
                </a:solidFill>
                <a:latin typeface="Arial" panose="020B0604020202020204" pitchFamily="34" charset="0"/>
                <a:cs typeface="Arial" panose="020B0604020202020204" pitchFamily="34" charset="0"/>
              </a:rPr>
              <a:t> tin </a:t>
            </a:r>
            <a:r>
              <a:rPr lang="fr-FR" sz="4000" dirty="0" err="1">
                <a:solidFill>
                  <a:schemeClr val="tx1"/>
                </a:solidFill>
                <a:latin typeface="Arial" panose="020B0604020202020204" pitchFamily="34" charset="0"/>
                <a:cs typeface="Arial" panose="020B0604020202020204" pitchFamily="34" charset="0"/>
              </a:rPr>
              <a:t>trên</a:t>
            </a:r>
            <a:r>
              <a:rPr lang="fr-FR" sz="4000" dirty="0">
                <a:solidFill>
                  <a:schemeClr val="tx1"/>
                </a:solidFill>
                <a:latin typeface="Arial" panose="020B0604020202020204" pitchFamily="34" charset="0"/>
                <a:cs typeface="Arial" panose="020B0604020202020204" pitchFamily="34" charset="0"/>
              </a:rPr>
              <a:t> Internet, </a:t>
            </a:r>
            <a:r>
              <a:rPr lang="fr-FR" sz="4000" dirty="0" err="1">
                <a:solidFill>
                  <a:schemeClr val="tx1"/>
                </a:solidFill>
                <a:latin typeface="Arial" panose="020B0604020202020204" pitchFamily="34" charset="0"/>
                <a:cs typeface="Arial" panose="020B0604020202020204" pitchFamily="34" charset="0"/>
              </a:rPr>
              <a:t>phổ</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biến</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nhất</a:t>
            </a:r>
            <a:r>
              <a:rPr lang="fr-FR" sz="4000" dirty="0">
                <a:solidFill>
                  <a:schemeClr val="tx1"/>
                </a:solidFill>
                <a:latin typeface="Arial" panose="020B0604020202020204" pitchFamily="34" charset="0"/>
                <a:cs typeface="Arial" panose="020B0604020202020204" pitchFamily="34" charset="0"/>
              </a:rPr>
              <a:t> là </a:t>
            </a:r>
            <a:r>
              <a:rPr lang="fr-FR" sz="4000" dirty="0" err="1">
                <a:solidFill>
                  <a:schemeClr val="tx1"/>
                </a:solidFill>
                <a:latin typeface="Arial" panose="020B0604020202020204" pitchFamily="34" charset="0"/>
                <a:cs typeface="Arial" panose="020B0604020202020204" pitchFamily="34" charset="0"/>
              </a:rPr>
              <a:t>dưới</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dạng</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website</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như</a:t>
            </a:r>
            <a:r>
              <a:rPr lang="fr-FR" sz="4000" dirty="0">
                <a:solidFill>
                  <a:schemeClr val="tx1"/>
                </a:solidFill>
                <a:latin typeface="Arial" panose="020B0604020202020204" pitchFamily="34" charset="0"/>
                <a:cs typeface="Arial" panose="020B0604020202020204" pitchFamily="34" charset="0"/>
              </a:rPr>
              <a:t> facebook.com, youtube.com,…</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70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smtClean="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3" name="Rectangle 2"/>
          <p:cNvSpPr/>
          <p:nvPr/>
        </p:nvSpPr>
        <p:spPr>
          <a:xfrm>
            <a:off x="1447800" y="3007224"/>
            <a:ext cx="9437199"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859148" y="3756279"/>
            <a:ext cx="15209652" cy="3154710"/>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MXH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đều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hồ</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riêng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q"/>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MXH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thì</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q"/>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dung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MXH do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10939"/>
          <a:stretch/>
        </p:blipFill>
        <p:spPr>
          <a:xfrm>
            <a:off x="4565624" y="6913174"/>
            <a:ext cx="9296400" cy="3365620"/>
          </a:xfrm>
          <a:prstGeom prst="rect">
            <a:avLst/>
          </a:prstGeom>
        </p:spPr>
      </p:pic>
    </p:spTree>
    <p:extLst>
      <p:ext uri="{BB962C8B-B14F-4D97-AF65-F5344CB8AC3E}">
        <p14:creationId xmlns:p14="http://schemas.microsoft.com/office/powerpoint/2010/main" val="312739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smtClean="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3" name="Rectangle 2"/>
          <p:cNvSpPr/>
          <p:nvPr/>
        </p:nvSpPr>
        <p:spPr>
          <a:xfrm>
            <a:off x="1447800" y="3044707"/>
            <a:ext cx="9499716"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186043" y="7249017"/>
            <a:ext cx="4940776" cy="738664"/>
          </a:xfrm>
          <a:prstGeom prst="rect">
            <a:avLst/>
          </a:prstGeom>
        </p:spPr>
        <p:txBody>
          <a:bodyPr wrap="none">
            <a:spAutoFit/>
          </a:bodyPr>
          <a:lstStyle/>
          <a:p>
            <a:pPr algn="ct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13" name="Rectangle 12"/>
          <p:cNvSpPr/>
          <p:nvPr/>
        </p:nvSpPr>
        <p:spPr>
          <a:xfrm>
            <a:off x="8701854" y="7107134"/>
            <a:ext cx="7418775" cy="1911549"/>
          </a:xfrm>
          <a:prstGeom prst="rect">
            <a:avLst/>
          </a:prstGeom>
        </p:spPr>
        <p:txBody>
          <a:bodyPr wrap="square">
            <a:spAutoFit/>
          </a:bodyPr>
          <a:lstStyle/>
          <a:p>
            <a:pPr algn="ctr">
              <a:lnSpc>
                <a:spcPct val="150000"/>
              </a:lnSpc>
            </a:pPr>
            <a:r>
              <a:rPr lang="vi-VN" sz="4200" dirty="0">
                <a:solidFill>
                  <a:srgbClr val="000000"/>
                </a:solidFill>
                <a:ea typeface="Calibri" panose="020F0502020204030204" pitchFamily="34" charset="0"/>
                <a:cs typeface="Arial" panose="020B0604020202020204" pitchFamily="34" charset="0"/>
              </a:rPr>
              <a:t>Trò chuyện, trao đổi, chia sẻ, tìm kiếm và lưu trữ thông tin. </a:t>
            </a:r>
            <a:endParaRPr lang="en-US" sz="4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2970" y="4086514"/>
            <a:ext cx="5093528" cy="313447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7413" y="3633615"/>
            <a:ext cx="6010275" cy="3762375"/>
          </a:xfrm>
          <a:prstGeom prst="rect">
            <a:avLst/>
          </a:prstGeom>
        </p:spPr>
      </p:pic>
    </p:spTree>
    <p:extLst>
      <p:ext uri="{BB962C8B-B14F-4D97-AF65-F5344CB8AC3E}">
        <p14:creationId xmlns:p14="http://schemas.microsoft.com/office/powerpoint/2010/main" val="320248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
                                        </p:tgtEl>
                                      </p:cBhvr>
                                    </p:animEffect>
                                  </p:childTnLst>
                                </p:cTn>
                              </p:par>
                              <p:par>
                                <p:cTn id="22" presetID="25"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9"/>
                                        </p:tgtEl>
                                      </p:cBhvr>
                                    </p:animEffect>
                                  </p:childTnLst>
                                </p:cTn>
                              </p:par>
                              <p:par>
                                <p:cTn id="44" presetID="25"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smtClean="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1674527" y="3169024"/>
            <a:ext cx="3701038" cy="3102931"/>
          </a:xfrm>
          <a:prstGeom prst="rect">
            <a:avLst/>
          </a:prstGeom>
        </p:spPr>
      </p:pic>
      <p:sp>
        <p:nvSpPr>
          <p:cNvPr id="6" name="Rectangle 5"/>
          <p:cNvSpPr/>
          <p:nvPr/>
        </p:nvSpPr>
        <p:spPr>
          <a:xfrm>
            <a:off x="5410201" y="2804159"/>
            <a:ext cx="11430000" cy="3970318"/>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Zalo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phổ</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Nam,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phép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thoại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thoại</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kèm</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nhắn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phương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kiếm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p:txBody>
      </p:sp>
      <p:sp>
        <p:nvSpPr>
          <p:cNvPr id="18" name="Rectangle 17"/>
          <p:cNvSpPr/>
          <p:nvPr/>
        </p:nvSpPr>
        <p:spPr>
          <a:xfrm>
            <a:off x="1447800" y="6562884"/>
            <a:ext cx="15392401" cy="2031325"/>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vi-VN" sz="4200" dirty="0">
                <a:solidFill>
                  <a:srgbClr val="000000"/>
                </a:solidFill>
                <a:ea typeface="Calibri" panose="020F0502020204030204" pitchFamily="34" charset="0"/>
                <a:cs typeface="Arial" panose="020B0604020202020204" pitchFamily="34" charset="0"/>
              </a:rPr>
              <a:t>Để đăng kí tham gia Zalo, người dùng cần cài đặt ứng dụng Zalo trên máy tính, điện thoại thông minh.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3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fltVal val="0.5"/>
                                          </p:val>
                                        </p:tav>
                                        <p:tav tm="100000">
                                          <p:val>
                                            <p:strVal val="#ppt_x"/>
                                          </p:val>
                                        </p:tav>
                                      </p:tavLst>
                                    </p:anim>
                                    <p:anim calcmode="lin" valueType="num">
                                      <p:cBhvr>
                                        <p:cTn id="19" dur="5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smtClean="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TextBox 1"/>
          <p:cNvSpPr txBox="1"/>
          <p:nvPr/>
        </p:nvSpPr>
        <p:spPr>
          <a:xfrm>
            <a:off x="9116840" y="3137038"/>
            <a:ext cx="6137386" cy="784830"/>
          </a:xfrm>
          <a:prstGeom prst="rect">
            <a:avLst/>
          </a:prstGeom>
          <a:noFill/>
        </p:spPr>
        <p:txBody>
          <a:bodyPr wrap="none" rtlCol="0">
            <a:spAutoFit/>
          </a:bodyPr>
          <a:lstStyle/>
          <a:p>
            <a:pPr algn="ctr"/>
            <a:r>
              <a:rPr lang="en-US" sz="4500" b="1" dirty="0" smtClean="0">
                <a:solidFill>
                  <a:srgbClr val="FF0000"/>
                </a:solidFill>
                <a:latin typeface="Arial" panose="020B0604020202020204" pitchFamily="34" charset="0"/>
                <a:cs typeface="Arial" panose="020B0604020202020204" pitchFamily="34" charset="0"/>
              </a:rPr>
              <a:t>THẢO LUẬN CẶP ĐÔI</a:t>
            </a:r>
            <a:endParaRPr lang="en-US" sz="4500" b="1" dirty="0">
              <a:solidFill>
                <a:srgbClr val="FF0000"/>
              </a:solidFill>
              <a:latin typeface="Arial" panose="020B0604020202020204" pitchFamily="34" charset="0"/>
              <a:cs typeface="Arial" panose="020B0604020202020204" pitchFamily="34" charset="0"/>
            </a:endParaRPr>
          </a:p>
        </p:txBody>
      </p:sp>
      <p:pic>
        <p:nvPicPr>
          <p:cNvPr id="14" name="Picture 3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9"/>
              </a:ext>
            </a:extLst>
          </a:blip>
          <a:srcRect/>
          <a:stretch>
            <a:fillRect/>
          </a:stretch>
        </p:blipFill>
        <p:spPr>
          <a:xfrm>
            <a:off x="2438400" y="3168361"/>
            <a:ext cx="4572000" cy="5932849"/>
          </a:xfrm>
          <a:prstGeom prst="rect">
            <a:avLst/>
          </a:prstGeom>
        </p:spPr>
      </p:pic>
      <p:sp>
        <p:nvSpPr>
          <p:cNvPr id="3" name="Rectangle 2"/>
          <p:cNvSpPr/>
          <p:nvPr/>
        </p:nvSpPr>
        <p:spPr>
          <a:xfrm>
            <a:off x="7467600" y="3875702"/>
            <a:ext cx="9296400" cy="4324261"/>
          </a:xfrm>
          <a:prstGeom prst="rect">
            <a:avLst/>
          </a:prstGeom>
        </p:spPr>
        <p:txBody>
          <a:bodyPr wrap="square">
            <a:spAutoFit/>
          </a:bodyPr>
          <a:lstStyle/>
          <a:p>
            <a:pPr marL="685800" indent="-685800" algn="just">
              <a:lnSpc>
                <a:spcPct val="150000"/>
              </a:lnSpc>
              <a:spcBef>
                <a:spcPts val="300"/>
              </a:spcBef>
              <a:spcAft>
                <a:spcPts val="300"/>
              </a:spcAft>
              <a:buFont typeface="Wingdings" panose="05000000000000000000" pitchFamily="2" charset="2"/>
              <a:buChar char="v"/>
            </a:pP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tên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địa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chỉ</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FR" sz="45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spcBef>
                <a:spcPts val="300"/>
              </a:spcBef>
              <a:spcAft>
                <a:spcPts val="300"/>
              </a:spcAft>
              <a:buFont typeface="Wingdings" panose="05000000000000000000" pitchFamily="2" charset="2"/>
              <a:buChar char="v"/>
            </a:pPr>
            <a:r>
              <a:rPr lang="fr-FR" sz="4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Tại</a:t>
            </a:r>
            <a:r>
              <a:rPr lang="fr-FR"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sao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381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4160113" cy="784830"/>
          </a:xfrm>
          <a:prstGeom prst="rect">
            <a:avLst/>
          </a:prstGeom>
          <a:noFill/>
        </p:spPr>
        <p:txBody>
          <a:bodyPr wrap="none" rtlCol="0">
            <a:spAutoFit/>
          </a:bodyPr>
          <a:lstStyle/>
          <a:p>
            <a:r>
              <a:rPr lang="vi-VN" sz="4500" b="1" dirty="0" smtClean="0"/>
              <a:t>1. Mạng xã hội</a:t>
            </a:r>
            <a:endParaRPr lang="en-US" sz="4500" b="1" dirty="0"/>
          </a:p>
        </p:txBody>
      </p:sp>
      <p:sp>
        <p:nvSpPr>
          <p:cNvPr id="28" name="Rectangle 27"/>
          <p:cNvSpPr/>
          <p:nvPr/>
        </p:nvSpPr>
        <p:spPr>
          <a:xfrm>
            <a:off x="1447800" y="2065495"/>
            <a:ext cx="3748142" cy="738664"/>
          </a:xfrm>
          <a:prstGeom prst="rect">
            <a:avLst/>
          </a:prstGeom>
        </p:spPr>
        <p:txBody>
          <a:bodyPr wrap="none">
            <a:spAutoFit/>
          </a:bodyPr>
          <a:lstStyle/>
          <a:p>
            <a:pPr algn="just">
              <a:spcBef>
                <a:spcPts val="300"/>
              </a:spcBef>
              <a:spcAft>
                <a:spcPts val="300"/>
              </a:spcAft>
            </a:pPr>
            <a:r>
              <a:rPr lang="nl-NL"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b) Mạng xã hội</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6" name="Rectangle 5"/>
          <p:cNvSpPr/>
          <p:nvPr/>
        </p:nvSpPr>
        <p:spPr>
          <a:xfrm>
            <a:off x="1447800" y="3007224"/>
            <a:ext cx="7736413" cy="738664"/>
          </a:xfrm>
          <a:prstGeom prst="rect">
            <a:avLst/>
          </a:prstGeom>
        </p:spPr>
        <p:txBody>
          <a:bodyPr wrap="none">
            <a:spAutoFit/>
          </a:bodyPr>
          <a:lstStyle/>
          <a:p>
            <a:pPr marL="571500" indent="-571500">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095" y="4110753"/>
            <a:ext cx="3471147" cy="34711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81596" y="3998991"/>
            <a:ext cx="3694669" cy="369466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0475" y="4523845"/>
            <a:ext cx="3381721" cy="2628900"/>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t="22939" b="23200"/>
          <a:stretch/>
        </p:blipFill>
        <p:spPr>
          <a:xfrm>
            <a:off x="4957746" y="4523845"/>
            <a:ext cx="4705350" cy="2590801"/>
          </a:xfrm>
          <a:prstGeom prst="rect">
            <a:avLst/>
          </a:prstGeom>
        </p:spPr>
      </p:pic>
      <p:sp>
        <p:nvSpPr>
          <p:cNvPr id="16" name="TextBox 15"/>
          <p:cNvSpPr txBox="1"/>
          <p:nvPr/>
        </p:nvSpPr>
        <p:spPr>
          <a:xfrm>
            <a:off x="984203" y="7581900"/>
            <a:ext cx="3954929" cy="738664"/>
          </a:xfrm>
          <a:prstGeom prst="rect">
            <a:avLst/>
          </a:prstGeom>
          <a:noFill/>
        </p:spPr>
        <p:txBody>
          <a:bodyPr wrap="none" rtlCol="0">
            <a:spAutoFit/>
          </a:bodyPr>
          <a:lstStyle/>
          <a:p>
            <a:r>
              <a:rPr lang="en-US" sz="4200" b="1" dirty="0" smtClean="0">
                <a:solidFill>
                  <a:schemeClr val="accent5">
                    <a:lumMod val="75000"/>
                  </a:schemeClr>
                </a:solidFill>
                <a:latin typeface="Arial" panose="020B0604020202020204" pitchFamily="34" charset="0"/>
                <a:cs typeface="Arial" panose="020B0604020202020204" pitchFamily="34" charset="0"/>
              </a:rPr>
              <a:t>Facebook.com</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17" name="TextBox 16"/>
          <p:cNvSpPr txBox="1"/>
          <p:nvPr/>
        </p:nvSpPr>
        <p:spPr>
          <a:xfrm>
            <a:off x="5607913" y="7581900"/>
            <a:ext cx="3554306" cy="738664"/>
          </a:xfrm>
          <a:prstGeom prst="rect">
            <a:avLst/>
          </a:prstGeom>
          <a:noFill/>
        </p:spPr>
        <p:txBody>
          <a:bodyPr wrap="none" rtlCol="0">
            <a:spAutoFit/>
          </a:bodyPr>
          <a:lstStyle/>
          <a:p>
            <a:r>
              <a:rPr lang="en-US" sz="4200" b="1" dirty="0" smtClean="0">
                <a:solidFill>
                  <a:schemeClr val="accent5">
                    <a:lumMod val="75000"/>
                  </a:schemeClr>
                </a:solidFill>
                <a:latin typeface="Arial" panose="020B0604020202020204" pitchFamily="34" charset="0"/>
                <a:cs typeface="Arial" panose="020B0604020202020204" pitchFamily="34" charset="0"/>
              </a:rPr>
              <a:t>Youtube.com</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9765753" y="7581900"/>
            <a:ext cx="4015843" cy="738664"/>
          </a:xfrm>
          <a:prstGeom prst="rect">
            <a:avLst/>
          </a:prstGeom>
          <a:noFill/>
        </p:spPr>
        <p:txBody>
          <a:bodyPr wrap="none" rtlCol="0">
            <a:spAutoFit/>
          </a:bodyPr>
          <a:lstStyle/>
          <a:p>
            <a:r>
              <a:rPr lang="en-US" sz="4200" b="1" dirty="0" smtClean="0">
                <a:solidFill>
                  <a:schemeClr val="accent5">
                    <a:lumMod val="75000"/>
                  </a:schemeClr>
                </a:solidFill>
                <a:latin typeface="Arial" panose="020B0604020202020204" pitchFamily="34" charset="0"/>
                <a:cs typeface="Arial" panose="020B0604020202020204" pitchFamily="34" charset="0"/>
              </a:rPr>
              <a:t>Instagram.com</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14060583" y="7581900"/>
            <a:ext cx="3136693" cy="738664"/>
          </a:xfrm>
          <a:prstGeom prst="rect">
            <a:avLst/>
          </a:prstGeom>
          <a:noFill/>
        </p:spPr>
        <p:txBody>
          <a:bodyPr wrap="none" rtlCol="0">
            <a:spAutoFit/>
          </a:bodyPr>
          <a:lstStyle/>
          <a:p>
            <a:r>
              <a:rPr lang="en-US" sz="4200" b="1" dirty="0" smtClean="0">
                <a:solidFill>
                  <a:schemeClr val="accent5">
                    <a:lumMod val="75000"/>
                  </a:schemeClr>
                </a:solidFill>
                <a:latin typeface="Arial" panose="020B0604020202020204" pitchFamily="34" charset="0"/>
                <a:cs typeface="Arial" panose="020B0604020202020204" pitchFamily="34" charset="0"/>
              </a:rPr>
              <a:t>Twitter.com</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565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grpSp>
        <p:nvGrpSpPr>
          <p:cNvPr id="35" name="Group 35"/>
          <p:cNvGrpSpPr/>
          <p:nvPr/>
        </p:nvGrpSpPr>
        <p:grpSpPr>
          <a:xfrm>
            <a:off x="5085094" y="321697"/>
            <a:ext cx="7364552" cy="2007456"/>
            <a:chOff x="0" y="0"/>
            <a:chExt cx="20903018" cy="3393508"/>
          </a:xfrm>
        </p:grpSpPr>
        <p:grpSp>
          <p:nvGrpSpPr>
            <p:cNvPr id="36" name="Group 36"/>
            <p:cNvGrpSpPr/>
            <p:nvPr/>
          </p:nvGrpSpPr>
          <p:grpSpPr>
            <a:xfrm>
              <a:off x="0" y="0"/>
              <a:ext cx="20903018" cy="3393508"/>
              <a:chOff x="0" y="0"/>
              <a:chExt cx="7324875" cy="1189159"/>
            </a:xfrm>
          </p:grpSpPr>
          <p:sp>
            <p:nvSpPr>
              <p:cNvPr id="37" name="Freeform 37"/>
              <p:cNvSpPr/>
              <p:nvPr/>
            </p:nvSpPr>
            <p:spPr>
              <a:xfrm>
                <a:off x="0" y="-4073"/>
                <a:ext cx="7331265" cy="1195762"/>
              </a:xfrm>
              <a:custGeom>
                <a:avLst/>
                <a:gdLst/>
                <a:ahLst/>
                <a:cxnLst/>
                <a:rect l="l" t="t" r="r" b="b"/>
                <a:pathLst>
                  <a:path w="7331265" h="1195762">
                    <a:moveTo>
                      <a:pt x="6703488" y="1141284"/>
                    </a:moveTo>
                    <a:cubicBezTo>
                      <a:pt x="6703488" y="1141284"/>
                      <a:pt x="5972613" y="1195762"/>
                      <a:pt x="5019709" y="1193141"/>
                    </a:cubicBezTo>
                    <a:cubicBezTo>
                      <a:pt x="2860643" y="1190978"/>
                      <a:pt x="1057074" y="1183154"/>
                      <a:pt x="1057074" y="1183154"/>
                    </a:cubicBezTo>
                    <a:cubicBezTo>
                      <a:pt x="812932" y="1174319"/>
                      <a:pt x="449110" y="1153089"/>
                      <a:pt x="282371" y="1094912"/>
                    </a:cubicBezTo>
                    <a:cubicBezTo>
                      <a:pt x="4469" y="997948"/>
                      <a:pt x="0" y="824670"/>
                      <a:pt x="0" y="628061"/>
                    </a:cubicBezTo>
                    <a:lnTo>
                      <a:pt x="0" y="628060"/>
                    </a:lnTo>
                    <a:cubicBezTo>
                      <a:pt x="8536" y="491230"/>
                      <a:pt x="0" y="345608"/>
                      <a:pt x="77597" y="223930"/>
                    </a:cubicBezTo>
                    <a:cubicBezTo>
                      <a:pt x="217372" y="4759"/>
                      <a:pt x="519255" y="4073"/>
                      <a:pt x="937909" y="4073"/>
                    </a:cubicBezTo>
                    <a:cubicBezTo>
                      <a:pt x="937909" y="4073"/>
                      <a:pt x="1954719" y="15681"/>
                      <a:pt x="4223589" y="7673"/>
                    </a:cubicBezTo>
                    <a:cubicBezTo>
                      <a:pt x="5753685" y="0"/>
                      <a:pt x="6470419" y="6979"/>
                      <a:pt x="6470419" y="6979"/>
                    </a:cubicBezTo>
                    <a:cubicBezTo>
                      <a:pt x="6838726" y="14458"/>
                      <a:pt x="6976986" y="42638"/>
                      <a:pt x="7174726" y="165219"/>
                    </a:cubicBezTo>
                    <a:cubicBezTo>
                      <a:pt x="7325744" y="258836"/>
                      <a:pt x="7331265" y="476157"/>
                      <a:pt x="7322125" y="628060"/>
                    </a:cubicBezTo>
                    <a:lnTo>
                      <a:pt x="7322125" y="628061"/>
                    </a:lnTo>
                    <a:cubicBezTo>
                      <a:pt x="7322124" y="942635"/>
                      <a:pt x="7279340" y="1091222"/>
                      <a:pt x="6703488" y="1141284"/>
                    </a:cubicBezTo>
                    <a:close/>
                  </a:path>
                </a:pathLst>
              </a:custGeom>
              <a:solidFill>
                <a:srgbClr val="FFFFFF"/>
              </a:solidFill>
            </p:spPr>
          </p:sp>
        </p:grpSp>
        <p:sp>
          <p:nvSpPr>
            <p:cNvPr id="39" name="TextBox 39"/>
            <p:cNvSpPr txBox="1"/>
            <p:nvPr/>
          </p:nvSpPr>
          <p:spPr>
            <a:xfrm>
              <a:off x="472203" y="688445"/>
              <a:ext cx="19463623" cy="1403292"/>
            </a:xfrm>
            <a:prstGeom prst="rect">
              <a:avLst/>
            </a:prstGeom>
          </p:spPr>
          <p:txBody>
            <a:bodyPr lIns="0" tIns="0" rIns="0" bIns="0" rtlCol="0" anchor="t">
              <a:spAutoFit/>
            </a:bodyPr>
            <a:lstStyle/>
            <a:p>
              <a:pPr algn="ctr">
                <a:lnSpc>
                  <a:spcPts val="9000"/>
                </a:lnSpc>
              </a:pPr>
              <a:r>
                <a:rPr lang="en-US"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grpSp>
      <p:pic>
        <p:nvPicPr>
          <p:cNvPr id="50"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1366018">
            <a:off x="11503075" y="1375941"/>
            <a:ext cx="1558805" cy="1085318"/>
          </a:xfrm>
          <a:prstGeom prst="rect">
            <a:avLst/>
          </a:prstGeom>
        </p:spPr>
      </p:pic>
      <p:pic>
        <p:nvPicPr>
          <p:cNvPr id="53" name="Picture 25"/>
          <p:cNvPicPr>
            <a:picLocks noChangeAspect="1"/>
          </p:cNvPicPr>
          <p:nvPr/>
        </p:nvPicPr>
        <p:blipFill>
          <a:blip r:embed="rId28"/>
          <a:srcRect/>
          <a:stretch>
            <a:fillRect/>
          </a:stretch>
        </p:blipFill>
        <p:spPr>
          <a:xfrm>
            <a:off x="3892785" y="-329732"/>
            <a:ext cx="1551807" cy="1875295"/>
          </a:xfrm>
          <a:prstGeom prst="rect">
            <a:avLst/>
          </a:prstGeom>
        </p:spPr>
      </p:pic>
      <p:pic>
        <p:nvPicPr>
          <p:cNvPr id="54" name="Picture 8"/>
          <p:cNvPicPr>
            <a:picLocks noChangeAspect="1"/>
          </p:cNvPicPr>
          <p:nvPr/>
        </p:nvPicPr>
        <p:blipFill>
          <a:blip r:embed="rId29"/>
          <a:srcRect/>
          <a:stretch>
            <a:fillRect/>
          </a:stretch>
        </p:blipFill>
        <p:spPr>
          <a:xfrm rot="-10800000">
            <a:off x="16154400" y="8197073"/>
            <a:ext cx="1444777" cy="1419494"/>
          </a:xfrm>
          <a:prstGeom prst="rect">
            <a:avLst/>
          </a:prstGeom>
        </p:spPr>
      </p:pic>
      <p:pic>
        <p:nvPicPr>
          <p:cNvPr id="55" name="Picture 10"/>
          <p:cNvPicPr>
            <a:picLocks noChangeAspect="1"/>
          </p:cNvPicPr>
          <p:nvPr/>
        </p:nvPicPr>
        <p:blipFill>
          <a:blip r:embed="rId29"/>
          <a:srcRect/>
          <a:stretch>
            <a:fillRect/>
          </a:stretch>
        </p:blipFill>
        <p:spPr>
          <a:xfrm>
            <a:off x="471490" y="634876"/>
            <a:ext cx="1728802" cy="1698548"/>
          </a:xfrm>
          <a:prstGeom prst="rect">
            <a:avLst/>
          </a:prstGeom>
        </p:spPr>
      </p:pic>
      <p:pic>
        <p:nvPicPr>
          <p:cNvPr id="56" name="Picture 9"/>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64000" y="1852175"/>
            <a:ext cx="2081685" cy="2303676"/>
          </a:xfrm>
          <a:prstGeom prst="rect">
            <a:avLst/>
          </a:prstGeom>
        </p:spPr>
      </p:pic>
      <p:sp>
        <p:nvSpPr>
          <p:cNvPr id="57" name="Rectangle 56"/>
          <p:cNvSpPr/>
          <p:nvPr/>
        </p:nvSpPr>
        <p:spPr>
          <a:xfrm>
            <a:off x="1097223" y="2583873"/>
            <a:ext cx="15346718" cy="7032694"/>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kênh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Internet: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thư</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nhắn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gọi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diễn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đàn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q"/>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MXH: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kiếm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trữ</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q"/>
            </a:pP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MXH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thường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tổ</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Mỗi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MXH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hướng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loại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nhất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thảo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video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barn(inVertical)">
                                      <p:cBhvr>
                                        <p:cTn id="7" dur="5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7">
                                            <p:txEl>
                                              <p:pRg st="1" end="1"/>
                                            </p:txEl>
                                          </p:spTgt>
                                        </p:tgtEl>
                                        <p:attrNameLst>
                                          <p:attrName>style.visibility</p:attrName>
                                        </p:attrNameLst>
                                      </p:cBhvr>
                                      <p:to>
                                        <p:strVal val="visible"/>
                                      </p:to>
                                    </p:set>
                                    <p:animEffect transition="in" filter="barn(outVertical)">
                                      <p:cBhvr>
                                        <p:cTn id="12" dur="500"/>
                                        <p:tgtEl>
                                          <p:spTgt spid="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7">
                                            <p:txEl>
                                              <p:pRg st="2" end="2"/>
                                            </p:txEl>
                                          </p:spTgt>
                                        </p:tgtEl>
                                        <p:attrNameLst>
                                          <p:attrName>style.visibility</p:attrName>
                                        </p:attrNameLst>
                                      </p:cBhvr>
                                      <p:to>
                                        <p:strVal val="visible"/>
                                      </p:to>
                                    </p:set>
                                    <p:animEffect transition="in" filter="barn(inVertical)">
                                      <p:cBhvr>
                                        <p:cTn id="17" dur="500"/>
                                        <p:tgtEl>
                                          <p:spTgt spid="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9419566" cy="784830"/>
          </a:xfrm>
          <a:prstGeom prst="rect">
            <a:avLst/>
          </a:prstGeom>
          <a:noFill/>
        </p:spPr>
        <p:txBody>
          <a:bodyPr wrap="none" rtlCol="0">
            <a:spAutoFit/>
          </a:bodyPr>
          <a:lstStyle/>
          <a:p>
            <a:r>
              <a:rPr lang="vi-VN" sz="4500" b="1" dirty="0" smtClean="0"/>
              <a:t>2. Sử dụng mạng xã hội facebook</a:t>
            </a:r>
            <a:endParaRPr lang="en-US" sz="4500" b="1" dirty="0"/>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Rectangle 1"/>
          <p:cNvSpPr/>
          <p:nvPr/>
        </p:nvSpPr>
        <p:spPr>
          <a:xfrm>
            <a:off x="1551309" y="2041951"/>
            <a:ext cx="15236863" cy="1708160"/>
          </a:xfrm>
          <a:prstGeom prst="rect">
            <a:avLst/>
          </a:prstGeom>
        </p:spPr>
        <p:txBody>
          <a:bodyPr wrap="none">
            <a:spAutoFit/>
          </a:bodyPr>
          <a:lstStyle/>
          <a:p>
            <a:pPr marL="571500" indent="-571500">
              <a:buFont typeface="Wingdings" panose="05000000000000000000" pitchFamily="2" charset="2"/>
              <a:buChar char="Ø"/>
            </a:pPr>
            <a:r>
              <a:rPr lang="vi-VN"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ọc</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tin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2a - 2e,</a:t>
            </a:r>
            <a:r>
              <a:rPr lang="nl-NL" sz="4200" b="1" dirty="0">
                <a:solidFill>
                  <a:srgbClr val="FF0000"/>
                </a:solidFill>
                <a:latin typeface="Arial" panose="020B0604020202020204" pitchFamily="34" charset="0"/>
                <a:ea typeface="Calibri" panose="020F0502020204030204" pitchFamily="34" charset="0"/>
                <a:cs typeface="Arial" panose="020B0604020202020204" pitchFamily="34" charset="0"/>
              </a:rPr>
              <a:t> quan sát Hình 1-7 và cho biết</a:t>
            </a:r>
            <a:r>
              <a:rPr lang="nl-NL"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4200" i="1" dirty="0">
                <a:ea typeface="Calibri" panose="020F0502020204030204" pitchFamily="34" charset="0"/>
                <a:cs typeface="Arial" panose="020B0604020202020204" pitchFamily="34" charset="0"/>
              </a:rPr>
              <a:t>Nêu các bước sử dụng mạng xã hội Facebook.</a:t>
            </a:r>
            <a:r>
              <a:rPr lang="nl-NL" sz="4200" i="1" dirty="0" smtClean="0">
                <a:latin typeface="Arial" panose="020B0604020202020204" pitchFamily="34" charset="0"/>
                <a:ea typeface="Calibri" panose="020F0502020204030204" pitchFamily="34" charset="0"/>
                <a:cs typeface="Arial" panose="020B0604020202020204" pitchFamily="34" charset="0"/>
              </a:rPr>
              <a:t> </a:t>
            </a:r>
            <a:endParaRPr lang="en-US" sz="4200" i="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9600" t="17782" r="10400" b="10218"/>
          <a:stretch/>
        </p:blipFill>
        <p:spPr>
          <a:xfrm>
            <a:off x="2946514" y="3822647"/>
            <a:ext cx="5804829" cy="522434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4232601"/>
            <a:ext cx="7390194" cy="6071717"/>
          </a:xfrm>
          <a:prstGeom prst="rect">
            <a:avLst/>
          </a:prstGeom>
        </p:spPr>
      </p:pic>
    </p:spTree>
    <p:extLst>
      <p:ext uri="{BB962C8B-B14F-4D97-AF65-F5344CB8AC3E}">
        <p14:creationId xmlns:p14="http://schemas.microsoft.com/office/powerpoint/2010/main" val="250569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3"/>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2" name="Group 2"/>
          <p:cNvGrpSpPr/>
          <p:nvPr/>
        </p:nvGrpSpPr>
        <p:grpSpPr>
          <a:xfrm>
            <a:off x="1024472" y="1690814"/>
            <a:ext cx="16230600" cy="7173798"/>
            <a:chOff x="0" y="0"/>
            <a:chExt cx="7419046" cy="3592641"/>
          </a:xfrm>
        </p:grpSpPr>
        <p:sp>
          <p:nvSpPr>
            <p:cNvPr id="3" name="Freeform 3"/>
            <p:cNvSpPr/>
            <p:nvPr/>
          </p:nvSpPr>
          <p:spPr>
            <a:xfrm>
              <a:off x="-9098" y="-6509"/>
              <a:ext cx="7433377" cy="3624695"/>
            </a:xfrm>
            <a:custGeom>
              <a:avLst/>
              <a:gdLst/>
              <a:ahLst/>
              <a:cxnLst/>
              <a:rect l="l" t="t" r="r" b="b"/>
              <a:pathLst>
                <a:path w="7433377" h="3624695">
                  <a:moveTo>
                    <a:pt x="63030" y="3031141"/>
                  </a:moveTo>
                  <a:cubicBezTo>
                    <a:pt x="63030" y="3031141"/>
                    <a:pt x="0" y="2784577"/>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2772943"/>
                    <a:pt x="7406314" y="2968546"/>
                    <a:pt x="7406314" y="2968546"/>
                  </a:cubicBezTo>
                  <a:cubicBezTo>
                    <a:pt x="7389633" y="3184278"/>
                    <a:pt x="7274989" y="3394890"/>
                    <a:pt x="7078119" y="3506514"/>
                  </a:cubicBezTo>
                  <a:cubicBezTo>
                    <a:pt x="6927768" y="3591763"/>
                    <a:pt x="6729737" y="3606861"/>
                    <a:pt x="5347512" y="3596119"/>
                  </a:cubicBezTo>
                  <a:lnTo>
                    <a:pt x="5347439" y="3596119"/>
                  </a:lnTo>
                  <a:cubicBezTo>
                    <a:pt x="645952" y="3590842"/>
                    <a:pt x="384604" y="3624695"/>
                    <a:pt x="254278" y="3515537"/>
                  </a:cubicBezTo>
                  <a:cubicBezTo>
                    <a:pt x="145767" y="3424652"/>
                    <a:pt x="81795" y="3231340"/>
                    <a:pt x="63030" y="3031141"/>
                  </a:cubicBezTo>
                  <a:close/>
                </a:path>
              </a:pathLst>
            </a:custGeom>
            <a:solidFill>
              <a:srgbClr val="FFFFFF"/>
            </a:solidFill>
          </p:spPr>
        </p:sp>
      </p:grpSp>
      <p:pic>
        <p:nvPicPr>
          <p:cNvPr id="6" name="Picture 6"/>
          <p:cNvPicPr>
            <a:picLocks noChangeAspect="1"/>
          </p:cNvPicPr>
          <p:nvPr/>
        </p:nvPicPr>
        <p:blipFill>
          <a:blip r:embed="rId2"/>
          <a:srcRect/>
          <a:stretch>
            <a:fillRect/>
          </a:stretch>
        </p:blipFill>
        <p:spPr>
          <a:xfrm rot="-1101482">
            <a:off x="-682" y="1596495"/>
            <a:ext cx="3759187" cy="1484879"/>
          </a:xfrm>
          <a:prstGeom prst="rect">
            <a:avLst/>
          </a:prstGeom>
        </p:spPr>
      </p:pic>
      <p:pic>
        <p:nvPicPr>
          <p:cNvPr id="7" name="Picture 7"/>
          <p:cNvPicPr>
            <a:picLocks noChangeAspect="1"/>
          </p:cNvPicPr>
          <p:nvPr/>
        </p:nvPicPr>
        <p:blipFill>
          <a:blip r:embed="rId2"/>
          <a:srcRect/>
          <a:stretch>
            <a:fillRect/>
          </a:stretch>
        </p:blipFill>
        <p:spPr>
          <a:xfrm rot="-1101482">
            <a:off x="3565387" y="419290"/>
            <a:ext cx="3759187" cy="1484879"/>
          </a:xfrm>
          <a:prstGeom prst="rect">
            <a:avLst/>
          </a:prstGeom>
        </p:spPr>
      </p:pic>
      <p:pic>
        <p:nvPicPr>
          <p:cNvPr id="8" name="Picture 8"/>
          <p:cNvPicPr>
            <a:picLocks noChangeAspect="1"/>
          </p:cNvPicPr>
          <p:nvPr/>
        </p:nvPicPr>
        <p:blipFill>
          <a:blip r:embed="rId2"/>
          <a:srcRect/>
          <a:stretch>
            <a:fillRect/>
          </a:stretch>
        </p:blipFill>
        <p:spPr>
          <a:xfrm rot="1343223">
            <a:off x="11373248" y="290002"/>
            <a:ext cx="3759187" cy="1484879"/>
          </a:xfrm>
          <a:prstGeom prst="rect">
            <a:avLst/>
          </a:prstGeom>
        </p:spPr>
      </p:pic>
      <p:pic>
        <p:nvPicPr>
          <p:cNvPr id="9" name="Picture 9"/>
          <p:cNvPicPr>
            <a:picLocks noChangeAspect="1"/>
          </p:cNvPicPr>
          <p:nvPr/>
        </p:nvPicPr>
        <p:blipFill>
          <a:blip r:embed="rId2"/>
          <a:srcRect/>
          <a:stretch>
            <a:fillRect/>
          </a:stretch>
        </p:blipFill>
        <p:spPr>
          <a:xfrm rot="1343223">
            <a:off x="14843332" y="1725682"/>
            <a:ext cx="3759187" cy="1484879"/>
          </a:xfrm>
          <a:prstGeom prst="rect">
            <a:avLst/>
          </a:prstGeom>
        </p:spPr>
      </p:pic>
      <p:pic>
        <p:nvPicPr>
          <p:cNvPr id="10" name="Picture 10"/>
          <p:cNvPicPr>
            <a:picLocks noChangeAspect="1"/>
          </p:cNvPicPr>
          <p:nvPr/>
        </p:nvPicPr>
        <p:blipFill>
          <a:blip r:embed="rId3"/>
          <a:srcRect/>
          <a:stretch>
            <a:fillRect/>
          </a:stretch>
        </p:blipFill>
        <p:spPr>
          <a:xfrm rot="-10800000">
            <a:off x="293239" y="4051756"/>
            <a:ext cx="1585672" cy="1557923"/>
          </a:xfrm>
          <a:prstGeom prst="rect">
            <a:avLst/>
          </a:prstGeom>
        </p:spPr>
      </p:pic>
      <p:sp>
        <p:nvSpPr>
          <p:cNvPr id="14" name="TextBox 14"/>
          <p:cNvSpPr txBox="1"/>
          <p:nvPr/>
        </p:nvSpPr>
        <p:spPr>
          <a:xfrm>
            <a:off x="3160775" y="2212320"/>
            <a:ext cx="12277359" cy="2215991"/>
          </a:xfrm>
          <a:prstGeom prst="rect">
            <a:avLst/>
          </a:prstGeom>
        </p:spPr>
        <p:txBody>
          <a:bodyPr wrap="square" lIns="0" tIns="0" rIns="0" bIns="0" rtlCol="0" anchor="t">
            <a:spAutoFit/>
          </a:bodyPr>
          <a:lstStyle/>
          <a:p>
            <a:pPr algn="ctr">
              <a:lnSpc>
                <a:spcPct val="150000"/>
              </a:lnSpc>
            </a:pPr>
            <a:r>
              <a:rPr lang="vi-VN" sz="4800" b="1" dirty="0" smtClean="0">
                <a:solidFill>
                  <a:srgbClr val="000000"/>
                </a:solidFill>
              </a:rPr>
              <a:t>CHỦ ĐỀ 2: TỔ CHỨC LƯU TRỮ, TÌM KIẾM  VÀ TRAO ĐỔI THÔNG TIN</a:t>
            </a:r>
            <a:endParaRPr lang="en-US" sz="4800" b="1" dirty="0">
              <a:solidFill>
                <a:srgbClr val="000000"/>
              </a:solidFill>
            </a:endParaRPr>
          </a:p>
        </p:txBody>
      </p:sp>
      <p:pic>
        <p:nvPicPr>
          <p:cNvPr id="15" name="Picture 15"/>
          <p:cNvPicPr>
            <a:picLocks noChangeAspect="1"/>
          </p:cNvPicPr>
          <p:nvPr/>
        </p:nvPicPr>
        <p:blipFill>
          <a:blip r:embed="rId4"/>
          <a:srcRect/>
          <a:stretch>
            <a:fillRect/>
          </a:stretch>
        </p:blipFill>
        <p:spPr>
          <a:xfrm>
            <a:off x="13698271" y="8455044"/>
            <a:ext cx="1318556" cy="1481524"/>
          </a:xfrm>
          <a:prstGeom prst="rect">
            <a:avLst/>
          </a:prstGeom>
        </p:spPr>
      </p:pic>
      <p:sp>
        <p:nvSpPr>
          <p:cNvPr id="16" name="TextBox 14"/>
          <p:cNvSpPr txBox="1"/>
          <p:nvPr/>
        </p:nvSpPr>
        <p:spPr>
          <a:xfrm>
            <a:off x="7855798" y="4415722"/>
            <a:ext cx="2559492" cy="1477328"/>
          </a:xfrm>
          <a:prstGeom prst="rect">
            <a:avLst/>
          </a:prstGeom>
        </p:spPr>
        <p:txBody>
          <a:bodyPr wrap="square" lIns="0" tIns="0" rIns="0" bIns="0" rtlCol="0" anchor="t">
            <a:spAutoFit/>
          </a:bodyPr>
          <a:lstStyle/>
          <a:p>
            <a:pPr algn="ctr">
              <a:lnSpc>
                <a:spcPct val="150000"/>
              </a:lnSpc>
            </a:pPr>
            <a:r>
              <a:rPr lang="vi-VN" sz="6400" b="1" dirty="0" smtClean="0">
                <a:solidFill>
                  <a:srgbClr val="FF0000"/>
                </a:solidFill>
              </a:rPr>
              <a:t>BÀI 5:</a:t>
            </a:r>
            <a:endParaRPr lang="en-US" sz="6400" b="1" dirty="0">
              <a:solidFill>
                <a:srgbClr val="FF0000"/>
              </a:solidFill>
            </a:endParaRPr>
          </a:p>
        </p:txBody>
      </p:sp>
      <p:sp>
        <p:nvSpPr>
          <p:cNvPr id="17" name="TextBox 14"/>
          <p:cNvSpPr txBox="1"/>
          <p:nvPr/>
        </p:nvSpPr>
        <p:spPr>
          <a:xfrm>
            <a:off x="3841949" y="6204388"/>
            <a:ext cx="10515600" cy="1615827"/>
          </a:xfrm>
          <a:prstGeom prst="rect">
            <a:avLst/>
          </a:prstGeom>
        </p:spPr>
        <p:txBody>
          <a:bodyPr wrap="square" lIns="0" tIns="0" rIns="0" bIns="0" rtlCol="0" anchor="t">
            <a:spAutoFit/>
          </a:bodyPr>
          <a:lstStyle/>
          <a:p>
            <a:pPr algn="ctr"/>
            <a:r>
              <a:rPr lang="vi-VN" sz="10500" b="1" dirty="0" smtClean="0">
                <a:solidFill>
                  <a:schemeClr val="accent5">
                    <a:lumMod val="75000"/>
                  </a:schemeClr>
                </a:solidFill>
              </a:rPr>
              <a:t>MẠNG XÃ HỘI</a:t>
            </a:r>
            <a:endParaRPr lang="en-US" sz="10500" b="1" dirty="0">
              <a:solidFill>
                <a:schemeClr val="accent5">
                  <a:lumMod val="75000"/>
                </a:schemeClr>
              </a:solidFill>
            </a:endParaRPr>
          </a:p>
        </p:txBody>
      </p:sp>
      <p:pic>
        <p:nvPicPr>
          <p:cNvPr id="19"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99954">
            <a:off x="14153810" y="3367888"/>
            <a:ext cx="1078239" cy="1218349"/>
          </a:xfrm>
          <a:prstGeom prst="rect">
            <a:avLst/>
          </a:prstGeom>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11622"/>
          <a:stretch/>
        </p:blipFill>
        <p:spPr>
          <a:xfrm>
            <a:off x="-18138" y="6204388"/>
            <a:ext cx="4023418" cy="3863470"/>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173200" y="5609679"/>
            <a:ext cx="4491322" cy="47185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9419566" cy="784830"/>
          </a:xfrm>
          <a:prstGeom prst="rect">
            <a:avLst/>
          </a:prstGeom>
          <a:noFill/>
        </p:spPr>
        <p:txBody>
          <a:bodyPr wrap="none" rtlCol="0">
            <a:spAutoFit/>
          </a:bodyPr>
          <a:lstStyle/>
          <a:p>
            <a:r>
              <a:rPr lang="vi-VN" sz="4500" b="1" dirty="0" smtClean="0"/>
              <a:t>2. Sử dụng mạng xã hội facebook</a:t>
            </a:r>
            <a:endParaRPr lang="en-US" sz="4500" b="1" dirty="0"/>
          </a:p>
        </p:txBody>
      </p:sp>
      <p:sp>
        <p:nvSpPr>
          <p:cNvPr id="28" name="Rectangle 27"/>
          <p:cNvSpPr/>
          <p:nvPr/>
        </p:nvSpPr>
        <p:spPr>
          <a:xfrm>
            <a:off x="1447800" y="2065495"/>
            <a:ext cx="8839200" cy="738664"/>
          </a:xfrm>
          <a:prstGeom prst="rect">
            <a:avLst/>
          </a:prstGeom>
        </p:spPr>
        <p:txBody>
          <a:bodyPr wrap="square">
            <a:spAutoFit/>
          </a:bodyPr>
          <a:lstStyle/>
          <a:p>
            <a:pPr algn="just">
              <a:spcBef>
                <a:spcPts val="300"/>
              </a:spcBef>
              <a:spcAft>
                <a:spcPts val="300"/>
              </a:spcAft>
            </a:pP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nl-NL"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Tạo tài khoản facebook</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5" name="Rectangle 14"/>
          <p:cNvSpPr/>
          <p:nvPr/>
        </p:nvSpPr>
        <p:spPr>
          <a:xfrm>
            <a:off x="2186929" y="2898548"/>
            <a:ext cx="8610600" cy="1061829"/>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Truy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facebook.com.vn</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929" y="4054767"/>
            <a:ext cx="14053790" cy="4090535"/>
          </a:xfrm>
          <a:prstGeom prst="rect">
            <a:avLst/>
          </a:prstGeom>
        </p:spPr>
      </p:pic>
      <p:sp>
        <p:nvSpPr>
          <p:cNvPr id="17" name="Rectangle 16"/>
          <p:cNvSpPr/>
          <p:nvPr/>
        </p:nvSpPr>
        <p:spPr>
          <a:xfrm>
            <a:off x="2186929" y="8210745"/>
            <a:ext cx="7490471" cy="1061829"/>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Lựa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chọn</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ngôn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ngữ</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tiếng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
        <p:nvSpPr>
          <p:cNvPr id="9" name="Oval 8"/>
          <p:cNvSpPr/>
          <p:nvPr/>
        </p:nvSpPr>
        <p:spPr>
          <a:xfrm>
            <a:off x="1452638" y="3169024"/>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1</a:t>
            </a:r>
            <a:endParaRPr lang="en-US" sz="4200" b="1" dirty="0"/>
          </a:p>
        </p:txBody>
      </p:sp>
      <p:sp>
        <p:nvSpPr>
          <p:cNvPr id="19" name="Oval 18"/>
          <p:cNvSpPr/>
          <p:nvPr/>
        </p:nvSpPr>
        <p:spPr>
          <a:xfrm>
            <a:off x="1447800" y="8411420"/>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t>4</a:t>
            </a:r>
            <a:endParaRPr lang="en-US" sz="4200" b="1" dirty="0"/>
          </a:p>
        </p:txBody>
      </p:sp>
    </p:spTree>
    <p:extLst>
      <p:ext uri="{BB962C8B-B14F-4D97-AF65-F5344CB8AC3E}">
        <p14:creationId xmlns:p14="http://schemas.microsoft.com/office/powerpoint/2010/main" val="181820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p:bldP spid="17" grpId="0"/>
      <p:bldP spid="9"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9419566" cy="784830"/>
          </a:xfrm>
          <a:prstGeom prst="rect">
            <a:avLst/>
          </a:prstGeom>
          <a:noFill/>
        </p:spPr>
        <p:txBody>
          <a:bodyPr wrap="none" rtlCol="0">
            <a:spAutoFit/>
          </a:bodyPr>
          <a:lstStyle/>
          <a:p>
            <a:r>
              <a:rPr lang="vi-VN" sz="4500" b="1" dirty="0" smtClean="0"/>
              <a:t>2. Sử dụng mạng xã hội facebook</a:t>
            </a:r>
            <a:endParaRPr lang="en-US" sz="4500" b="1" dirty="0"/>
          </a:p>
        </p:txBody>
      </p:sp>
      <p:sp>
        <p:nvSpPr>
          <p:cNvPr id="28" name="Rectangle 27"/>
          <p:cNvSpPr/>
          <p:nvPr/>
        </p:nvSpPr>
        <p:spPr>
          <a:xfrm>
            <a:off x="1447800" y="2065495"/>
            <a:ext cx="10744200" cy="738664"/>
          </a:xfrm>
          <a:prstGeom prst="rect">
            <a:avLst/>
          </a:prstGeom>
        </p:spPr>
        <p:txBody>
          <a:bodyPr wrap="square">
            <a:spAutoFit/>
          </a:bodyPr>
          <a:lstStyle/>
          <a:p>
            <a:pPr algn="just">
              <a:spcBef>
                <a:spcPts val="300"/>
              </a:spcBef>
              <a:spcAft>
                <a:spcPts val="300"/>
              </a:spcAft>
            </a:pPr>
            <a:r>
              <a:rPr lang="vi-VN"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b</a:t>
            </a:r>
            <a:r>
              <a:rPr lang="nl-NL"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Đăng nhập và cập nhật thông tin cá nhân</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5" name="Rectangle 14"/>
          <p:cNvSpPr/>
          <p:nvPr/>
        </p:nvSpPr>
        <p:spPr>
          <a:xfrm>
            <a:off x="2186929" y="2898548"/>
            <a:ext cx="8610600" cy="1061829"/>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Truy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facebook.com.vn</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7" name="Rectangle 16"/>
          <p:cNvSpPr/>
          <p:nvPr/>
        </p:nvSpPr>
        <p:spPr>
          <a:xfrm>
            <a:off x="2186929" y="4054766"/>
            <a:ext cx="12443471" cy="1061829"/>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ea typeface="Calibri" panose="020F0502020204030204" pitchFamily="34" charset="0"/>
                <a:cs typeface="Arial" panose="020B0604020202020204" pitchFamily="34" charset="0"/>
              </a:rPr>
              <a:t>Nhập </a:t>
            </a:r>
            <a:r>
              <a:rPr lang="vi-VN" sz="4200" dirty="0">
                <a:solidFill>
                  <a:srgbClr val="000000"/>
                </a:solidFill>
                <a:ea typeface="Calibri" panose="020F0502020204030204" pitchFamily="34" charset="0"/>
                <a:cs typeface="Arial" panose="020B0604020202020204" pitchFamily="34" charset="0"/>
              </a:rPr>
              <a:t>thông tin tài khoản rồi chọn nút đăng nhập.</a:t>
            </a:r>
            <a:endParaRPr lang="fr-FR"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9" name="Oval 8"/>
          <p:cNvSpPr/>
          <p:nvPr/>
        </p:nvSpPr>
        <p:spPr>
          <a:xfrm>
            <a:off x="1452638" y="3169024"/>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1</a:t>
            </a:r>
            <a:endParaRPr lang="en-US" sz="4200" b="1" dirty="0"/>
          </a:p>
        </p:txBody>
      </p:sp>
      <p:sp>
        <p:nvSpPr>
          <p:cNvPr id="19" name="Oval 18"/>
          <p:cNvSpPr/>
          <p:nvPr/>
        </p:nvSpPr>
        <p:spPr>
          <a:xfrm>
            <a:off x="1447800" y="4255441"/>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2</a:t>
            </a:r>
            <a:endParaRPr lang="en-US" sz="4200" b="1" dirty="0"/>
          </a:p>
        </p:txBody>
      </p:sp>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11353800" y="5116595"/>
            <a:ext cx="5825420" cy="3989305"/>
          </a:xfrm>
          <a:prstGeom prst="rect">
            <a:avLst/>
          </a:prstGeom>
        </p:spPr>
      </p:pic>
      <p:sp>
        <p:nvSpPr>
          <p:cNvPr id="14" name="Rectangle 13"/>
          <p:cNvSpPr/>
          <p:nvPr/>
        </p:nvSpPr>
        <p:spPr>
          <a:xfrm>
            <a:off x="2186929" y="5164828"/>
            <a:ext cx="9471671" cy="1061829"/>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ea typeface="Calibri" panose="020F0502020204030204" pitchFamily="34" charset="0"/>
                <a:cs typeface="Arial" panose="020B0604020202020204" pitchFamily="34" charset="0"/>
              </a:rPr>
              <a:t>Nháy </a:t>
            </a:r>
            <a:r>
              <a:rPr lang="vi-VN" sz="4200" dirty="0">
                <a:solidFill>
                  <a:srgbClr val="000000"/>
                </a:solidFill>
                <a:ea typeface="Calibri" panose="020F0502020204030204" pitchFamily="34" charset="0"/>
                <a:cs typeface="Arial" panose="020B0604020202020204" pitchFamily="34" charset="0"/>
              </a:rPr>
              <a:t>chuột vào tên tài khoản của em.</a:t>
            </a:r>
            <a:endParaRPr lang="fr-FR"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Oval 15"/>
          <p:cNvSpPr/>
          <p:nvPr/>
        </p:nvSpPr>
        <p:spPr>
          <a:xfrm>
            <a:off x="1447800" y="5365503"/>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t>3</a:t>
            </a:r>
            <a:endParaRPr lang="en-US" sz="4200" b="1" dirty="0"/>
          </a:p>
        </p:txBody>
      </p:sp>
      <p:sp>
        <p:nvSpPr>
          <p:cNvPr id="18" name="Rectangle 17"/>
          <p:cNvSpPr/>
          <p:nvPr/>
        </p:nvSpPr>
        <p:spPr>
          <a:xfrm>
            <a:off x="2186929" y="6227804"/>
            <a:ext cx="8981709" cy="2031325"/>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ea typeface="Calibri" panose="020F0502020204030204" pitchFamily="34" charset="0"/>
                <a:cs typeface="Arial" panose="020B0604020202020204" pitchFamily="34" charset="0"/>
              </a:rPr>
              <a:t>Nháy </a:t>
            </a:r>
            <a:r>
              <a:rPr lang="vi-VN" sz="4200" dirty="0">
                <a:solidFill>
                  <a:srgbClr val="000000"/>
                </a:solidFill>
                <a:ea typeface="Calibri" panose="020F0502020204030204" pitchFamily="34" charset="0"/>
                <a:cs typeface="Arial" panose="020B0604020202020204" pitchFamily="34" charset="0"/>
              </a:rPr>
              <a:t>vào chỉnh sửa trang cá nhân và thực hiện theo hướng dẫn. </a:t>
            </a:r>
            <a:endParaRPr lang="fr-FR"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0" name="Oval 19"/>
          <p:cNvSpPr/>
          <p:nvPr/>
        </p:nvSpPr>
        <p:spPr>
          <a:xfrm>
            <a:off x="1447800" y="6428479"/>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4</a:t>
            </a:r>
            <a:endParaRPr lang="en-US" sz="4200" b="1" dirty="0"/>
          </a:p>
        </p:txBody>
      </p:sp>
    </p:spTree>
    <p:extLst>
      <p:ext uri="{BB962C8B-B14F-4D97-AF65-F5344CB8AC3E}">
        <p14:creationId xmlns:p14="http://schemas.microsoft.com/office/powerpoint/2010/main" val="320798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outVertical)">
                                      <p:cBhvr>
                                        <p:cTn id="39" dur="500"/>
                                        <p:tgtEl>
                                          <p:spTgt spid="18"/>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out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p:bldP spid="17" grpId="0"/>
      <p:bldP spid="9" grpId="0" animBg="1"/>
      <p:bldP spid="19" grpId="0" animBg="1"/>
      <p:bldP spid="14" grpId="0"/>
      <p:bldP spid="16" grpId="0" animBg="1"/>
      <p:bldP spid="18"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9419566" cy="784830"/>
          </a:xfrm>
          <a:prstGeom prst="rect">
            <a:avLst/>
          </a:prstGeom>
          <a:noFill/>
        </p:spPr>
        <p:txBody>
          <a:bodyPr wrap="none" rtlCol="0">
            <a:spAutoFit/>
          </a:bodyPr>
          <a:lstStyle/>
          <a:p>
            <a:r>
              <a:rPr lang="vi-VN" sz="4500" b="1" dirty="0" smtClean="0"/>
              <a:t>2. Sử dụng mạng xã hội facebook</a:t>
            </a:r>
            <a:endParaRPr lang="en-US" sz="4500" b="1" dirty="0"/>
          </a:p>
        </p:txBody>
      </p:sp>
      <p:sp>
        <p:nvSpPr>
          <p:cNvPr id="28" name="Rectangle 27"/>
          <p:cNvSpPr/>
          <p:nvPr/>
        </p:nvSpPr>
        <p:spPr>
          <a:xfrm>
            <a:off x="1447800" y="2065495"/>
            <a:ext cx="10744200" cy="738664"/>
          </a:xfrm>
          <a:prstGeom prst="rect">
            <a:avLst/>
          </a:prstGeom>
        </p:spPr>
        <p:txBody>
          <a:bodyPr wrap="square">
            <a:spAutoFit/>
          </a:bodyPr>
          <a:lstStyle/>
          <a:p>
            <a:pPr algn="just">
              <a:spcBef>
                <a:spcPts val="300"/>
              </a:spcBef>
              <a:spcAft>
                <a:spcPts val="300"/>
              </a:spcAft>
            </a:pP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c</a:t>
            </a:r>
            <a:r>
              <a:rPr lang="nl-NL"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Tạo và đăng tải bài viết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5" name="Rectangle 14"/>
          <p:cNvSpPr/>
          <p:nvPr/>
        </p:nvSpPr>
        <p:spPr>
          <a:xfrm>
            <a:off x="2186929" y="2898548"/>
            <a:ext cx="8610600" cy="1061829"/>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ea typeface="Calibri" panose="020F0502020204030204" pitchFamily="34" charset="0"/>
                <a:cs typeface="Arial" panose="020B0604020202020204" pitchFamily="34" charset="0"/>
              </a:rPr>
              <a:t>Nháy </a:t>
            </a:r>
            <a:r>
              <a:rPr lang="vi-VN" sz="4200" dirty="0">
                <a:solidFill>
                  <a:srgbClr val="000000"/>
                </a:solidFill>
                <a:ea typeface="Calibri" panose="020F0502020204030204" pitchFamily="34" charset="0"/>
                <a:cs typeface="Arial" panose="020B0604020202020204" pitchFamily="34" charset="0"/>
              </a:rPr>
              <a:t>chuột vào dòng trạng thái.</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17" name="Rectangle 16"/>
          <p:cNvSpPr/>
          <p:nvPr/>
        </p:nvSpPr>
        <p:spPr>
          <a:xfrm>
            <a:off x="2186929" y="4054766"/>
            <a:ext cx="12443471" cy="942053"/>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ea typeface="Calibri" panose="020F0502020204030204" pitchFamily="34" charset="0"/>
                <a:cs typeface="Arial" panose="020B0604020202020204" pitchFamily="34" charset="0"/>
              </a:rPr>
              <a:t>Thực </a:t>
            </a:r>
            <a:r>
              <a:rPr lang="vi-VN" sz="4200" dirty="0">
                <a:solidFill>
                  <a:srgbClr val="000000"/>
                </a:solidFill>
                <a:ea typeface="Calibri" panose="020F0502020204030204" pitchFamily="34" charset="0"/>
                <a:cs typeface="Arial" panose="020B0604020202020204" pitchFamily="34" charset="0"/>
              </a:rPr>
              <a:t>hiện tạo bài viết.</a:t>
            </a:r>
            <a:endParaRPr lang="fr-FR"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9" name="Oval 8"/>
          <p:cNvSpPr/>
          <p:nvPr/>
        </p:nvSpPr>
        <p:spPr>
          <a:xfrm>
            <a:off x="1452638" y="3169024"/>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1</a:t>
            </a:r>
            <a:endParaRPr lang="en-US" sz="4200" b="1" dirty="0"/>
          </a:p>
        </p:txBody>
      </p:sp>
      <p:sp>
        <p:nvSpPr>
          <p:cNvPr id="19" name="Oval 18"/>
          <p:cNvSpPr/>
          <p:nvPr/>
        </p:nvSpPr>
        <p:spPr>
          <a:xfrm>
            <a:off x="1447800" y="4255441"/>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t>2</a:t>
            </a:r>
            <a:endParaRPr lang="en-US" sz="4200" b="1" dirty="0"/>
          </a:p>
        </p:txBody>
      </p:sp>
      <p:sp>
        <p:nvSpPr>
          <p:cNvPr id="14" name="Rectangle 13"/>
          <p:cNvSpPr/>
          <p:nvPr/>
        </p:nvSpPr>
        <p:spPr>
          <a:xfrm>
            <a:off x="2186929" y="5164828"/>
            <a:ext cx="7566671" cy="2031325"/>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ea typeface="Calibri" panose="020F0502020204030204" pitchFamily="34" charset="0"/>
                <a:cs typeface="Arial" panose="020B0604020202020204" pitchFamily="34" charset="0"/>
              </a:rPr>
              <a:t>Nháy </a:t>
            </a:r>
            <a:r>
              <a:rPr lang="vi-VN" sz="4200" dirty="0">
                <a:solidFill>
                  <a:srgbClr val="000000"/>
                </a:solidFill>
                <a:ea typeface="Calibri" panose="020F0502020204030204" pitchFamily="34" charset="0"/>
                <a:cs typeface="Arial" panose="020B0604020202020204" pitchFamily="34" charset="0"/>
              </a:rPr>
              <a:t>chuột vào nút đăng để đăng tải bài viết lên.</a:t>
            </a:r>
            <a:endParaRPr lang="fr-FR" sz="42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Oval 15"/>
          <p:cNvSpPr/>
          <p:nvPr/>
        </p:nvSpPr>
        <p:spPr>
          <a:xfrm>
            <a:off x="1447800" y="5365503"/>
            <a:ext cx="685800" cy="685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t>3</a:t>
            </a:r>
            <a:endParaRPr lang="en-US" sz="4200" b="1" dirty="0"/>
          </a:p>
        </p:txBody>
      </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9806929" y="3007224"/>
            <a:ext cx="7642871" cy="5404196"/>
          </a:xfrm>
          <a:prstGeom prst="rect">
            <a:avLst/>
          </a:prstGeom>
        </p:spPr>
      </p:pic>
    </p:spTree>
    <p:extLst>
      <p:ext uri="{BB962C8B-B14F-4D97-AF65-F5344CB8AC3E}">
        <p14:creationId xmlns:p14="http://schemas.microsoft.com/office/powerpoint/2010/main" val="7438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900" decel="100000" fill="hold"/>
                                        <p:tgtEl>
                                          <p:spTgt spid="2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outVertical)">
                                      <p:cBhvr>
                                        <p:cTn id="35" dur="500"/>
                                        <p:tgtEl>
                                          <p:spTgt spid="16"/>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out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9" grpId="0" animBg="1"/>
      <p:bldP spid="19" grpId="0" animBg="1"/>
      <p:bldP spid="14"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1077600"/>
            <a:ext cx="9419566" cy="784830"/>
          </a:xfrm>
          <a:prstGeom prst="rect">
            <a:avLst/>
          </a:prstGeom>
          <a:noFill/>
        </p:spPr>
        <p:txBody>
          <a:bodyPr wrap="none" rtlCol="0">
            <a:spAutoFit/>
          </a:bodyPr>
          <a:lstStyle/>
          <a:p>
            <a:r>
              <a:rPr lang="vi-VN" sz="4500" b="1" dirty="0" smtClean="0"/>
              <a:t>2. Sử dụng mạng xã hội facebook</a:t>
            </a:r>
            <a:endParaRPr lang="en-US" sz="4500" b="1" dirty="0"/>
          </a:p>
        </p:txBody>
      </p:sp>
      <p:sp>
        <p:nvSpPr>
          <p:cNvPr id="28" name="Rectangle 27"/>
          <p:cNvSpPr/>
          <p:nvPr/>
        </p:nvSpPr>
        <p:spPr>
          <a:xfrm>
            <a:off x="1447800" y="2065495"/>
            <a:ext cx="10744200" cy="738664"/>
          </a:xfrm>
          <a:prstGeom prst="rect">
            <a:avLst/>
          </a:prstGeom>
        </p:spPr>
        <p:txBody>
          <a:bodyPr wrap="square">
            <a:spAutoFit/>
          </a:bodyPr>
          <a:lstStyle/>
          <a:p>
            <a:pPr algn="just">
              <a:spcBef>
                <a:spcPts val="300"/>
              </a:spcBef>
              <a:spcAft>
                <a:spcPts val="300"/>
              </a:spcAft>
            </a:pPr>
            <a:r>
              <a:rPr lang="vi-VN"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d</a:t>
            </a:r>
            <a:r>
              <a:rPr lang="nl-NL"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Bình luận, chia sẻ bài viết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5" name="Rectangle 14"/>
          <p:cNvSpPr/>
          <p:nvPr/>
        </p:nvSpPr>
        <p:spPr>
          <a:xfrm>
            <a:off x="1447800" y="2812262"/>
            <a:ext cx="8332707" cy="6063198"/>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vi-VN" sz="4200" dirty="0" smtClean="0">
                <a:solidFill>
                  <a:srgbClr val="000000"/>
                </a:solidFill>
                <a:ea typeface="Calibri" panose="020F0502020204030204" pitchFamily="34" charset="0"/>
                <a:cs typeface="Arial" panose="020B0604020202020204" pitchFamily="34" charset="0"/>
              </a:rPr>
              <a:t>Di </a:t>
            </a:r>
            <a:r>
              <a:rPr lang="vi-VN" sz="4200" dirty="0">
                <a:solidFill>
                  <a:srgbClr val="000000"/>
                </a:solidFill>
                <a:ea typeface="Calibri" panose="020F0502020204030204" pitchFamily="34" charset="0"/>
                <a:cs typeface="Arial" panose="020B0604020202020204" pitchFamily="34" charset="0"/>
              </a:rPr>
              <a:t>chuyển lên nút thích, các biểu tượng cảm xúc hiện lên để lựa chọn.</a:t>
            </a:r>
          </a:p>
          <a:p>
            <a:pPr marL="571500" indent="-571500" algn="just">
              <a:lnSpc>
                <a:spcPct val="150000"/>
              </a:lnSpc>
              <a:spcBef>
                <a:spcPts val="300"/>
              </a:spcBef>
              <a:spcAft>
                <a:spcPts val="300"/>
              </a:spcAft>
              <a:buFont typeface="Wingdings" panose="05000000000000000000" pitchFamily="2" charset="2"/>
              <a:buChar char="§"/>
            </a:pPr>
            <a:r>
              <a:rPr lang="vi-VN" sz="4200" dirty="0" smtClean="0">
                <a:solidFill>
                  <a:srgbClr val="000000"/>
                </a:solidFill>
                <a:ea typeface="Calibri" panose="020F0502020204030204" pitchFamily="34" charset="0"/>
                <a:cs typeface="Arial" panose="020B0604020202020204" pitchFamily="34" charset="0"/>
              </a:rPr>
              <a:t>Nhấn </a:t>
            </a:r>
            <a:r>
              <a:rPr lang="vi-VN" sz="4200" dirty="0">
                <a:solidFill>
                  <a:srgbClr val="000000"/>
                </a:solidFill>
                <a:ea typeface="Calibri" panose="020F0502020204030204" pitchFamily="34" charset="0"/>
                <a:cs typeface="Arial" panose="020B0604020202020204" pitchFamily="34" charset="0"/>
              </a:rPr>
              <a:t>chuột vào nút bình luận, để nhập ý kiến nhận xét.</a:t>
            </a:r>
          </a:p>
          <a:p>
            <a:pPr marL="571500" indent="-571500" algn="just">
              <a:lnSpc>
                <a:spcPct val="150000"/>
              </a:lnSpc>
              <a:spcBef>
                <a:spcPts val="300"/>
              </a:spcBef>
              <a:spcAft>
                <a:spcPts val="300"/>
              </a:spcAft>
              <a:buFont typeface="Wingdings" panose="05000000000000000000" pitchFamily="2" charset="2"/>
              <a:buChar char="§"/>
            </a:pPr>
            <a:r>
              <a:rPr lang="vi-VN" sz="4200" dirty="0" smtClean="0">
                <a:solidFill>
                  <a:srgbClr val="000000"/>
                </a:solidFill>
                <a:ea typeface="Calibri" panose="020F0502020204030204" pitchFamily="34" charset="0"/>
                <a:cs typeface="Arial" panose="020B0604020202020204" pitchFamily="34" charset="0"/>
              </a:rPr>
              <a:t>Nháy </a:t>
            </a:r>
            <a:r>
              <a:rPr lang="vi-VN" sz="4200" dirty="0">
                <a:solidFill>
                  <a:srgbClr val="000000"/>
                </a:solidFill>
                <a:ea typeface="Calibri" panose="020F0502020204030204" pitchFamily="34" charset="0"/>
                <a:cs typeface="Arial" panose="020B0604020202020204" pitchFamily="34" charset="0"/>
              </a:rPr>
              <a:t>chuột vào nút chia sẻ.</a:t>
            </a:r>
          </a:p>
        </p:txBody>
      </p:sp>
      <p:pic>
        <p:nvPicPr>
          <p:cNvPr id="18" name="Picture 17"/>
          <p:cNvPicPr/>
          <p:nvPr/>
        </p:nvPicPr>
        <p:blipFill>
          <a:blip r:embed="rId4" cstate="print">
            <a:extLst>
              <a:ext uri="{28A0092B-C50C-407E-A947-70E740481C1C}">
                <a14:useLocalDpi xmlns:a14="http://schemas.microsoft.com/office/drawing/2010/main" val="0"/>
              </a:ext>
            </a:extLst>
          </a:blip>
          <a:stretch>
            <a:fillRect/>
          </a:stretch>
        </p:blipFill>
        <p:spPr>
          <a:xfrm>
            <a:off x="9906000" y="3007224"/>
            <a:ext cx="7416528" cy="5485259"/>
          </a:xfrm>
          <a:prstGeom prst="rect">
            <a:avLst/>
          </a:prstGeom>
        </p:spPr>
      </p:pic>
    </p:spTree>
    <p:extLst>
      <p:ext uri="{BB962C8B-B14F-4D97-AF65-F5344CB8AC3E}">
        <p14:creationId xmlns:p14="http://schemas.microsoft.com/office/powerpoint/2010/main" val="279945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circle(in)">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down)">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wipe(down)">
                                      <p:cBhvr>
                                        <p:cTn id="2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7800" y="965166"/>
            <a:ext cx="9419566" cy="784830"/>
          </a:xfrm>
          <a:prstGeom prst="rect">
            <a:avLst/>
          </a:prstGeom>
          <a:noFill/>
        </p:spPr>
        <p:txBody>
          <a:bodyPr wrap="none" rtlCol="0">
            <a:spAutoFit/>
          </a:bodyPr>
          <a:lstStyle/>
          <a:p>
            <a:r>
              <a:rPr lang="vi-VN" sz="4500" b="1" dirty="0" smtClean="0"/>
              <a:t>2. Sử dụng mạng xã hội facebook</a:t>
            </a:r>
            <a:endParaRPr lang="en-US" sz="4500" b="1" dirty="0"/>
          </a:p>
        </p:txBody>
      </p:sp>
      <p:sp>
        <p:nvSpPr>
          <p:cNvPr id="28" name="Rectangle 27"/>
          <p:cNvSpPr/>
          <p:nvPr/>
        </p:nvSpPr>
        <p:spPr>
          <a:xfrm>
            <a:off x="1447800" y="1953061"/>
            <a:ext cx="10744200" cy="738664"/>
          </a:xfrm>
          <a:prstGeom prst="rect">
            <a:avLst/>
          </a:prstGeom>
        </p:spPr>
        <p:txBody>
          <a:bodyPr wrap="square">
            <a:spAutoFit/>
          </a:bodyPr>
          <a:lstStyle/>
          <a:p>
            <a:pPr algn="just">
              <a:spcBef>
                <a:spcPts val="300"/>
              </a:spcBef>
              <a:spcAft>
                <a:spcPts val="300"/>
              </a:spcAft>
            </a:pPr>
            <a:r>
              <a:rPr lang="vi-VN" sz="4200" i="1" dirty="0">
                <a:solidFill>
                  <a:srgbClr val="000000"/>
                </a:solidFill>
                <a:latin typeface="Arial" panose="020B0604020202020204" pitchFamily="34" charset="0"/>
                <a:ea typeface="Calibri" panose="020F0502020204030204" pitchFamily="34" charset="0"/>
                <a:cs typeface="Arial" panose="020B0604020202020204" pitchFamily="34" charset="0"/>
              </a:rPr>
              <a:t>e</a:t>
            </a:r>
            <a:r>
              <a:rPr lang="nl-NL"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Kết bạn và trò chuyện</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5" name="Rectangle 14"/>
          <p:cNvSpPr/>
          <p:nvPr/>
        </p:nvSpPr>
        <p:spPr>
          <a:xfrm>
            <a:off x="1447800" y="2699828"/>
            <a:ext cx="15773400" cy="3077766"/>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vi-VN" sz="4200" dirty="0" smtClean="0">
                <a:solidFill>
                  <a:srgbClr val="000000"/>
                </a:solidFill>
                <a:ea typeface="Calibri" panose="020F0502020204030204" pitchFamily="34" charset="0"/>
                <a:cs typeface="Arial" panose="020B0604020202020204" pitchFamily="34" charset="0"/>
              </a:rPr>
              <a:t>Người </a:t>
            </a:r>
            <a:r>
              <a:rPr lang="vi-VN" sz="4200" dirty="0">
                <a:solidFill>
                  <a:srgbClr val="000000"/>
                </a:solidFill>
                <a:ea typeface="Calibri" panose="020F0502020204030204" pitchFamily="34" charset="0"/>
                <a:cs typeface="Arial" panose="020B0604020202020204" pitchFamily="34" charset="0"/>
              </a:rPr>
              <a:t>dùng có thể  có thể gửi lời mời kết bạn.</a:t>
            </a:r>
          </a:p>
          <a:p>
            <a:pPr marL="571500" indent="-571500" algn="just">
              <a:lnSpc>
                <a:spcPct val="150000"/>
              </a:lnSpc>
              <a:spcBef>
                <a:spcPts val="300"/>
              </a:spcBef>
              <a:spcAft>
                <a:spcPts val="300"/>
              </a:spcAft>
              <a:buFont typeface="Wingdings" panose="05000000000000000000" pitchFamily="2" charset="2"/>
              <a:buChar char="§"/>
            </a:pPr>
            <a:r>
              <a:rPr lang="vi-VN" sz="4200" dirty="0" smtClean="0">
                <a:solidFill>
                  <a:srgbClr val="000000"/>
                </a:solidFill>
                <a:ea typeface="Calibri" panose="020F0502020204030204" pitchFamily="34" charset="0"/>
                <a:cs typeface="Arial" panose="020B0604020202020204" pitchFamily="34" charset="0"/>
              </a:rPr>
              <a:t>Khi </a:t>
            </a:r>
            <a:r>
              <a:rPr lang="vi-VN" sz="4200" dirty="0">
                <a:solidFill>
                  <a:srgbClr val="000000"/>
                </a:solidFill>
                <a:ea typeface="Calibri" panose="020F0502020204030204" pitchFamily="34" charset="0"/>
                <a:cs typeface="Arial" panose="020B0604020202020204" pitchFamily="34" charset="0"/>
              </a:rPr>
              <a:t>người được mời đồng ý kết bạn, hai người có thể trò chuyện với nhau thông qua ứng dụng Messenger.</a:t>
            </a: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2546324" y="5789161"/>
            <a:ext cx="13335000" cy="4041754"/>
          </a:xfrm>
          <a:prstGeom prst="rect">
            <a:avLst/>
          </a:prstGeom>
        </p:spPr>
      </p:pic>
    </p:spTree>
    <p:extLst>
      <p:ext uri="{BB962C8B-B14F-4D97-AF65-F5344CB8AC3E}">
        <p14:creationId xmlns:p14="http://schemas.microsoft.com/office/powerpoint/2010/main" val="30064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p:cTn id="1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p:cTn id="19"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9419566" cy="784830"/>
          </a:xfrm>
          <a:prstGeom prst="rect">
            <a:avLst/>
          </a:prstGeom>
          <a:noFill/>
        </p:spPr>
        <p:txBody>
          <a:bodyPr wrap="none" rtlCol="0">
            <a:spAutoFit/>
          </a:bodyPr>
          <a:lstStyle/>
          <a:p>
            <a:r>
              <a:rPr lang="vi-VN" sz="4500" b="1" dirty="0" smtClean="0"/>
              <a:t>2. Sử dụng mạng xã hội facebook</a:t>
            </a:r>
            <a:endParaRPr lang="en-US" sz="4500" b="1" dirty="0"/>
          </a:p>
        </p:txBody>
      </p:sp>
      <p:pic>
        <p:nvPicPr>
          <p:cNvPr id="11" name="Picture 8"/>
          <p:cNvPicPr>
            <a:picLocks noChangeAspect="1"/>
          </p:cNvPicPr>
          <p:nvPr/>
        </p:nvPicPr>
        <p:blipFill>
          <a:blip r:embed="rId3"/>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Rectangle 1"/>
          <p:cNvSpPr/>
          <p:nvPr/>
        </p:nvSpPr>
        <p:spPr>
          <a:xfrm>
            <a:off x="4156991" y="1841408"/>
            <a:ext cx="10113666"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Ø"/>
            </a:pPr>
            <a:r>
              <a:rPr lang="vi-VN"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hảo</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cặp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đôi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954293" y="2442488"/>
            <a:ext cx="14481757" cy="7340471"/>
          </a:xfrm>
          <a:prstGeom prst="rect">
            <a:avLst/>
          </a:prstGeom>
        </p:spPr>
        <p:txBody>
          <a:bodyPr wrap="square">
            <a:spAutoFit/>
          </a:bodyPr>
          <a:lstStyle/>
          <a:p>
            <a:pPr algn="just">
              <a:lnSpc>
                <a:spcPct val="150000"/>
              </a:lnSpc>
              <a:spcBef>
                <a:spcPts val="300"/>
              </a:spcBef>
              <a:spcAft>
                <a:spcPts val="300"/>
              </a:spcAft>
            </a:pP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Facebook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đang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kiếm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D.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E. Theo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dõi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facebook</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G.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Chỉnh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sửa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video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3"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a:stretch>
            <a:fillRect/>
          </a:stretch>
        </p:blipFill>
        <p:spPr>
          <a:xfrm>
            <a:off x="9213824" y="3502561"/>
            <a:ext cx="937619" cy="879657"/>
          </a:xfrm>
          <a:prstGeom prst="rect">
            <a:avLst/>
          </a:prstGeom>
        </p:spPr>
      </p:pic>
      <p:pic>
        <p:nvPicPr>
          <p:cNvPr id="14"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a:stretch>
            <a:fillRect/>
          </a:stretch>
        </p:blipFill>
        <p:spPr>
          <a:xfrm>
            <a:off x="10668000" y="4459116"/>
            <a:ext cx="937619" cy="879657"/>
          </a:xfrm>
          <a:prstGeom prst="rect">
            <a:avLst/>
          </a:prstGeom>
        </p:spPr>
      </p:pic>
      <p:pic>
        <p:nvPicPr>
          <p:cNvPr id="16"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a:stretch>
            <a:fillRect/>
          </a:stretch>
        </p:blipFill>
        <p:spPr>
          <a:xfrm>
            <a:off x="9161368" y="5455568"/>
            <a:ext cx="937619" cy="879657"/>
          </a:xfrm>
          <a:prstGeom prst="rect">
            <a:avLst/>
          </a:prstGeom>
        </p:spPr>
      </p:pic>
      <p:pic>
        <p:nvPicPr>
          <p:cNvPr id="17"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a:stretch>
            <a:fillRect/>
          </a:stretch>
        </p:blipFill>
        <p:spPr>
          <a:xfrm>
            <a:off x="8458200" y="6600554"/>
            <a:ext cx="937619" cy="879657"/>
          </a:xfrm>
          <a:prstGeom prst="rect">
            <a:avLst/>
          </a:prstGeom>
        </p:spPr>
      </p:pic>
      <p:pic>
        <p:nvPicPr>
          <p:cNvPr id="18" name="Picture 4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a:stretch>
            <a:fillRect/>
          </a:stretch>
        </p:blipFill>
        <p:spPr>
          <a:xfrm>
            <a:off x="16128238" y="7500558"/>
            <a:ext cx="937619" cy="879657"/>
          </a:xfrm>
          <a:prstGeom prst="rect">
            <a:avLst/>
          </a:prstGeom>
        </p:spPr>
      </p:pic>
    </p:spTree>
    <p:extLst>
      <p:ext uri="{BB962C8B-B14F-4D97-AF65-F5344CB8AC3E}">
        <p14:creationId xmlns:p14="http://schemas.microsoft.com/office/powerpoint/2010/main" val="165480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grpSp>
        <p:nvGrpSpPr>
          <p:cNvPr id="35" name="Group 35"/>
          <p:cNvGrpSpPr/>
          <p:nvPr/>
        </p:nvGrpSpPr>
        <p:grpSpPr>
          <a:xfrm>
            <a:off x="5085094" y="321697"/>
            <a:ext cx="7364552" cy="2007456"/>
            <a:chOff x="0" y="0"/>
            <a:chExt cx="20903018" cy="3393508"/>
          </a:xfrm>
        </p:grpSpPr>
        <p:grpSp>
          <p:nvGrpSpPr>
            <p:cNvPr id="36" name="Group 36"/>
            <p:cNvGrpSpPr/>
            <p:nvPr/>
          </p:nvGrpSpPr>
          <p:grpSpPr>
            <a:xfrm>
              <a:off x="0" y="0"/>
              <a:ext cx="20903018" cy="3393508"/>
              <a:chOff x="0" y="0"/>
              <a:chExt cx="7324875" cy="1189159"/>
            </a:xfrm>
          </p:grpSpPr>
          <p:sp>
            <p:nvSpPr>
              <p:cNvPr id="37" name="Freeform 37"/>
              <p:cNvSpPr/>
              <p:nvPr/>
            </p:nvSpPr>
            <p:spPr>
              <a:xfrm>
                <a:off x="0" y="-4073"/>
                <a:ext cx="7331265" cy="1195762"/>
              </a:xfrm>
              <a:custGeom>
                <a:avLst/>
                <a:gdLst/>
                <a:ahLst/>
                <a:cxnLst/>
                <a:rect l="l" t="t" r="r" b="b"/>
                <a:pathLst>
                  <a:path w="7331265" h="1195762">
                    <a:moveTo>
                      <a:pt x="6703488" y="1141284"/>
                    </a:moveTo>
                    <a:cubicBezTo>
                      <a:pt x="6703488" y="1141284"/>
                      <a:pt x="5972613" y="1195762"/>
                      <a:pt x="5019709" y="1193141"/>
                    </a:cubicBezTo>
                    <a:cubicBezTo>
                      <a:pt x="2860643" y="1190978"/>
                      <a:pt x="1057074" y="1183154"/>
                      <a:pt x="1057074" y="1183154"/>
                    </a:cubicBezTo>
                    <a:cubicBezTo>
                      <a:pt x="812932" y="1174319"/>
                      <a:pt x="449110" y="1153089"/>
                      <a:pt x="282371" y="1094912"/>
                    </a:cubicBezTo>
                    <a:cubicBezTo>
                      <a:pt x="4469" y="997948"/>
                      <a:pt x="0" y="824670"/>
                      <a:pt x="0" y="628061"/>
                    </a:cubicBezTo>
                    <a:lnTo>
                      <a:pt x="0" y="628060"/>
                    </a:lnTo>
                    <a:cubicBezTo>
                      <a:pt x="8536" y="491230"/>
                      <a:pt x="0" y="345608"/>
                      <a:pt x="77597" y="223930"/>
                    </a:cubicBezTo>
                    <a:cubicBezTo>
                      <a:pt x="217372" y="4759"/>
                      <a:pt x="519255" y="4073"/>
                      <a:pt x="937909" y="4073"/>
                    </a:cubicBezTo>
                    <a:cubicBezTo>
                      <a:pt x="937909" y="4073"/>
                      <a:pt x="1954719" y="15681"/>
                      <a:pt x="4223589" y="7673"/>
                    </a:cubicBezTo>
                    <a:cubicBezTo>
                      <a:pt x="5753685" y="0"/>
                      <a:pt x="6470419" y="6979"/>
                      <a:pt x="6470419" y="6979"/>
                    </a:cubicBezTo>
                    <a:cubicBezTo>
                      <a:pt x="6838726" y="14458"/>
                      <a:pt x="6976986" y="42638"/>
                      <a:pt x="7174726" y="165219"/>
                    </a:cubicBezTo>
                    <a:cubicBezTo>
                      <a:pt x="7325744" y="258836"/>
                      <a:pt x="7331265" y="476157"/>
                      <a:pt x="7322125" y="628060"/>
                    </a:cubicBezTo>
                    <a:lnTo>
                      <a:pt x="7322125" y="628061"/>
                    </a:lnTo>
                    <a:cubicBezTo>
                      <a:pt x="7322124" y="942635"/>
                      <a:pt x="7279340" y="1091222"/>
                      <a:pt x="6703488" y="1141284"/>
                    </a:cubicBezTo>
                    <a:close/>
                  </a:path>
                </a:pathLst>
              </a:custGeom>
              <a:solidFill>
                <a:srgbClr val="FFFFFF"/>
              </a:solidFill>
            </p:spPr>
          </p:sp>
        </p:grpSp>
        <p:sp>
          <p:nvSpPr>
            <p:cNvPr id="39" name="TextBox 39"/>
            <p:cNvSpPr txBox="1"/>
            <p:nvPr/>
          </p:nvSpPr>
          <p:spPr>
            <a:xfrm>
              <a:off x="472203" y="688445"/>
              <a:ext cx="19463623" cy="1403292"/>
            </a:xfrm>
            <a:prstGeom prst="rect">
              <a:avLst/>
            </a:prstGeom>
          </p:spPr>
          <p:txBody>
            <a:bodyPr lIns="0" tIns="0" rIns="0" bIns="0" rtlCol="0" anchor="t">
              <a:spAutoFit/>
            </a:bodyPr>
            <a:lstStyle/>
            <a:p>
              <a:pPr algn="ctr">
                <a:lnSpc>
                  <a:spcPts val="9000"/>
                </a:lnSpc>
              </a:pPr>
              <a:r>
                <a:rPr lang="en-US"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grpSp>
      <p:pic>
        <p:nvPicPr>
          <p:cNvPr id="50"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1366018">
            <a:off x="11503075" y="1375941"/>
            <a:ext cx="1558805" cy="1085318"/>
          </a:xfrm>
          <a:prstGeom prst="rect">
            <a:avLst/>
          </a:prstGeom>
        </p:spPr>
      </p:pic>
      <p:pic>
        <p:nvPicPr>
          <p:cNvPr id="53" name="Picture 25"/>
          <p:cNvPicPr>
            <a:picLocks noChangeAspect="1"/>
          </p:cNvPicPr>
          <p:nvPr/>
        </p:nvPicPr>
        <p:blipFill>
          <a:blip r:embed="rId28"/>
          <a:srcRect/>
          <a:stretch>
            <a:fillRect/>
          </a:stretch>
        </p:blipFill>
        <p:spPr>
          <a:xfrm>
            <a:off x="3892785" y="-329732"/>
            <a:ext cx="1551807" cy="1875295"/>
          </a:xfrm>
          <a:prstGeom prst="rect">
            <a:avLst/>
          </a:prstGeom>
        </p:spPr>
      </p:pic>
      <p:pic>
        <p:nvPicPr>
          <p:cNvPr id="54" name="Picture 8"/>
          <p:cNvPicPr>
            <a:picLocks noChangeAspect="1"/>
          </p:cNvPicPr>
          <p:nvPr/>
        </p:nvPicPr>
        <p:blipFill>
          <a:blip r:embed="rId29"/>
          <a:srcRect/>
          <a:stretch>
            <a:fillRect/>
          </a:stretch>
        </p:blipFill>
        <p:spPr>
          <a:xfrm rot="-10800000">
            <a:off x="3946299" y="8152681"/>
            <a:ext cx="1444777" cy="1419494"/>
          </a:xfrm>
          <a:prstGeom prst="rect">
            <a:avLst/>
          </a:prstGeom>
        </p:spPr>
      </p:pic>
      <p:pic>
        <p:nvPicPr>
          <p:cNvPr id="55" name="Picture 10"/>
          <p:cNvPicPr>
            <a:picLocks noChangeAspect="1"/>
          </p:cNvPicPr>
          <p:nvPr/>
        </p:nvPicPr>
        <p:blipFill>
          <a:blip r:embed="rId29"/>
          <a:srcRect/>
          <a:stretch>
            <a:fillRect/>
          </a:stretch>
        </p:blipFill>
        <p:spPr>
          <a:xfrm>
            <a:off x="471490" y="634876"/>
            <a:ext cx="1728802" cy="1698548"/>
          </a:xfrm>
          <a:prstGeom prst="rect">
            <a:avLst/>
          </a:prstGeom>
        </p:spPr>
      </p:pic>
      <p:pic>
        <p:nvPicPr>
          <p:cNvPr id="56" name="Picture 9"/>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64000" y="1852175"/>
            <a:ext cx="2081685" cy="2303676"/>
          </a:xfrm>
          <a:prstGeom prst="rect">
            <a:avLst/>
          </a:prstGeom>
        </p:spPr>
      </p:pic>
      <p:sp>
        <p:nvSpPr>
          <p:cNvPr id="57" name="Rectangle 56"/>
          <p:cNvSpPr/>
          <p:nvPr/>
        </p:nvSpPr>
        <p:spPr>
          <a:xfrm>
            <a:off x="3628730" y="2720595"/>
            <a:ext cx="11358848" cy="5465471"/>
          </a:xfrm>
          <a:prstGeom prst="rect">
            <a:avLst/>
          </a:prstGeom>
        </p:spPr>
        <p:txBody>
          <a:bodyPr wrap="square">
            <a:spAutoFit/>
          </a:bodyPr>
          <a:lstStyle/>
          <a:p>
            <a:pPr algn="just">
              <a:lnSpc>
                <a:spcPct val="150000"/>
              </a:lnSpc>
              <a:spcBef>
                <a:spcPts val="300"/>
              </a:spcBef>
              <a:spcAft>
                <a:spcPts val="300"/>
              </a:spcAft>
            </a:pPr>
            <a:r>
              <a:rPr lang="vi-VN" sz="4500" b="1" dirty="0">
                <a:solidFill>
                  <a:srgbClr val="000000"/>
                </a:solidFill>
                <a:ea typeface="Calibri" panose="020F0502020204030204" pitchFamily="34" charset="0"/>
                <a:cs typeface="Arial" panose="020B0604020202020204" pitchFamily="34" charset="0"/>
              </a:rPr>
              <a:t>Một số chức năng cơ bản của </a:t>
            </a:r>
            <a:r>
              <a:rPr lang="vi-VN" sz="4500" b="1" dirty="0" smtClean="0">
                <a:solidFill>
                  <a:srgbClr val="000000"/>
                </a:solidFill>
                <a:ea typeface="Calibri" panose="020F0502020204030204" pitchFamily="34" charset="0"/>
                <a:cs typeface="Arial" panose="020B0604020202020204" pitchFamily="34" charset="0"/>
              </a:rPr>
              <a:t>facebook:</a:t>
            </a:r>
            <a:endParaRPr lang="vi-VN" sz="4500" b="1" dirty="0">
              <a:solidFill>
                <a:srgbClr val="000000"/>
              </a:solidFill>
              <a:ea typeface="Calibri" panose="020F0502020204030204" pitchFamily="34" charset="0"/>
              <a:cs typeface="Arial" panose="020B0604020202020204" pitchFamily="34" charset="0"/>
            </a:endParaRPr>
          </a:p>
          <a:p>
            <a:pPr marL="1485900" lvl="2" indent="-571500" algn="just">
              <a:lnSpc>
                <a:spcPct val="150000"/>
              </a:lnSpc>
              <a:spcBef>
                <a:spcPts val="300"/>
              </a:spcBef>
              <a:spcAft>
                <a:spcPts val="300"/>
              </a:spcAft>
              <a:buFont typeface="Wingdings" panose="05000000000000000000" pitchFamily="2" charset="2"/>
              <a:buChar char="§"/>
            </a:pPr>
            <a:r>
              <a:rPr lang="vi-VN" sz="4500" dirty="0" smtClean="0">
                <a:solidFill>
                  <a:srgbClr val="000000"/>
                </a:solidFill>
                <a:ea typeface="Calibri" panose="020F0502020204030204" pitchFamily="34" charset="0"/>
                <a:cs typeface="Arial" panose="020B0604020202020204" pitchFamily="34" charset="0"/>
              </a:rPr>
              <a:t>Tạo</a:t>
            </a:r>
            <a:r>
              <a:rPr lang="vi-VN" sz="4500" dirty="0">
                <a:solidFill>
                  <a:srgbClr val="000000"/>
                </a:solidFill>
                <a:ea typeface="Calibri" panose="020F0502020204030204" pitchFamily="34" charset="0"/>
                <a:cs typeface="Arial" panose="020B0604020202020204" pitchFamily="34" charset="0"/>
              </a:rPr>
              <a:t>, cập nhật hồ sơ cá nhân.</a:t>
            </a:r>
          </a:p>
          <a:p>
            <a:pPr marL="1485900" lvl="2" indent="-571500" algn="just">
              <a:lnSpc>
                <a:spcPct val="150000"/>
              </a:lnSpc>
              <a:spcBef>
                <a:spcPts val="300"/>
              </a:spcBef>
              <a:spcAft>
                <a:spcPts val="300"/>
              </a:spcAft>
              <a:buFont typeface="Wingdings" panose="05000000000000000000" pitchFamily="2" charset="2"/>
              <a:buChar char="§"/>
            </a:pPr>
            <a:r>
              <a:rPr lang="vi-VN" sz="4500" dirty="0" smtClean="0">
                <a:solidFill>
                  <a:srgbClr val="000000"/>
                </a:solidFill>
                <a:ea typeface="Calibri" panose="020F0502020204030204" pitchFamily="34" charset="0"/>
                <a:cs typeface="Arial" panose="020B0604020202020204" pitchFamily="34" charset="0"/>
              </a:rPr>
              <a:t>Tạo</a:t>
            </a:r>
            <a:r>
              <a:rPr lang="vi-VN" sz="4500" dirty="0">
                <a:solidFill>
                  <a:srgbClr val="000000"/>
                </a:solidFill>
                <a:ea typeface="Calibri" panose="020F0502020204030204" pitchFamily="34" charset="0"/>
                <a:cs typeface="Arial" panose="020B0604020202020204" pitchFamily="34" charset="0"/>
              </a:rPr>
              <a:t>, đăng tải bài viết mới.</a:t>
            </a:r>
          </a:p>
          <a:p>
            <a:pPr marL="1485900" lvl="2" indent="-571500" algn="just">
              <a:lnSpc>
                <a:spcPct val="150000"/>
              </a:lnSpc>
              <a:spcBef>
                <a:spcPts val="300"/>
              </a:spcBef>
              <a:spcAft>
                <a:spcPts val="300"/>
              </a:spcAft>
              <a:buFont typeface="Wingdings" panose="05000000000000000000" pitchFamily="2" charset="2"/>
              <a:buChar char="§"/>
            </a:pPr>
            <a:r>
              <a:rPr lang="vi-VN" sz="4500" dirty="0" smtClean="0">
                <a:solidFill>
                  <a:srgbClr val="000000"/>
                </a:solidFill>
                <a:ea typeface="Calibri" panose="020F0502020204030204" pitchFamily="34" charset="0"/>
                <a:cs typeface="Arial" panose="020B0604020202020204" pitchFamily="34" charset="0"/>
              </a:rPr>
              <a:t>Bình </a:t>
            </a:r>
            <a:r>
              <a:rPr lang="vi-VN" sz="4500" dirty="0">
                <a:solidFill>
                  <a:srgbClr val="000000"/>
                </a:solidFill>
                <a:ea typeface="Calibri" panose="020F0502020204030204" pitchFamily="34" charset="0"/>
                <a:cs typeface="Arial" panose="020B0604020202020204" pitchFamily="34" charset="0"/>
              </a:rPr>
              <a:t>luận, chia sẻ bài viết đã có.</a:t>
            </a:r>
          </a:p>
          <a:p>
            <a:pPr marL="1485900" lvl="2" indent="-571500" algn="just">
              <a:lnSpc>
                <a:spcPct val="150000"/>
              </a:lnSpc>
              <a:spcBef>
                <a:spcPts val="300"/>
              </a:spcBef>
              <a:spcAft>
                <a:spcPts val="300"/>
              </a:spcAft>
              <a:buFont typeface="Wingdings" panose="05000000000000000000" pitchFamily="2" charset="2"/>
              <a:buChar char="§"/>
            </a:pPr>
            <a:r>
              <a:rPr lang="vi-VN" sz="4500" dirty="0" smtClean="0">
                <a:solidFill>
                  <a:srgbClr val="000000"/>
                </a:solidFill>
                <a:ea typeface="Calibri" panose="020F0502020204030204" pitchFamily="34" charset="0"/>
                <a:cs typeface="Arial" panose="020B0604020202020204" pitchFamily="34" charset="0"/>
              </a:rPr>
              <a:t>Tìm </a:t>
            </a:r>
            <a:r>
              <a:rPr lang="vi-VN" sz="4500" dirty="0">
                <a:solidFill>
                  <a:srgbClr val="000000"/>
                </a:solidFill>
                <a:ea typeface="Calibri" panose="020F0502020204030204" pitchFamily="34" charset="0"/>
                <a:cs typeface="Arial" panose="020B0604020202020204" pitchFamily="34" charset="0"/>
              </a:rPr>
              <a:t>kiếm, kết bạn và trò chuyện. </a:t>
            </a:r>
          </a:p>
        </p:txBody>
      </p:sp>
      <p:pic>
        <p:nvPicPr>
          <p:cNvPr id="2" name="Picture 1"/>
          <p:cNvPicPr>
            <a:picLocks noChangeAspect="1"/>
          </p:cNvPicPr>
          <p:nvPr/>
        </p:nvPicPr>
        <p:blipFill rotWithShape="1">
          <a:blip r:embed="rId31">
            <a:extLst>
              <a:ext uri="{28A0092B-C50C-407E-A947-70E740481C1C}">
                <a14:useLocalDpi xmlns:a14="http://schemas.microsoft.com/office/drawing/2010/main" val="0"/>
              </a:ext>
            </a:extLst>
          </a:blip>
          <a:srcRect b="13497"/>
          <a:stretch/>
        </p:blipFill>
        <p:spPr>
          <a:xfrm>
            <a:off x="12108885" y="5330883"/>
            <a:ext cx="6033522" cy="4918017"/>
          </a:xfrm>
          <a:prstGeom prst="rect">
            <a:avLst/>
          </a:prstGeom>
        </p:spPr>
      </p:pic>
      <p:pic>
        <p:nvPicPr>
          <p:cNvPr id="4" name="Picture 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06015" y="5695315"/>
            <a:ext cx="4751783" cy="4914731"/>
          </a:xfrm>
          <a:prstGeom prst="rect">
            <a:avLst/>
          </a:prstGeom>
        </p:spPr>
      </p:pic>
    </p:spTree>
    <p:extLst>
      <p:ext uri="{BB962C8B-B14F-4D97-AF65-F5344CB8AC3E}">
        <p14:creationId xmlns:p14="http://schemas.microsoft.com/office/powerpoint/2010/main" val="190806741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a:t>
            </a:r>
            <a:r>
              <a:rPr lang="vi-VN" sz="4500" b="1" dirty="0" smtClean="0"/>
              <a:t>.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6" name="Rectangle 5"/>
          <p:cNvSpPr/>
          <p:nvPr/>
        </p:nvSpPr>
        <p:spPr>
          <a:xfrm>
            <a:off x="1329046" y="1949017"/>
            <a:ext cx="16459200" cy="746076"/>
          </a:xfrm>
          <a:prstGeom prst="rect">
            <a:avLst/>
          </a:prstGeom>
        </p:spPr>
        <p:txBody>
          <a:bodyPr wrap="square">
            <a:spAutoFit/>
          </a:bodyPr>
          <a:lstStyle/>
          <a:p>
            <a:pPr marL="571500" indent="-571500">
              <a:buFont typeface="Wingdings" panose="05000000000000000000" pitchFamily="2" charset="2"/>
              <a:buChar char="Ø"/>
            </a:pPr>
            <a:r>
              <a:rPr lang="vi-VN" sz="4200" b="1" dirty="0">
                <a:solidFill>
                  <a:srgbClr val="FF0000"/>
                </a:solidFill>
                <a:latin typeface="Arial" panose="020B0604020202020204" pitchFamily="34" charset="0"/>
                <a:ea typeface="Calibri" panose="020F0502020204030204" pitchFamily="34" charset="0"/>
                <a:cs typeface="Arial" panose="020B0604020202020204" pitchFamily="34" charset="0"/>
              </a:rPr>
              <a:t>Đ</a:t>
            </a:r>
            <a:r>
              <a:rPr lang="nl-NL"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ọc </a:t>
            </a:r>
            <a:r>
              <a:rPr lang="nl-NL" sz="4200" b="1" dirty="0">
                <a:solidFill>
                  <a:srgbClr val="FF0000"/>
                </a:solidFill>
                <a:latin typeface="Arial" panose="020B0604020202020204" pitchFamily="34" charset="0"/>
                <a:ea typeface="Calibri" panose="020F0502020204030204" pitchFamily="34" charset="0"/>
                <a:cs typeface="Arial" panose="020B0604020202020204" pitchFamily="34" charset="0"/>
              </a:rPr>
              <a:t>thông tin SGK, quan sát Hình 8-10 SGK tr.26 và cho biết: </a:t>
            </a:r>
            <a:endParaRPr lang="en-US" sz="4200" b="1" dirty="0">
              <a:solidFill>
                <a:srgbClr val="FF0000"/>
              </a:solidFill>
              <a:latin typeface="Arial" panose="020B0604020202020204" pitchFamily="34" charset="0"/>
              <a:cs typeface="Arial" panose="020B0604020202020204" pitchFamily="34" charset="0"/>
            </a:endParaRPr>
          </a:p>
        </p:txBody>
      </p:sp>
      <p:pic>
        <p:nvPicPr>
          <p:cNvPr id="19" name="Picture 18"/>
          <p:cNvPicPr/>
          <p:nvPr/>
        </p:nvPicPr>
        <p:blipFill>
          <a:blip r:embed="rId4" cstate="print">
            <a:extLst>
              <a:ext uri="{28A0092B-C50C-407E-A947-70E740481C1C}">
                <a14:useLocalDpi xmlns:a14="http://schemas.microsoft.com/office/drawing/2010/main" val="0"/>
              </a:ext>
            </a:extLst>
          </a:blip>
          <a:stretch>
            <a:fillRect/>
          </a:stretch>
        </p:blipFill>
        <p:spPr>
          <a:xfrm>
            <a:off x="1129146" y="5920989"/>
            <a:ext cx="3461262" cy="3269505"/>
          </a:xfrm>
          <a:prstGeom prst="rect">
            <a:avLst/>
          </a:prstGeom>
        </p:spPr>
      </p:pic>
      <p:pic>
        <p:nvPicPr>
          <p:cNvPr id="20" name="Picture 19"/>
          <p:cNvPicPr/>
          <p:nvPr/>
        </p:nvPicPr>
        <p:blipFill>
          <a:blip r:embed="rId5" cstate="print">
            <a:extLst>
              <a:ext uri="{28A0092B-C50C-407E-A947-70E740481C1C}">
                <a14:useLocalDpi xmlns:a14="http://schemas.microsoft.com/office/drawing/2010/main" val="0"/>
              </a:ext>
            </a:extLst>
          </a:blip>
          <a:stretch>
            <a:fillRect/>
          </a:stretch>
        </p:blipFill>
        <p:spPr>
          <a:xfrm>
            <a:off x="4518935" y="5888587"/>
            <a:ext cx="2948665" cy="3445913"/>
          </a:xfrm>
          <a:prstGeom prst="rect">
            <a:avLst/>
          </a:prstGeom>
        </p:spPr>
      </p:pic>
      <p:pic>
        <p:nvPicPr>
          <p:cNvPr id="21" name="Picture 20"/>
          <p:cNvPicPr/>
          <p:nvPr/>
        </p:nvPicPr>
        <p:blipFill>
          <a:blip r:embed="rId6" cstate="print">
            <a:extLst>
              <a:ext uri="{28A0092B-C50C-407E-A947-70E740481C1C}">
                <a14:useLocalDpi xmlns:a14="http://schemas.microsoft.com/office/drawing/2010/main" val="0"/>
              </a:ext>
            </a:extLst>
          </a:blip>
          <a:stretch>
            <a:fillRect/>
          </a:stretch>
        </p:blipFill>
        <p:spPr>
          <a:xfrm>
            <a:off x="2887486" y="2818576"/>
            <a:ext cx="3472085" cy="2914126"/>
          </a:xfrm>
          <a:prstGeom prst="rect">
            <a:avLst/>
          </a:prstGeom>
        </p:spPr>
      </p:pic>
      <p:sp>
        <p:nvSpPr>
          <p:cNvPr id="7" name="Rectangle 6"/>
          <p:cNvSpPr/>
          <p:nvPr/>
        </p:nvSpPr>
        <p:spPr>
          <a:xfrm>
            <a:off x="7444886" y="2705484"/>
            <a:ext cx="9601199" cy="6709529"/>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hãy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lợi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ích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mặt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nguy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Hãy</a:t>
            </a: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vi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mục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đích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sai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trái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Hậu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quả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vi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này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3741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par>
                                <p:cTn id="10" presetID="5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Scale>
                                      <p:cBhvr>
                                        <p:cTn id="12"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1"/>
                                        </p:tgtEl>
                                        <p:attrNameLst>
                                          <p:attrName>ppt_x</p:attrName>
                                          <p:attrName>ppt_y</p:attrName>
                                        </p:attrNameLst>
                                      </p:cBhvr>
                                    </p:animMotion>
                                    <p:animEffect transition="in" filter="fade">
                                      <p:cBhvr>
                                        <p:cTn id="14" dur="1000"/>
                                        <p:tgtEl>
                                          <p:spTgt spid="21"/>
                                        </p:tgtEl>
                                      </p:cBhvr>
                                    </p:animEffect>
                                  </p:childTnLst>
                                </p:cTn>
                              </p:par>
                              <p:par>
                                <p:cTn id="15" presetID="5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Scale>
                                      <p:cBhvr>
                                        <p:cTn id="1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
                                        </p:tgtEl>
                                        <p:attrNameLst>
                                          <p:attrName>ppt_x</p:attrName>
                                          <p:attrName>ppt_y</p:attrName>
                                        </p:attrNameLst>
                                      </p:cBhvr>
                                    </p:animMotion>
                                    <p:animEffect transition="in" filter="fade">
                                      <p:cBhvr>
                                        <p:cTn id="19" dur="1000"/>
                                        <p:tgtEl>
                                          <p:spTgt spid="20"/>
                                        </p:tgtEl>
                                      </p:cBhvr>
                                    </p:animEffect>
                                  </p:childTnLst>
                                </p:cTn>
                              </p:par>
                              <p:par>
                                <p:cTn id="20" presetID="5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Scale>
                                      <p:cBhvr>
                                        <p:cTn id="2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9"/>
                                        </p:tgtEl>
                                        <p:attrNameLst>
                                          <p:attrName>ppt_x</p:attrName>
                                          <p:attrName>ppt_y</p:attrName>
                                        </p:attrNameLst>
                                      </p:cBhvr>
                                    </p:animMotion>
                                    <p:animEffect transition="in" filter="fade">
                                      <p:cBhvr>
                                        <p:cTn id="24" dur="1000"/>
                                        <p:tgtEl>
                                          <p:spTgt spid="19"/>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7"/>
                                        </p:tgtEl>
                                        <p:attrNameLst>
                                          <p:attrName>ppt_x</p:attrName>
                                          <p:attrName>ppt_y</p:attrName>
                                        </p:attrNameLst>
                                      </p:cBhvr>
                                    </p:animMotion>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a:t>
            </a:r>
            <a:r>
              <a:rPr lang="vi-VN" sz="4500" b="1" dirty="0" smtClean="0"/>
              <a:t>.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Rectangle 1"/>
          <p:cNvSpPr/>
          <p:nvPr/>
        </p:nvSpPr>
        <p:spPr>
          <a:xfrm>
            <a:off x="1524000" y="1949017"/>
            <a:ext cx="10636245"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ích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581933" y="2895895"/>
            <a:ext cx="9156624" cy="5016758"/>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nhanh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chóng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dễ</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dàng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cận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phú</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q"/>
            </a:pPr>
            <a:r>
              <a:rPr lang="en-US" sz="4200" dirty="0" err="1">
                <a:latin typeface="Arial" panose="020B0604020202020204" pitchFamily="34" charset="0"/>
                <a:ea typeface="Calibri" panose="020F0502020204030204" pitchFamily="34" charset="0"/>
                <a:cs typeface="Arial" panose="020B0604020202020204" pitchFamily="34" charset="0"/>
              </a:rPr>
              <a:t>Cập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nhật</a:t>
            </a:r>
            <a:r>
              <a:rPr lang="en-US" sz="4200" dirty="0">
                <a:latin typeface="Arial" panose="020B0604020202020204" pitchFamily="34" charset="0"/>
                <a:ea typeface="Calibri" panose="020F0502020204030204" pitchFamily="34" charset="0"/>
                <a:cs typeface="Arial" panose="020B0604020202020204" pitchFamily="34" charset="0"/>
              </a:rPr>
              <a:t>, mở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và</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duy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trì</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quan</a:t>
            </a:r>
            <a:r>
              <a:rPr lang="en-US" sz="4200" dirty="0">
                <a:latin typeface="Arial" panose="020B0604020202020204" pitchFamily="34" charset="0"/>
                <a:ea typeface="Calibri" panose="020F0502020204030204" pitchFamily="34" charset="0"/>
                <a:cs typeface="Arial" panose="020B0604020202020204" pitchFamily="34" charset="0"/>
              </a:rPr>
              <a:t> hệ.</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7817" r="15842"/>
          <a:stretch/>
        </p:blipFill>
        <p:spPr>
          <a:xfrm>
            <a:off x="1295400" y="3137054"/>
            <a:ext cx="6362733" cy="6497487"/>
          </a:xfrm>
          <a:prstGeom prst="rect">
            <a:avLst/>
          </a:prstGeom>
        </p:spPr>
      </p:pic>
      <p:pic>
        <p:nvPicPr>
          <p:cNvPr id="1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42707">
            <a:off x="13216007" y="8109260"/>
            <a:ext cx="1973899" cy="2184395"/>
          </a:xfrm>
          <a:prstGeom prst="rect">
            <a:avLst/>
          </a:prstGeom>
        </p:spPr>
      </p:pic>
    </p:spTree>
    <p:extLst>
      <p:ext uri="{BB962C8B-B14F-4D97-AF65-F5344CB8AC3E}">
        <p14:creationId xmlns:p14="http://schemas.microsoft.com/office/powerpoint/2010/main" val="355682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a:t>
            </a:r>
            <a:r>
              <a:rPr lang="vi-VN" sz="4500" b="1" dirty="0" smtClean="0"/>
              <a:t>.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Rectangle 1"/>
          <p:cNvSpPr/>
          <p:nvPr/>
        </p:nvSpPr>
        <p:spPr>
          <a:xfrm>
            <a:off x="1524000" y="1949017"/>
            <a:ext cx="10636245"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ích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010400" y="2895895"/>
            <a:ext cx="9728157" cy="6063198"/>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vi-VN" sz="4200" dirty="0">
                <a:solidFill>
                  <a:srgbClr val="000000"/>
                </a:solidFill>
                <a:ea typeface="Calibri" panose="020F0502020204030204" pitchFamily="34" charset="0"/>
                <a:cs typeface="Arial" panose="020B0604020202020204" pitchFamily="34" charset="0"/>
              </a:rPr>
              <a:t>Người dùng có thể cung cấp thông tin, bày tỏ quan điểm, ý kiến cá nhân.</a:t>
            </a:r>
          </a:p>
          <a:p>
            <a:pPr marL="571500" indent="-571500" algn="just">
              <a:lnSpc>
                <a:spcPct val="150000"/>
              </a:lnSpc>
              <a:spcBef>
                <a:spcPts val="300"/>
              </a:spcBef>
              <a:spcAft>
                <a:spcPts val="300"/>
              </a:spcAft>
              <a:buFont typeface="Wingdings" panose="05000000000000000000" pitchFamily="2" charset="2"/>
              <a:buChar char="q"/>
            </a:pPr>
            <a:r>
              <a:rPr lang="vi-VN" sz="4200" dirty="0" smtClean="0">
                <a:solidFill>
                  <a:srgbClr val="000000"/>
                </a:solidFill>
                <a:ea typeface="Calibri" panose="020F0502020204030204" pitchFamily="34" charset="0"/>
                <a:cs typeface="Arial" panose="020B0604020202020204" pitchFamily="34" charset="0"/>
              </a:rPr>
              <a:t>Kết </a:t>
            </a:r>
            <a:r>
              <a:rPr lang="vi-VN" sz="4200" dirty="0">
                <a:solidFill>
                  <a:srgbClr val="000000"/>
                </a:solidFill>
                <a:ea typeface="Calibri" panose="020F0502020204030204" pitchFamily="34" charset="0"/>
                <a:cs typeface="Arial" panose="020B0604020202020204" pitchFamily="34" charset="0"/>
              </a:rPr>
              <a:t>nối, giao lưu và học hỏi được những kiến </a:t>
            </a:r>
            <a:r>
              <a:rPr lang="vi-VN" sz="4200" dirty="0" smtClean="0">
                <a:solidFill>
                  <a:srgbClr val="000000"/>
                </a:solidFill>
                <a:ea typeface="Calibri" panose="020F0502020204030204" pitchFamily="34" charset="0"/>
                <a:cs typeface="Arial" panose="020B0604020202020204" pitchFamily="34" charset="0"/>
              </a:rPr>
              <a:t>thức.</a:t>
            </a:r>
          </a:p>
          <a:p>
            <a:pPr marL="571500" indent="-571500" algn="just">
              <a:lnSpc>
                <a:spcPct val="150000"/>
              </a:lnSpc>
              <a:spcBef>
                <a:spcPts val="300"/>
              </a:spcBef>
              <a:spcAft>
                <a:spcPts val="300"/>
              </a:spcAft>
              <a:buFont typeface="Wingdings" panose="05000000000000000000" pitchFamily="2" charset="2"/>
              <a:buChar char="q"/>
            </a:pPr>
            <a:r>
              <a:rPr lang="vi-VN" sz="4200" dirty="0" smtClean="0">
                <a:solidFill>
                  <a:srgbClr val="000000"/>
                </a:solidFill>
                <a:ea typeface="Calibri" panose="020F0502020204030204" pitchFamily="34" charset="0"/>
                <a:cs typeface="Arial" panose="020B0604020202020204" pitchFamily="34" charset="0"/>
              </a:rPr>
              <a:t>Tham </a:t>
            </a:r>
            <a:r>
              <a:rPr lang="vi-VN" sz="4200" dirty="0">
                <a:solidFill>
                  <a:srgbClr val="000000"/>
                </a:solidFill>
                <a:ea typeface="Calibri" panose="020F0502020204030204" pitchFamily="34" charset="0"/>
                <a:cs typeface="Arial" panose="020B0604020202020204" pitchFamily="34" charset="0"/>
              </a:rPr>
              <a:t>gia diễn đàn, trao đổi kinh nghiệm học tập. </a:t>
            </a:r>
          </a:p>
        </p:txBody>
      </p:sp>
      <p:pic>
        <p:nvPicPr>
          <p:cNvPr id="15"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2707">
            <a:off x="12764454" y="8364733"/>
            <a:ext cx="1915958" cy="2120276"/>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5019" b="14234"/>
          <a:stretch/>
        </p:blipFill>
        <p:spPr>
          <a:xfrm>
            <a:off x="731984" y="3435878"/>
            <a:ext cx="6375138" cy="4984222"/>
          </a:xfrm>
          <a:prstGeom prst="rect">
            <a:avLst/>
          </a:prstGeom>
        </p:spPr>
      </p:pic>
    </p:spTree>
    <p:extLst>
      <p:ext uri="{BB962C8B-B14F-4D97-AF65-F5344CB8AC3E}">
        <p14:creationId xmlns:p14="http://schemas.microsoft.com/office/powerpoint/2010/main" val="265408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sp>
        <p:nvSpPr>
          <p:cNvPr id="7" name="Freeform 7"/>
          <p:cNvSpPr/>
          <p:nvPr/>
        </p:nvSpPr>
        <p:spPr>
          <a:xfrm>
            <a:off x="7444559" y="1721324"/>
            <a:ext cx="6858000" cy="1390573"/>
          </a:xfrm>
          <a:custGeom>
            <a:avLst/>
            <a:gdLst/>
            <a:ahLst/>
            <a:cxnLst/>
            <a:rect l="l" t="t" r="r" b="b"/>
            <a:pathLst>
              <a:path w="870977" h="205661">
                <a:moveTo>
                  <a:pt x="0" y="0"/>
                </a:moveTo>
                <a:lnTo>
                  <a:pt x="870977" y="0"/>
                </a:lnTo>
                <a:lnTo>
                  <a:pt x="870977" y="205661"/>
                </a:lnTo>
                <a:lnTo>
                  <a:pt x="0" y="205661"/>
                </a:lnTo>
                <a:close/>
              </a:path>
            </a:pathLst>
          </a:custGeom>
          <a:solidFill>
            <a:srgbClr val="FFFFFF"/>
          </a:solidFill>
        </p:spPr>
      </p:sp>
      <p:sp>
        <p:nvSpPr>
          <p:cNvPr id="10" name="Freeform 10"/>
          <p:cNvSpPr/>
          <p:nvPr/>
        </p:nvSpPr>
        <p:spPr>
          <a:xfrm>
            <a:off x="7444559" y="7029248"/>
            <a:ext cx="6858000" cy="1390573"/>
          </a:xfrm>
          <a:custGeom>
            <a:avLst/>
            <a:gdLst/>
            <a:ahLst/>
            <a:cxnLst/>
            <a:rect l="l" t="t" r="r" b="b"/>
            <a:pathLst>
              <a:path w="870977" h="205661">
                <a:moveTo>
                  <a:pt x="0" y="0"/>
                </a:moveTo>
                <a:lnTo>
                  <a:pt x="870977" y="0"/>
                </a:lnTo>
                <a:lnTo>
                  <a:pt x="870977" y="205661"/>
                </a:lnTo>
                <a:lnTo>
                  <a:pt x="0" y="205661"/>
                </a:lnTo>
                <a:close/>
              </a:path>
            </a:pathLst>
          </a:custGeom>
          <a:solidFill>
            <a:srgbClr val="FFFFFF"/>
          </a:solidFill>
        </p:spPr>
      </p:sp>
      <p:sp>
        <p:nvSpPr>
          <p:cNvPr id="13" name="Freeform 13"/>
          <p:cNvSpPr/>
          <p:nvPr/>
        </p:nvSpPr>
        <p:spPr>
          <a:xfrm>
            <a:off x="7444559" y="3461702"/>
            <a:ext cx="6858000" cy="1390573"/>
          </a:xfrm>
          <a:custGeom>
            <a:avLst/>
            <a:gdLst/>
            <a:ahLst/>
            <a:cxnLst/>
            <a:rect l="l" t="t" r="r" b="b"/>
            <a:pathLst>
              <a:path w="870977" h="205661">
                <a:moveTo>
                  <a:pt x="0" y="0"/>
                </a:moveTo>
                <a:lnTo>
                  <a:pt x="870977" y="0"/>
                </a:lnTo>
                <a:lnTo>
                  <a:pt x="870977" y="205661"/>
                </a:lnTo>
                <a:lnTo>
                  <a:pt x="0" y="205661"/>
                </a:lnTo>
                <a:close/>
              </a:path>
            </a:pathLst>
          </a:custGeom>
          <a:solidFill>
            <a:srgbClr val="FFFFFF"/>
          </a:solidFill>
        </p:spPr>
      </p:sp>
      <p:grpSp>
        <p:nvGrpSpPr>
          <p:cNvPr id="15" name="Group 15"/>
          <p:cNvGrpSpPr/>
          <p:nvPr/>
        </p:nvGrpSpPr>
        <p:grpSpPr>
          <a:xfrm>
            <a:off x="7444559" y="5202080"/>
            <a:ext cx="6858000" cy="1390573"/>
            <a:chOff x="0" y="0"/>
            <a:chExt cx="870977" cy="205661"/>
          </a:xfrm>
        </p:grpSpPr>
        <p:sp>
          <p:nvSpPr>
            <p:cNvPr id="16" name="Freeform 16"/>
            <p:cNvSpPr/>
            <p:nvPr/>
          </p:nvSpPr>
          <p:spPr>
            <a:xfrm>
              <a:off x="0" y="0"/>
              <a:ext cx="870977" cy="205661"/>
            </a:xfrm>
            <a:custGeom>
              <a:avLst/>
              <a:gdLst/>
              <a:ahLst/>
              <a:cxnLst/>
              <a:rect l="l" t="t" r="r" b="b"/>
              <a:pathLst>
                <a:path w="870977" h="205661">
                  <a:moveTo>
                    <a:pt x="0" y="0"/>
                  </a:moveTo>
                  <a:lnTo>
                    <a:pt x="870977" y="0"/>
                  </a:lnTo>
                  <a:lnTo>
                    <a:pt x="870977" y="205661"/>
                  </a:lnTo>
                  <a:lnTo>
                    <a:pt x="0" y="205661"/>
                  </a:lnTo>
                  <a:close/>
                </a:path>
              </a:pathLst>
            </a:custGeom>
            <a:solidFill>
              <a:srgbClr val="FFFFFF"/>
            </a:solidFill>
          </p:spPr>
        </p:sp>
        <p:sp>
          <p:nvSpPr>
            <p:cNvPr id="17" name="TextBox 17"/>
            <p:cNvSpPr txBox="1"/>
            <p:nvPr/>
          </p:nvSpPr>
          <p:spPr>
            <a:xfrm>
              <a:off x="0" y="-66675"/>
              <a:ext cx="812800" cy="879475"/>
            </a:xfrm>
            <a:prstGeom prst="rect">
              <a:avLst/>
            </a:prstGeom>
          </p:spPr>
          <p:txBody>
            <a:bodyPr lIns="50800" tIns="50800" rIns="50800" bIns="50800" rtlCol="0" anchor="ctr"/>
            <a:lstStyle/>
            <a:p>
              <a:pPr algn="ctr">
                <a:lnSpc>
                  <a:spcPts val="4200"/>
                </a:lnSpc>
              </a:pPr>
              <a:endParaRPr lang="en-US" sz="3000" u="sng" dirty="0">
                <a:solidFill>
                  <a:srgbClr val="000000"/>
                </a:solidFill>
                <a:latin typeface="Sniglet"/>
              </a:endParaRPr>
            </a:p>
          </p:txBody>
        </p:sp>
      </p:grpSp>
      <p:pic>
        <p:nvPicPr>
          <p:cNvPr id="25" name="Picture 25"/>
          <p:cNvPicPr>
            <a:picLocks noChangeAspect="1"/>
          </p:cNvPicPr>
          <p:nvPr/>
        </p:nvPicPr>
        <p:blipFill>
          <a:blip r:embed="rId2"/>
          <a:srcRect/>
          <a:stretch>
            <a:fillRect/>
          </a:stretch>
        </p:blipFill>
        <p:spPr>
          <a:xfrm>
            <a:off x="7592193" y="-716737"/>
            <a:ext cx="1551807" cy="1875295"/>
          </a:xfrm>
          <a:prstGeom prst="rect">
            <a:avLst/>
          </a:prstGeom>
        </p:spPr>
      </p:pic>
      <p:sp>
        <p:nvSpPr>
          <p:cNvPr id="26" name="TextBox 25"/>
          <p:cNvSpPr txBox="1"/>
          <p:nvPr/>
        </p:nvSpPr>
        <p:spPr>
          <a:xfrm>
            <a:off x="3356718" y="1716523"/>
            <a:ext cx="3229336" cy="6001643"/>
          </a:xfrm>
          <a:prstGeom prst="rect">
            <a:avLst/>
          </a:prstGeom>
          <a:noFill/>
        </p:spPr>
        <p:txBody>
          <a:bodyPr wrap="square" rtlCol="0">
            <a:spAutoFit/>
          </a:bodyPr>
          <a:lstStyle/>
          <a:p>
            <a:pPr algn="ctr">
              <a:lnSpc>
                <a:spcPct val="150000"/>
              </a:lnSpc>
            </a:pPr>
            <a:r>
              <a:rPr lang="vi-VN" sz="6400" b="1" dirty="0" smtClean="0">
                <a:solidFill>
                  <a:schemeClr val="accent5">
                    <a:lumMod val="50000"/>
                  </a:schemeClr>
                </a:solidFill>
              </a:rPr>
              <a:t>NỘI DUNG BÀI HỌC</a:t>
            </a:r>
            <a:endParaRPr lang="en-US" sz="6400" b="1" dirty="0">
              <a:solidFill>
                <a:schemeClr val="accent5">
                  <a:lumMod val="50000"/>
                </a:schemeClr>
              </a:solidFill>
            </a:endParaRPr>
          </a:p>
        </p:txBody>
      </p:sp>
      <p:pic>
        <p:nvPicPr>
          <p:cNvPr id="27" name="Picture 8"/>
          <p:cNvPicPr>
            <a:picLocks noChangeAspect="1"/>
          </p:cNvPicPr>
          <p:nvPr/>
        </p:nvPicPr>
        <p:blipFill>
          <a:blip r:embed="rId3"/>
          <a:srcRect/>
          <a:stretch>
            <a:fillRect/>
          </a:stretch>
        </p:blipFill>
        <p:spPr>
          <a:xfrm rot="-10800000">
            <a:off x="5570529" y="8444066"/>
            <a:ext cx="1444777" cy="1419494"/>
          </a:xfrm>
          <a:prstGeom prst="rect">
            <a:avLst/>
          </a:prstGeom>
        </p:spPr>
      </p:pic>
      <p:pic>
        <p:nvPicPr>
          <p:cNvPr id="28" name="Picture 10"/>
          <p:cNvPicPr>
            <a:picLocks noChangeAspect="1"/>
          </p:cNvPicPr>
          <p:nvPr/>
        </p:nvPicPr>
        <p:blipFill>
          <a:blip r:embed="rId3"/>
          <a:srcRect/>
          <a:stretch>
            <a:fillRect/>
          </a:stretch>
        </p:blipFill>
        <p:spPr>
          <a:xfrm>
            <a:off x="513180" y="587496"/>
            <a:ext cx="1728802" cy="1698548"/>
          </a:xfrm>
          <a:prstGeom prst="rect">
            <a:avLst/>
          </a:prstGeom>
        </p:spPr>
      </p:pic>
      <p:pic>
        <p:nvPicPr>
          <p:cNvPr id="29" name="Picture 22"/>
          <p:cNvPicPr>
            <a:picLocks noChangeAspect="1"/>
          </p:cNvPicPr>
          <p:nvPr/>
        </p:nvPicPr>
        <p:blipFill>
          <a:blip r:embed="rId4"/>
          <a:srcRect/>
          <a:stretch>
            <a:fillRect/>
          </a:stretch>
        </p:blipFill>
        <p:spPr>
          <a:xfrm rot="879502">
            <a:off x="5360188" y="396220"/>
            <a:ext cx="1553809" cy="1524675"/>
          </a:xfrm>
          <a:prstGeom prst="rect">
            <a:avLst/>
          </a:prstGeom>
        </p:spPr>
      </p:pic>
      <p:pic>
        <p:nvPicPr>
          <p:cNvPr id="31" name="Picture 27"/>
          <p:cNvPicPr>
            <a:picLocks noChangeAspect="1"/>
          </p:cNvPicPr>
          <p:nvPr/>
        </p:nvPicPr>
        <p:blipFill>
          <a:blip r:embed="rId5"/>
          <a:srcRect/>
          <a:stretch>
            <a:fillRect/>
          </a:stretch>
        </p:blipFill>
        <p:spPr>
          <a:xfrm>
            <a:off x="32076" y="6345940"/>
            <a:ext cx="4698732" cy="3941060"/>
          </a:xfrm>
          <a:prstGeom prst="rect">
            <a:avLst/>
          </a:prstGeom>
        </p:spPr>
      </p:pic>
      <p:pic>
        <p:nvPicPr>
          <p:cNvPr id="32"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47786" y="2990694"/>
            <a:ext cx="2081685" cy="2303676"/>
          </a:xfrm>
          <a:prstGeom prst="rect">
            <a:avLst/>
          </a:prstGeom>
        </p:spPr>
      </p:pic>
      <p:pic>
        <p:nvPicPr>
          <p:cNvPr id="33"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735455" y="1940360"/>
            <a:ext cx="952500" cy="952500"/>
          </a:xfrm>
          <a:prstGeom prst="rect">
            <a:avLst/>
          </a:prstGeom>
        </p:spPr>
      </p:pic>
      <p:pic>
        <p:nvPicPr>
          <p:cNvPr id="34"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708734" y="3654017"/>
            <a:ext cx="1005942" cy="1005942"/>
          </a:xfrm>
          <a:prstGeom prst="rect">
            <a:avLst/>
          </a:prstGeom>
        </p:spPr>
      </p:pic>
      <p:pic>
        <p:nvPicPr>
          <p:cNvPr id="35" name="Picture 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705484" y="5401382"/>
            <a:ext cx="982471" cy="982471"/>
          </a:xfrm>
          <a:prstGeom prst="rect">
            <a:avLst/>
          </a:prstGeom>
        </p:spPr>
      </p:pic>
      <p:pic>
        <p:nvPicPr>
          <p:cNvPr id="36" name="Picture 5"/>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735455" y="7248769"/>
            <a:ext cx="1049631" cy="1049631"/>
          </a:xfrm>
          <a:prstGeom prst="rect">
            <a:avLst/>
          </a:prstGeom>
        </p:spPr>
      </p:pic>
      <p:pic>
        <p:nvPicPr>
          <p:cNvPr id="37" name="Picture 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4288704" y="5202080"/>
            <a:ext cx="4257916" cy="5159381"/>
          </a:xfrm>
          <a:prstGeom prst="rect">
            <a:avLst/>
          </a:prstGeom>
        </p:spPr>
      </p:pic>
      <p:pic>
        <p:nvPicPr>
          <p:cNvPr id="38" name="Picture 10"/>
          <p:cNvPicPr>
            <a:picLocks noChangeAspect="1"/>
          </p:cNvPicPr>
          <p:nvPr/>
        </p:nvPicPr>
        <p:blipFill>
          <a:blip r:embed="rId2"/>
          <a:srcRect/>
          <a:stretch>
            <a:fillRect/>
          </a:stretch>
        </p:blipFill>
        <p:spPr>
          <a:xfrm rot="-865853">
            <a:off x="17326714" y="2875120"/>
            <a:ext cx="1922572" cy="2323350"/>
          </a:xfrm>
          <a:prstGeom prst="rect">
            <a:avLst/>
          </a:prstGeom>
        </p:spPr>
      </p:pic>
      <p:pic>
        <p:nvPicPr>
          <p:cNvPr id="39" name="Picture 11"/>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flipH="1">
            <a:off x="14593455" y="185091"/>
            <a:ext cx="1716972" cy="1755269"/>
          </a:xfrm>
          <a:prstGeom prst="rect">
            <a:avLst/>
          </a:prstGeom>
        </p:spPr>
      </p:pic>
      <p:sp>
        <p:nvSpPr>
          <p:cNvPr id="40" name="TextBox 39"/>
          <p:cNvSpPr txBox="1"/>
          <p:nvPr/>
        </p:nvSpPr>
        <p:spPr>
          <a:xfrm>
            <a:off x="8871561" y="2057768"/>
            <a:ext cx="3756156" cy="830997"/>
          </a:xfrm>
          <a:prstGeom prst="rect">
            <a:avLst/>
          </a:prstGeom>
          <a:noFill/>
        </p:spPr>
        <p:txBody>
          <a:bodyPr wrap="none" rtlCol="0">
            <a:spAutoFit/>
          </a:bodyPr>
          <a:lstStyle/>
          <a:p>
            <a:r>
              <a:rPr lang="vi-VN" sz="4800" b="1" dirty="0" smtClean="0"/>
              <a:t>KHỞI ĐỘNG</a:t>
            </a:r>
            <a:endParaRPr lang="en-US" sz="4800" b="1" dirty="0"/>
          </a:p>
        </p:txBody>
      </p:sp>
      <p:sp>
        <p:nvSpPr>
          <p:cNvPr id="41" name="TextBox 40"/>
          <p:cNvSpPr txBox="1"/>
          <p:nvPr/>
        </p:nvSpPr>
        <p:spPr>
          <a:xfrm>
            <a:off x="8895378" y="3737287"/>
            <a:ext cx="3499676" cy="830997"/>
          </a:xfrm>
          <a:prstGeom prst="rect">
            <a:avLst/>
          </a:prstGeom>
          <a:noFill/>
        </p:spPr>
        <p:txBody>
          <a:bodyPr wrap="none" rtlCol="0">
            <a:spAutoFit/>
          </a:bodyPr>
          <a:lstStyle/>
          <a:p>
            <a:r>
              <a:rPr lang="vi-VN" sz="4800" b="1" dirty="0" smtClean="0"/>
              <a:t>KHÁM PHÁ</a:t>
            </a:r>
            <a:endParaRPr lang="en-US" sz="4800" b="1" dirty="0"/>
          </a:p>
        </p:txBody>
      </p:sp>
      <p:sp>
        <p:nvSpPr>
          <p:cNvPr id="42" name="TextBox 41"/>
          <p:cNvSpPr txBox="1"/>
          <p:nvPr/>
        </p:nvSpPr>
        <p:spPr>
          <a:xfrm>
            <a:off x="8948880" y="5457358"/>
            <a:ext cx="3672800" cy="830997"/>
          </a:xfrm>
          <a:prstGeom prst="rect">
            <a:avLst/>
          </a:prstGeom>
          <a:noFill/>
        </p:spPr>
        <p:txBody>
          <a:bodyPr wrap="none" rtlCol="0">
            <a:spAutoFit/>
          </a:bodyPr>
          <a:lstStyle/>
          <a:p>
            <a:r>
              <a:rPr lang="vi-VN" sz="4800" b="1" dirty="0" smtClean="0"/>
              <a:t>LUYỆN TẬP</a:t>
            </a:r>
            <a:endParaRPr lang="en-US" sz="4800" b="1" dirty="0"/>
          </a:p>
        </p:txBody>
      </p:sp>
      <p:sp>
        <p:nvSpPr>
          <p:cNvPr id="43" name="TextBox 42"/>
          <p:cNvSpPr txBox="1"/>
          <p:nvPr/>
        </p:nvSpPr>
        <p:spPr>
          <a:xfrm>
            <a:off x="8948880" y="7316150"/>
            <a:ext cx="3908442" cy="830997"/>
          </a:xfrm>
          <a:prstGeom prst="rect">
            <a:avLst/>
          </a:prstGeom>
          <a:noFill/>
        </p:spPr>
        <p:txBody>
          <a:bodyPr wrap="none" rtlCol="0">
            <a:spAutoFit/>
          </a:bodyPr>
          <a:lstStyle/>
          <a:p>
            <a:r>
              <a:rPr lang="vi-VN" sz="4800" b="1" dirty="0" smtClean="0"/>
              <a:t>THỰC HÀNH</a:t>
            </a:r>
            <a:endParaRPr lang="en-US" sz="4800" b="1" dirty="0"/>
          </a:p>
        </p:txBody>
      </p:sp>
    </p:spTree>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a:t>
            </a:r>
            <a:r>
              <a:rPr lang="vi-VN" sz="4500" b="1" dirty="0" smtClean="0"/>
              <a:t>.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Rectangle 1"/>
          <p:cNvSpPr/>
          <p:nvPr/>
        </p:nvSpPr>
        <p:spPr>
          <a:xfrm>
            <a:off x="1524000" y="2051388"/>
            <a:ext cx="15062137"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Những nguy cơ người tham gia mạng xã hội có thể đối mặt: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600200" y="7397740"/>
            <a:ext cx="7924800" cy="1708160"/>
          </a:xfrm>
          <a:prstGeom prst="rect">
            <a:avLst/>
          </a:prstGeom>
        </p:spPr>
        <p:txBody>
          <a:bodyPr wrap="square">
            <a:spAutoFit/>
          </a:bodyPr>
          <a:lstStyle/>
          <a:p>
            <a:pPr algn="just">
              <a:lnSpc>
                <a:spcPct val="150000"/>
              </a:lnSpc>
              <a:spcBef>
                <a:spcPts val="300"/>
              </a:spcBef>
              <a:spcAft>
                <a:spcPts val="300"/>
              </a:spcAft>
            </a:pPr>
            <a:r>
              <a:rPr lang="vi-VN" sz="3500" dirty="0">
                <a:solidFill>
                  <a:srgbClr val="000000"/>
                </a:solidFill>
                <a:ea typeface="Calibri" panose="020F0502020204030204" pitchFamily="34" charset="0"/>
                <a:cs typeface="Arial" panose="020B0604020202020204" pitchFamily="34" charset="0"/>
              </a:rPr>
              <a:t>Thông tin không chính xác, không lành mạnh, không phù hợp với lứa tuổi. </a:t>
            </a:r>
          </a:p>
        </p:txBody>
      </p:sp>
      <p:sp>
        <p:nvSpPr>
          <p:cNvPr id="13" name="Rectangle 12"/>
          <p:cNvSpPr/>
          <p:nvPr/>
        </p:nvSpPr>
        <p:spPr>
          <a:xfrm>
            <a:off x="10212903" y="7397740"/>
            <a:ext cx="6581295" cy="1708160"/>
          </a:xfrm>
          <a:prstGeom prst="rect">
            <a:avLst/>
          </a:prstGeom>
        </p:spPr>
        <p:txBody>
          <a:bodyPr wrap="square">
            <a:spAutoFit/>
          </a:bodyPr>
          <a:lstStyle/>
          <a:p>
            <a:pPr algn="just">
              <a:lnSpc>
                <a:spcPct val="150000"/>
              </a:lnSpc>
              <a:spcBef>
                <a:spcPts val="300"/>
              </a:spcBef>
              <a:spcAft>
                <a:spcPts val="300"/>
              </a:spcAft>
            </a:pPr>
            <a:r>
              <a:rPr lang="vi-VN" sz="3500" dirty="0">
                <a:solidFill>
                  <a:srgbClr val="000000"/>
                </a:solidFill>
                <a:ea typeface="Calibri" panose="020F0502020204030204" pitchFamily="34" charset="0"/>
                <a:cs typeface="Arial" panose="020B0604020202020204" pitchFamily="34" charset="0"/>
              </a:rPr>
              <a:t>Tin nhắn rác, lừa đảo, quấy rối, dọa nát, phát tán mã độc.</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538" y="3139910"/>
            <a:ext cx="6526324" cy="3967472"/>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4445" b="14444"/>
          <a:stretch/>
        </p:blipFill>
        <p:spPr>
          <a:xfrm>
            <a:off x="10178267" y="3143150"/>
            <a:ext cx="6504420" cy="3981550"/>
          </a:xfrm>
          <a:prstGeom prst="rect">
            <a:avLst/>
          </a:prstGeom>
        </p:spPr>
      </p:pic>
    </p:spTree>
    <p:extLst>
      <p:ext uri="{BB962C8B-B14F-4D97-AF65-F5344CB8AC3E}">
        <p14:creationId xmlns:p14="http://schemas.microsoft.com/office/powerpoint/2010/main" val="33266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500"/>
                                        <p:tgtEl>
                                          <p:spTgt spid="7"/>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out)">
                                      <p:cBhvr>
                                        <p:cTn id="22" dur="500"/>
                                        <p:tgtEl>
                                          <p:spTgt spid="8"/>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ou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a:t>
            </a:r>
            <a:r>
              <a:rPr lang="vi-VN" sz="4500" b="1" dirty="0" smtClean="0"/>
              <a:t>.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2" name="Rectangle 1"/>
          <p:cNvSpPr/>
          <p:nvPr/>
        </p:nvSpPr>
        <p:spPr>
          <a:xfrm>
            <a:off x="1524000" y="1968393"/>
            <a:ext cx="15062137"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Một số hành vi sử dụng mạng xã hội vào mục đích sai trái:</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015481" y="2790052"/>
            <a:ext cx="8618882" cy="6063198"/>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q"/>
            </a:pPr>
            <a:r>
              <a:rPr lang="en-US" sz="4200" dirty="0" err="1" smtClean="0">
                <a:latin typeface="Arial" panose="020B0604020202020204" pitchFamily="34" charset="0"/>
                <a:ea typeface="Calibri" panose="020F0502020204030204" pitchFamily="34" charset="0"/>
                <a:cs typeface="Arial" panose="020B0604020202020204" pitchFamily="34" charset="0"/>
              </a:rPr>
              <a:t>Cung</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cấp</a:t>
            </a:r>
            <a:r>
              <a:rPr lang="en-US" sz="4200" dirty="0">
                <a:latin typeface="Arial" panose="020B0604020202020204" pitchFamily="34" charset="0"/>
                <a:ea typeface="Calibri" panose="020F0502020204030204" pitchFamily="34" charset="0"/>
                <a:cs typeface="Arial" panose="020B0604020202020204" pitchFamily="34" charset="0"/>
              </a:rPr>
              <a:t>, chia </a:t>
            </a:r>
            <a:r>
              <a:rPr lang="en-US" sz="4200" dirty="0" err="1">
                <a:latin typeface="Arial" panose="020B0604020202020204" pitchFamily="34" charset="0"/>
                <a:ea typeface="Calibri" panose="020F0502020204030204" pitchFamily="34" charset="0"/>
                <a:cs typeface="Arial" panose="020B0604020202020204" pitchFamily="34" charset="0"/>
              </a:rPr>
              <a:t>sẻ</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thông</a:t>
            </a:r>
            <a:r>
              <a:rPr lang="en-US" sz="4200" dirty="0">
                <a:latin typeface="Arial" panose="020B0604020202020204" pitchFamily="34" charset="0"/>
                <a:ea typeface="Calibri" panose="020F0502020204030204" pitchFamily="34" charset="0"/>
                <a:cs typeface="Arial" panose="020B0604020202020204" pitchFamily="34" charset="0"/>
              </a:rPr>
              <a:t> tin </a:t>
            </a:r>
            <a:r>
              <a:rPr lang="en-US" sz="4200" dirty="0" err="1">
                <a:latin typeface="Arial" panose="020B0604020202020204" pitchFamily="34" charset="0"/>
                <a:ea typeface="Calibri" panose="020F0502020204030204" pitchFamily="34" charset="0"/>
                <a:cs typeface="Arial" panose="020B0604020202020204" pitchFamily="34" charset="0"/>
              </a:rPr>
              <a:t>giả</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mạo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sai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sự</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thật</a:t>
            </a:r>
            <a:r>
              <a:rPr lang="en-US" sz="42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Bef>
                <a:spcPts val="300"/>
              </a:spcBef>
              <a:spcAft>
                <a:spcPts val="300"/>
              </a:spcAft>
              <a:buFont typeface="Wingdings" panose="05000000000000000000" pitchFamily="2" charset="2"/>
              <a:buChar char="q"/>
            </a:pPr>
            <a:r>
              <a:rPr lang="en-US" sz="4200" dirty="0" err="1" smtClean="0">
                <a:latin typeface="Arial" panose="020B0604020202020204" pitchFamily="34" charset="0"/>
                <a:ea typeface="Calibri" panose="020F0502020204030204" pitchFamily="34" charset="0"/>
                <a:cs typeface="Arial" panose="020B0604020202020204" pitchFamily="34" charset="0"/>
              </a:rPr>
              <a:t>Xuyên</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tạc</a:t>
            </a:r>
            <a:r>
              <a:rPr lang="en-US" sz="4200" dirty="0">
                <a:latin typeface="Arial" panose="020B0604020202020204" pitchFamily="34" charset="0"/>
                <a:ea typeface="Calibri" panose="020F0502020204030204" pitchFamily="34" charset="0"/>
                <a:cs typeface="Arial" panose="020B0604020202020204" pitchFamily="34" charset="0"/>
              </a:rPr>
              <a:t>, làm </a:t>
            </a:r>
            <a:r>
              <a:rPr lang="en-US" sz="4200" dirty="0" err="1">
                <a:latin typeface="Arial" panose="020B0604020202020204" pitchFamily="34" charset="0"/>
                <a:ea typeface="Calibri" panose="020F0502020204030204" pitchFamily="34" charset="0"/>
                <a:cs typeface="Arial" panose="020B0604020202020204" pitchFamily="34" charset="0"/>
              </a:rPr>
              <a:t>hạ</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uy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tín</a:t>
            </a:r>
            <a:r>
              <a:rPr lang="en-US" sz="4200" dirty="0">
                <a:latin typeface="Arial" panose="020B0604020202020204" pitchFamily="34" charset="0"/>
                <a:ea typeface="Calibri" panose="020F0502020204030204" pitchFamily="34" charset="0"/>
                <a:cs typeface="Arial" panose="020B0604020202020204" pitchFamily="34" charset="0"/>
              </a:rPr>
              <a:t> của cơ </a:t>
            </a:r>
            <a:r>
              <a:rPr lang="en-US" sz="4200" dirty="0" err="1">
                <a:latin typeface="Arial" panose="020B0604020202020204" pitchFamily="34" charset="0"/>
                <a:ea typeface="Calibri" panose="020F0502020204030204" pitchFamily="34" charset="0"/>
                <a:cs typeface="Arial" panose="020B0604020202020204" pitchFamily="34" charset="0"/>
              </a:rPr>
              <a:t>quan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tổ</a:t>
            </a:r>
            <a:r>
              <a:rPr lang="en-US" sz="4200" dirty="0">
                <a:latin typeface="Arial" panose="020B0604020202020204" pitchFamily="34" charset="0"/>
                <a:ea typeface="Calibri" panose="020F0502020204030204" pitchFamily="34" charset="0"/>
                <a:cs typeface="Arial" panose="020B0604020202020204" pitchFamily="34" charset="0"/>
              </a:rPr>
              <a:t> chức, </a:t>
            </a:r>
            <a:r>
              <a:rPr lang="en-US" sz="4200" dirty="0" err="1">
                <a:latin typeface="Arial" panose="020B0604020202020204" pitchFamily="34" charset="0"/>
                <a:ea typeface="Calibri" panose="020F0502020204030204" pitchFamily="34" charset="0"/>
                <a:cs typeface="Arial" panose="020B0604020202020204" pitchFamily="34" charset="0"/>
              </a:rPr>
              <a:t>cá</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Bef>
                <a:spcPts val="300"/>
              </a:spcBef>
              <a:spcAft>
                <a:spcPts val="300"/>
              </a:spcAft>
              <a:buFont typeface="Wingdings" panose="05000000000000000000" pitchFamily="2" charset="2"/>
              <a:buChar char="q"/>
            </a:pPr>
            <a:r>
              <a:rPr lang="en-US" sz="4200" dirty="0" err="1" smtClean="0">
                <a:latin typeface="Arial" panose="020B0604020202020204" pitchFamily="34" charset="0"/>
                <a:ea typeface="Calibri" panose="020F0502020204030204" pitchFamily="34" charset="0"/>
                <a:cs typeface="Arial" panose="020B0604020202020204" pitchFamily="34" charset="0"/>
              </a:rPr>
              <a:t>Quảng</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cáo</a:t>
            </a:r>
            <a:r>
              <a:rPr lang="en-US" sz="4200" dirty="0">
                <a:latin typeface="Arial" panose="020B0604020202020204" pitchFamily="34" charset="0"/>
                <a:ea typeface="Calibri" panose="020F0502020204030204" pitchFamily="34" charset="0"/>
                <a:cs typeface="Arial" panose="020B0604020202020204" pitchFamily="34" charset="0"/>
              </a:rPr>
              <a:t>, chia </a:t>
            </a:r>
            <a:r>
              <a:rPr lang="en-US" sz="4200" dirty="0" err="1">
                <a:latin typeface="Arial" panose="020B0604020202020204" pitchFamily="34" charset="0"/>
                <a:ea typeface="Calibri" panose="020F0502020204030204" pitchFamily="34" charset="0"/>
                <a:cs typeface="Arial" panose="020B0604020202020204" pitchFamily="34" charset="0"/>
              </a:rPr>
              <a:t>sẻ</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thông</a:t>
            </a:r>
            <a:r>
              <a:rPr lang="en-US" sz="4200" dirty="0">
                <a:latin typeface="Arial" panose="020B0604020202020204" pitchFamily="34" charset="0"/>
                <a:ea typeface="Calibri" panose="020F0502020204030204" pitchFamily="34" charset="0"/>
                <a:cs typeface="Arial" panose="020B0604020202020204" pitchFamily="34" charset="0"/>
              </a:rPr>
              <a:t> tin, </a:t>
            </a:r>
            <a:r>
              <a:rPr lang="en-US" sz="4200" dirty="0" err="1">
                <a:latin typeface="Arial" panose="020B0604020202020204" pitchFamily="34" charset="0"/>
                <a:ea typeface="Calibri" panose="020F0502020204030204" pitchFamily="34" charset="0"/>
                <a:cs typeface="Arial" panose="020B0604020202020204" pitchFamily="34" charset="0"/>
              </a:rPr>
              <a:t>hình</a:t>
            </a:r>
            <a:r>
              <a:rPr lang="en-US" sz="4200" dirty="0">
                <a:latin typeface="Arial" panose="020B0604020202020204" pitchFamily="34" charset="0"/>
                <a:ea typeface="Calibri" panose="020F0502020204030204" pitchFamily="34" charset="0"/>
                <a:cs typeface="Arial" panose="020B0604020202020204" pitchFamily="34" charset="0"/>
              </a:rPr>
              <a:t> ảnh hàng hóa bị </a:t>
            </a:r>
            <a:r>
              <a:rPr lang="en-US" sz="4200" dirty="0" err="1">
                <a:latin typeface="Arial" panose="020B0604020202020204" pitchFamily="34" charset="0"/>
                <a:ea typeface="Calibri" panose="020F0502020204030204" pitchFamily="34" charset="0"/>
                <a:cs typeface="Arial" panose="020B0604020202020204" pitchFamily="34" charset="0"/>
              </a:rPr>
              <a:t>cấm</a:t>
            </a:r>
            <a:r>
              <a:rPr lang="en-US" sz="4200" dirty="0" smtClean="0">
                <a:latin typeface="Arial" panose="020B0604020202020204" pitchFamily="34" charset="0"/>
                <a:ea typeface="Calibri" panose="020F0502020204030204" pitchFamily="34" charset="0"/>
                <a:cs typeface="Arial" panose="020B0604020202020204" pitchFamily="34" charset="0"/>
              </a:rPr>
              <a:t>.</a:t>
            </a:r>
            <a:r>
              <a:rPr lang="vi-VN" sz="4200" dirty="0" smtClean="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6654" y="3161826"/>
            <a:ext cx="7061302" cy="5691424"/>
          </a:xfrm>
          <a:prstGeom prst="rect">
            <a:avLst/>
          </a:prstGeom>
        </p:spPr>
      </p:pic>
    </p:spTree>
    <p:extLst>
      <p:ext uri="{BB962C8B-B14F-4D97-AF65-F5344CB8AC3E}">
        <p14:creationId xmlns:p14="http://schemas.microsoft.com/office/powerpoint/2010/main" val="37207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outHorizontal)">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a:t>
            </a:r>
            <a:r>
              <a:rPr lang="vi-VN" sz="4500" b="1" dirty="0" smtClean="0"/>
              <a:t>.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0" name="Rectangle 9"/>
          <p:cNvSpPr/>
          <p:nvPr/>
        </p:nvSpPr>
        <p:spPr>
          <a:xfrm>
            <a:off x="4156991" y="1841408"/>
            <a:ext cx="10113666"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Ø"/>
            </a:pPr>
            <a:r>
              <a:rPr lang="vi-VN"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hảo</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cặp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đôi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573042" y="2580072"/>
            <a:ext cx="15281564" cy="6217087"/>
          </a:xfrm>
          <a:prstGeom prst="rect">
            <a:avLst/>
          </a:prstGeom>
        </p:spPr>
        <p:txBody>
          <a:bodyPr wrap="square">
            <a:spAutoFit/>
          </a:bodyPr>
          <a:lstStyle/>
          <a:p>
            <a:pPr algn="just">
              <a:lnSpc>
                <a:spcPct val="150000"/>
              </a:lnSpc>
              <a:spcBef>
                <a:spcPts val="300"/>
              </a:spcBef>
              <a:spcAft>
                <a:spcPts val="300"/>
              </a:spcAft>
            </a:pP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1.</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hạn</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chế</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phú</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nhắn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rác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lừa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đảo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dọa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nạt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xúc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thật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phù</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lứa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tuổi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D.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hỏi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nghiệm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7" name="Oval 6"/>
          <p:cNvSpPr/>
          <p:nvPr/>
        </p:nvSpPr>
        <p:spPr>
          <a:xfrm>
            <a:off x="1524000" y="485076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24000" y="5873406"/>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3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7"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a:t>
            </a:r>
            <a:r>
              <a:rPr lang="vi-VN" sz="4500" b="1" dirty="0" smtClean="0"/>
              <a:t>.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10" name="Rectangle 9"/>
          <p:cNvSpPr/>
          <p:nvPr/>
        </p:nvSpPr>
        <p:spPr>
          <a:xfrm>
            <a:off x="4156991" y="1841408"/>
            <a:ext cx="10113666"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Ø"/>
            </a:pPr>
            <a:r>
              <a:rPr lang="vi-VN"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hảo</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luận</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cặp</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đôi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1573042" y="2580072"/>
            <a:ext cx="15281564" cy="5943422"/>
          </a:xfrm>
          <a:prstGeom prst="rect">
            <a:avLst/>
          </a:prstGeom>
        </p:spPr>
        <p:txBody>
          <a:bodyPr wrap="square">
            <a:spAutoFit/>
          </a:bodyPr>
          <a:lstStyle/>
          <a:p>
            <a:pPr algn="just">
              <a:lnSpc>
                <a:spcPct val="150000"/>
              </a:lnSpc>
              <a:spcBef>
                <a:spcPts val="300"/>
              </a:spcBef>
              <a:spcAft>
                <a:spcPts val="300"/>
              </a:spcAft>
            </a:pPr>
            <a:r>
              <a:rPr lang="fr-FR" sz="4200" b="1"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2</a:t>
            </a:r>
            <a:r>
              <a:rPr lang="fr-FR" sz="42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a:solidFill>
                  <a:srgbClr val="000000"/>
                </a:solidFill>
                <a:ea typeface="Calibri" panose="020F0502020204030204" pitchFamily="34" charset="0"/>
                <a:cs typeface="Arial" panose="020B0604020202020204" pitchFamily="34" charset="0"/>
              </a:rPr>
              <a:t>Em hãy nêu những hậu quả xảy ra khi:</a:t>
            </a:r>
          </a:p>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a) Sử dụng mạng xã hội để nhắn tin quấy rối, đe dọa, xúc phạm người khác.</a:t>
            </a:r>
          </a:p>
          <a:p>
            <a:pPr algn="just">
              <a:lnSpc>
                <a:spcPct val="150000"/>
              </a:lnSpc>
              <a:spcBef>
                <a:spcPts val="300"/>
              </a:spcBef>
              <a:spcAft>
                <a:spcPts val="300"/>
              </a:spcAft>
            </a:pPr>
            <a:r>
              <a:rPr lang="vi-VN" sz="4200" dirty="0">
                <a:solidFill>
                  <a:srgbClr val="000000"/>
                </a:solidFill>
                <a:ea typeface="Calibri" panose="020F0502020204030204" pitchFamily="34" charset="0"/>
                <a:cs typeface="Arial" panose="020B0604020202020204" pitchFamily="34" charset="0"/>
              </a:rPr>
              <a:t>b) Thực hiện hành vi cắt, ghép hình ảnh, thông tin để đăng tải trên mạng xã hội nhằm mục đích gây hiểu lầm, bôi nhọ, nói xấu người khác.</a:t>
            </a:r>
          </a:p>
        </p:txBody>
      </p:sp>
    </p:spTree>
    <p:extLst>
      <p:ext uri="{BB962C8B-B14F-4D97-AF65-F5344CB8AC3E}">
        <p14:creationId xmlns:p14="http://schemas.microsoft.com/office/powerpoint/2010/main" val="30864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495300"/>
            <a:ext cx="16916400" cy="95250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524000" y="952500"/>
            <a:ext cx="8905002" cy="784830"/>
          </a:xfrm>
          <a:prstGeom prst="rect">
            <a:avLst/>
          </a:prstGeom>
          <a:noFill/>
        </p:spPr>
        <p:txBody>
          <a:bodyPr wrap="none" rtlCol="0">
            <a:spAutoFit/>
          </a:bodyPr>
          <a:lstStyle/>
          <a:p>
            <a:r>
              <a:rPr lang="vi-VN" sz="4500" b="1" dirty="0"/>
              <a:t>3</a:t>
            </a:r>
            <a:r>
              <a:rPr lang="vi-VN" sz="4500" b="1" dirty="0" smtClean="0"/>
              <a:t>. Tính hai mặt của mạng xã hội</a:t>
            </a:r>
            <a:endParaRPr lang="en-US" sz="4500" b="1" dirty="0"/>
          </a:p>
        </p:txBody>
      </p:sp>
      <p:pic>
        <p:nvPicPr>
          <p:cNvPr id="11" name="Picture 8"/>
          <p:cNvPicPr>
            <a:picLocks noChangeAspect="1"/>
          </p:cNvPicPr>
          <p:nvPr/>
        </p:nvPicPr>
        <p:blipFill>
          <a:blip r:embed="rId3"/>
          <a:srcRect/>
          <a:stretch>
            <a:fillRect/>
          </a:stretch>
        </p:blipFill>
        <p:spPr>
          <a:xfrm rot="-10800000">
            <a:off x="16682687" y="8660957"/>
            <a:ext cx="1444777" cy="1419494"/>
          </a:xfrm>
          <a:prstGeom prst="rect">
            <a:avLst/>
          </a:prstGeom>
        </p:spPr>
      </p:pic>
      <p:pic>
        <p:nvPicPr>
          <p:cNvPr id="12" name="Picture 10"/>
          <p:cNvPicPr>
            <a:picLocks noChangeAspect="1"/>
          </p:cNvPicPr>
          <p:nvPr/>
        </p:nvPicPr>
        <p:blipFill>
          <a:blip r:embed="rId3"/>
          <a:srcRect/>
          <a:stretch>
            <a:fillRect/>
          </a:stretch>
        </p:blipFill>
        <p:spPr>
          <a:xfrm>
            <a:off x="225491" y="267403"/>
            <a:ext cx="1728802" cy="1698548"/>
          </a:xfrm>
          <a:prstGeom prst="rect">
            <a:avLst/>
          </a:prstGeom>
        </p:spPr>
      </p:pic>
      <p:sp>
        <p:nvSpPr>
          <p:cNvPr id="3" name="Rectangle 2"/>
          <p:cNvSpPr/>
          <p:nvPr/>
        </p:nvSpPr>
        <p:spPr>
          <a:xfrm>
            <a:off x="1524000" y="1706611"/>
            <a:ext cx="1905000" cy="1061829"/>
          </a:xfrm>
          <a:prstGeom prst="rect">
            <a:avLst/>
          </a:prstGeom>
        </p:spPr>
        <p:txBody>
          <a:bodyPr wrap="square">
            <a:spAutoFit/>
          </a:bodyPr>
          <a:lstStyle/>
          <a:p>
            <a:pPr algn="just">
              <a:lnSpc>
                <a:spcPct val="150000"/>
              </a:lnSpc>
              <a:spcBef>
                <a:spcPts val="300"/>
              </a:spcBef>
              <a:spcAft>
                <a:spcPts val="300"/>
              </a:spcAft>
            </a:pPr>
            <a:r>
              <a:rPr lang="fr-FR" sz="4200" b="1"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2</a:t>
            </a:r>
            <a:r>
              <a:rPr lang="fr-FR" sz="42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4200" dirty="0">
              <a:solidFill>
                <a:srgbClr val="000000"/>
              </a:solidFill>
              <a:ea typeface="Calibri" panose="020F0502020204030204" pitchFamily="34" charset="0"/>
              <a:cs typeface="Arial" panose="020B0604020202020204" pitchFamily="34" charset="0"/>
            </a:endParaRPr>
          </a:p>
        </p:txBody>
      </p:sp>
      <p:sp>
        <p:nvSpPr>
          <p:cNvPr id="2" name="Rectangle 1"/>
          <p:cNvSpPr/>
          <p:nvPr/>
        </p:nvSpPr>
        <p:spPr>
          <a:xfrm>
            <a:off x="1537855" y="2720062"/>
            <a:ext cx="15144832" cy="4047262"/>
          </a:xfrm>
          <a:prstGeom prst="rect">
            <a:avLst/>
          </a:prstGeom>
        </p:spPr>
        <p:txBody>
          <a:bodyPr wrap="square">
            <a:spAutoFit/>
          </a:bodyPr>
          <a:lstStyle/>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pháp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luật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hoặc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pháp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luật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phạt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20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triệu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đồng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868" y="6594599"/>
            <a:ext cx="9024805" cy="3431741"/>
          </a:xfrm>
          <a:prstGeom prst="rect">
            <a:avLst/>
          </a:prstGeom>
        </p:spPr>
      </p:pic>
    </p:spTree>
    <p:extLst>
      <p:ext uri="{BB962C8B-B14F-4D97-AF65-F5344CB8AC3E}">
        <p14:creationId xmlns:p14="http://schemas.microsoft.com/office/powerpoint/2010/main" val="4991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grpSp>
        <p:nvGrpSpPr>
          <p:cNvPr id="35" name="Group 35"/>
          <p:cNvGrpSpPr/>
          <p:nvPr/>
        </p:nvGrpSpPr>
        <p:grpSpPr>
          <a:xfrm>
            <a:off x="5085094" y="321697"/>
            <a:ext cx="7364552" cy="2007456"/>
            <a:chOff x="0" y="0"/>
            <a:chExt cx="20903018" cy="3393508"/>
          </a:xfrm>
        </p:grpSpPr>
        <p:grpSp>
          <p:nvGrpSpPr>
            <p:cNvPr id="36" name="Group 36"/>
            <p:cNvGrpSpPr/>
            <p:nvPr/>
          </p:nvGrpSpPr>
          <p:grpSpPr>
            <a:xfrm>
              <a:off x="0" y="0"/>
              <a:ext cx="20903018" cy="3393508"/>
              <a:chOff x="0" y="0"/>
              <a:chExt cx="7324875" cy="1189159"/>
            </a:xfrm>
          </p:grpSpPr>
          <p:sp>
            <p:nvSpPr>
              <p:cNvPr id="37" name="Freeform 37"/>
              <p:cNvSpPr/>
              <p:nvPr/>
            </p:nvSpPr>
            <p:spPr>
              <a:xfrm>
                <a:off x="0" y="-4073"/>
                <a:ext cx="7331265" cy="1195762"/>
              </a:xfrm>
              <a:custGeom>
                <a:avLst/>
                <a:gdLst/>
                <a:ahLst/>
                <a:cxnLst/>
                <a:rect l="l" t="t" r="r" b="b"/>
                <a:pathLst>
                  <a:path w="7331265" h="1195762">
                    <a:moveTo>
                      <a:pt x="6703488" y="1141284"/>
                    </a:moveTo>
                    <a:cubicBezTo>
                      <a:pt x="6703488" y="1141284"/>
                      <a:pt x="5972613" y="1195762"/>
                      <a:pt x="5019709" y="1193141"/>
                    </a:cubicBezTo>
                    <a:cubicBezTo>
                      <a:pt x="2860643" y="1190978"/>
                      <a:pt x="1057074" y="1183154"/>
                      <a:pt x="1057074" y="1183154"/>
                    </a:cubicBezTo>
                    <a:cubicBezTo>
                      <a:pt x="812932" y="1174319"/>
                      <a:pt x="449110" y="1153089"/>
                      <a:pt x="282371" y="1094912"/>
                    </a:cubicBezTo>
                    <a:cubicBezTo>
                      <a:pt x="4469" y="997948"/>
                      <a:pt x="0" y="824670"/>
                      <a:pt x="0" y="628061"/>
                    </a:cubicBezTo>
                    <a:lnTo>
                      <a:pt x="0" y="628060"/>
                    </a:lnTo>
                    <a:cubicBezTo>
                      <a:pt x="8536" y="491230"/>
                      <a:pt x="0" y="345608"/>
                      <a:pt x="77597" y="223930"/>
                    </a:cubicBezTo>
                    <a:cubicBezTo>
                      <a:pt x="217372" y="4759"/>
                      <a:pt x="519255" y="4073"/>
                      <a:pt x="937909" y="4073"/>
                    </a:cubicBezTo>
                    <a:cubicBezTo>
                      <a:pt x="937909" y="4073"/>
                      <a:pt x="1954719" y="15681"/>
                      <a:pt x="4223589" y="7673"/>
                    </a:cubicBezTo>
                    <a:cubicBezTo>
                      <a:pt x="5753685" y="0"/>
                      <a:pt x="6470419" y="6979"/>
                      <a:pt x="6470419" y="6979"/>
                    </a:cubicBezTo>
                    <a:cubicBezTo>
                      <a:pt x="6838726" y="14458"/>
                      <a:pt x="6976986" y="42638"/>
                      <a:pt x="7174726" y="165219"/>
                    </a:cubicBezTo>
                    <a:cubicBezTo>
                      <a:pt x="7325744" y="258836"/>
                      <a:pt x="7331265" y="476157"/>
                      <a:pt x="7322125" y="628060"/>
                    </a:cubicBezTo>
                    <a:lnTo>
                      <a:pt x="7322125" y="628061"/>
                    </a:lnTo>
                    <a:cubicBezTo>
                      <a:pt x="7322124" y="942635"/>
                      <a:pt x="7279340" y="1091222"/>
                      <a:pt x="6703488" y="1141284"/>
                    </a:cubicBezTo>
                    <a:close/>
                  </a:path>
                </a:pathLst>
              </a:custGeom>
              <a:solidFill>
                <a:srgbClr val="FFFFFF"/>
              </a:solidFill>
            </p:spPr>
          </p:sp>
        </p:grpSp>
        <p:sp>
          <p:nvSpPr>
            <p:cNvPr id="39" name="TextBox 39"/>
            <p:cNvSpPr txBox="1"/>
            <p:nvPr/>
          </p:nvSpPr>
          <p:spPr>
            <a:xfrm>
              <a:off x="472203" y="688445"/>
              <a:ext cx="19463623" cy="1403292"/>
            </a:xfrm>
            <a:prstGeom prst="rect">
              <a:avLst/>
            </a:prstGeom>
          </p:spPr>
          <p:txBody>
            <a:bodyPr lIns="0" tIns="0" rIns="0" bIns="0" rtlCol="0" anchor="t">
              <a:spAutoFit/>
            </a:bodyPr>
            <a:lstStyle/>
            <a:p>
              <a:pPr algn="ctr">
                <a:lnSpc>
                  <a:spcPts val="9000"/>
                </a:lnSpc>
              </a:pPr>
              <a:r>
                <a:rPr lang="en-US"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grpSp>
      <p:pic>
        <p:nvPicPr>
          <p:cNvPr id="50"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1366018">
            <a:off x="11503075" y="1375941"/>
            <a:ext cx="1558805" cy="1085318"/>
          </a:xfrm>
          <a:prstGeom prst="rect">
            <a:avLst/>
          </a:prstGeom>
        </p:spPr>
      </p:pic>
      <p:pic>
        <p:nvPicPr>
          <p:cNvPr id="53" name="Picture 25"/>
          <p:cNvPicPr>
            <a:picLocks noChangeAspect="1"/>
          </p:cNvPicPr>
          <p:nvPr/>
        </p:nvPicPr>
        <p:blipFill>
          <a:blip r:embed="rId28"/>
          <a:srcRect/>
          <a:stretch>
            <a:fillRect/>
          </a:stretch>
        </p:blipFill>
        <p:spPr>
          <a:xfrm>
            <a:off x="3892785" y="-329732"/>
            <a:ext cx="1551807" cy="1875295"/>
          </a:xfrm>
          <a:prstGeom prst="rect">
            <a:avLst/>
          </a:prstGeom>
        </p:spPr>
      </p:pic>
      <p:pic>
        <p:nvPicPr>
          <p:cNvPr id="54" name="Picture 8"/>
          <p:cNvPicPr>
            <a:picLocks noChangeAspect="1"/>
          </p:cNvPicPr>
          <p:nvPr/>
        </p:nvPicPr>
        <p:blipFill>
          <a:blip r:embed="rId29"/>
          <a:srcRect/>
          <a:stretch>
            <a:fillRect/>
          </a:stretch>
        </p:blipFill>
        <p:spPr>
          <a:xfrm rot="-10800000">
            <a:off x="16764000" y="8829406"/>
            <a:ext cx="1444777" cy="1419494"/>
          </a:xfrm>
          <a:prstGeom prst="rect">
            <a:avLst/>
          </a:prstGeom>
        </p:spPr>
      </p:pic>
      <p:pic>
        <p:nvPicPr>
          <p:cNvPr id="55" name="Picture 10"/>
          <p:cNvPicPr>
            <a:picLocks noChangeAspect="1"/>
          </p:cNvPicPr>
          <p:nvPr/>
        </p:nvPicPr>
        <p:blipFill>
          <a:blip r:embed="rId29"/>
          <a:srcRect/>
          <a:stretch>
            <a:fillRect/>
          </a:stretch>
        </p:blipFill>
        <p:spPr>
          <a:xfrm>
            <a:off x="471490" y="634876"/>
            <a:ext cx="1728802" cy="1698548"/>
          </a:xfrm>
          <a:prstGeom prst="rect">
            <a:avLst/>
          </a:prstGeom>
        </p:spPr>
      </p:pic>
      <p:pic>
        <p:nvPicPr>
          <p:cNvPr id="56" name="Picture 9"/>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64000" y="1852175"/>
            <a:ext cx="2081685" cy="2303676"/>
          </a:xfrm>
          <a:prstGeom prst="rect">
            <a:avLst/>
          </a:prstGeom>
        </p:spPr>
      </p:pic>
      <p:sp>
        <p:nvSpPr>
          <p:cNvPr id="57" name="Rectangle 56"/>
          <p:cNvSpPr/>
          <p:nvPr/>
        </p:nvSpPr>
        <p:spPr>
          <a:xfrm>
            <a:off x="1555473" y="2333424"/>
            <a:ext cx="14249400" cy="6401753"/>
          </a:xfrm>
          <a:prstGeom prst="rect">
            <a:avLst/>
          </a:prstGeom>
        </p:spPr>
        <p:txBody>
          <a:bodyPr wrap="square">
            <a:spAutoFit/>
          </a:bodyPr>
          <a:lstStyle/>
          <a:p>
            <a:pPr marL="685800" indent="-685800" algn="just">
              <a:lnSpc>
                <a:spcPct val="150000"/>
              </a:lnSpc>
              <a:spcBef>
                <a:spcPts val="300"/>
              </a:spcBef>
              <a:spcAft>
                <a:spcPts val="300"/>
              </a:spcAft>
              <a:buFont typeface="Wingdings" panose="05000000000000000000" pitchFamily="2" charset="2"/>
              <a:buChar char="q"/>
            </a:pPr>
            <a:r>
              <a:rPr lang="vi-VN" sz="4500" dirty="0" smtClean="0">
                <a:solidFill>
                  <a:srgbClr val="000000"/>
                </a:solidFill>
                <a:ea typeface="Calibri" panose="020F0502020204030204" pitchFamily="34" charset="0"/>
                <a:cs typeface="Arial" panose="020B0604020202020204" pitchFamily="34" charset="0"/>
              </a:rPr>
              <a:t>Sử </a:t>
            </a:r>
            <a:r>
              <a:rPr lang="vi-VN" sz="4500" dirty="0">
                <a:solidFill>
                  <a:srgbClr val="000000"/>
                </a:solidFill>
                <a:ea typeface="Calibri" panose="020F0502020204030204" pitchFamily="34" charset="0"/>
                <a:cs typeface="Arial" panose="020B0604020202020204" pitchFamily="34" charset="0"/>
              </a:rPr>
              <a:t>dụng thông tin vào mục đích sai trái, chia sẻ thông tin sai trái, chia sẻ thông tin sai trái, thông tin từ nguồn không tin cậy, có thể gây hại cho chính người khác và bản thân.</a:t>
            </a:r>
          </a:p>
          <a:p>
            <a:pPr marL="685800" indent="-685800" algn="just">
              <a:lnSpc>
                <a:spcPct val="150000"/>
              </a:lnSpc>
              <a:spcBef>
                <a:spcPts val="300"/>
              </a:spcBef>
              <a:spcAft>
                <a:spcPts val="300"/>
              </a:spcAft>
              <a:buFont typeface="Wingdings" panose="05000000000000000000" pitchFamily="2" charset="2"/>
              <a:buChar char="q"/>
            </a:pPr>
            <a:r>
              <a:rPr lang="vi-VN" sz="4500" dirty="0" smtClean="0">
                <a:solidFill>
                  <a:srgbClr val="000000"/>
                </a:solidFill>
                <a:ea typeface="Calibri" panose="020F0502020204030204" pitchFamily="34" charset="0"/>
                <a:cs typeface="Arial" panose="020B0604020202020204" pitchFamily="34" charset="0"/>
              </a:rPr>
              <a:t>Cần </a:t>
            </a:r>
            <a:r>
              <a:rPr lang="vi-VN" sz="4500" dirty="0">
                <a:solidFill>
                  <a:srgbClr val="000000"/>
                </a:solidFill>
                <a:ea typeface="Calibri" panose="020F0502020204030204" pitchFamily="34" charset="0"/>
                <a:cs typeface="Arial" panose="020B0604020202020204" pitchFamily="34" charset="0"/>
              </a:rPr>
              <a:t>tuân thủ các quy định khi sử dụng mạng xã hội và các kênh trao đổi thông tin trên Internet. </a:t>
            </a:r>
          </a:p>
        </p:txBody>
      </p:sp>
      <p:pic>
        <p:nvPicPr>
          <p:cNvPr id="3" name="Picture 2"/>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2649200" y="6896101"/>
            <a:ext cx="6004922" cy="3833542"/>
          </a:xfrm>
          <a:prstGeom prst="rect">
            <a:avLst/>
          </a:prstGeom>
        </p:spPr>
      </p:pic>
    </p:spTree>
    <p:extLst>
      <p:ext uri="{BB962C8B-B14F-4D97-AF65-F5344CB8AC3E}">
        <p14:creationId xmlns:p14="http://schemas.microsoft.com/office/powerpoint/2010/main" val="23607961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ACDCC"/>
        </a:solidFill>
        <a:effectLst/>
      </p:bgPr>
    </p:bg>
    <p:spTree>
      <p:nvGrpSpPr>
        <p:cNvPr id="1" name=""/>
        <p:cNvGrpSpPr/>
        <p:nvPr/>
      </p:nvGrpSpPr>
      <p:grpSpPr>
        <a:xfrm>
          <a:off x="0" y="0"/>
          <a:ext cx="0" cy="0"/>
          <a:chOff x="0" y="0"/>
          <a:chExt cx="0" cy="0"/>
        </a:xfrm>
      </p:grpSpPr>
      <p:sp>
        <p:nvSpPr>
          <p:cNvPr id="2" name="AutoShape 2"/>
          <p:cNvSpPr/>
          <p:nvPr/>
        </p:nvSpPr>
        <p:spPr>
          <a:xfrm>
            <a:off x="685800" y="647700"/>
            <a:ext cx="16916400" cy="9144000"/>
          </a:xfrm>
          <a:prstGeom prst="rect">
            <a:avLst/>
          </a:prstGeom>
          <a:solidFill>
            <a:srgbClr val="FFFFFF"/>
          </a:solidFill>
        </p:spPr>
      </p:sp>
      <p:sp>
        <p:nvSpPr>
          <p:cNvPr id="29" name="TextBox 28"/>
          <p:cNvSpPr txBox="1"/>
          <p:nvPr/>
        </p:nvSpPr>
        <p:spPr>
          <a:xfrm>
            <a:off x="6553200" y="800100"/>
            <a:ext cx="4953000" cy="1077218"/>
          </a:xfrm>
          <a:prstGeom prst="rect">
            <a:avLst/>
          </a:prstGeom>
          <a:noFill/>
        </p:spPr>
        <p:txBody>
          <a:bodyPr wrap="square" rtlCol="0">
            <a:spAutoFit/>
          </a:bodyPr>
          <a:lstStyle/>
          <a:p>
            <a:pPr algn="ctr"/>
            <a:r>
              <a:rPr lang="vi-VN" sz="6400" b="1" dirty="0" smtClean="0">
                <a:solidFill>
                  <a:srgbClr val="FF0000"/>
                </a:solidFill>
              </a:rPr>
              <a:t>LUYỆN TẬP</a:t>
            </a:r>
            <a:endParaRPr lang="en-US" sz="6400" b="1" dirty="0">
              <a:solidFill>
                <a:srgbClr val="FF0000"/>
              </a:solidFill>
            </a:endParaRPr>
          </a:p>
        </p:txBody>
      </p:sp>
      <p:sp>
        <p:nvSpPr>
          <p:cNvPr id="30" name="Rectangle 29"/>
          <p:cNvSpPr/>
          <p:nvPr/>
        </p:nvSpPr>
        <p:spPr>
          <a:xfrm>
            <a:off x="1771650" y="1764058"/>
            <a:ext cx="15030450" cy="7879080"/>
          </a:xfrm>
          <a:prstGeom prst="rect">
            <a:avLst/>
          </a:prstGeom>
        </p:spPr>
        <p:txBody>
          <a:bodyPr wrap="square">
            <a:spAutoFit/>
          </a:bodyPr>
          <a:lstStyle/>
          <a:p>
            <a:pPr algn="just">
              <a:lnSpc>
                <a:spcPct val="150000"/>
              </a:lnSpc>
              <a:spcBef>
                <a:spcPts val="300"/>
              </a:spcBef>
              <a:spcAft>
                <a:spcPts val="300"/>
              </a:spcAft>
            </a:pP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1</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kiếm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B. Cho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phép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đăng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tải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cộng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trực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tuyến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video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C. Cung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cụ</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nhóm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D. Cho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phép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xem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website</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1" name="Picture 4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a:stretch>
            <a:fillRect/>
          </a:stretch>
        </p:blipFill>
        <p:spPr>
          <a:xfrm>
            <a:off x="796789" y="3619500"/>
            <a:ext cx="974861" cy="914596"/>
          </a:xfrm>
          <a:prstGeom prst="rect">
            <a:avLst/>
          </a:prstGeom>
        </p:spPr>
      </p:pic>
      <p:pic>
        <p:nvPicPr>
          <p:cNvPr id="32" name="Picture 4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a:stretch>
            <a:fillRect/>
          </a:stretch>
        </p:blipFill>
        <p:spPr>
          <a:xfrm>
            <a:off x="796789" y="4583458"/>
            <a:ext cx="974861" cy="914596"/>
          </a:xfrm>
          <a:prstGeom prst="rect">
            <a:avLst/>
          </a:prstGeom>
        </p:spPr>
      </p:pic>
      <p:pic>
        <p:nvPicPr>
          <p:cNvPr id="33" name="Picture 4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a:stretch>
            <a:fillRect/>
          </a:stretch>
        </p:blipFill>
        <p:spPr>
          <a:xfrm>
            <a:off x="796788" y="6591300"/>
            <a:ext cx="974861" cy="914596"/>
          </a:xfrm>
          <a:prstGeom prst="rect">
            <a:avLst/>
          </a:prstGeom>
        </p:spPr>
      </p:pic>
      <p:pic>
        <p:nvPicPr>
          <p:cNvPr id="36" name="Picture 35"/>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14249400" y="7531554"/>
            <a:ext cx="4886325" cy="2755446"/>
          </a:xfrm>
          <a:prstGeom prst="rect">
            <a:avLst/>
          </a:prstGeom>
        </p:spPr>
      </p:pic>
      <p:pic>
        <p:nvPicPr>
          <p:cNvPr id="37" name="Picture 20"/>
          <p:cNvPicPr>
            <a:picLocks noChangeAspect="1"/>
          </p:cNvPicPr>
          <p:nvPr/>
        </p:nvPicPr>
        <p:blipFill>
          <a:blip r:embed="rId66"/>
          <a:srcRect/>
          <a:stretch>
            <a:fillRect/>
          </a:stretch>
        </p:blipFill>
        <p:spPr>
          <a:xfrm>
            <a:off x="13855" y="88292"/>
            <a:ext cx="2903742" cy="1544522"/>
          </a:xfrm>
          <a:prstGeom prst="rect">
            <a:avLst/>
          </a:prstGeom>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CDCC"/>
        </a:solidFill>
        <a:effectLst/>
      </p:bgPr>
    </p:bg>
    <p:spTree>
      <p:nvGrpSpPr>
        <p:cNvPr id="1" name=""/>
        <p:cNvGrpSpPr/>
        <p:nvPr/>
      </p:nvGrpSpPr>
      <p:grpSpPr>
        <a:xfrm>
          <a:off x="0" y="0"/>
          <a:ext cx="0" cy="0"/>
          <a:chOff x="0" y="0"/>
          <a:chExt cx="0" cy="0"/>
        </a:xfrm>
      </p:grpSpPr>
      <p:sp>
        <p:nvSpPr>
          <p:cNvPr id="2" name="AutoShape 2"/>
          <p:cNvSpPr/>
          <p:nvPr/>
        </p:nvSpPr>
        <p:spPr>
          <a:xfrm>
            <a:off x="685800" y="647700"/>
            <a:ext cx="16916400" cy="9144000"/>
          </a:xfrm>
          <a:prstGeom prst="rect">
            <a:avLst/>
          </a:prstGeom>
          <a:solidFill>
            <a:srgbClr val="FFFFFF"/>
          </a:solidFill>
        </p:spPr>
      </p:sp>
      <p:sp>
        <p:nvSpPr>
          <p:cNvPr id="29" name="TextBox 28"/>
          <p:cNvSpPr txBox="1"/>
          <p:nvPr/>
        </p:nvSpPr>
        <p:spPr>
          <a:xfrm>
            <a:off x="6553200" y="800100"/>
            <a:ext cx="4953000" cy="1077218"/>
          </a:xfrm>
          <a:prstGeom prst="rect">
            <a:avLst/>
          </a:prstGeom>
          <a:noFill/>
        </p:spPr>
        <p:txBody>
          <a:bodyPr wrap="square" rtlCol="0">
            <a:spAutoFit/>
          </a:bodyPr>
          <a:lstStyle/>
          <a:p>
            <a:pPr algn="ctr"/>
            <a:r>
              <a:rPr lang="vi-VN" sz="6400" b="1" dirty="0" smtClean="0">
                <a:solidFill>
                  <a:srgbClr val="FF0000"/>
                </a:solidFill>
              </a:rPr>
              <a:t>LUYỆN TẬP</a:t>
            </a:r>
            <a:endParaRPr lang="en-US" sz="6400" b="1" dirty="0">
              <a:solidFill>
                <a:srgbClr val="FF0000"/>
              </a:solidFill>
            </a:endParaRPr>
          </a:p>
        </p:txBody>
      </p:sp>
      <p:sp>
        <p:nvSpPr>
          <p:cNvPr id="30" name="Rectangle 29"/>
          <p:cNvSpPr/>
          <p:nvPr/>
        </p:nvSpPr>
        <p:spPr>
          <a:xfrm>
            <a:off x="1952625" y="1785214"/>
            <a:ext cx="14382750" cy="3000821"/>
          </a:xfrm>
          <a:prstGeom prst="rect">
            <a:avLst/>
          </a:prstGeom>
        </p:spPr>
        <p:txBody>
          <a:bodyPr wrap="square">
            <a:spAutoFit/>
          </a:bodyPr>
          <a:lstStyle/>
          <a:p>
            <a:pPr algn="just">
              <a:lnSpc>
                <a:spcPct val="150000"/>
              </a:lnSpc>
              <a:spcBef>
                <a:spcPts val="300"/>
              </a:spcBef>
              <a:spcAft>
                <a:spcPts val="300"/>
              </a:spcAft>
            </a:pPr>
            <a:r>
              <a:rPr lang="fr-FR" sz="42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2</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a:solidFill>
                  <a:srgbClr val="000000"/>
                </a:solidFill>
                <a:ea typeface="Calibri" panose="020F0502020204030204" pitchFamily="34" charset="0"/>
                <a:cs typeface="Arial" panose="020B0604020202020204" pitchFamily="34" charset="0"/>
              </a:rPr>
              <a:t>Nêu ví dụ về việc sử dụng thông tin vào mục đích sai trái dẫn đến hậu quả cho người khác và cho chính người thực hiện</a:t>
            </a:r>
            <a:r>
              <a:rPr lang="vi-VN" sz="4200" i="1" dirty="0" smtClean="0">
                <a:solidFill>
                  <a:srgbClr val="000000"/>
                </a:solidFill>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20"/>
          <p:cNvPicPr>
            <a:picLocks noChangeAspect="1"/>
          </p:cNvPicPr>
          <p:nvPr/>
        </p:nvPicPr>
        <p:blipFill>
          <a:blip r:embed="rId2"/>
          <a:srcRect/>
          <a:stretch>
            <a:fillRect/>
          </a:stretch>
        </p:blipFill>
        <p:spPr>
          <a:xfrm>
            <a:off x="13855" y="88292"/>
            <a:ext cx="2903742" cy="15445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009" y="4761790"/>
            <a:ext cx="6291381" cy="5334433"/>
          </a:xfrm>
          <a:prstGeom prst="rect">
            <a:avLst/>
          </a:prstGeom>
        </p:spPr>
      </p:pic>
    </p:spTree>
    <p:extLst>
      <p:ext uri="{BB962C8B-B14F-4D97-AF65-F5344CB8AC3E}">
        <p14:creationId xmlns:p14="http://schemas.microsoft.com/office/powerpoint/2010/main" val="288682632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CDCC"/>
        </a:solidFill>
        <a:effectLst/>
      </p:bgPr>
    </p:bg>
    <p:spTree>
      <p:nvGrpSpPr>
        <p:cNvPr id="1" name=""/>
        <p:cNvGrpSpPr/>
        <p:nvPr/>
      </p:nvGrpSpPr>
      <p:grpSpPr>
        <a:xfrm>
          <a:off x="0" y="0"/>
          <a:ext cx="0" cy="0"/>
          <a:chOff x="0" y="0"/>
          <a:chExt cx="0" cy="0"/>
        </a:xfrm>
      </p:grpSpPr>
      <p:sp>
        <p:nvSpPr>
          <p:cNvPr id="2" name="AutoShape 2"/>
          <p:cNvSpPr/>
          <p:nvPr/>
        </p:nvSpPr>
        <p:spPr>
          <a:xfrm>
            <a:off x="685800" y="647700"/>
            <a:ext cx="16916400" cy="9144000"/>
          </a:xfrm>
          <a:prstGeom prst="rect">
            <a:avLst/>
          </a:prstGeom>
          <a:solidFill>
            <a:srgbClr val="FFFFFF"/>
          </a:solidFill>
        </p:spPr>
      </p:sp>
      <p:sp>
        <p:nvSpPr>
          <p:cNvPr id="29" name="TextBox 28"/>
          <p:cNvSpPr txBox="1"/>
          <p:nvPr/>
        </p:nvSpPr>
        <p:spPr>
          <a:xfrm>
            <a:off x="6553200" y="800100"/>
            <a:ext cx="4953000" cy="1077218"/>
          </a:xfrm>
          <a:prstGeom prst="rect">
            <a:avLst/>
          </a:prstGeom>
          <a:noFill/>
        </p:spPr>
        <p:txBody>
          <a:bodyPr wrap="square" rtlCol="0">
            <a:spAutoFit/>
          </a:bodyPr>
          <a:lstStyle/>
          <a:p>
            <a:pPr algn="ctr"/>
            <a:r>
              <a:rPr lang="vi-VN" sz="6400" b="1" dirty="0" smtClean="0">
                <a:solidFill>
                  <a:srgbClr val="FF0000"/>
                </a:solidFill>
              </a:rPr>
              <a:t>LUYỆN TẬP</a:t>
            </a:r>
            <a:endParaRPr lang="en-US" sz="6400" b="1" dirty="0">
              <a:solidFill>
                <a:srgbClr val="FF0000"/>
              </a:solidFill>
            </a:endParaRPr>
          </a:p>
        </p:txBody>
      </p:sp>
      <p:sp>
        <p:nvSpPr>
          <p:cNvPr id="30" name="Rectangle 29"/>
          <p:cNvSpPr/>
          <p:nvPr/>
        </p:nvSpPr>
        <p:spPr>
          <a:xfrm>
            <a:off x="1952625" y="1785214"/>
            <a:ext cx="3914775" cy="942053"/>
          </a:xfrm>
          <a:prstGeom prst="rect">
            <a:avLst/>
          </a:prstGeom>
        </p:spPr>
        <p:txBody>
          <a:bodyPr wrap="square">
            <a:spAutoFit/>
          </a:bodyPr>
          <a:lstStyle/>
          <a:p>
            <a:pPr algn="just">
              <a:lnSpc>
                <a:spcPct val="150000"/>
              </a:lnSpc>
              <a:spcBef>
                <a:spcPts val="300"/>
              </a:spcBef>
              <a:spcAft>
                <a:spcPts val="300"/>
              </a:spcAft>
            </a:pPr>
            <a:r>
              <a:rPr lang="fr-FR" sz="42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2</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Ví dụ:</a:t>
            </a:r>
            <a:r>
              <a:rPr lang="fr-FR"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20"/>
          <p:cNvPicPr>
            <a:picLocks noChangeAspect="1"/>
          </p:cNvPicPr>
          <p:nvPr/>
        </p:nvPicPr>
        <p:blipFill>
          <a:blip r:embed="rId2"/>
          <a:srcRect/>
          <a:stretch>
            <a:fillRect/>
          </a:stretch>
        </p:blipFill>
        <p:spPr>
          <a:xfrm>
            <a:off x="13855" y="88292"/>
            <a:ext cx="2903742" cy="154452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295" b="6009"/>
          <a:stretch/>
        </p:blipFill>
        <p:spPr>
          <a:xfrm>
            <a:off x="11963400" y="2324100"/>
            <a:ext cx="5105400" cy="6934199"/>
          </a:xfrm>
          <a:prstGeom prst="rect">
            <a:avLst/>
          </a:prstGeom>
        </p:spPr>
      </p:pic>
      <p:sp>
        <p:nvSpPr>
          <p:cNvPr id="4" name="Rectangle 3"/>
          <p:cNvSpPr/>
          <p:nvPr/>
        </p:nvSpPr>
        <p:spPr>
          <a:xfrm>
            <a:off x="1945698" y="2740540"/>
            <a:ext cx="9553575" cy="6878806"/>
          </a:xfrm>
          <a:prstGeom prst="rect">
            <a:avLst/>
          </a:prstGeom>
        </p:spPr>
        <p:txBody>
          <a:bodyPr wrap="square">
            <a:spAutoFit/>
          </a:bodyPr>
          <a:lstStyle/>
          <a:p>
            <a:pPr algn="just">
              <a:lnSpc>
                <a:spcPct val="150000"/>
              </a:lnSpc>
              <a:spcBef>
                <a:spcPts val="300"/>
              </a:spcBef>
              <a:spcAft>
                <a:spcPts val="300"/>
              </a:spcAft>
            </a:pP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Võ</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Ngọc</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Trân</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bị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lập</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tài</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khoản</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giả</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mạo</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lừa</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đảo</a:t>
            </a:r>
            <a:r>
              <a:rPr lang="en-US" sz="4200" b="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200"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tiền</a:t>
            </a:r>
            <a:r>
              <a:rPr lang="vi-VN" sz="4200"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vi-VN" sz="42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lấy hình ảnh của </a:t>
            </a:r>
            <a:r>
              <a:rPr lang="vi-VN" sz="4200" dirty="0">
                <a:solidFill>
                  <a:srgbClr val="333333"/>
                </a:solidFill>
                <a:ea typeface="Times New Roman" panose="02020603050405020304" pitchFamily="18" charset="0"/>
                <a:cs typeface="Arial" panose="020B0604020202020204" pitchFamily="34" charset="0"/>
              </a:rPr>
              <a:t>cô </a:t>
            </a:r>
            <a:r>
              <a:rPr lang="vi-VN" sz="4200" dirty="0" smtClean="0">
                <a:solidFill>
                  <a:srgbClr val="333333"/>
                </a:solidFill>
                <a:ea typeface="Times New Roman" panose="02020603050405020304" pitchFamily="18" charset="0"/>
                <a:cs typeface="Arial" panose="020B0604020202020204" pitchFamily="34" charset="0"/>
              </a:rPr>
              <a:t>lập </a:t>
            </a:r>
            <a:r>
              <a:rPr lang="vi-VN" sz="4200" dirty="0">
                <a:solidFill>
                  <a:srgbClr val="333333"/>
                </a:solidFill>
                <a:ea typeface="Times New Roman" panose="02020603050405020304" pitchFamily="18" charset="0"/>
                <a:cs typeface="Arial" panose="020B0604020202020204" pitchFamily="34" charset="0"/>
              </a:rPr>
              <a:t>tài khoản chơi đồng tiền ảo, rồi dụ dỗ </a:t>
            </a:r>
            <a:r>
              <a:rPr lang="vi-VN" sz="4200" dirty="0" smtClean="0">
                <a:solidFill>
                  <a:srgbClr val="333333"/>
                </a:solidFill>
                <a:ea typeface="Times New Roman" panose="02020603050405020304" pitchFamily="18" charset="0"/>
                <a:cs typeface="Arial" panose="020B0604020202020204" pitchFamily="34" charset="0"/>
              </a:rPr>
              <a:t>nhiều người </a:t>
            </a:r>
            <a:r>
              <a:rPr lang="vi-VN" sz="4200" dirty="0">
                <a:solidFill>
                  <a:srgbClr val="333333"/>
                </a:solidFill>
                <a:ea typeface="Times New Roman" panose="02020603050405020304" pitchFamily="18" charset="0"/>
                <a:cs typeface="Arial" panose="020B0604020202020204" pitchFamily="34" charset="0"/>
              </a:rPr>
              <a:t>tham gia, trong đó đa phần là các bạn </a:t>
            </a:r>
            <a:r>
              <a:rPr lang="vi-VN" sz="4200" dirty="0" smtClean="0">
                <a:solidFill>
                  <a:srgbClr val="333333"/>
                </a:solidFill>
                <a:ea typeface="Times New Roman" panose="02020603050405020304" pitchFamily="18" charset="0"/>
                <a:cs typeface="Arial" panose="020B0604020202020204" pitchFamily="34" charset="0"/>
              </a:rPr>
              <a:t>trẻ. Ngoài ra</a:t>
            </a:r>
            <a:r>
              <a:rPr lang="vi-VN" sz="4200" dirty="0">
                <a:solidFill>
                  <a:srgbClr val="333333"/>
                </a:solidFill>
                <a:ea typeface="Times New Roman" panose="02020603050405020304" pitchFamily="18" charset="0"/>
                <a:cs typeface="Arial" panose="020B0604020202020204" pitchFamily="34" charset="0"/>
              </a:rPr>
              <a:t>, </a:t>
            </a:r>
            <a:r>
              <a:rPr lang="vi-VN" sz="4200" dirty="0" smtClean="0">
                <a:solidFill>
                  <a:srgbClr val="333333"/>
                </a:solidFill>
                <a:ea typeface="Times New Roman" panose="02020603050405020304" pitchFamily="18" charset="0"/>
                <a:cs typeface="Arial" panose="020B0604020202020204" pitchFamily="34" charset="0"/>
              </a:rPr>
              <a:t>còn mạo </a:t>
            </a:r>
            <a:r>
              <a:rPr lang="vi-VN" sz="4200" dirty="0">
                <a:solidFill>
                  <a:srgbClr val="333333"/>
                </a:solidFill>
                <a:ea typeface="Times New Roman" panose="02020603050405020304" pitchFamily="18" charset="0"/>
                <a:cs typeface="Arial" panose="020B0604020202020204" pitchFamily="34" charset="0"/>
              </a:rPr>
              <a:t>danh </a:t>
            </a:r>
            <a:r>
              <a:rPr lang="vi-VN" sz="4200" dirty="0" smtClean="0">
                <a:solidFill>
                  <a:srgbClr val="333333"/>
                </a:solidFill>
                <a:ea typeface="Times New Roman" panose="02020603050405020304" pitchFamily="18" charset="0"/>
                <a:cs typeface="Arial" panose="020B0604020202020204" pitchFamily="34" charset="0"/>
              </a:rPr>
              <a:t>cô để </a:t>
            </a:r>
            <a:r>
              <a:rPr lang="vi-VN" sz="4200" dirty="0">
                <a:solidFill>
                  <a:srgbClr val="333333"/>
                </a:solidFill>
                <a:ea typeface="Times New Roman" panose="02020603050405020304" pitchFamily="18" charset="0"/>
                <a:cs typeface="Arial" panose="020B0604020202020204" pitchFamily="34" charset="0"/>
              </a:rPr>
              <a:t>đi lừa tình, lừa tiền người nước </a:t>
            </a:r>
            <a:r>
              <a:rPr lang="vi-VN" sz="4200" dirty="0" smtClean="0">
                <a:solidFill>
                  <a:srgbClr val="333333"/>
                </a:solidFill>
                <a:ea typeface="Times New Roman" panose="02020603050405020304" pitchFamily="18" charset="0"/>
                <a:cs typeface="Arial" panose="020B0604020202020204" pitchFamily="34" charset="0"/>
              </a:rPr>
              <a:t>ngoài.</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7046982"/>
      </p:ext>
    </p:extLst>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CDC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71500"/>
            <a:ext cx="16230600" cy="9067800"/>
            <a:chOff x="0" y="0"/>
            <a:chExt cx="7419046" cy="3550976"/>
          </a:xfrm>
        </p:grpSpPr>
        <p:sp>
          <p:nvSpPr>
            <p:cNvPr id="3" name="Freeform 3"/>
            <p:cNvSpPr/>
            <p:nvPr/>
          </p:nvSpPr>
          <p:spPr>
            <a:xfrm>
              <a:off x="-9098" y="-6509"/>
              <a:ext cx="7433377" cy="3583030"/>
            </a:xfrm>
            <a:custGeom>
              <a:avLst/>
              <a:gdLst/>
              <a:ahLst/>
              <a:cxnLst/>
              <a:rect l="l" t="t" r="r" b="b"/>
              <a:pathLst>
                <a:path w="7433377" h="3583030">
                  <a:moveTo>
                    <a:pt x="63030" y="2989476"/>
                  </a:moveTo>
                  <a:cubicBezTo>
                    <a:pt x="63030" y="2989476"/>
                    <a:pt x="0" y="2742912"/>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2731278"/>
                    <a:pt x="7406314" y="2926881"/>
                    <a:pt x="7406314" y="2926881"/>
                  </a:cubicBezTo>
                  <a:cubicBezTo>
                    <a:pt x="7389633" y="3142613"/>
                    <a:pt x="7274989" y="3353224"/>
                    <a:pt x="7078119" y="3464849"/>
                  </a:cubicBezTo>
                  <a:cubicBezTo>
                    <a:pt x="6927768" y="3550097"/>
                    <a:pt x="6729737" y="3565195"/>
                    <a:pt x="5347512" y="3554454"/>
                  </a:cubicBezTo>
                  <a:lnTo>
                    <a:pt x="5347439" y="3554454"/>
                  </a:lnTo>
                  <a:cubicBezTo>
                    <a:pt x="645952" y="3549177"/>
                    <a:pt x="384604" y="3583030"/>
                    <a:pt x="254278" y="3473872"/>
                  </a:cubicBezTo>
                  <a:cubicBezTo>
                    <a:pt x="145767" y="3382987"/>
                    <a:pt x="81795" y="3189675"/>
                    <a:pt x="63030" y="2989476"/>
                  </a:cubicBezTo>
                  <a:close/>
                </a:path>
              </a:pathLst>
            </a:custGeom>
            <a:solidFill>
              <a:srgbClr val="FFFFFF"/>
            </a:solidFill>
          </p:spPr>
        </p:sp>
      </p:grpSp>
      <p:sp>
        <p:nvSpPr>
          <p:cNvPr id="4" name="TextBox 4"/>
          <p:cNvSpPr txBox="1"/>
          <p:nvPr/>
        </p:nvSpPr>
        <p:spPr>
          <a:xfrm>
            <a:off x="6613525" y="814168"/>
            <a:ext cx="5052493" cy="1052468"/>
          </a:xfrm>
          <a:prstGeom prst="rect">
            <a:avLst/>
          </a:prstGeom>
        </p:spPr>
        <p:txBody>
          <a:bodyPr wrap="square" lIns="0" tIns="0" rIns="0" bIns="0" rtlCol="0" anchor="t">
            <a:spAutoFit/>
          </a:bodyPr>
          <a:lstStyle/>
          <a:p>
            <a:pPr algn="ctr">
              <a:lnSpc>
                <a:spcPts val="9000"/>
              </a:lnSpc>
            </a:pPr>
            <a:r>
              <a:rPr lang="vi-VN" sz="6400" b="1" dirty="0" smtClean="0">
                <a:solidFill>
                  <a:srgbClr val="FF0000"/>
                </a:solidFill>
                <a:latin typeface="Arial" panose="020B0604020202020204" pitchFamily="34" charset="0"/>
                <a:cs typeface="Arial" panose="020B0604020202020204" pitchFamily="34" charset="0"/>
              </a:rPr>
              <a:t>THỰC HÀNH</a:t>
            </a:r>
            <a:endParaRPr lang="en-US" sz="6400" b="1" dirty="0">
              <a:solidFill>
                <a:srgbClr val="FF0000"/>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srcRect/>
          <a:stretch>
            <a:fillRect/>
          </a:stretch>
        </p:blipFill>
        <p:spPr>
          <a:xfrm rot="-865853">
            <a:off x="16309461" y="1543314"/>
            <a:ext cx="1922572" cy="2323350"/>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463566" y="337213"/>
            <a:ext cx="1716972" cy="1755269"/>
          </a:xfrm>
          <a:prstGeom prst="rect">
            <a:avLst/>
          </a:prstGeom>
        </p:spPr>
      </p:pic>
      <p:sp>
        <p:nvSpPr>
          <p:cNvPr id="19" name="Rectangle 18"/>
          <p:cNvSpPr/>
          <p:nvPr/>
        </p:nvSpPr>
        <p:spPr>
          <a:xfrm>
            <a:off x="1676400" y="1866636"/>
            <a:ext cx="15392400" cy="7055778"/>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fr-FR" sz="45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hực</a:t>
            </a:r>
            <a:r>
              <a:rPr lang="fr-FR" sz="45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máy</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nối</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Internet</a:t>
            </a:r>
            <a:r>
              <a:rPr lang="vi-VN" sz="45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cập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nhật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nếu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muốn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Bef>
                <a:spcPts val="300"/>
              </a:spcBef>
              <a:spcAft>
                <a:spcPts val="300"/>
              </a:spcAft>
              <a:buFont typeface="Wingdings" panose="05000000000000000000" pitchFamily="2" charset="2"/>
              <a:buChar char="v"/>
            </a:pPr>
            <a:r>
              <a:rPr lang="fr-FR"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kiếm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lớp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qua tin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nhắn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Bef>
                <a:spcPts val="300"/>
              </a:spcBef>
              <a:spcAft>
                <a:spcPts val="300"/>
              </a:spcAft>
              <a:buFont typeface="Wingdings" panose="05000000000000000000" pitchFamily="2" charset="2"/>
              <a:buChar char="v"/>
            </a:pPr>
            <a:r>
              <a:rPr lang="fr-FR"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chữ</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ảnh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Bef>
                <a:spcPts val="300"/>
              </a:spcBef>
              <a:spcAft>
                <a:spcPts val="300"/>
              </a:spcAft>
              <a:buFont typeface="Wingdings" panose="05000000000000000000" pitchFamily="2" charset="2"/>
              <a:buChar char="v"/>
            </a:pPr>
            <a:r>
              <a:rPr lang="fr-FR"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Bình</a:t>
            </a: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sẻ</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spcBef>
                <a:spcPts val="300"/>
              </a:spcBef>
              <a:spcAft>
                <a:spcPts val="300"/>
              </a:spcAft>
              <a:buFont typeface="Wingdings" panose="05000000000000000000" pitchFamily="2" charset="2"/>
              <a:buChar char="v"/>
            </a:pPr>
            <a:r>
              <a:rPr lang="fr-FR"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Thoát</a:t>
            </a: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83854" y="6821554"/>
            <a:ext cx="4332866" cy="3465446"/>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0475" y="549432"/>
            <a:ext cx="1543050" cy="154305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8976" y="568877"/>
            <a:ext cx="1543050" cy="1543050"/>
          </a:xfrm>
          <a:prstGeom prst="rect">
            <a:avLst/>
          </a:prstGeom>
        </p:spPr>
      </p:pic>
    </p:spTree>
    <p:extLst>
      <p:ext uri="{BB962C8B-B14F-4D97-AF65-F5344CB8AC3E}">
        <p14:creationId xmlns:p14="http://schemas.microsoft.com/office/powerpoint/2010/main" val="85704478"/>
      </p:ext>
    </p:extLst>
  </p:cSld>
  <p:clrMapOvr>
    <a:masterClrMapping/>
  </p:clrMapOvr>
  <p:transition spd="slow">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CDC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71500"/>
            <a:ext cx="16230600" cy="9067800"/>
            <a:chOff x="0" y="0"/>
            <a:chExt cx="7419046" cy="3550976"/>
          </a:xfrm>
        </p:grpSpPr>
        <p:sp>
          <p:nvSpPr>
            <p:cNvPr id="3" name="Freeform 3"/>
            <p:cNvSpPr/>
            <p:nvPr/>
          </p:nvSpPr>
          <p:spPr>
            <a:xfrm>
              <a:off x="-9098" y="-6509"/>
              <a:ext cx="7433377" cy="3583030"/>
            </a:xfrm>
            <a:custGeom>
              <a:avLst/>
              <a:gdLst/>
              <a:ahLst/>
              <a:cxnLst/>
              <a:rect l="l" t="t" r="r" b="b"/>
              <a:pathLst>
                <a:path w="7433377" h="3583030">
                  <a:moveTo>
                    <a:pt x="63030" y="2989476"/>
                  </a:moveTo>
                  <a:cubicBezTo>
                    <a:pt x="63030" y="2989476"/>
                    <a:pt x="0" y="2742912"/>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2731278"/>
                    <a:pt x="7406314" y="2926881"/>
                    <a:pt x="7406314" y="2926881"/>
                  </a:cubicBezTo>
                  <a:cubicBezTo>
                    <a:pt x="7389633" y="3142613"/>
                    <a:pt x="7274989" y="3353224"/>
                    <a:pt x="7078119" y="3464849"/>
                  </a:cubicBezTo>
                  <a:cubicBezTo>
                    <a:pt x="6927768" y="3550097"/>
                    <a:pt x="6729737" y="3565195"/>
                    <a:pt x="5347512" y="3554454"/>
                  </a:cubicBezTo>
                  <a:lnTo>
                    <a:pt x="5347439" y="3554454"/>
                  </a:lnTo>
                  <a:cubicBezTo>
                    <a:pt x="645952" y="3549177"/>
                    <a:pt x="384604" y="3583030"/>
                    <a:pt x="254278" y="3473872"/>
                  </a:cubicBezTo>
                  <a:cubicBezTo>
                    <a:pt x="145767" y="3382987"/>
                    <a:pt x="81795" y="3189675"/>
                    <a:pt x="63030" y="2989476"/>
                  </a:cubicBezTo>
                  <a:close/>
                </a:path>
              </a:pathLst>
            </a:custGeom>
            <a:solidFill>
              <a:srgbClr val="FFFFFF"/>
            </a:solidFill>
          </p:spPr>
        </p:sp>
      </p:grpSp>
      <p:sp>
        <p:nvSpPr>
          <p:cNvPr id="4" name="TextBox 4"/>
          <p:cNvSpPr txBox="1"/>
          <p:nvPr/>
        </p:nvSpPr>
        <p:spPr>
          <a:xfrm>
            <a:off x="6613523" y="831572"/>
            <a:ext cx="5052493" cy="1154162"/>
          </a:xfrm>
          <a:prstGeom prst="rect">
            <a:avLst/>
          </a:prstGeom>
        </p:spPr>
        <p:txBody>
          <a:bodyPr wrap="square" lIns="0" tIns="0" rIns="0" bIns="0" rtlCol="0" anchor="t">
            <a:spAutoFit/>
          </a:bodyPr>
          <a:lstStyle/>
          <a:p>
            <a:pPr algn="ctr">
              <a:lnSpc>
                <a:spcPts val="9000"/>
              </a:lnSpc>
            </a:pPr>
            <a:r>
              <a:rPr lang="vi-VN"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srcRect/>
          <a:stretch>
            <a:fillRect/>
          </a:stretch>
        </p:blipFill>
        <p:spPr>
          <a:xfrm rot="-865853">
            <a:off x="15727774" y="7760739"/>
            <a:ext cx="1922572" cy="2323350"/>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463566" y="337213"/>
            <a:ext cx="1716972" cy="1755269"/>
          </a:xfrm>
          <a:prstGeom prst="rect">
            <a:avLst/>
          </a:prstGeom>
        </p:spPr>
      </p:pic>
      <p:sp>
        <p:nvSpPr>
          <p:cNvPr id="19" name="Rectangle 18"/>
          <p:cNvSpPr/>
          <p:nvPr/>
        </p:nvSpPr>
        <p:spPr>
          <a:xfrm>
            <a:off x="2057400" y="1874815"/>
            <a:ext cx="14478000" cy="3080202"/>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5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ứng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gửi</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fr-FR" sz="4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4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bè</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thân</a:t>
            </a:r>
            <a:r>
              <a:rPr lang="vi-VN" sz="4500" i="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500" i="1" dirty="0" smtClean="0">
                <a:latin typeface="Arial" panose="020B0604020202020204" pitchFamily="34" charset="0"/>
                <a:ea typeface="Calibri" panose="020F0502020204030204" pitchFamily="34" charset="0"/>
                <a:cs typeface="Arial" panose="020B0604020202020204" pitchFamily="34" charset="0"/>
              </a:rPr>
              <a:t> </a:t>
            </a:r>
            <a:endParaRPr lang="en-US" sz="45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4800" y="4686300"/>
            <a:ext cx="10053448" cy="4810410"/>
          </a:xfrm>
          <a:prstGeom prst="rect">
            <a:avLst/>
          </a:prstGeom>
        </p:spPr>
      </p:pic>
    </p:spTree>
    <p:extLst>
      <p:ext uri="{BB962C8B-B14F-4D97-AF65-F5344CB8AC3E}">
        <p14:creationId xmlns:p14="http://schemas.microsoft.com/office/powerpoint/2010/main" val="1677713447"/>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sp>
        <p:nvSpPr>
          <p:cNvPr id="7" name="Freeform 7"/>
          <p:cNvSpPr/>
          <p:nvPr/>
        </p:nvSpPr>
        <p:spPr>
          <a:xfrm>
            <a:off x="2644585" y="2887086"/>
            <a:ext cx="12974582" cy="6191406"/>
          </a:xfrm>
          <a:custGeom>
            <a:avLst/>
            <a:gdLst/>
            <a:ahLst/>
            <a:cxnLst/>
            <a:rect l="l" t="t" r="r" b="b"/>
            <a:pathLst>
              <a:path w="870977" h="205661">
                <a:moveTo>
                  <a:pt x="0" y="0"/>
                </a:moveTo>
                <a:lnTo>
                  <a:pt x="870977" y="0"/>
                </a:lnTo>
                <a:lnTo>
                  <a:pt x="870977" y="205661"/>
                </a:lnTo>
                <a:lnTo>
                  <a:pt x="0" y="205661"/>
                </a:lnTo>
                <a:close/>
              </a:path>
            </a:pathLst>
          </a:custGeom>
          <a:solidFill>
            <a:srgbClr val="FFFFFF"/>
          </a:solidFill>
        </p:spPr>
      </p:sp>
      <p:pic>
        <p:nvPicPr>
          <p:cNvPr id="25" name="Picture 25"/>
          <p:cNvPicPr>
            <a:picLocks noChangeAspect="1"/>
          </p:cNvPicPr>
          <p:nvPr/>
        </p:nvPicPr>
        <p:blipFill>
          <a:blip r:embed="rId2"/>
          <a:srcRect/>
          <a:stretch>
            <a:fillRect/>
          </a:stretch>
        </p:blipFill>
        <p:spPr>
          <a:xfrm>
            <a:off x="7593924" y="-937648"/>
            <a:ext cx="1551807" cy="1875295"/>
          </a:xfrm>
          <a:prstGeom prst="rect">
            <a:avLst/>
          </a:prstGeom>
        </p:spPr>
      </p:pic>
      <p:sp>
        <p:nvSpPr>
          <p:cNvPr id="26" name="TextBox 25"/>
          <p:cNvSpPr txBox="1"/>
          <p:nvPr/>
        </p:nvSpPr>
        <p:spPr>
          <a:xfrm>
            <a:off x="4506541" y="908604"/>
            <a:ext cx="9368682" cy="1410643"/>
          </a:xfrm>
          <a:prstGeom prst="rect">
            <a:avLst/>
          </a:prstGeom>
          <a:noFill/>
        </p:spPr>
        <p:txBody>
          <a:bodyPr wrap="square" rtlCol="0">
            <a:spAutoFit/>
          </a:bodyPr>
          <a:lstStyle/>
          <a:p>
            <a:pPr algn="ctr">
              <a:lnSpc>
                <a:spcPct val="150000"/>
              </a:lnSpc>
            </a:pPr>
            <a:r>
              <a:rPr lang="vi-VN" sz="6400" b="1" dirty="0" smtClean="0">
                <a:solidFill>
                  <a:srgbClr val="FF0000"/>
                </a:solidFill>
              </a:rPr>
              <a:t>HƯỚNG DẪN VỀ NHÀ</a:t>
            </a:r>
            <a:endParaRPr lang="en-US" sz="6400" b="1" dirty="0">
              <a:solidFill>
                <a:srgbClr val="FF0000"/>
              </a:solidFill>
            </a:endParaRPr>
          </a:p>
        </p:txBody>
      </p:sp>
      <p:pic>
        <p:nvPicPr>
          <p:cNvPr id="27" name="Picture 8"/>
          <p:cNvPicPr>
            <a:picLocks noChangeAspect="1"/>
          </p:cNvPicPr>
          <p:nvPr/>
        </p:nvPicPr>
        <p:blipFill>
          <a:blip r:embed="rId3"/>
          <a:srcRect/>
          <a:stretch>
            <a:fillRect/>
          </a:stretch>
        </p:blipFill>
        <p:spPr>
          <a:xfrm rot="-10800000">
            <a:off x="17067540" y="7399024"/>
            <a:ext cx="1444777" cy="1419494"/>
          </a:xfrm>
          <a:prstGeom prst="rect">
            <a:avLst/>
          </a:prstGeom>
        </p:spPr>
      </p:pic>
      <p:pic>
        <p:nvPicPr>
          <p:cNvPr id="28" name="Picture 10"/>
          <p:cNvPicPr>
            <a:picLocks noChangeAspect="1"/>
          </p:cNvPicPr>
          <p:nvPr/>
        </p:nvPicPr>
        <p:blipFill>
          <a:blip r:embed="rId3"/>
          <a:srcRect/>
          <a:stretch>
            <a:fillRect/>
          </a:stretch>
        </p:blipFill>
        <p:spPr>
          <a:xfrm>
            <a:off x="513180" y="587496"/>
            <a:ext cx="1728802" cy="1698548"/>
          </a:xfrm>
          <a:prstGeom prst="rect">
            <a:avLst/>
          </a:prstGeom>
        </p:spPr>
      </p:pic>
      <p:pic>
        <p:nvPicPr>
          <p:cNvPr id="32"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48695" y="3297024"/>
            <a:ext cx="2081685" cy="2303676"/>
          </a:xfrm>
          <a:prstGeom prst="rect">
            <a:avLst/>
          </a:prstGeom>
        </p:spPr>
      </p:pic>
      <p:pic>
        <p:nvPicPr>
          <p:cNvPr id="38" name="Picture 10"/>
          <p:cNvPicPr>
            <a:picLocks noChangeAspect="1"/>
          </p:cNvPicPr>
          <p:nvPr/>
        </p:nvPicPr>
        <p:blipFill>
          <a:blip r:embed="rId2"/>
          <a:srcRect/>
          <a:stretch>
            <a:fillRect/>
          </a:stretch>
        </p:blipFill>
        <p:spPr>
          <a:xfrm rot="-865853">
            <a:off x="17326714" y="2875120"/>
            <a:ext cx="1922572" cy="2323350"/>
          </a:xfrm>
          <a:prstGeom prst="rect">
            <a:avLst/>
          </a:prstGeom>
        </p:spPr>
      </p:pic>
      <p:pic>
        <p:nvPicPr>
          <p:cNvPr id="39"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209054" y="280923"/>
            <a:ext cx="1716972" cy="1755269"/>
          </a:xfrm>
          <a:prstGeom prst="rect">
            <a:avLst/>
          </a:prstGeom>
        </p:spPr>
      </p:pic>
      <p:pic>
        <p:nvPicPr>
          <p:cNvPr id="30"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048539" y="1090585"/>
            <a:ext cx="1702937" cy="1160126"/>
          </a:xfrm>
          <a:prstGeom prst="rect">
            <a:avLst/>
          </a:prstGeom>
        </p:spPr>
      </p:pic>
      <p:pic>
        <p:nvPicPr>
          <p:cNvPr id="44"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630287" y="1176425"/>
            <a:ext cx="1702937" cy="1160126"/>
          </a:xfrm>
          <a:prstGeom prst="rect">
            <a:avLst/>
          </a:prstGeom>
        </p:spPr>
      </p:pic>
      <p:pic>
        <p:nvPicPr>
          <p:cNvPr id="45" name="Picture 25"/>
          <p:cNvPicPr>
            <a:picLocks noChangeAspect="1"/>
          </p:cNvPicPr>
          <p:nvPr/>
        </p:nvPicPr>
        <p:blipFill>
          <a:blip r:embed="rId10"/>
          <a:srcRect/>
          <a:stretch>
            <a:fillRect/>
          </a:stretch>
        </p:blipFill>
        <p:spPr>
          <a:xfrm>
            <a:off x="744468" y="5871021"/>
            <a:ext cx="2393425" cy="6136990"/>
          </a:xfrm>
          <a:prstGeom prst="rect">
            <a:avLst/>
          </a:prstGeom>
        </p:spPr>
      </p:pic>
      <p:pic>
        <p:nvPicPr>
          <p:cNvPr id="46" name="Picture 26"/>
          <p:cNvPicPr>
            <a:picLocks noChangeAspect="1"/>
          </p:cNvPicPr>
          <p:nvPr/>
        </p:nvPicPr>
        <p:blipFill>
          <a:blip r:embed="rId11"/>
          <a:srcRect/>
          <a:stretch>
            <a:fillRect/>
          </a:stretch>
        </p:blipFill>
        <p:spPr>
          <a:xfrm>
            <a:off x="14386188" y="5594475"/>
            <a:ext cx="3124200" cy="6403144"/>
          </a:xfrm>
          <a:prstGeom prst="rect">
            <a:avLst/>
          </a:prstGeom>
        </p:spPr>
      </p:pic>
      <p:sp>
        <p:nvSpPr>
          <p:cNvPr id="2" name="Rectangle 1"/>
          <p:cNvSpPr/>
          <p:nvPr/>
        </p:nvSpPr>
        <p:spPr>
          <a:xfrm>
            <a:off x="3298515" y="3348415"/>
            <a:ext cx="11201400" cy="5093702"/>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ü"/>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Ôn</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lại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ü"/>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hành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mạng xã hội</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facebook</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ü"/>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Đọc</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trước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6: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ứng</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xử</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phương</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tiện</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truyền</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i="1"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b="1"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1403603"/>
      </p:ext>
    </p:extLst>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3EDD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937447"/>
            <a:ext cx="16230600" cy="4788344"/>
            <a:chOff x="0" y="0"/>
            <a:chExt cx="21640800" cy="5766946"/>
          </a:xfrm>
        </p:grpSpPr>
        <p:grpSp>
          <p:nvGrpSpPr>
            <p:cNvPr id="3" name="Group 3"/>
            <p:cNvGrpSpPr/>
            <p:nvPr/>
          </p:nvGrpSpPr>
          <p:grpSpPr>
            <a:xfrm>
              <a:off x="0" y="0"/>
              <a:ext cx="21640800" cy="5766946"/>
              <a:chOff x="0" y="0"/>
              <a:chExt cx="7419046" cy="2216503"/>
            </a:xfrm>
          </p:grpSpPr>
          <p:sp>
            <p:nvSpPr>
              <p:cNvPr id="4" name="Freeform 4"/>
              <p:cNvSpPr/>
              <p:nvPr/>
            </p:nvSpPr>
            <p:spPr>
              <a:xfrm>
                <a:off x="-9098" y="-6509"/>
                <a:ext cx="7433377" cy="2248556"/>
              </a:xfrm>
              <a:custGeom>
                <a:avLst/>
                <a:gdLst/>
                <a:ahLst/>
                <a:cxnLst/>
                <a:rect l="l" t="t" r="r" b="b"/>
                <a:pathLst>
                  <a:path w="74333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1396804"/>
                      <a:pt x="7406314" y="1592407"/>
                      <a:pt x="7406314" y="1592407"/>
                    </a:cubicBezTo>
                    <a:cubicBezTo>
                      <a:pt x="7389633" y="1808139"/>
                      <a:pt x="7274989" y="2018751"/>
                      <a:pt x="7078119" y="2130375"/>
                    </a:cubicBezTo>
                    <a:cubicBezTo>
                      <a:pt x="6927768" y="2215624"/>
                      <a:pt x="6729737" y="2230722"/>
                      <a:pt x="5347512" y="2219980"/>
                    </a:cubicBezTo>
                    <a:lnTo>
                      <a:pt x="5347439" y="2219980"/>
                    </a:lnTo>
                    <a:cubicBezTo>
                      <a:pt x="645952" y="2214703"/>
                      <a:pt x="384604" y="2248556"/>
                      <a:pt x="254278" y="2139399"/>
                    </a:cubicBezTo>
                    <a:cubicBezTo>
                      <a:pt x="145767" y="2048514"/>
                      <a:pt x="81795" y="1855202"/>
                      <a:pt x="63030" y="1655003"/>
                    </a:cubicBezTo>
                    <a:close/>
                  </a:path>
                </a:pathLst>
              </a:custGeom>
              <a:solidFill>
                <a:srgbClr val="FFFFFF"/>
              </a:solidFill>
            </p:spPr>
          </p:sp>
        </p:grpSp>
        <p:sp>
          <p:nvSpPr>
            <p:cNvPr id="5" name="TextBox 5"/>
            <p:cNvSpPr txBox="1"/>
            <p:nvPr/>
          </p:nvSpPr>
          <p:spPr>
            <a:xfrm>
              <a:off x="1844647" y="917730"/>
              <a:ext cx="17940231" cy="3750870"/>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latin typeface="Arial" panose="020B0604020202020204" pitchFamily="34" charset="0"/>
                  <a:cs typeface="Arial" panose="020B0604020202020204" pitchFamily="34" charset="0"/>
                </a:rPr>
                <a:t>CẢM ƠN CÁC EM ĐÃ</a:t>
              </a:r>
            </a:p>
            <a:p>
              <a:pPr marL="0" lvl="0" indent="0" algn="ctr">
                <a:lnSpc>
                  <a:spcPct val="150000"/>
                </a:lnSpc>
                <a:spcBef>
                  <a:spcPct val="0"/>
                </a:spcBef>
              </a:pPr>
              <a:r>
                <a:rPr lang="vi-VN" sz="7200" b="1" dirty="0" smtClean="0">
                  <a:latin typeface="Arial" panose="020B0604020202020204" pitchFamily="34" charset="0"/>
                  <a:cs typeface="Arial" panose="020B0604020202020204" pitchFamily="34" charset="0"/>
                </a:rPr>
                <a:t> LẮNG NGHE BÀI GIẢNG!</a:t>
              </a:r>
              <a:endParaRPr lang="en-US" sz="9000" b="1" dirty="0">
                <a:latin typeface="Lazydog"/>
              </a:endParaRPr>
            </a:p>
          </p:txBody>
        </p:sp>
      </p:grpSp>
      <p:pic>
        <p:nvPicPr>
          <p:cNvPr id="9" name="Picture 9"/>
          <p:cNvPicPr>
            <a:picLocks noChangeAspect="1"/>
          </p:cNvPicPr>
          <p:nvPr/>
        </p:nvPicPr>
        <p:blipFill>
          <a:blip r:embed="rId3"/>
          <a:srcRect/>
          <a:stretch>
            <a:fillRect/>
          </a:stretch>
        </p:blipFill>
        <p:spPr>
          <a:xfrm>
            <a:off x="2165815" y="1227829"/>
            <a:ext cx="1524023" cy="1713589"/>
          </a:xfrm>
          <a:prstGeom prst="rect">
            <a:avLst/>
          </a:prstGeom>
        </p:spPr>
      </p:pic>
      <p:pic>
        <p:nvPicPr>
          <p:cNvPr id="10" name="Picture 10"/>
          <p:cNvPicPr>
            <a:picLocks noChangeAspect="1"/>
          </p:cNvPicPr>
          <p:nvPr/>
        </p:nvPicPr>
        <p:blipFill>
          <a:blip r:embed="rId4"/>
          <a:srcRect/>
          <a:stretch>
            <a:fillRect/>
          </a:stretch>
        </p:blipFill>
        <p:spPr>
          <a:xfrm rot="-10800000">
            <a:off x="14706801" y="6128294"/>
            <a:ext cx="1463325" cy="1437717"/>
          </a:xfrm>
          <a:prstGeom prst="rect">
            <a:avLst/>
          </a:prstGeom>
        </p:spPr>
      </p:pic>
      <p:pic>
        <p:nvPicPr>
          <p:cNvPr id="16" name="Picture 12"/>
          <p:cNvPicPr>
            <a:picLocks noChangeAspect="1"/>
          </p:cNvPicPr>
          <p:nvPr/>
        </p:nvPicPr>
        <p:blipFill>
          <a:blip r:embed="rId5"/>
          <a:srcRect/>
          <a:stretch>
            <a:fillRect/>
          </a:stretch>
        </p:blipFill>
        <p:spPr>
          <a:xfrm rot="20563950">
            <a:off x="353847" y="941623"/>
            <a:ext cx="1688783" cy="2286000"/>
          </a:xfrm>
          <a:prstGeom prst="rect">
            <a:avLst/>
          </a:prstGeom>
        </p:spPr>
      </p:pic>
      <p:pic>
        <p:nvPicPr>
          <p:cNvPr id="19" name="Picture 2"/>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37174" b="38752"/>
          <a:stretch/>
        </p:blipFill>
        <p:spPr>
          <a:xfrm>
            <a:off x="4536946" y="-470345"/>
            <a:ext cx="9250143" cy="2226886"/>
          </a:xfrm>
          <a:prstGeom prst="rect">
            <a:avLst/>
          </a:prstGeom>
        </p:spPr>
      </p:pic>
      <p:pic>
        <p:nvPicPr>
          <p:cNvPr id="21"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6127642" y="5295900"/>
            <a:ext cx="2099279" cy="2263928"/>
          </a:xfrm>
          <a:prstGeom prst="rect">
            <a:avLst/>
          </a:prstGeom>
        </p:spPr>
      </p:pic>
      <p:pic>
        <p:nvPicPr>
          <p:cNvPr id="12" name="Picture 8"/>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561904" y="6822907"/>
            <a:ext cx="11155733" cy="4477620"/>
          </a:xfrm>
          <a:prstGeom prst="rect">
            <a:avLst/>
          </a:prstGeom>
        </p:spPr>
      </p:pic>
    </p:spTree>
    <p:extLst>
      <p:ext uri="{BB962C8B-B14F-4D97-AF65-F5344CB8AC3E}">
        <p14:creationId xmlns:p14="http://schemas.microsoft.com/office/powerpoint/2010/main" val="3663110501"/>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CDC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71500"/>
            <a:ext cx="16230600" cy="9067800"/>
            <a:chOff x="0" y="0"/>
            <a:chExt cx="7419046" cy="3550976"/>
          </a:xfrm>
        </p:grpSpPr>
        <p:sp>
          <p:nvSpPr>
            <p:cNvPr id="3" name="Freeform 3"/>
            <p:cNvSpPr/>
            <p:nvPr/>
          </p:nvSpPr>
          <p:spPr>
            <a:xfrm>
              <a:off x="-9098" y="-6509"/>
              <a:ext cx="7433377" cy="3583030"/>
            </a:xfrm>
            <a:custGeom>
              <a:avLst/>
              <a:gdLst/>
              <a:ahLst/>
              <a:cxnLst/>
              <a:rect l="l" t="t" r="r" b="b"/>
              <a:pathLst>
                <a:path w="7433377" h="3583030">
                  <a:moveTo>
                    <a:pt x="63030" y="2989476"/>
                  </a:moveTo>
                  <a:cubicBezTo>
                    <a:pt x="63030" y="2989476"/>
                    <a:pt x="0" y="2742912"/>
                    <a:pt x="10218" y="1214762"/>
                  </a:cubicBezTo>
                  <a:cubicBezTo>
                    <a:pt x="18651" y="990971"/>
                    <a:pt x="65033" y="645332"/>
                    <a:pt x="65033" y="645332"/>
                  </a:cubicBezTo>
                  <a:cubicBezTo>
                    <a:pt x="82233" y="502466"/>
                    <a:pt x="56685" y="337866"/>
                    <a:pt x="181385" y="223925"/>
                  </a:cubicBezTo>
                  <a:cubicBezTo>
                    <a:pt x="346794" y="72788"/>
                    <a:pt x="621643" y="0"/>
                    <a:pt x="6540304" y="6965"/>
                  </a:cubicBezTo>
                  <a:lnTo>
                    <a:pt x="6540305" y="6965"/>
                  </a:lnTo>
                  <a:cubicBezTo>
                    <a:pt x="6757052" y="16819"/>
                    <a:pt x="6961367" y="36481"/>
                    <a:pt x="7095555" y="101690"/>
                  </a:cubicBezTo>
                  <a:cubicBezTo>
                    <a:pt x="7351601" y="226120"/>
                    <a:pt x="7433377" y="459160"/>
                    <a:pt x="7427889" y="704684"/>
                  </a:cubicBezTo>
                  <a:cubicBezTo>
                    <a:pt x="7427889" y="704684"/>
                    <a:pt x="7384601" y="1013073"/>
                    <a:pt x="7392034" y="1248607"/>
                  </a:cubicBezTo>
                  <a:cubicBezTo>
                    <a:pt x="7399158" y="2731278"/>
                    <a:pt x="7406314" y="2926881"/>
                    <a:pt x="7406314" y="2926881"/>
                  </a:cubicBezTo>
                  <a:cubicBezTo>
                    <a:pt x="7389633" y="3142613"/>
                    <a:pt x="7274989" y="3353224"/>
                    <a:pt x="7078119" y="3464849"/>
                  </a:cubicBezTo>
                  <a:cubicBezTo>
                    <a:pt x="6927768" y="3550097"/>
                    <a:pt x="6729737" y="3565195"/>
                    <a:pt x="5347512" y="3554454"/>
                  </a:cubicBezTo>
                  <a:lnTo>
                    <a:pt x="5347439" y="3554454"/>
                  </a:lnTo>
                  <a:cubicBezTo>
                    <a:pt x="645952" y="3549177"/>
                    <a:pt x="384604" y="3583030"/>
                    <a:pt x="254278" y="3473872"/>
                  </a:cubicBezTo>
                  <a:cubicBezTo>
                    <a:pt x="145767" y="3382987"/>
                    <a:pt x="81795" y="3189675"/>
                    <a:pt x="63030" y="2989476"/>
                  </a:cubicBezTo>
                  <a:close/>
                </a:path>
              </a:pathLst>
            </a:custGeom>
            <a:solidFill>
              <a:srgbClr val="FFFFFF"/>
            </a:solidFill>
          </p:spPr>
        </p:sp>
      </p:grpSp>
      <p:sp>
        <p:nvSpPr>
          <p:cNvPr id="4" name="TextBox 4"/>
          <p:cNvSpPr txBox="1"/>
          <p:nvPr/>
        </p:nvSpPr>
        <p:spPr>
          <a:xfrm>
            <a:off x="6613523" y="831572"/>
            <a:ext cx="5052493" cy="1154162"/>
          </a:xfrm>
          <a:prstGeom prst="rect">
            <a:avLst/>
          </a:prstGeom>
        </p:spPr>
        <p:txBody>
          <a:bodyPr wrap="square" lIns="0" tIns="0" rIns="0" bIns="0" rtlCol="0" anchor="t">
            <a:spAutoFit/>
          </a:bodyPr>
          <a:lstStyle/>
          <a:p>
            <a:pPr algn="ctr">
              <a:lnSpc>
                <a:spcPts val="9000"/>
              </a:lnSpc>
            </a:pPr>
            <a:r>
              <a:rPr lang="vi-VN"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srcRect/>
          <a:stretch>
            <a:fillRect/>
          </a:stretch>
        </p:blipFill>
        <p:spPr>
          <a:xfrm rot="-865853">
            <a:off x="15727774" y="7760739"/>
            <a:ext cx="1922572" cy="2323350"/>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463566" y="337213"/>
            <a:ext cx="1716972" cy="1755269"/>
          </a:xfrm>
          <a:prstGeom prst="rect">
            <a:avLst/>
          </a:prstGeom>
        </p:spPr>
      </p:pic>
      <p:sp>
        <p:nvSpPr>
          <p:cNvPr id="19" name="Rectangle 18"/>
          <p:cNvSpPr/>
          <p:nvPr/>
        </p:nvSpPr>
        <p:spPr>
          <a:xfrm>
            <a:off x="2057400" y="1874815"/>
            <a:ext cx="14478000" cy="1911549"/>
          </a:xfrm>
          <a:prstGeom prst="rect">
            <a:avLst/>
          </a:prstGeom>
        </p:spPr>
        <p:txBody>
          <a:bodyPr wrap="square">
            <a:spAutoFit/>
          </a:bodyPr>
          <a:lstStyle/>
          <a:p>
            <a:pPr algn="just">
              <a:lnSpc>
                <a:spcPct val="150000"/>
              </a:lnSpc>
              <a:spcBef>
                <a:spcPts val="300"/>
              </a:spcBef>
              <a:spcAft>
                <a:spcPts val="300"/>
              </a:spcAft>
            </a:pP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loại</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dữ</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gửi</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phần</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mềm</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vi-VN" sz="42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0361" y="3997103"/>
            <a:ext cx="6400800" cy="5432413"/>
          </a:xfrm>
          <a:prstGeom prst="rect">
            <a:avLst/>
          </a:prstGeom>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20451" r="19399"/>
          <a:stretch/>
        </p:blipFill>
        <p:spPr>
          <a:xfrm>
            <a:off x="9007538" y="4163291"/>
            <a:ext cx="5822290" cy="5266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876300"/>
            <a:ext cx="16916400" cy="88392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4" name="Freeform 9"/>
          <p:cNvSpPr/>
          <p:nvPr/>
        </p:nvSpPr>
        <p:spPr>
          <a:xfrm>
            <a:off x="6477000" y="266700"/>
            <a:ext cx="5105400" cy="1524000"/>
          </a:xfrm>
          <a:custGeom>
            <a:avLst/>
            <a:gdLst/>
            <a:ahLst/>
            <a:cxnLst/>
            <a:rect l="l" t="t" r="r" b="b"/>
            <a:pathLst>
              <a:path w="890623" h="218112">
                <a:moveTo>
                  <a:pt x="0" y="0"/>
                </a:moveTo>
                <a:lnTo>
                  <a:pt x="890623" y="0"/>
                </a:lnTo>
                <a:lnTo>
                  <a:pt x="890623" y="218112"/>
                </a:lnTo>
                <a:lnTo>
                  <a:pt x="0" y="218112"/>
                </a:lnTo>
                <a:close/>
              </a:path>
            </a:pathLst>
          </a:custGeom>
          <a:solidFill>
            <a:srgbClr val="D3EDDD"/>
          </a:solidFill>
        </p:spPr>
      </p:sp>
      <p:sp>
        <p:nvSpPr>
          <p:cNvPr id="26" name="TextBox 4"/>
          <p:cNvSpPr txBox="1"/>
          <p:nvPr/>
        </p:nvSpPr>
        <p:spPr>
          <a:xfrm>
            <a:off x="6529907" y="451619"/>
            <a:ext cx="5052493" cy="1052468"/>
          </a:xfrm>
          <a:prstGeom prst="rect">
            <a:avLst/>
          </a:prstGeom>
        </p:spPr>
        <p:txBody>
          <a:bodyPr wrap="square" lIns="0" tIns="0" rIns="0" bIns="0" rtlCol="0" anchor="t">
            <a:spAutoFit/>
          </a:bodyPr>
          <a:lstStyle/>
          <a:p>
            <a:pPr algn="ctr">
              <a:lnSpc>
                <a:spcPts val="9000"/>
              </a:lnSpc>
            </a:pPr>
            <a:r>
              <a:rPr lang="vi-VN" sz="6400" b="1" dirty="0" smtClean="0">
                <a:solidFill>
                  <a:srgbClr val="FF0000"/>
                </a:solidFill>
                <a:latin typeface="Arial" panose="020B0604020202020204" pitchFamily="34" charset="0"/>
                <a:cs typeface="Arial" panose="020B0604020202020204" pitchFamily="34" charset="0"/>
              </a:rPr>
              <a:t>KHÁM PHÁ</a:t>
            </a:r>
            <a:endParaRPr lang="en-US" sz="6400" b="1" dirty="0">
              <a:solidFill>
                <a:srgbClr val="FF0000"/>
              </a:solidFill>
              <a:latin typeface="Arial" panose="020B0604020202020204" pitchFamily="34" charset="0"/>
              <a:cs typeface="Arial" panose="020B0604020202020204" pitchFamily="34" charset="0"/>
            </a:endParaRPr>
          </a:p>
        </p:txBody>
      </p:sp>
      <p:sp>
        <p:nvSpPr>
          <p:cNvPr id="27" name="TextBox 26"/>
          <p:cNvSpPr txBox="1"/>
          <p:nvPr/>
        </p:nvSpPr>
        <p:spPr>
          <a:xfrm>
            <a:off x="1447800" y="1790700"/>
            <a:ext cx="4160113" cy="784830"/>
          </a:xfrm>
          <a:prstGeom prst="rect">
            <a:avLst/>
          </a:prstGeom>
          <a:noFill/>
        </p:spPr>
        <p:txBody>
          <a:bodyPr wrap="none" rtlCol="0">
            <a:spAutoFit/>
          </a:bodyPr>
          <a:lstStyle/>
          <a:p>
            <a:r>
              <a:rPr lang="vi-VN" sz="4500" b="1" dirty="0" smtClean="0"/>
              <a:t>1. Mạng xã hội</a:t>
            </a:r>
            <a:endParaRPr lang="en-US" sz="4500" b="1" dirty="0"/>
          </a:p>
        </p:txBody>
      </p:sp>
      <p:sp>
        <p:nvSpPr>
          <p:cNvPr id="28" name="Rectangle 27"/>
          <p:cNvSpPr/>
          <p:nvPr/>
        </p:nvSpPr>
        <p:spPr>
          <a:xfrm>
            <a:off x="1981200" y="2766309"/>
            <a:ext cx="1096005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a) Một số kênh trao đổi thông tin trên Internet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
        <p:nvSpPr>
          <p:cNvPr id="29" name="Rectangle 28"/>
          <p:cNvSpPr/>
          <p:nvPr/>
        </p:nvSpPr>
        <p:spPr>
          <a:xfrm>
            <a:off x="1981200" y="3695752"/>
            <a:ext cx="11887357" cy="738664"/>
          </a:xfrm>
          <a:prstGeom prst="rect">
            <a:avLst/>
          </a:prstGeom>
        </p:spPr>
        <p:txBody>
          <a:bodyPr wrap="none">
            <a:spAutoFit/>
          </a:bodyPr>
          <a:lstStyle/>
          <a:p>
            <a:pPr marL="571500" indent="-571500" algn="just">
              <a:spcBef>
                <a:spcPts val="300"/>
              </a:spcBef>
              <a:spcAft>
                <a:spcPts val="300"/>
              </a:spcAft>
              <a:buFont typeface="Wingdings" panose="05000000000000000000" pitchFamily="2" charset="2"/>
              <a:buChar char="Ø"/>
            </a:pP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Đ</a:t>
            </a: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ọc</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tin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1a SGK tr.22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cho</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b="1" dirty="0" err="1">
                <a:solidFill>
                  <a:srgbClr val="FF0000"/>
                </a:solidFill>
                <a:latin typeface="Arial" panose="020B0604020202020204" pitchFamily="34" charset="0"/>
                <a:ea typeface="Calibri" panose="020F0502020204030204" pitchFamily="34" charset="0"/>
                <a:cs typeface="Arial" panose="020B0604020202020204" pitchFamily="34" charset="0"/>
              </a:rPr>
              <a:t>biết</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5105400" y="4600950"/>
            <a:ext cx="11665528" cy="4047262"/>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Internet?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Kể</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kênh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phổ</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Internet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nay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31"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56256" y="4695187"/>
            <a:ext cx="2743200" cy="4182114"/>
          </a:xfrm>
          <a:prstGeom prst="rect">
            <a:avLst/>
          </a:prstGeom>
        </p:spPr>
      </p:pic>
      <p:pic>
        <p:nvPicPr>
          <p:cNvPr id="32" name="Picture 8"/>
          <p:cNvPicPr>
            <a:picLocks noChangeAspect="1"/>
          </p:cNvPicPr>
          <p:nvPr/>
        </p:nvPicPr>
        <p:blipFill>
          <a:blip r:embed="rId18"/>
          <a:srcRect/>
          <a:stretch>
            <a:fillRect/>
          </a:stretch>
        </p:blipFill>
        <p:spPr>
          <a:xfrm rot="-10800000">
            <a:off x="16436050" y="8411421"/>
            <a:ext cx="1444777" cy="1419494"/>
          </a:xfrm>
          <a:prstGeom prst="rect">
            <a:avLst/>
          </a:prstGeom>
        </p:spPr>
      </p:pic>
      <p:pic>
        <p:nvPicPr>
          <p:cNvPr id="33" name="Picture 10"/>
          <p:cNvPicPr>
            <a:picLocks noChangeAspect="1"/>
          </p:cNvPicPr>
          <p:nvPr/>
        </p:nvPicPr>
        <p:blipFill>
          <a:blip r:embed="rId18"/>
          <a:srcRect/>
          <a:stretch>
            <a:fillRect/>
          </a:stretch>
        </p:blipFill>
        <p:spPr>
          <a:xfrm>
            <a:off x="427454" y="477447"/>
            <a:ext cx="1728802" cy="16985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1000" fill="hold"/>
                                        <p:tgtEl>
                                          <p:spTgt spid="29"/>
                                        </p:tgtEl>
                                        <p:attrNameLst>
                                          <p:attrName>ppt_w</p:attrName>
                                        </p:attrNameLst>
                                      </p:cBhvr>
                                      <p:tavLst>
                                        <p:tav tm="0">
                                          <p:val>
                                            <p:strVal val="#ppt_w+.3"/>
                                          </p:val>
                                        </p:tav>
                                        <p:tav tm="100000">
                                          <p:val>
                                            <p:strVal val="#ppt_w"/>
                                          </p:val>
                                        </p:tav>
                                      </p:tavLst>
                                    </p:anim>
                                    <p:anim calcmode="lin" valueType="num">
                                      <p:cBhvr>
                                        <p:cTn id="15" dur="1000" fill="hold"/>
                                        <p:tgtEl>
                                          <p:spTgt spid="29"/>
                                        </p:tgtEl>
                                        <p:attrNameLst>
                                          <p:attrName>ppt_h</p:attrName>
                                        </p:attrNameLst>
                                      </p:cBhvr>
                                      <p:tavLst>
                                        <p:tav tm="0">
                                          <p:val>
                                            <p:strVal val="#ppt_h"/>
                                          </p:val>
                                        </p:tav>
                                        <p:tav tm="100000">
                                          <p:val>
                                            <p:strVal val="#ppt_h"/>
                                          </p:val>
                                        </p:tav>
                                      </p:tavLst>
                                    </p:anim>
                                    <p:animEffect transition="in" filter="fade">
                                      <p:cBhvr>
                                        <p:cTn id="16" dur="1000"/>
                                        <p:tgtEl>
                                          <p:spTgt spid="29"/>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strVal val="#ppt_w+.3"/>
                                          </p:val>
                                        </p:tav>
                                        <p:tav tm="100000">
                                          <p:val>
                                            <p:strVal val="#ppt_w"/>
                                          </p:val>
                                        </p:tav>
                                      </p:tavLst>
                                    </p:anim>
                                    <p:anim calcmode="lin" valueType="num">
                                      <p:cBhvr>
                                        <p:cTn id="20" dur="1000" fill="hold"/>
                                        <p:tgtEl>
                                          <p:spTgt spid="31"/>
                                        </p:tgtEl>
                                        <p:attrNameLst>
                                          <p:attrName>ppt_h</p:attrName>
                                        </p:attrNameLst>
                                      </p:cBhvr>
                                      <p:tavLst>
                                        <p:tav tm="0">
                                          <p:val>
                                            <p:strVal val="#ppt_h"/>
                                          </p:val>
                                        </p:tav>
                                        <p:tav tm="100000">
                                          <p:val>
                                            <p:strVal val="#ppt_h"/>
                                          </p:val>
                                        </p:tav>
                                      </p:tavLst>
                                    </p:anim>
                                    <p:animEffect transition="in" filter="fade">
                                      <p:cBhvr>
                                        <p:cTn id="21" dur="1000"/>
                                        <p:tgtEl>
                                          <p:spTgt spid="31"/>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strVal val="#ppt_w+.3"/>
                                          </p:val>
                                        </p:tav>
                                        <p:tav tm="100000">
                                          <p:val>
                                            <p:strVal val="#ppt_w"/>
                                          </p:val>
                                        </p:tav>
                                      </p:tavLst>
                                    </p:anim>
                                    <p:anim calcmode="lin" valueType="num">
                                      <p:cBhvr>
                                        <p:cTn id="25" dur="1000" fill="hold"/>
                                        <p:tgtEl>
                                          <p:spTgt spid="30"/>
                                        </p:tgtEl>
                                        <p:attrNameLst>
                                          <p:attrName>ppt_h</p:attrName>
                                        </p:attrNameLst>
                                      </p:cBhvr>
                                      <p:tavLst>
                                        <p:tav tm="0">
                                          <p:val>
                                            <p:strVal val="#ppt_h"/>
                                          </p:val>
                                        </p:tav>
                                        <p:tav tm="100000">
                                          <p:val>
                                            <p:strVal val="#ppt_h"/>
                                          </p:val>
                                        </p:tav>
                                      </p:tavLst>
                                    </p:anim>
                                    <p:animEffect transition="in" filter="fade">
                                      <p:cBhvr>
                                        <p:cTn id="2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622856" y="1128184"/>
            <a:ext cx="4160113" cy="784830"/>
          </a:xfrm>
          <a:prstGeom prst="rect">
            <a:avLst/>
          </a:prstGeom>
          <a:noFill/>
        </p:spPr>
        <p:txBody>
          <a:bodyPr wrap="none" rtlCol="0">
            <a:spAutoFit/>
          </a:bodyPr>
          <a:lstStyle/>
          <a:p>
            <a:r>
              <a:rPr lang="vi-VN" sz="4500" b="1" dirty="0" smtClean="0"/>
              <a:t>1. Mạng xã hội</a:t>
            </a:r>
            <a:endParaRPr lang="en-US" sz="4500" b="1" dirty="0"/>
          </a:p>
        </p:txBody>
      </p:sp>
      <p:sp>
        <p:nvSpPr>
          <p:cNvPr id="28" name="Rectangle 27"/>
          <p:cNvSpPr/>
          <p:nvPr/>
        </p:nvSpPr>
        <p:spPr>
          <a:xfrm>
            <a:off x="1636711" y="2052632"/>
            <a:ext cx="1096005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a) Một số kênh trao đổi thông tin trên Internet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2"/>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2"/>
          <a:srcRect/>
          <a:stretch>
            <a:fillRect/>
          </a:stretch>
        </p:blipFill>
        <p:spPr>
          <a:xfrm>
            <a:off x="427454" y="477447"/>
            <a:ext cx="1728802" cy="1698548"/>
          </a:xfrm>
          <a:prstGeom prst="rect">
            <a:avLst/>
          </a:prstGeom>
        </p:spPr>
      </p:pic>
      <p:sp>
        <p:nvSpPr>
          <p:cNvPr id="2" name="Rectangle 1"/>
          <p:cNvSpPr/>
          <p:nvPr/>
        </p:nvSpPr>
        <p:spPr>
          <a:xfrm>
            <a:off x="1622856" y="3068577"/>
            <a:ext cx="12168716" cy="738664"/>
          </a:xfrm>
          <a:prstGeom prst="rect">
            <a:avLst/>
          </a:prstGeom>
        </p:spPr>
        <p:txBody>
          <a:bodyPr wrap="none">
            <a:spAutoFit/>
          </a:bodyPr>
          <a:lstStyle/>
          <a:p>
            <a:pPr marL="571500" indent="-571500">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Internet: </a:t>
            </a:r>
            <a:endParaRPr lang="en-US" sz="4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246" y="3973796"/>
            <a:ext cx="3785034" cy="37850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187" y="4456613"/>
            <a:ext cx="3089592" cy="316464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8413" t="21563" r="14386" b="24036"/>
          <a:stretch/>
        </p:blipFill>
        <p:spPr>
          <a:xfrm>
            <a:off x="9663034" y="4418513"/>
            <a:ext cx="3576918" cy="28956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89839" y="4026445"/>
            <a:ext cx="3755938" cy="3755938"/>
          </a:xfrm>
          <a:prstGeom prst="rect">
            <a:avLst/>
          </a:prstGeom>
        </p:spPr>
      </p:pic>
      <p:sp>
        <p:nvSpPr>
          <p:cNvPr id="9" name="TextBox 8"/>
          <p:cNvSpPr txBox="1"/>
          <p:nvPr/>
        </p:nvSpPr>
        <p:spPr>
          <a:xfrm>
            <a:off x="2156256" y="7782383"/>
            <a:ext cx="2278188" cy="738664"/>
          </a:xfrm>
          <a:prstGeom prst="rect">
            <a:avLst/>
          </a:prstGeom>
          <a:noFill/>
        </p:spPr>
        <p:txBody>
          <a:bodyPr wrap="none" rtlCol="0">
            <a:spAutoFit/>
          </a:bodyPr>
          <a:lstStyle/>
          <a:p>
            <a:r>
              <a:rPr lang="en-US" sz="4200" b="1" dirty="0" smtClean="0">
                <a:solidFill>
                  <a:schemeClr val="accent5">
                    <a:lumMod val="75000"/>
                  </a:schemeClr>
                </a:solidFill>
                <a:latin typeface="Arial" panose="020B0604020202020204" pitchFamily="34" charset="0"/>
                <a:cs typeface="Arial" panose="020B0604020202020204" pitchFamily="34" charset="0"/>
              </a:rPr>
              <a:t>Văn bản</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167889" y="7782383"/>
            <a:ext cx="2486578" cy="738664"/>
          </a:xfrm>
          <a:prstGeom prst="rect">
            <a:avLst/>
          </a:prstGeom>
          <a:noFill/>
        </p:spPr>
        <p:txBody>
          <a:bodyPr wrap="none" rtlCol="0">
            <a:spAutoFit/>
          </a:bodyPr>
          <a:lstStyle/>
          <a:p>
            <a:r>
              <a:rPr lang="en-US" sz="4200" b="1" dirty="0" err="1" smtClean="0">
                <a:solidFill>
                  <a:schemeClr val="accent5">
                    <a:lumMod val="75000"/>
                  </a:schemeClr>
                </a:solidFill>
                <a:latin typeface="Arial" panose="020B0604020202020204" pitchFamily="34" charset="0"/>
                <a:cs typeface="Arial" panose="020B0604020202020204" pitchFamily="34" charset="0"/>
              </a:rPr>
              <a:t>Hình</a:t>
            </a:r>
            <a:r>
              <a:rPr lang="en-US" sz="4200" b="1" dirty="0" smtClean="0">
                <a:solidFill>
                  <a:schemeClr val="accent5">
                    <a:lumMod val="75000"/>
                  </a:schemeClr>
                </a:solidFill>
                <a:latin typeface="Arial" panose="020B0604020202020204" pitchFamily="34" charset="0"/>
                <a:cs typeface="Arial" panose="020B0604020202020204" pitchFamily="34" charset="0"/>
              </a:rPr>
              <a:t> ảnh</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10164145" y="7758830"/>
            <a:ext cx="2667718" cy="738664"/>
          </a:xfrm>
          <a:prstGeom prst="rect">
            <a:avLst/>
          </a:prstGeom>
          <a:noFill/>
        </p:spPr>
        <p:txBody>
          <a:bodyPr wrap="none" rtlCol="0">
            <a:spAutoFit/>
          </a:bodyPr>
          <a:lstStyle/>
          <a:p>
            <a:r>
              <a:rPr lang="en-US" sz="4200" b="1" dirty="0" err="1" smtClean="0">
                <a:solidFill>
                  <a:schemeClr val="accent5">
                    <a:lumMod val="75000"/>
                  </a:schemeClr>
                </a:solidFill>
                <a:latin typeface="Arial" panose="020B0604020202020204" pitchFamily="34" charset="0"/>
                <a:cs typeface="Arial" panose="020B0604020202020204" pitchFamily="34" charset="0"/>
              </a:rPr>
              <a:t>Âm</a:t>
            </a:r>
            <a:r>
              <a:rPr lang="en-US" sz="4200" b="1" dirty="0" smtClean="0">
                <a:solidFill>
                  <a:schemeClr val="accent5">
                    <a:lumMod val="75000"/>
                  </a:schemeClr>
                </a:solidFill>
                <a:latin typeface="Arial" panose="020B0604020202020204" pitchFamily="34" charset="0"/>
                <a:cs typeface="Arial" panose="020B0604020202020204" pitchFamily="34" charset="0"/>
              </a:rPr>
              <a:t> </a:t>
            </a:r>
            <a:r>
              <a:rPr lang="en-US" sz="4200" b="1" dirty="0" err="1" smtClean="0">
                <a:solidFill>
                  <a:schemeClr val="accent5">
                    <a:lumMod val="75000"/>
                  </a:schemeClr>
                </a:solidFill>
                <a:latin typeface="Arial" panose="020B0604020202020204" pitchFamily="34" charset="0"/>
                <a:cs typeface="Arial" panose="020B0604020202020204" pitchFamily="34" charset="0"/>
              </a:rPr>
              <a:t>thanh</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4643721" y="7758830"/>
            <a:ext cx="1640064" cy="738664"/>
          </a:xfrm>
          <a:prstGeom prst="rect">
            <a:avLst/>
          </a:prstGeom>
          <a:noFill/>
        </p:spPr>
        <p:txBody>
          <a:bodyPr wrap="none" rtlCol="0">
            <a:spAutoFit/>
          </a:bodyPr>
          <a:lstStyle/>
          <a:p>
            <a:r>
              <a:rPr lang="en-US" sz="4200" b="1" dirty="0" smtClean="0">
                <a:solidFill>
                  <a:schemeClr val="accent5">
                    <a:lumMod val="75000"/>
                  </a:schemeClr>
                </a:solidFill>
                <a:latin typeface="Arial" panose="020B0604020202020204" pitchFamily="34" charset="0"/>
                <a:cs typeface="Arial" panose="020B0604020202020204" pitchFamily="34" charset="0"/>
              </a:rPr>
              <a:t>Video</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0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500"/>
                                        <p:tgtEl>
                                          <p:spTgt spid="3"/>
                                        </p:tgtEl>
                                      </p:cBhvr>
                                    </p:animEffect>
                                  </p:childTnLst>
                                </p:cTn>
                              </p:par>
                              <p:par>
                                <p:cTn id="13" presetID="21"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2)">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500"/>
                                        <p:tgtEl>
                                          <p:spTgt spid="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2"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2)">
                                      <p:cBhvr>
                                        <p:cTn id="28" dur="500"/>
                                        <p:tgtEl>
                                          <p:spTgt spid="7"/>
                                        </p:tgtEl>
                                      </p:cBhvr>
                                    </p:animEffect>
                                  </p:childTnLst>
                                </p:cTn>
                              </p:par>
                              <p:par>
                                <p:cTn id="29" presetID="21"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2)">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500"/>
                                        <p:tgtEl>
                                          <p:spTgt spid="8"/>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4119" y="1195027"/>
            <a:ext cx="4160113" cy="784830"/>
          </a:xfrm>
          <a:prstGeom prst="rect">
            <a:avLst/>
          </a:prstGeom>
          <a:noFill/>
        </p:spPr>
        <p:txBody>
          <a:bodyPr wrap="none" rtlCol="0">
            <a:spAutoFit/>
          </a:bodyPr>
          <a:lstStyle/>
          <a:p>
            <a:r>
              <a:rPr lang="vi-VN" sz="4500" b="1" dirty="0" smtClean="0"/>
              <a:t>1. Mạng xã hội</a:t>
            </a:r>
            <a:endParaRPr lang="en-US" sz="4500" b="1" dirty="0"/>
          </a:p>
        </p:txBody>
      </p:sp>
      <p:sp>
        <p:nvSpPr>
          <p:cNvPr id="28" name="Rectangle 27"/>
          <p:cNvSpPr/>
          <p:nvPr/>
        </p:nvSpPr>
        <p:spPr>
          <a:xfrm>
            <a:off x="1444119" y="2142169"/>
            <a:ext cx="1096005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a) Một số kênh trao đổi thông tin trên Internet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2"/>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2"/>
          <a:srcRect/>
          <a:stretch>
            <a:fillRect/>
          </a:stretch>
        </p:blipFill>
        <p:spPr>
          <a:xfrm>
            <a:off x="427454" y="477447"/>
            <a:ext cx="1728802" cy="1698548"/>
          </a:xfrm>
          <a:prstGeom prst="rect">
            <a:avLst/>
          </a:prstGeom>
        </p:spPr>
      </p:pic>
      <p:sp>
        <p:nvSpPr>
          <p:cNvPr id="2" name="Rectangle 1"/>
          <p:cNvSpPr/>
          <p:nvPr/>
        </p:nvSpPr>
        <p:spPr>
          <a:xfrm>
            <a:off x="1444119" y="2958843"/>
            <a:ext cx="15539409" cy="1061829"/>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kênh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phổ</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Internet:</a:t>
            </a:r>
            <a:endParaRPr lang="en-US" sz="4200" dirty="0">
              <a:latin typeface="Arial" panose="020B0604020202020204" pitchFamily="34" charset="0"/>
              <a:cs typeface="Arial" panose="020B0604020202020204" pitchFamily="34" charset="0"/>
            </a:endParaRPr>
          </a:p>
        </p:txBody>
      </p:sp>
      <p:sp>
        <p:nvSpPr>
          <p:cNvPr id="9" name="TextBox 8"/>
          <p:cNvSpPr txBox="1"/>
          <p:nvPr/>
        </p:nvSpPr>
        <p:spPr>
          <a:xfrm>
            <a:off x="1684773" y="5783443"/>
            <a:ext cx="3204723" cy="738664"/>
          </a:xfrm>
          <a:prstGeom prst="rect">
            <a:avLst/>
          </a:prstGeom>
          <a:noFill/>
        </p:spPr>
        <p:txBody>
          <a:bodyPr wrap="none" rtlCol="0">
            <a:spAutoFit/>
          </a:bodyPr>
          <a:lstStyle/>
          <a:p>
            <a:r>
              <a:rPr lang="en-US" sz="4200" b="1" dirty="0" err="1" smtClean="0">
                <a:solidFill>
                  <a:schemeClr val="accent5">
                    <a:lumMod val="75000"/>
                  </a:schemeClr>
                </a:solidFill>
                <a:latin typeface="Arial" panose="020B0604020202020204" pitchFamily="34" charset="0"/>
                <a:cs typeface="Arial" panose="020B0604020202020204" pitchFamily="34" charset="0"/>
              </a:rPr>
              <a:t>Thư</a:t>
            </a:r>
            <a:r>
              <a:rPr lang="en-US" sz="4200" b="1" dirty="0" smtClean="0">
                <a:solidFill>
                  <a:schemeClr val="accent5">
                    <a:lumMod val="75000"/>
                  </a:schemeClr>
                </a:solidFill>
                <a:latin typeface="Arial" panose="020B0604020202020204" pitchFamily="34" charset="0"/>
                <a:cs typeface="Arial" panose="020B0604020202020204" pitchFamily="34" charset="0"/>
              </a:rPr>
              <a:t> </a:t>
            </a:r>
            <a:r>
              <a:rPr lang="en-US" sz="4200" b="1" dirty="0" err="1" smtClean="0">
                <a:solidFill>
                  <a:schemeClr val="accent5">
                    <a:lumMod val="75000"/>
                  </a:schemeClr>
                </a:solidFill>
                <a:latin typeface="Arial" panose="020B0604020202020204" pitchFamily="34" charset="0"/>
                <a:cs typeface="Arial" panose="020B0604020202020204" pitchFamily="34" charset="0"/>
              </a:rPr>
              <a:t>điện</a:t>
            </a:r>
            <a:r>
              <a:rPr lang="en-US" sz="4200" b="1" dirty="0" smtClean="0">
                <a:solidFill>
                  <a:schemeClr val="accent5">
                    <a:lumMod val="75000"/>
                  </a:schemeClr>
                </a:solidFill>
                <a:latin typeface="Arial" panose="020B0604020202020204" pitchFamily="34" charset="0"/>
                <a:cs typeface="Arial" panose="020B0604020202020204" pitchFamily="34" charset="0"/>
              </a:rPr>
              <a:t> </a:t>
            </a:r>
            <a:r>
              <a:rPr lang="en-US" sz="4200" b="1" dirty="0" err="1" smtClean="0">
                <a:solidFill>
                  <a:schemeClr val="accent5">
                    <a:lumMod val="75000"/>
                  </a:schemeClr>
                </a:solidFill>
                <a:latin typeface="Arial" panose="020B0604020202020204" pitchFamily="34" charset="0"/>
                <a:cs typeface="Arial" panose="020B0604020202020204" pitchFamily="34" charset="0"/>
              </a:rPr>
              <a:t>tử</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108781" y="5852636"/>
            <a:ext cx="2337499" cy="738664"/>
          </a:xfrm>
          <a:prstGeom prst="rect">
            <a:avLst/>
          </a:prstGeom>
          <a:noFill/>
        </p:spPr>
        <p:txBody>
          <a:bodyPr wrap="none" rtlCol="0">
            <a:spAutoFit/>
          </a:bodyPr>
          <a:lstStyle/>
          <a:p>
            <a:r>
              <a:rPr lang="en-US" sz="4200" b="1" dirty="0" smtClean="0">
                <a:solidFill>
                  <a:schemeClr val="accent5">
                    <a:lumMod val="75000"/>
                  </a:schemeClr>
                </a:solidFill>
                <a:latin typeface="Arial" panose="020B0604020202020204" pitchFamily="34" charset="0"/>
                <a:cs typeface="Arial" panose="020B0604020202020204" pitchFamily="34" charset="0"/>
              </a:rPr>
              <a:t>Nhắn tin</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20" name="TextBox 19"/>
          <p:cNvSpPr txBox="1"/>
          <p:nvPr/>
        </p:nvSpPr>
        <p:spPr>
          <a:xfrm>
            <a:off x="10433635" y="5849172"/>
            <a:ext cx="2335896" cy="738664"/>
          </a:xfrm>
          <a:prstGeom prst="rect">
            <a:avLst/>
          </a:prstGeom>
          <a:noFill/>
        </p:spPr>
        <p:txBody>
          <a:bodyPr wrap="none" rtlCol="0">
            <a:spAutoFit/>
          </a:bodyPr>
          <a:lstStyle/>
          <a:p>
            <a:r>
              <a:rPr lang="en-US" sz="4200" b="1" dirty="0" smtClean="0">
                <a:solidFill>
                  <a:schemeClr val="accent5">
                    <a:lumMod val="75000"/>
                  </a:schemeClr>
                </a:solidFill>
                <a:latin typeface="Arial" panose="020B0604020202020204" pitchFamily="34" charset="0"/>
                <a:cs typeface="Arial" panose="020B0604020202020204" pitchFamily="34" charset="0"/>
              </a:rPr>
              <a:t>Gọi </a:t>
            </a:r>
            <a:r>
              <a:rPr lang="en-US" sz="4200" b="1" dirty="0" err="1" smtClean="0">
                <a:solidFill>
                  <a:schemeClr val="accent5">
                    <a:lumMod val="75000"/>
                  </a:schemeClr>
                </a:solidFill>
                <a:latin typeface="Arial" panose="020B0604020202020204" pitchFamily="34" charset="0"/>
                <a:cs typeface="Arial" panose="020B0604020202020204" pitchFamily="34" charset="0"/>
              </a:rPr>
              <a:t>điện</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3876905" y="5846714"/>
            <a:ext cx="2457724" cy="738664"/>
          </a:xfrm>
          <a:prstGeom prst="rect">
            <a:avLst/>
          </a:prstGeom>
          <a:noFill/>
        </p:spPr>
        <p:txBody>
          <a:bodyPr wrap="none" rtlCol="0">
            <a:spAutoFit/>
          </a:bodyPr>
          <a:lstStyle/>
          <a:p>
            <a:r>
              <a:rPr lang="en-US" sz="4200" b="1" dirty="0" err="1" smtClean="0">
                <a:solidFill>
                  <a:schemeClr val="accent5">
                    <a:lumMod val="75000"/>
                  </a:schemeClr>
                </a:solidFill>
                <a:latin typeface="Arial" panose="020B0604020202020204" pitchFamily="34" charset="0"/>
                <a:cs typeface="Arial" panose="020B0604020202020204" pitchFamily="34" charset="0"/>
              </a:rPr>
              <a:t>Diễn</a:t>
            </a:r>
            <a:r>
              <a:rPr lang="en-US" sz="4200" b="1" dirty="0" smtClean="0">
                <a:solidFill>
                  <a:schemeClr val="accent5">
                    <a:lumMod val="75000"/>
                  </a:schemeClr>
                </a:solidFill>
                <a:latin typeface="Arial" panose="020B0604020202020204" pitchFamily="34" charset="0"/>
                <a:cs typeface="Arial" panose="020B0604020202020204" pitchFamily="34" charset="0"/>
              </a:rPr>
              <a:t> đàn</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0816" y="4014309"/>
            <a:ext cx="1848634" cy="1834477"/>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1200" t="21200" r="19600" b="19600"/>
          <a:stretch/>
        </p:blipFill>
        <p:spPr>
          <a:xfrm>
            <a:off x="6284407" y="3936829"/>
            <a:ext cx="2052618" cy="2052618"/>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4797" t="9195" r="12795" b="27197"/>
          <a:stretch/>
        </p:blipFill>
        <p:spPr>
          <a:xfrm>
            <a:off x="10739680" y="4087110"/>
            <a:ext cx="1656264" cy="168811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36134" y="4123511"/>
            <a:ext cx="1939267" cy="1679253"/>
          </a:xfrm>
          <a:prstGeom prst="rect">
            <a:avLst/>
          </a:prstGeom>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26237" t="8471" r="26237" b="10608"/>
          <a:stretch/>
        </p:blipFill>
        <p:spPr>
          <a:xfrm>
            <a:off x="5033218" y="6822841"/>
            <a:ext cx="2151125" cy="1828800"/>
          </a:xfrm>
          <a:prstGeom prst="rect">
            <a:avLst/>
          </a:prstGeom>
        </p:spPr>
      </p:pic>
      <p:pic>
        <p:nvPicPr>
          <p:cNvPr id="17" name="Picture 16"/>
          <p:cNvPicPr>
            <a:picLocks noChangeAspect="1"/>
          </p:cNvPicPr>
          <p:nvPr/>
        </p:nvPicPr>
        <p:blipFill rotWithShape="1">
          <a:blip r:embed="rId8">
            <a:extLst>
              <a:ext uri="{28A0092B-C50C-407E-A947-70E740481C1C}">
                <a14:useLocalDpi xmlns:a14="http://schemas.microsoft.com/office/drawing/2010/main" val="0"/>
              </a:ext>
            </a:extLst>
          </a:blip>
          <a:srcRect t="19600" b="24400"/>
          <a:stretch/>
        </p:blipFill>
        <p:spPr>
          <a:xfrm>
            <a:off x="9448800" y="6907877"/>
            <a:ext cx="3289744" cy="1842257"/>
          </a:xfrm>
          <a:prstGeom prst="rect">
            <a:avLst/>
          </a:prstGeom>
        </p:spPr>
      </p:pic>
      <p:sp>
        <p:nvSpPr>
          <p:cNvPr id="23" name="TextBox 22"/>
          <p:cNvSpPr txBox="1"/>
          <p:nvPr/>
        </p:nvSpPr>
        <p:spPr>
          <a:xfrm>
            <a:off x="5331499" y="8707071"/>
            <a:ext cx="1380506" cy="738664"/>
          </a:xfrm>
          <a:prstGeom prst="rect">
            <a:avLst/>
          </a:prstGeom>
          <a:noFill/>
        </p:spPr>
        <p:txBody>
          <a:bodyPr wrap="none" rtlCol="0">
            <a:spAutoFit/>
          </a:bodyPr>
          <a:lstStyle/>
          <a:p>
            <a:r>
              <a:rPr lang="en-US" sz="4200" b="1" dirty="0" smtClean="0">
                <a:solidFill>
                  <a:schemeClr val="accent5">
                    <a:lumMod val="75000"/>
                  </a:schemeClr>
                </a:solidFill>
                <a:latin typeface="Arial" panose="020B0604020202020204" pitchFamily="34" charset="0"/>
                <a:cs typeface="Arial" panose="020B0604020202020204" pitchFamily="34" charset="0"/>
              </a:rPr>
              <a:t>Blog</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
        <p:nvSpPr>
          <p:cNvPr id="24" name="TextBox 23"/>
          <p:cNvSpPr txBox="1"/>
          <p:nvPr/>
        </p:nvSpPr>
        <p:spPr>
          <a:xfrm>
            <a:off x="9444052" y="8823582"/>
            <a:ext cx="3294492" cy="738664"/>
          </a:xfrm>
          <a:prstGeom prst="rect">
            <a:avLst/>
          </a:prstGeom>
          <a:noFill/>
        </p:spPr>
        <p:txBody>
          <a:bodyPr wrap="none" rtlCol="0">
            <a:spAutoFit/>
          </a:bodyPr>
          <a:lstStyle/>
          <a:p>
            <a:r>
              <a:rPr lang="en-US" sz="4200" b="1" dirty="0" err="1" smtClean="0">
                <a:solidFill>
                  <a:schemeClr val="accent5">
                    <a:lumMod val="75000"/>
                  </a:schemeClr>
                </a:solidFill>
                <a:latin typeface="Arial" panose="020B0604020202020204" pitchFamily="34" charset="0"/>
                <a:cs typeface="Arial" panose="020B0604020202020204" pitchFamily="34" charset="0"/>
              </a:rPr>
              <a:t>Mạng</a:t>
            </a:r>
            <a:r>
              <a:rPr lang="en-US" sz="4200" b="1" dirty="0" smtClean="0">
                <a:solidFill>
                  <a:schemeClr val="accent5">
                    <a:lumMod val="75000"/>
                  </a:schemeClr>
                </a:solidFill>
                <a:latin typeface="Arial" panose="020B0604020202020204" pitchFamily="34" charset="0"/>
                <a:cs typeface="Arial" panose="020B0604020202020204" pitchFamily="34" charset="0"/>
              </a:rPr>
              <a:t> </a:t>
            </a:r>
            <a:r>
              <a:rPr lang="en-US" sz="4200" b="1" dirty="0" err="1" smtClean="0">
                <a:solidFill>
                  <a:schemeClr val="accent5">
                    <a:lumMod val="75000"/>
                  </a:schemeClr>
                </a:solidFill>
                <a:latin typeface="Arial" panose="020B0604020202020204" pitchFamily="34" charset="0"/>
                <a:cs typeface="Arial" panose="020B0604020202020204" pitchFamily="34" charset="0"/>
              </a:rPr>
              <a:t>xã</a:t>
            </a:r>
            <a:r>
              <a:rPr lang="en-US" sz="4200" b="1" dirty="0" smtClean="0">
                <a:solidFill>
                  <a:schemeClr val="accent5">
                    <a:lumMod val="75000"/>
                  </a:schemeClr>
                </a:solidFill>
                <a:latin typeface="Arial" panose="020B0604020202020204" pitchFamily="34" charset="0"/>
                <a:cs typeface="Arial" panose="020B0604020202020204" pitchFamily="34" charset="0"/>
              </a:rPr>
              <a:t> </a:t>
            </a:r>
            <a:r>
              <a:rPr lang="en-US" sz="4200" b="1" dirty="0" err="1" smtClean="0">
                <a:solidFill>
                  <a:schemeClr val="accent5">
                    <a:lumMod val="75000"/>
                  </a:schemeClr>
                </a:solidFill>
                <a:latin typeface="Arial" panose="020B0604020202020204" pitchFamily="34" charset="0"/>
                <a:cs typeface="Arial" panose="020B0604020202020204" pitchFamily="34" charset="0"/>
              </a:rPr>
              <a:t>hội</a:t>
            </a:r>
            <a:endParaRPr lang="en-US" sz="4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9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out)">
                                      <p:cBhvr>
                                        <p:cTn id="20" dur="500"/>
                                        <p:tgtEl>
                                          <p:spTgt spid="13"/>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ou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5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out)">
                                      <p:cBhvr>
                                        <p:cTn id="36" dur="500"/>
                                        <p:tgtEl>
                                          <p:spTgt spid="15"/>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ou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500"/>
                                        <p:tgtEl>
                                          <p:spTgt spid="16"/>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out)">
                                      <p:cBhvr>
                                        <p:cTn id="52" dur="500"/>
                                        <p:tgtEl>
                                          <p:spTgt spid="17"/>
                                        </p:tgtEl>
                                      </p:cBhvr>
                                    </p:animEffect>
                                  </p:childTnLst>
                                </p:cTn>
                              </p:par>
                              <p:par>
                                <p:cTn id="53" presetID="6" presetClass="entr" presetSubtype="32"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ircle(out)">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9" grpId="0"/>
      <p:bldP spid="20" grpId="0"/>
      <p:bldP spid="21"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9DDE8"/>
        </a:solidFill>
        <a:effectLst/>
      </p:bgPr>
    </p:bg>
    <p:spTree>
      <p:nvGrpSpPr>
        <p:cNvPr id="1" name=""/>
        <p:cNvGrpSpPr/>
        <p:nvPr/>
      </p:nvGrpSpPr>
      <p:grpSpPr>
        <a:xfrm>
          <a:off x="0" y="0"/>
          <a:ext cx="0" cy="0"/>
          <a:chOff x="0" y="0"/>
          <a:chExt cx="0" cy="0"/>
        </a:xfrm>
      </p:grpSpPr>
      <p:grpSp>
        <p:nvGrpSpPr>
          <p:cNvPr id="4" name="Group 4"/>
          <p:cNvGrpSpPr/>
          <p:nvPr/>
        </p:nvGrpSpPr>
        <p:grpSpPr>
          <a:xfrm>
            <a:off x="762000" y="647700"/>
            <a:ext cx="16916400" cy="9067800"/>
            <a:chOff x="0" y="0"/>
            <a:chExt cx="5127448" cy="3824776"/>
          </a:xfrm>
        </p:grpSpPr>
        <p:sp>
          <p:nvSpPr>
            <p:cNvPr id="5" name="Freeform 5"/>
            <p:cNvSpPr/>
            <p:nvPr/>
          </p:nvSpPr>
          <p:spPr>
            <a:xfrm>
              <a:off x="-9098" y="-6509"/>
              <a:ext cx="5141779" cy="3856830"/>
            </a:xfrm>
            <a:custGeom>
              <a:avLst/>
              <a:gdLst/>
              <a:ahLst/>
              <a:cxnLst/>
              <a:rect l="l" t="t" r="r" b="b"/>
              <a:pathLst>
                <a:path w="5141779" h="3856830">
                  <a:moveTo>
                    <a:pt x="63030" y="3263276"/>
                  </a:moveTo>
                  <a:cubicBezTo>
                    <a:pt x="63030" y="3263276"/>
                    <a:pt x="0" y="3016712"/>
                    <a:pt x="10218" y="1214762"/>
                  </a:cubicBezTo>
                  <a:cubicBezTo>
                    <a:pt x="18651" y="990971"/>
                    <a:pt x="65033" y="645332"/>
                    <a:pt x="65033" y="645332"/>
                  </a:cubicBezTo>
                  <a:cubicBezTo>
                    <a:pt x="82233" y="502466"/>
                    <a:pt x="56685" y="337866"/>
                    <a:pt x="181385" y="223925"/>
                  </a:cubicBezTo>
                  <a:cubicBezTo>
                    <a:pt x="346794" y="72788"/>
                    <a:pt x="621643" y="0"/>
                    <a:pt x="4248706" y="6965"/>
                  </a:cubicBezTo>
                  <a:lnTo>
                    <a:pt x="4248707" y="6965"/>
                  </a:lnTo>
                  <a:cubicBezTo>
                    <a:pt x="4465454" y="16819"/>
                    <a:pt x="4669769" y="36481"/>
                    <a:pt x="4803957" y="101690"/>
                  </a:cubicBezTo>
                  <a:cubicBezTo>
                    <a:pt x="5060003" y="226120"/>
                    <a:pt x="5141779" y="459160"/>
                    <a:pt x="5136291" y="704684"/>
                  </a:cubicBezTo>
                  <a:cubicBezTo>
                    <a:pt x="5136291" y="704684"/>
                    <a:pt x="5093003" y="1013073"/>
                    <a:pt x="5100436" y="1248607"/>
                  </a:cubicBezTo>
                  <a:cubicBezTo>
                    <a:pt x="5107560" y="3005078"/>
                    <a:pt x="5114716" y="3200681"/>
                    <a:pt x="5114716" y="3200681"/>
                  </a:cubicBezTo>
                  <a:cubicBezTo>
                    <a:pt x="5098035" y="3416413"/>
                    <a:pt x="4983390" y="3627024"/>
                    <a:pt x="4786522" y="3738649"/>
                  </a:cubicBezTo>
                  <a:cubicBezTo>
                    <a:pt x="4636170" y="3823897"/>
                    <a:pt x="4438139" y="3838995"/>
                    <a:pt x="3522484" y="3828254"/>
                  </a:cubicBezTo>
                  <a:lnTo>
                    <a:pt x="3522440" y="3828254"/>
                  </a:lnTo>
                  <a:cubicBezTo>
                    <a:pt x="645952" y="3822977"/>
                    <a:pt x="384604" y="3856830"/>
                    <a:pt x="254278" y="3747672"/>
                  </a:cubicBezTo>
                  <a:cubicBezTo>
                    <a:pt x="145767" y="3656787"/>
                    <a:pt x="81795" y="3463475"/>
                    <a:pt x="63030" y="3263276"/>
                  </a:cubicBezTo>
                  <a:close/>
                </a:path>
              </a:pathLst>
            </a:custGeom>
            <a:solidFill>
              <a:srgbClr val="FFFFFF"/>
            </a:solidFill>
          </p:spPr>
        </p:sp>
      </p:grpSp>
      <p:sp>
        <p:nvSpPr>
          <p:cNvPr id="27" name="TextBox 26"/>
          <p:cNvSpPr txBox="1"/>
          <p:nvPr/>
        </p:nvSpPr>
        <p:spPr>
          <a:xfrm>
            <a:off x="1444119" y="1195027"/>
            <a:ext cx="4160113" cy="784830"/>
          </a:xfrm>
          <a:prstGeom prst="rect">
            <a:avLst/>
          </a:prstGeom>
          <a:noFill/>
        </p:spPr>
        <p:txBody>
          <a:bodyPr wrap="none" rtlCol="0">
            <a:spAutoFit/>
          </a:bodyPr>
          <a:lstStyle/>
          <a:p>
            <a:r>
              <a:rPr lang="vi-VN" sz="4500" b="1" dirty="0" smtClean="0"/>
              <a:t>1. Mạng xã hội</a:t>
            </a:r>
            <a:endParaRPr lang="en-US" sz="4500" b="1" dirty="0"/>
          </a:p>
        </p:txBody>
      </p:sp>
      <p:sp>
        <p:nvSpPr>
          <p:cNvPr id="28" name="Rectangle 27"/>
          <p:cNvSpPr/>
          <p:nvPr/>
        </p:nvSpPr>
        <p:spPr>
          <a:xfrm>
            <a:off x="1444119" y="2142169"/>
            <a:ext cx="10960052" cy="738664"/>
          </a:xfrm>
          <a:prstGeom prst="rect">
            <a:avLst/>
          </a:prstGeom>
        </p:spPr>
        <p:txBody>
          <a:bodyPr wrap="none">
            <a:spAutoFit/>
          </a:bodyPr>
          <a:lstStyle/>
          <a:p>
            <a:pPr algn="just">
              <a:spcBef>
                <a:spcPts val="300"/>
              </a:spcBef>
              <a:spcAft>
                <a:spcPts val="300"/>
              </a:spcAft>
            </a:pP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a) Một số kênh trao đổi thông tin trên Internet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8"/>
          <p:cNvPicPr>
            <a:picLocks noChangeAspect="1"/>
          </p:cNvPicPr>
          <p:nvPr/>
        </p:nvPicPr>
        <p:blipFill>
          <a:blip r:embed="rId2"/>
          <a:srcRect/>
          <a:stretch>
            <a:fillRect/>
          </a:stretch>
        </p:blipFill>
        <p:spPr>
          <a:xfrm rot="-10800000">
            <a:off x="16436050" y="8411421"/>
            <a:ext cx="1444777" cy="1419494"/>
          </a:xfrm>
          <a:prstGeom prst="rect">
            <a:avLst/>
          </a:prstGeom>
        </p:spPr>
      </p:pic>
      <p:pic>
        <p:nvPicPr>
          <p:cNvPr id="12" name="Picture 10"/>
          <p:cNvPicPr>
            <a:picLocks noChangeAspect="1"/>
          </p:cNvPicPr>
          <p:nvPr/>
        </p:nvPicPr>
        <p:blipFill>
          <a:blip r:embed="rId2"/>
          <a:srcRect/>
          <a:stretch>
            <a:fillRect/>
          </a:stretch>
        </p:blipFill>
        <p:spPr>
          <a:xfrm>
            <a:off x="427454" y="477447"/>
            <a:ext cx="1728802" cy="1698548"/>
          </a:xfrm>
          <a:prstGeom prst="rect">
            <a:avLst/>
          </a:prstGeom>
        </p:spPr>
      </p:pic>
      <p:sp>
        <p:nvSpPr>
          <p:cNvPr id="3" name="Rectangle 2"/>
          <p:cNvSpPr/>
          <p:nvPr/>
        </p:nvSpPr>
        <p:spPr>
          <a:xfrm>
            <a:off x="1752600" y="2880833"/>
            <a:ext cx="12142325" cy="2108269"/>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mạng</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xã</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hội</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813" y="4929424"/>
            <a:ext cx="10180021" cy="4568641"/>
          </a:xfrm>
          <a:prstGeom prst="rect">
            <a:avLst/>
          </a:prstGeom>
        </p:spPr>
      </p:pic>
    </p:spTree>
    <p:extLst>
      <p:ext uri="{BB962C8B-B14F-4D97-AF65-F5344CB8AC3E}">
        <p14:creationId xmlns:p14="http://schemas.microsoft.com/office/powerpoint/2010/main" val="56446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2030</Words>
  <PresentationFormat>Custom</PresentationFormat>
  <Paragraphs>223</Paragraphs>
  <Slides>41</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Calibri</vt:lpstr>
      <vt:lpstr>Wingdings</vt:lpstr>
      <vt:lpstr>Sniglet</vt:lpstr>
      <vt:lpstr>Arial</vt:lpstr>
      <vt:lpstr>Times New Roman</vt:lpstr>
      <vt:lpstr>Lazydog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2022-05-24T09:24:45Z</dcterms:modified>
  <dc:identifier>DAEswOIwa4E</dc:identifier>
</cp:coreProperties>
</file>