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256" r:id="rId2"/>
    <p:sldId id="257" r:id="rId3"/>
    <p:sldId id="303" r:id="rId4"/>
    <p:sldId id="304" r:id="rId5"/>
    <p:sldId id="324" r:id="rId6"/>
    <p:sldId id="288" r:id="rId7"/>
    <p:sldId id="305" r:id="rId8"/>
    <p:sldId id="308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4C1BA"/>
    <a:srgbClr val="FF9999"/>
    <a:srgbClr val="FFE6EA"/>
    <a:srgbClr val="E66958"/>
    <a:srgbClr val="F0A69C"/>
    <a:srgbClr val="33CCFF"/>
    <a:srgbClr val="FFFF66"/>
    <a:srgbClr val="8DD5E1"/>
    <a:srgbClr val="BBD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 snapToGrid="0">
      <p:cViewPr varScale="1">
        <p:scale>
          <a:sx n="65" d="100"/>
          <a:sy n="65" d="100"/>
        </p:scale>
        <p:origin x="664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F0308-3747-4571-BEFD-E99DA2A85B5C}" type="datetimeFigureOut">
              <a:rPr lang="zh-CN" altLang="en-US" smtClean="0"/>
              <a:t>2021/6/30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20A02-0196-4688-AD4A-98F459AB4A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028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20A02-0196-4688-AD4A-98F459AB4A2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183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20A02-0196-4688-AD4A-98F459AB4A2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828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2BA6A-8E97-4BAE-A403-79F0872D6A0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386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2BA6A-8E97-4BAE-A403-79F0872D6A0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797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2BA6A-8E97-4BAE-A403-79F0872D6A0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485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53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48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59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0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2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782389" y="0"/>
            <a:ext cx="6714308" cy="6858001"/>
          </a:xfrm>
          <a:prstGeom prst="rect">
            <a:avLst/>
          </a:prstGeom>
          <a:solidFill>
            <a:srgbClr val="F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414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558" y="4516176"/>
            <a:ext cx="645528" cy="645528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2782389" y="0"/>
            <a:ext cx="6714308" cy="6858001"/>
          </a:xfrm>
          <a:prstGeom prst="rect">
            <a:avLst/>
          </a:prstGeom>
          <a:solidFill>
            <a:srgbClr val="FB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052732" y="982981"/>
            <a:ext cx="10086536" cy="4892039"/>
          </a:xfrm>
          <a:prstGeom prst="rect">
            <a:avLst/>
          </a:prstGeom>
          <a:solidFill>
            <a:schemeClr val="bg1"/>
          </a:solidFill>
          <a:ln w="38100">
            <a:solidFill>
              <a:srgbClr val="FBE9E9"/>
            </a:solidFill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25" y="540229"/>
            <a:ext cx="623944" cy="6239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4" y="2950629"/>
            <a:ext cx="322728" cy="3227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18" y="6005800"/>
            <a:ext cx="322728" cy="32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4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</p:bldLst>
      </p:timing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77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66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02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5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5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5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52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95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661" r:id="rId15"/>
  </p:sldLayoutIdLst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.mp3"/><Relationship Id="rId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8.png"/><Relationship Id="rId5" Type="http://schemas.openxmlformats.org/officeDocument/2006/relationships/tags" Target="../tags/tag4.xml"/><Relationship Id="rId10" Type="http://schemas.openxmlformats.org/officeDocument/2006/relationships/image" Target="../media/image7.png"/><Relationship Id="rId4" Type="http://schemas.openxmlformats.org/officeDocument/2006/relationships/audio" Target="../media/media1.mp3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668595" y="550606"/>
            <a:ext cx="10954994" cy="5831144"/>
          </a:xfrm>
          <a:prstGeom prst="rect">
            <a:avLst/>
          </a:prstGeom>
          <a:solidFill>
            <a:srgbClr val="FBE9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BÀI DẠY NGỮ VĂN 6</a:t>
            </a:r>
            <a:endParaRPr lang="en-US" sz="4000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CHỦ ĐỀ MẸ THIÊN NHIÊN </a:t>
            </a:r>
            <a:endParaRPr lang="en-US" altLang="zh-CN" sz="4000" dirty="0">
              <a:ln w="0"/>
              <a:solidFill>
                <a:srgbClr val="A5002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6292">
            <a:off x="23359" y="5105728"/>
            <a:ext cx="1925171" cy="180077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25252D2-EFC3-4CAF-9BDD-D835043A6C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9868">
            <a:off x="12502" y="213580"/>
            <a:ext cx="3273090" cy="1606857"/>
          </a:xfrm>
          <a:prstGeom prst="rect">
            <a:avLst/>
          </a:prstGeom>
        </p:spPr>
      </p:pic>
      <p:pic>
        <p:nvPicPr>
          <p:cNvPr id="2" name="5992aed41fac0">
            <a:hlinkClick r:id="" action="ppaction://media"/>
            <a:extLst>
              <a:ext uri="{FF2B5EF4-FFF2-40B4-BE49-F238E27FC236}">
                <a16:creationId xmlns:a16="http://schemas.microsoft.com/office/drawing/2014/main" id="{093261FB-6F47-40E0-B885-7EB97A2E5EC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277850" y="6381750"/>
            <a:ext cx="609600" cy="609600"/>
          </a:xfrm>
          <a:prstGeom prst="rect">
            <a:avLst/>
          </a:prstGeom>
        </p:spPr>
      </p:pic>
      <p:pic>
        <p:nvPicPr>
          <p:cNvPr id="7" name="PA_图片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6292">
            <a:off x="10597418" y="5167377"/>
            <a:ext cx="1863107" cy="1742722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025252D2-EFC3-4CAF-9BDD-D835043A6C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9868">
            <a:off x="8860815" y="125433"/>
            <a:ext cx="3273090" cy="160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6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E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39096" y="2832149"/>
            <a:ext cx="11080955" cy="3146619"/>
          </a:xfrm>
          <a:prstGeom prst="rect">
            <a:avLst/>
          </a:prstGeom>
          <a:solidFill>
            <a:srgbClr val="33CCFF"/>
          </a:solidFill>
          <a:ln w="28575">
            <a:solidFill>
              <a:srgbClr val="BBD7E7"/>
            </a:solidFill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40928" y="215074"/>
            <a:ext cx="84401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trên gợi em liên tưởng đến bài học nào? </a:t>
            </a:r>
            <a:endParaRPr lang="da-DK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a-DK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 </a:t>
            </a:r>
            <a:r>
              <a:rPr lang="da-DK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chủ đề gì?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C8CFCB85-A2B1-400B-A3F9-CFE4C83667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16" y="1461047"/>
            <a:ext cx="2376564" cy="2376564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AE032034-6BE0-4DED-8750-984F318E2B49}"/>
              </a:ext>
            </a:extLst>
          </p:cNvPr>
          <p:cNvSpPr txBox="1"/>
          <p:nvPr/>
        </p:nvSpPr>
        <p:spPr>
          <a:xfrm>
            <a:off x="2450427" y="4115101"/>
            <a:ext cx="1162050" cy="11079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6600" i="1">
                <a:solidFill>
                  <a:schemeClr val="accent2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9" name="组合 17">
            <a:extLst>
              <a:ext uri="{FF2B5EF4-FFF2-40B4-BE49-F238E27FC236}">
                <a16:creationId xmlns:a16="http://schemas.microsoft.com/office/drawing/2014/main" id="{29F7CBB5-4D63-4F3E-B506-7BC45249A147}"/>
              </a:ext>
            </a:extLst>
          </p:cNvPr>
          <p:cNvGrpSpPr/>
          <p:nvPr/>
        </p:nvGrpSpPr>
        <p:grpSpPr>
          <a:xfrm rot="4366001">
            <a:off x="349941" y="4064271"/>
            <a:ext cx="2489594" cy="2794306"/>
            <a:chOff x="5995227" y="3212585"/>
            <a:chExt cx="2632403" cy="2558992"/>
          </a:xfrm>
        </p:grpSpPr>
        <p:pic>
          <p:nvPicPr>
            <p:cNvPr id="10" name="图片 18">
              <a:extLst>
                <a:ext uri="{FF2B5EF4-FFF2-40B4-BE49-F238E27FC236}">
                  <a16:creationId xmlns:a16="http://schemas.microsoft.com/office/drawing/2014/main" id="{0DF063E0-4357-4632-A42D-A85AE70E671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 rot="694832">
              <a:off x="6361421" y="4827224"/>
              <a:ext cx="917641" cy="944353"/>
            </a:xfrm>
            <a:prstGeom prst="rect">
              <a:avLst/>
            </a:prstGeom>
          </p:spPr>
        </p:pic>
        <p:pic>
          <p:nvPicPr>
            <p:cNvPr id="11" name="图片 19">
              <a:extLst>
                <a:ext uri="{FF2B5EF4-FFF2-40B4-BE49-F238E27FC236}">
                  <a16:creationId xmlns:a16="http://schemas.microsoft.com/office/drawing/2014/main" id="{B6D63A96-37A9-4AE5-B398-689B26D9933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 rot="10530989">
              <a:off x="6561748" y="4162911"/>
              <a:ext cx="1130718" cy="1163633"/>
            </a:xfrm>
            <a:prstGeom prst="rect">
              <a:avLst/>
            </a:prstGeom>
          </p:spPr>
        </p:pic>
        <p:pic>
          <p:nvPicPr>
            <p:cNvPr id="12" name="图片 20">
              <a:extLst>
                <a:ext uri="{FF2B5EF4-FFF2-40B4-BE49-F238E27FC236}">
                  <a16:creationId xmlns:a16="http://schemas.microsoft.com/office/drawing/2014/main" id="{DFDBB69F-A026-49D5-85A6-81BE287924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>
              <a:off x="5995227" y="4854649"/>
              <a:ext cx="774788" cy="797342"/>
            </a:xfrm>
            <a:prstGeom prst="rect">
              <a:avLst/>
            </a:prstGeom>
          </p:spPr>
        </p:pic>
        <p:pic>
          <p:nvPicPr>
            <p:cNvPr id="13" name="图片 21">
              <a:extLst>
                <a:ext uri="{FF2B5EF4-FFF2-40B4-BE49-F238E27FC236}">
                  <a16:creationId xmlns:a16="http://schemas.microsoft.com/office/drawing/2014/main" id="{6ED89BE0-16F8-49A3-8E68-D4D851E50DB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 rot="20873960">
              <a:off x="7365017" y="3212585"/>
              <a:ext cx="899944" cy="926141"/>
            </a:xfrm>
            <a:prstGeom prst="rect">
              <a:avLst/>
            </a:prstGeom>
          </p:spPr>
        </p:pic>
        <p:pic>
          <p:nvPicPr>
            <p:cNvPr id="14" name="图片 22">
              <a:extLst>
                <a:ext uri="{FF2B5EF4-FFF2-40B4-BE49-F238E27FC236}">
                  <a16:creationId xmlns:a16="http://schemas.microsoft.com/office/drawing/2014/main" id="{485EBDC1-43D1-4ACA-B1BA-2D896DBC4E2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 rot="8570354">
              <a:off x="7002348" y="3456252"/>
              <a:ext cx="1625282" cy="1672593"/>
            </a:xfrm>
            <a:prstGeom prst="rect">
              <a:avLst/>
            </a:prstGeom>
          </p:spPr>
        </p:pic>
      </p:grpSp>
      <p:grpSp>
        <p:nvGrpSpPr>
          <p:cNvPr id="15" name="组合 17">
            <a:extLst>
              <a:ext uri="{FF2B5EF4-FFF2-40B4-BE49-F238E27FC236}">
                <a16:creationId xmlns:a16="http://schemas.microsoft.com/office/drawing/2014/main" id="{29F7CBB5-4D63-4F3E-B506-7BC45249A147}"/>
              </a:ext>
            </a:extLst>
          </p:cNvPr>
          <p:cNvGrpSpPr/>
          <p:nvPr/>
        </p:nvGrpSpPr>
        <p:grpSpPr>
          <a:xfrm rot="1356611">
            <a:off x="9483811" y="4483077"/>
            <a:ext cx="2632403" cy="2558992"/>
            <a:chOff x="5995227" y="3212585"/>
            <a:chExt cx="2632403" cy="2558992"/>
          </a:xfrm>
        </p:grpSpPr>
        <p:pic>
          <p:nvPicPr>
            <p:cNvPr id="16" name="图片 18">
              <a:extLst>
                <a:ext uri="{FF2B5EF4-FFF2-40B4-BE49-F238E27FC236}">
                  <a16:creationId xmlns:a16="http://schemas.microsoft.com/office/drawing/2014/main" id="{0DF063E0-4357-4632-A42D-A85AE70E671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 rot="694832">
              <a:off x="6361421" y="4827224"/>
              <a:ext cx="917641" cy="944353"/>
            </a:xfrm>
            <a:prstGeom prst="rect">
              <a:avLst/>
            </a:prstGeom>
          </p:spPr>
        </p:pic>
        <p:pic>
          <p:nvPicPr>
            <p:cNvPr id="17" name="图片 19">
              <a:extLst>
                <a:ext uri="{FF2B5EF4-FFF2-40B4-BE49-F238E27FC236}">
                  <a16:creationId xmlns:a16="http://schemas.microsoft.com/office/drawing/2014/main" id="{B6D63A96-37A9-4AE5-B398-689B26D9933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 rot="10530989">
              <a:off x="6561748" y="4162911"/>
              <a:ext cx="1130718" cy="1163633"/>
            </a:xfrm>
            <a:prstGeom prst="rect">
              <a:avLst/>
            </a:prstGeom>
          </p:spPr>
        </p:pic>
        <p:pic>
          <p:nvPicPr>
            <p:cNvPr id="18" name="图片 20">
              <a:extLst>
                <a:ext uri="{FF2B5EF4-FFF2-40B4-BE49-F238E27FC236}">
                  <a16:creationId xmlns:a16="http://schemas.microsoft.com/office/drawing/2014/main" id="{DFDBB69F-A026-49D5-85A6-81BE287924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>
              <a:off x="5995227" y="4854649"/>
              <a:ext cx="774788" cy="797342"/>
            </a:xfrm>
            <a:prstGeom prst="rect">
              <a:avLst/>
            </a:prstGeom>
          </p:spPr>
        </p:pic>
        <p:pic>
          <p:nvPicPr>
            <p:cNvPr id="19" name="图片 21">
              <a:extLst>
                <a:ext uri="{FF2B5EF4-FFF2-40B4-BE49-F238E27FC236}">
                  <a16:creationId xmlns:a16="http://schemas.microsoft.com/office/drawing/2014/main" id="{6ED89BE0-16F8-49A3-8E68-D4D851E50DB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 rot="20873960">
              <a:off x="7365017" y="3212585"/>
              <a:ext cx="899944" cy="926141"/>
            </a:xfrm>
            <a:prstGeom prst="rect">
              <a:avLst/>
            </a:prstGeom>
          </p:spPr>
        </p:pic>
        <p:pic>
          <p:nvPicPr>
            <p:cNvPr id="20" name="图片 22">
              <a:extLst>
                <a:ext uri="{FF2B5EF4-FFF2-40B4-BE49-F238E27FC236}">
                  <a16:creationId xmlns:a16="http://schemas.microsoft.com/office/drawing/2014/main" id="{485EBDC1-43D1-4ACA-B1BA-2D896DBC4E2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 rot="8570354">
              <a:off x="7002348" y="3456252"/>
              <a:ext cx="1625282" cy="1672593"/>
            </a:xfrm>
            <a:prstGeom prst="rect">
              <a:avLst/>
            </a:prstGeom>
          </p:spPr>
        </p:pic>
      </p:grpSp>
      <p:pic>
        <p:nvPicPr>
          <p:cNvPr id="21" name="Picture 20" descr="https://img.dantocmiennui.vn/t620/uploaddtmn/2017/4/4/lua-1-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76" y="1569991"/>
            <a:ext cx="4100790" cy="2782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 descr="Trồng rừng và giảm ăn thịt - Cách tốt nhất để làm &amp;quot;mát&amp;quot; Trái Đất | Môi  trường | Vietnam+ (VietnamPlus)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530" y="1461047"/>
            <a:ext cx="3896510" cy="29547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851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5DC1D92-37AF-4E90-A763-8C2BA104B978}"/>
              </a:ext>
            </a:extLst>
          </p:cNvPr>
          <p:cNvCxnSpPr/>
          <p:nvPr/>
        </p:nvCxnSpPr>
        <p:spPr>
          <a:xfrm>
            <a:off x="1" y="372143"/>
            <a:ext cx="12192000" cy="0"/>
          </a:xfrm>
          <a:prstGeom prst="line">
            <a:avLst/>
          </a:prstGeom>
          <a:ln w="63500">
            <a:solidFill>
              <a:srgbClr val="F36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" name="文本框 5">
            <a:extLst>
              <a:ext uri="{FF2B5EF4-FFF2-40B4-BE49-F238E27FC236}">
                <a16:creationId xmlns:a16="http://schemas.microsoft.com/office/drawing/2014/main" id="{0BE5F573-0DD0-4A5A-9F07-F7687B47C66A}"/>
              </a:ext>
            </a:extLst>
          </p:cNvPr>
          <p:cNvSpPr txBox="1"/>
          <p:nvPr/>
        </p:nvSpPr>
        <p:spPr>
          <a:xfrm>
            <a:off x="4108124" y="71365"/>
            <a:ext cx="3975768" cy="707886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just"/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</a:rPr>
              <a:t>·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</a:rPr>
              <a:t>Hoạt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</a:rPr>
              <a:t>động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</a:rPr>
              <a:t>nhóm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</a:rPr>
              <a:t>·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ypeLand 康熙字典體試用版" pitchFamily="50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608705"/>
              </p:ext>
            </p:extLst>
          </p:nvPr>
        </p:nvGraphicFramePr>
        <p:xfrm>
          <a:off x="1" y="1042600"/>
          <a:ext cx="12191999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594">
                  <a:extLst>
                    <a:ext uri="{9D8B030D-6E8A-4147-A177-3AD203B41FA5}">
                      <a16:colId xmlns:a16="http://schemas.microsoft.com/office/drawing/2014/main" val="3669806763"/>
                    </a:ext>
                  </a:extLst>
                </a:gridCol>
                <a:gridCol w="4454012">
                  <a:extLst>
                    <a:ext uri="{9D8B030D-6E8A-4147-A177-3AD203B41FA5}">
                      <a16:colId xmlns:a16="http://schemas.microsoft.com/office/drawing/2014/main" val="2979827542"/>
                    </a:ext>
                  </a:extLst>
                </a:gridCol>
                <a:gridCol w="5545393">
                  <a:extLst>
                    <a:ext uri="{9D8B030D-6E8A-4147-A177-3AD203B41FA5}">
                      <a16:colId xmlns:a16="http://schemas.microsoft.com/office/drawing/2014/main" val="930743806"/>
                    </a:ext>
                  </a:extLst>
                </a:gridCol>
              </a:tblGrid>
              <a:tr h="329924">
                <a:tc>
                  <a:txBody>
                    <a:bodyPr/>
                    <a:lstStyle/>
                    <a:p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9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– 2 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– 4</a:t>
                      </a:r>
                    </a:p>
                  </a:txBody>
                  <a:tcPr>
                    <a:solidFill>
                      <a:srgbClr val="E669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387204"/>
                  </a:ext>
                </a:extLst>
              </a:tr>
              <a:tr h="1429670">
                <a:tc>
                  <a:txBody>
                    <a:bodyPr/>
                    <a:lstStyle/>
                    <a:p>
                      <a:pPr algn="ctr"/>
                      <a:endParaRPr lang="en-US" sz="30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0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0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3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3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0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3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3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endParaRPr lang="en-US" sz="30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E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Lễ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cúng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Chơ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</a:t>
                      </a:r>
                      <a:endParaRPr lang="en-US" sz="3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E6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endParaRPr lang="en-US" sz="3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97325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43609" y="2435301"/>
            <a:ext cx="5029200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endParaRPr lang="en-US" sz="3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8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5DC1D92-37AF-4E90-A763-8C2BA104B978}"/>
              </a:ext>
            </a:extLst>
          </p:cNvPr>
          <p:cNvCxnSpPr/>
          <p:nvPr/>
        </p:nvCxnSpPr>
        <p:spPr>
          <a:xfrm>
            <a:off x="0" y="372143"/>
            <a:ext cx="12192000" cy="0"/>
          </a:xfrm>
          <a:prstGeom prst="line">
            <a:avLst/>
          </a:prstGeom>
          <a:ln w="63500">
            <a:solidFill>
              <a:srgbClr val="F36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" name="文本框 5">
            <a:extLst>
              <a:ext uri="{FF2B5EF4-FFF2-40B4-BE49-F238E27FC236}">
                <a16:creationId xmlns:a16="http://schemas.microsoft.com/office/drawing/2014/main" id="{0BE5F573-0DD0-4A5A-9F07-F7687B47C66A}"/>
              </a:ext>
            </a:extLst>
          </p:cNvPr>
          <p:cNvSpPr txBox="1"/>
          <p:nvPr/>
        </p:nvSpPr>
        <p:spPr>
          <a:xfrm>
            <a:off x="5119616" y="71365"/>
            <a:ext cx="1952779" cy="707886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</a:rPr>
              <a:t>·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</a:rPr>
              <a:t>Gợi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</a:rPr>
              <a:t> ý ·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ypeLand 康熙字典體試用版" pitchFamily="50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878768"/>
              </p:ext>
            </p:extLst>
          </p:nvPr>
        </p:nvGraphicFramePr>
        <p:xfrm>
          <a:off x="0" y="779251"/>
          <a:ext cx="12192000" cy="6181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595">
                  <a:extLst>
                    <a:ext uri="{9D8B030D-6E8A-4147-A177-3AD203B41FA5}">
                      <a16:colId xmlns:a16="http://schemas.microsoft.com/office/drawing/2014/main" val="3669806763"/>
                    </a:ext>
                  </a:extLst>
                </a:gridCol>
                <a:gridCol w="4454012">
                  <a:extLst>
                    <a:ext uri="{9D8B030D-6E8A-4147-A177-3AD203B41FA5}">
                      <a16:colId xmlns:a16="http://schemas.microsoft.com/office/drawing/2014/main" val="2979827542"/>
                    </a:ext>
                  </a:extLst>
                </a:gridCol>
                <a:gridCol w="5545393">
                  <a:extLst>
                    <a:ext uri="{9D8B030D-6E8A-4147-A177-3AD203B41FA5}">
                      <a16:colId xmlns:a16="http://schemas.microsoft.com/office/drawing/2014/main" val="930743806"/>
                    </a:ext>
                  </a:extLst>
                </a:gridCol>
              </a:tblGrid>
              <a:tr h="84160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Lễ</a:t>
                      </a:r>
                      <a:r>
                        <a:rPr lang="en-US" sz="3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cúng</a:t>
                      </a:r>
                      <a:r>
                        <a:rPr lang="en-US" sz="3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3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3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Chơ</a:t>
                      </a:r>
                      <a:r>
                        <a:rPr lang="en-US" sz="3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3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</a:t>
                      </a:r>
                      <a:endParaRPr lang="en-US" sz="3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muôn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endParaRPr lang="en-US" sz="3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9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387204"/>
                  </a:ext>
                </a:extLst>
              </a:tr>
              <a:tr h="511424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SĐTD</a:t>
                      </a:r>
                      <a:endParaRPr lang="en-US" sz="40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E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E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97325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78789" y="1923055"/>
            <a:ext cx="450329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30/3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niêu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khấn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cồng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chiêng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72395" y="1923055"/>
            <a:ext cx="491744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TĐ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¾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5DC1D92-37AF-4E90-A763-8C2BA104B978}"/>
              </a:ext>
            </a:extLst>
          </p:cNvPr>
          <p:cNvCxnSpPr/>
          <p:nvPr/>
        </p:nvCxnSpPr>
        <p:spPr>
          <a:xfrm>
            <a:off x="0" y="372143"/>
            <a:ext cx="12192000" cy="0"/>
          </a:xfrm>
          <a:prstGeom prst="line">
            <a:avLst/>
          </a:prstGeom>
          <a:ln w="63500">
            <a:solidFill>
              <a:srgbClr val="F36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" name="文本框 5">
            <a:extLst>
              <a:ext uri="{FF2B5EF4-FFF2-40B4-BE49-F238E27FC236}">
                <a16:creationId xmlns:a16="http://schemas.microsoft.com/office/drawing/2014/main" id="{0BE5F573-0DD0-4A5A-9F07-F7687B47C66A}"/>
              </a:ext>
            </a:extLst>
          </p:cNvPr>
          <p:cNvSpPr txBox="1"/>
          <p:nvPr/>
        </p:nvSpPr>
        <p:spPr>
          <a:xfrm>
            <a:off x="5119616" y="71365"/>
            <a:ext cx="1952779" cy="707886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</a:rPr>
              <a:t>·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</a:rPr>
              <a:t>Gợi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ypeLand 康熙字典體試用版" pitchFamily="50" charset="-120"/>
                <a:cs typeface="Times New Roman" panose="02020603050405020304" pitchFamily="18" charset="0"/>
              </a:rPr>
              <a:t> ý ·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ypeLand 康熙字典體試用版" pitchFamily="50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0" y="779251"/>
          <a:ext cx="12192000" cy="6181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595">
                  <a:extLst>
                    <a:ext uri="{9D8B030D-6E8A-4147-A177-3AD203B41FA5}">
                      <a16:colId xmlns:a16="http://schemas.microsoft.com/office/drawing/2014/main" val="3669806763"/>
                    </a:ext>
                  </a:extLst>
                </a:gridCol>
                <a:gridCol w="4454012">
                  <a:extLst>
                    <a:ext uri="{9D8B030D-6E8A-4147-A177-3AD203B41FA5}">
                      <a16:colId xmlns:a16="http://schemas.microsoft.com/office/drawing/2014/main" val="2979827542"/>
                    </a:ext>
                  </a:extLst>
                </a:gridCol>
                <a:gridCol w="5545393">
                  <a:extLst>
                    <a:ext uri="{9D8B030D-6E8A-4147-A177-3AD203B41FA5}">
                      <a16:colId xmlns:a16="http://schemas.microsoft.com/office/drawing/2014/main" val="930743806"/>
                    </a:ext>
                  </a:extLst>
                </a:gridCol>
              </a:tblGrid>
              <a:tr h="84160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Lễ</a:t>
                      </a:r>
                      <a:r>
                        <a:rPr lang="en-US" sz="3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cúng</a:t>
                      </a:r>
                      <a:r>
                        <a:rPr lang="en-US" sz="3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3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3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Chơ</a:t>
                      </a:r>
                      <a:r>
                        <a:rPr lang="en-US" sz="32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3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</a:t>
                      </a:r>
                      <a:endParaRPr lang="en-US" sz="3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9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muôn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endParaRPr lang="en-US" sz="3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669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387204"/>
                  </a:ext>
                </a:extLst>
              </a:tr>
              <a:tr h="511424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SĐTD</a:t>
                      </a:r>
                      <a:endParaRPr lang="en-US" sz="40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E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E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97325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08287" y="1883726"/>
            <a:ext cx="457429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6882581" y="1883726"/>
            <a:ext cx="49174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30.000-40.000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2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图片 2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161" y="7909569"/>
            <a:ext cx="333892" cy="333892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29F7CBB5-4D63-4F3E-B506-7BC45249A147}"/>
              </a:ext>
            </a:extLst>
          </p:cNvPr>
          <p:cNvGrpSpPr/>
          <p:nvPr/>
        </p:nvGrpSpPr>
        <p:grpSpPr>
          <a:xfrm rot="4366001">
            <a:off x="177638" y="4298378"/>
            <a:ext cx="2632403" cy="2558992"/>
            <a:chOff x="5995227" y="3212585"/>
            <a:chExt cx="2632403" cy="2558992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0DF063E0-4357-4632-A42D-A85AE70E671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 rot="694832">
              <a:off x="6361421" y="4827224"/>
              <a:ext cx="917641" cy="944353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B6D63A96-37A9-4AE5-B398-689B26D9933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 rot="10530989">
              <a:off x="6561748" y="4162911"/>
              <a:ext cx="1130718" cy="1163633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DFDBB69F-A026-49D5-85A6-81BE287924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>
              <a:off x="5995227" y="4854649"/>
              <a:ext cx="774788" cy="797342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6ED89BE0-16F8-49A3-8E68-D4D851E50DB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 rot="20873960">
              <a:off x="7365017" y="3212585"/>
              <a:ext cx="899944" cy="926141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485EBDC1-43D1-4ACA-B1BA-2D896DBC4E2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 rot="8570354">
              <a:off x="7002348" y="3456252"/>
              <a:ext cx="1625282" cy="1672593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046936" y="120870"/>
            <a:ext cx="62824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endParaRPr lang="en-US" sz="40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8001" y="2398268"/>
            <a:ext cx="9600356" cy="1986429"/>
          </a:xfrm>
          <a:prstGeom prst="roundRect">
            <a:avLst/>
          </a:prstGeom>
          <a:solidFill>
            <a:srgbClr val="FFE6E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组合 17">
            <a:extLst>
              <a:ext uri="{FF2B5EF4-FFF2-40B4-BE49-F238E27FC236}">
                <a16:creationId xmlns:a16="http://schemas.microsoft.com/office/drawing/2014/main" id="{29F7CBB5-4D63-4F3E-B506-7BC45249A147}"/>
              </a:ext>
            </a:extLst>
          </p:cNvPr>
          <p:cNvGrpSpPr/>
          <p:nvPr/>
        </p:nvGrpSpPr>
        <p:grpSpPr>
          <a:xfrm rot="15266057">
            <a:off x="9493704" y="-41702"/>
            <a:ext cx="2632403" cy="2558992"/>
            <a:chOff x="5995227" y="3212585"/>
            <a:chExt cx="2632403" cy="2558992"/>
          </a:xfrm>
        </p:grpSpPr>
        <p:pic>
          <p:nvPicPr>
            <p:cNvPr id="36" name="图片 18">
              <a:extLst>
                <a:ext uri="{FF2B5EF4-FFF2-40B4-BE49-F238E27FC236}">
                  <a16:creationId xmlns:a16="http://schemas.microsoft.com/office/drawing/2014/main" id="{0DF063E0-4357-4632-A42D-A85AE70E671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 rot="694832">
              <a:off x="6361421" y="4827224"/>
              <a:ext cx="917641" cy="944353"/>
            </a:xfrm>
            <a:prstGeom prst="rect">
              <a:avLst/>
            </a:prstGeom>
          </p:spPr>
        </p:pic>
        <p:pic>
          <p:nvPicPr>
            <p:cNvPr id="37" name="图片 19">
              <a:extLst>
                <a:ext uri="{FF2B5EF4-FFF2-40B4-BE49-F238E27FC236}">
                  <a16:creationId xmlns:a16="http://schemas.microsoft.com/office/drawing/2014/main" id="{B6D63A96-37A9-4AE5-B398-689B26D9933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 rot="10530989">
              <a:off x="6561748" y="4162911"/>
              <a:ext cx="1130718" cy="1163633"/>
            </a:xfrm>
            <a:prstGeom prst="rect">
              <a:avLst/>
            </a:prstGeom>
          </p:spPr>
        </p:pic>
        <p:pic>
          <p:nvPicPr>
            <p:cNvPr id="38" name="图片 20">
              <a:extLst>
                <a:ext uri="{FF2B5EF4-FFF2-40B4-BE49-F238E27FC236}">
                  <a16:creationId xmlns:a16="http://schemas.microsoft.com/office/drawing/2014/main" id="{DFDBB69F-A026-49D5-85A6-81BE287924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>
              <a:off x="5995227" y="4854649"/>
              <a:ext cx="774788" cy="797342"/>
            </a:xfrm>
            <a:prstGeom prst="rect">
              <a:avLst/>
            </a:prstGeom>
          </p:spPr>
        </p:pic>
        <p:pic>
          <p:nvPicPr>
            <p:cNvPr id="39" name="图片 21">
              <a:extLst>
                <a:ext uri="{FF2B5EF4-FFF2-40B4-BE49-F238E27FC236}">
                  <a16:creationId xmlns:a16="http://schemas.microsoft.com/office/drawing/2014/main" id="{6ED89BE0-16F8-49A3-8E68-D4D851E50DB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 rot="20873960">
              <a:off x="7365017" y="3212585"/>
              <a:ext cx="899944" cy="926141"/>
            </a:xfrm>
            <a:prstGeom prst="rect">
              <a:avLst/>
            </a:prstGeom>
          </p:spPr>
        </p:pic>
        <p:pic>
          <p:nvPicPr>
            <p:cNvPr id="40" name="图片 22">
              <a:extLst>
                <a:ext uri="{FF2B5EF4-FFF2-40B4-BE49-F238E27FC236}">
                  <a16:creationId xmlns:a16="http://schemas.microsoft.com/office/drawing/2014/main" id="{485EBDC1-43D1-4ACA-B1BA-2D896DBC4E2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957" b="82369" l="34536" r="65311"/>
                      </a14:imgEffect>
                    </a14:imgLayer>
                  </a14:imgProps>
                </a:ext>
              </a:extLst>
            </a:blip>
            <a:srcRect l="33790" t="26000" r="34330" b="16465"/>
            <a:stretch/>
          </p:blipFill>
          <p:spPr>
            <a:xfrm rot="8570354">
              <a:off x="7002348" y="3456252"/>
              <a:ext cx="1625282" cy="1672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938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62611" y="265159"/>
            <a:ext cx="9877608" cy="993873"/>
          </a:xfrm>
          <a:prstGeom prst="roundRect">
            <a:avLst/>
          </a:prstGeom>
          <a:solidFill>
            <a:srgbClr val="F4C1B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nội dung cần lưu ý khi viết văn thuyết minh thuật lại một sự kiện.</a:t>
            </a:r>
            <a:endParaRPr lang="en-US" sz="3200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901" y="2435668"/>
            <a:ext cx="2709057" cy="3804059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>
            <a:endCxn id="3" idx="0"/>
          </p:cNvCxnSpPr>
          <p:nvPr/>
        </p:nvCxnSpPr>
        <p:spPr>
          <a:xfrm flipH="1">
            <a:off x="1538430" y="1282329"/>
            <a:ext cx="4193776" cy="115333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52725" y="1282329"/>
            <a:ext cx="4461712" cy="114169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409246" y="1264855"/>
            <a:ext cx="1393438" cy="11591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193936" y="2447314"/>
            <a:ext cx="2709057" cy="3804059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64983" y="2424017"/>
            <a:ext cx="2709057" cy="3804059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68" y="5741136"/>
            <a:ext cx="971404" cy="78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34" y="5741136"/>
            <a:ext cx="971404" cy="78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50" y="5642813"/>
            <a:ext cx="971404" cy="78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275018" y="2424017"/>
            <a:ext cx="2709057" cy="3804059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014" y="5674897"/>
            <a:ext cx="971404" cy="78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5802684" y="1267769"/>
            <a:ext cx="1816827" cy="11504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9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 animBg="1"/>
      <p:bldP spid="15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/>
        </p:nvSpPr>
        <p:spPr>
          <a:xfrm>
            <a:off x="1362611" y="2765197"/>
            <a:ext cx="10251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88153" y="248107"/>
            <a:ext cx="9600356" cy="993873"/>
          </a:xfrm>
          <a:prstGeom prst="roundRect">
            <a:avLst/>
          </a:prstGeom>
          <a:solidFill>
            <a:srgbClr val="F0A69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TẬP THỂ</a:t>
            </a:r>
          </a:p>
          <a:p>
            <a:pPr algn="ctr"/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ĐẤT NÀY LÀ CỦA CHÚNG MÌNH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9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34517A8-B450-4611-963F-965236C419D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11309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1084</TotalTime>
  <Words>426</Words>
  <PresentationFormat>Widescreen</PresentationFormat>
  <Paragraphs>58</Paragraphs>
  <Slides>8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微软雅黑</vt:lpstr>
      <vt:lpstr>宋体</vt:lpstr>
      <vt:lpstr>Calibri</vt:lpstr>
      <vt:lpstr>Times New Roman</vt:lpstr>
      <vt:lpstr>Tw Cen MT</vt:lpstr>
      <vt:lpstr>Tw Cen MT Condensed</vt:lpstr>
      <vt:lpstr>TypeLand 康熙字典體試用版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2018-10-16T03:09:57Z</dcterms:created>
  <dcterms:modified xsi:type="dcterms:W3CDTF">2021-06-30T12:54:38Z</dcterms:modified>
</cp:coreProperties>
</file>