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77" r:id="rId4"/>
    <p:sldId id="266" r:id="rId5"/>
    <p:sldId id="271" r:id="rId6"/>
    <p:sldId id="263" r:id="rId7"/>
    <p:sldId id="269" r:id="rId8"/>
    <p:sldId id="268" r:id="rId9"/>
  </p:sldIdLst>
  <p:sldSz cx="18288000" cy="10287000"/>
  <p:notesSz cx="6858000" cy="9144000"/>
  <p:embeddedFontLst>
    <p:embeddedFont>
      <p:font typeface="Calibri" pitchFamily="34" charset="0"/>
      <p:regular r:id="rId10"/>
      <p:bold r:id="rId11"/>
      <p:italic r:id="rId12"/>
      <p:boldItalic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23" d="100"/>
          <a:sy n="23" d="100"/>
        </p:scale>
        <p:origin x="-276" y="-8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svg"/><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9.sv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2.sv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20.jpe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26" Type="http://schemas.openxmlformats.org/officeDocument/2006/relationships/image" Target="../media/image31.sv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D4D5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flipV="1">
            <a:off x="-291183" y="-521928"/>
            <a:ext cx="19560456" cy="19560456"/>
          </a:xfrm>
          <a:prstGeom prst="rect">
            <a:avLst/>
          </a:prstGeom>
        </p:spPr>
      </p:pic>
      <p:grpSp>
        <p:nvGrpSpPr>
          <p:cNvPr id="3" name="Group 3"/>
          <p:cNvGrpSpPr/>
          <p:nvPr/>
        </p:nvGrpSpPr>
        <p:grpSpPr>
          <a:xfrm>
            <a:off x="13024112" y="2110827"/>
            <a:ext cx="4343129" cy="6839574"/>
            <a:chOff x="0" y="0"/>
            <a:chExt cx="5790839" cy="9119431"/>
          </a:xfrm>
        </p:grpSpPr>
        <p:pic>
          <p:nvPicPr>
            <p:cNvPr id="4" name="Picture 4"/>
            <p:cNvPicPr>
              <a:picLocks noChangeAspect="1"/>
            </p:cNvPicPr>
            <p:nvPr/>
          </p:nvPicPr>
          <p:blipFill>
            <a:blip r:embed="rId4"/>
            <a:srcRect/>
            <a:stretch>
              <a:fillRect/>
            </a:stretch>
          </p:blipFill>
          <p:spPr>
            <a:xfrm>
              <a:off x="0" y="0"/>
              <a:ext cx="5790839" cy="9119431"/>
            </a:xfrm>
            <a:prstGeom prst="rect">
              <a:avLst/>
            </a:prstGeom>
          </p:spPr>
        </p:pic>
        <p:pic>
          <p:nvPicPr>
            <p:cNvPr id="5" name="Picture 5"/>
            <p:cNvPicPr>
              <a:picLocks noChangeAspect="1"/>
            </p:cNvPicPr>
            <p:nvPr/>
          </p:nvPicPr>
          <p:blipFill>
            <a:blip r:embed="rId5"/>
            <a:srcRect l="25279" r="25279"/>
            <a:stretch>
              <a:fillRect/>
            </a:stretch>
          </p:blipFill>
          <p:spPr>
            <a:xfrm>
              <a:off x="367187" y="718789"/>
              <a:ext cx="4990489" cy="6729120"/>
            </a:xfrm>
            <a:prstGeom prst="rect">
              <a:avLst/>
            </a:prstGeom>
          </p:spPr>
        </p:pic>
      </p:grpSp>
      <p:pic>
        <p:nvPicPr>
          <p:cNvPr id="6" name="Picture 6"/>
          <p:cNvPicPr>
            <a:picLocks noChangeAspect="1"/>
          </p:cNvPicPr>
          <p:nvPr/>
        </p:nvPicPr>
        <p:blipFill>
          <a:blip r:embed="rId6"/>
          <a:srcRect/>
          <a:stretch>
            <a:fillRect/>
          </a:stretch>
        </p:blipFill>
        <p:spPr>
          <a:xfrm rot="-530952">
            <a:off x="14354216" y="8123277"/>
            <a:ext cx="3100704" cy="1100750"/>
          </a:xfrm>
          <a:prstGeom prst="rect">
            <a:avLst/>
          </a:prstGeom>
        </p:spPr>
      </p:pic>
      <p:pic>
        <p:nvPicPr>
          <p:cNvPr id="7" name="Picture 7"/>
          <p:cNvPicPr>
            <a:picLocks noChangeAspect="1"/>
          </p:cNvPicPr>
          <p:nvPr/>
        </p:nvPicPr>
        <p:blipFill>
          <a:blip r:embed="rId7"/>
          <a:srcRect l="7666" r="7666"/>
          <a:stretch>
            <a:fillRect/>
          </a:stretch>
        </p:blipFill>
        <p:spPr>
          <a:xfrm rot="-228553">
            <a:off x="12454475" y="1697366"/>
            <a:ext cx="4343129" cy="6839574"/>
          </a:xfrm>
          <a:prstGeom prst="rect">
            <a:avLst/>
          </a:prstGeom>
        </p:spPr>
      </p:pic>
      <p:grpSp>
        <p:nvGrpSpPr>
          <p:cNvPr id="8" name="Group 8"/>
          <p:cNvGrpSpPr/>
          <p:nvPr/>
        </p:nvGrpSpPr>
        <p:grpSpPr>
          <a:xfrm>
            <a:off x="1205706" y="2536653"/>
            <a:ext cx="10306511" cy="5271323"/>
            <a:chOff x="0" y="74692"/>
            <a:chExt cx="13742014" cy="7028430"/>
          </a:xfrm>
        </p:grpSpPr>
        <p:sp>
          <p:nvSpPr>
            <p:cNvPr id="9" name="TextBox 9"/>
            <p:cNvSpPr txBox="1"/>
            <p:nvPr/>
          </p:nvSpPr>
          <p:spPr>
            <a:xfrm>
              <a:off x="1" y="74692"/>
              <a:ext cx="12209991" cy="4158232"/>
            </a:xfrm>
            <a:prstGeom prst="rect">
              <a:avLst/>
            </a:prstGeom>
          </p:spPr>
          <p:txBody>
            <a:bodyPr wrap="square" lIns="0" tIns="0" rIns="0" bIns="0" rtlCol="0" anchor="t">
              <a:spAutoFit/>
            </a:bodyPr>
            <a:lstStyle/>
            <a:p>
              <a:pPr>
                <a:lnSpc>
                  <a:spcPct val="150000"/>
                </a:lnSpc>
              </a:pPr>
              <a:r>
                <a:rPr lang="en-US" sz="7200" b="1">
                  <a:solidFill>
                    <a:srgbClr val="D3B973"/>
                  </a:solidFill>
                  <a:latin typeface="Arial" pitchFamily="34" charset="0"/>
                  <a:cs typeface="Arial" pitchFamily="34" charset="0"/>
                </a:rPr>
                <a:t>CHÀO MỪNG THẦY CÔ VÀ CÁC EM</a:t>
              </a:r>
            </a:p>
          </p:txBody>
        </p:sp>
        <p:sp>
          <p:nvSpPr>
            <p:cNvPr id="10" name="TextBox 10"/>
            <p:cNvSpPr txBox="1"/>
            <p:nvPr/>
          </p:nvSpPr>
          <p:spPr>
            <a:xfrm>
              <a:off x="0" y="6299641"/>
              <a:ext cx="13742014" cy="803481"/>
            </a:xfrm>
            <a:prstGeom prst="rect">
              <a:avLst/>
            </a:prstGeom>
          </p:spPr>
          <p:txBody>
            <a:bodyPr lIns="0" tIns="0" rIns="0" bIns="0" rtlCol="0" anchor="t">
              <a:spAutoFit/>
            </a:bodyPr>
            <a:lstStyle/>
            <a:p>
              <a:pPr>
                <a:lnSpc>
                  <a:spcPts val="5040"/>
                </a:lnSpc>
                <a:spcBef>
                  <a:spcPct val="0"/>
                </a:spcBef>
              </a:pPr>
              <a:r>
                <a:rPr lang="en-US" sz="3599">
                  <a:solidFill>
                    <a:srgbClr val="EBF1EA"/>
                  </a:solidFill>
                  <a:latin typeface="Arial" pitchFamily="34" charset="0"/>
                  <a:cs typeface="Arial" pitchFamily="34" charset="0"/>
                </a:rPr>
                <a:t>Giáo viên: </a:t>
              </a:r>
            </a:p>
          </p:txBody>
        </p:sp>
      </p:grpSp>
      <p:pic>
        <p:nvPicPr>
          <p:cNvPr id="11" name="Picture 11"/>
          <p:cNvPicPr>
            <a:picLocks noChangeAspect="1"/>
          </p:cNvPicPr>
          <p:nvPr/>
        </p:nvPicPr>
        <p:blipFill>
          <a:blip r:embed="rId8"/>
          <a:srcRect/>
          <a:stretch>
            <a:fillRect/>
          </a:stretch>
        </p:blipFill>
        <p:spPr>
          <a:xfrm>
            <a:off x="13363122" y="1259936"/>
            <a:ext cx="1849764" cy="850891"/>
          </a:xfrm>
          <a:prstGeom prst="rect">
            <a:avLst/>
          </a:prstGeom>
        </p:spPr>
      </p:pic>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270530">
            <a:off x="10717755" y="5664672"/>
            <a:ext cx="2277974" cy="81178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BF1E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7796" y="5960269"/>
            <a:ext cx="3594408" cy="3267644"/>
          </a:xfrm>
          <a:prstGeom prst="rect">
            <a:avLst/>
          </a:prstGeom>
        </p:spPr>
      </p:pic>
      <p:sp>
        <p:nvSpPr>
          <p:cNvPr id="3" name="TextBox 2"/>
          <p:cNvSpPr txBox="1"/>
          <p:nvPr/>
        </p:nvSpPr>
        <p:spPr>
          <a:xfrm>
            <a:off x="7315200" y="3695700"/>
            <a:ext cx="9372600" cy="3139321"/>
          </a:xfrm>
          <a:prstGeom prst="rect">
            <a:avLst/>
          </a:prstGeom>
          <a:noFill/>
        </p:spPr>
        <p:txBody>
          <a:bodyPr wrap="square" rtlCol="0">
            <a:spAutoFit/>
          </a:bodyPr>
          <a:lstStyle/>
          <a:p>
            <a:pPr algn="just">
              <a:lnSpc>
                <a:spcPct val="150000"/>
              </a:lnSpc>
            </a:pPr>
            <a:r>
              <a:rPr lang="en-US" sz="4400" b="1" smtClean="0">
                <a:latin typeface="Arial" pitchFamily="34" charset="0"/>
                <a:cs typeface="Arial" pitchFamily="34" charset="0"/>
              </a:rPr>
              <a:t>Chia sẻ cảm xúc của em sau buổi tham quan trải nghiệm tại làng nghề truyền thống</a:t>
            </a:r>
            <a:endParaRPr lang="vi-VN" sz="4400" b="1">
              <a:latin typeface="Arial" pitchFamily="34" charset="0"/>
              <a:cs typeface="Arial" pitchFamily="34" charset="0"/>
            </a:endParaRPr>
          </a:p>
        </p:txBody>
      </p:sp>
      <p:sp>
        <p:nvSpPr>
          <p:cNvPr id="4" name="TextBox 3"/>
          <p:cNvSpPr txBox="1"/>
          <p:nvPr/>
        </p:nvSpPr>
        <p:spPr>
          <a:xfrm>
            <a:off x="9230549" y="1360923"/>
            <a:ext cx="5541902" cy="1200329"/>
          </a:xfrm>
          <a:prstGeom prst="rect">
            <a:avLst/>
          </a:prstGeom>
          <a:noFill/>
        </p:spPr>
        <p:txBody>
          <a:bodyPr wrap="none" rtlCol="0">
            <a:spAutoFit/>
          </a:bodyPr>
          <a:lstStyle/>
          <a:p>
            <a:r>
              <a:rPr lang="en-US" sz="7200" b="1" smtClean="0">
                <a:solidFill>
                  <a:srgbClr val="FF0000"/>
                </a:solidFill>
                <a:latin typeface="Arial" pitchFamily="34" charset="0"/>
                <a:cs typeface="Arial" pitchFamily="34" charset="0"/>
              </a:rPr>
              <a:t>KHỞI ĐỘNG</a:t>
            </a:r>
            <a:endParaRPr lang="vi-VN" sz="7200" b="1">
              <a:solidFill>
                <a:srgbClr val="FF0000"/>
              </a:solidFill>
              <a:latin typeface="Arial" pitchFamily="34" charset="0"/>
              <a:cs typeface="Arial"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3.33333E-6 -2.39013E-6 L 0.1625 -0.40832 " pathEditMode="relative" rAng="0" ptsTypes="AA">
                                      <p:cBhvr>
                                        <p:cTn id="6" dur="2000" fill="hold"/>
                                        <p:tgtEl>
                                          <p:spTgt spid="2"/>
                                        </p:tgtEl>
                                        <p:attrNameLst>
                                          <p:attrName>ppt_x</p:attrName>
                                          <p:attrName>ppt_y</p:attrName>
                                        </p:attrNameLst>
                                      </p:cBhvr>
                                      <p:rCtr x="8125" y="-20416"/>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8518563" y="0"/>
            <a:ext cx="9804073" cy="10287000"/>
          </a:xfrm>
          <a:prstGeom prst="rect">
            <a:avLst/>
          </a:prstGeom>
          <a:solidFill>
            <a:schemeClr val="accent5">
              <a:lumMod val="50000"/>
            </a:schemeClr>
          </a:solidFill>
        </p:spPr>
      </p:sp>
      <p:sp>
        <p:nvSpPr>
          <p:cNvPr id="10" name="TextBox 15"/>
          <p:cNvSpPr txBox="1"/>
          <p:nvPr/>
        </p:nvSpPr>
        <p:spPr>
          <a:xfrm>
            <a:off x="11099963" y="1887918"/>
            <a:ext cx="4419600" cy="515206"/>
          </a:xfrm>
          <a:prstGeom prst="rect">
            <a:avLst/>
          </a:prstGeom>
        </p:spPr>
        <p:txBody>
          <a:bodyPr wrap="square" lIns="0" tIns="0" rIns="0" bIns="0" rtlCol="0" anchor="t">
            <a:spAutoFit/>
          </a:bodyPr>
          <a:lstStyle/>
          <a:p>
            <a:pPr algn="ctr">
              <a:lnSpc>
                <a:spcPts val="3900"/>
              </a:lnSpc>
            </a:pPr>
            <a:r>
              <a:rPr lang="en-US" sz="4800" b="1" spc="60" smtClean="0">
                <a:solidFill>
                  <a:schemeClr val="bg1"/>
                </a:solidFill>
                <a:latin typeface="Arial" pitchFamily="34" charset="0"/>
                <a:cs typeface="Arial" pitchFamily="34" charset="0"/>
              </a:rPr>
              <a:t>TUẦN </a:t>
            </a:r>
            <a:r>
              <a:rPr lang="en-US" sz="4800" b="1" spc="60" smtClean="0">
                <a:solidFill>
                  <a:schemeClr val="bg1"/>
                </a:solidFill>
                <a:latin typeface="Arial" pitchFamily="34" charset="0"/>
                <a:cs typeface="Arial" pitchFamily="34" charset="0"/>
              </a:rPr>
              <a:t>33</a:t>
            </a:r>
            <a:endParaRPr lang="en-US" sz="4800" b="1" spc="60">
              <a:solidFill>
                <a:schemeClr val="bg1"/>
              </a:solidFill>
              <a:latin typeface="Arial" pitchFamily="34" charset="0"/>
              <a:cs typeface="Arial" pitchFamily="34" charset="0"/>
            </a:endParaRPr>
          </a:p>
        </p:txBody>
      </p:sp>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966" y="1936154"/>
            <a:ext cx="6577013" cy="6414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
          <p:cNvSpPr>
            <a:spLocks noChangeArrowheads="1"/>
          </p:cNvSpPr>
          <p:nvPr/>
        </p:nvSpPr>
        <p:spPr bwMode="auto">
          <a:xfrm>
            <a:off x="9404513" y="3304567"/>
            <a:ext cx="7810500" cy="3677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sv-SE" sz="5400" b="1" i="0" u="none" strike="noStrike" cap="none" normalizeH="0" baseline="0" smtClean="0">
                <a:ln>
                  <a:noFill/>
                </a:ln>
                <a:solidFill>
                  <a:schemeClr val="bg1"/>
                </a:solidFill>
                <a:latin typeface="Arial" pitchFamily="34" charset="0"/>
                <a:ea typeface="Calibri" pitchFamily="34" charset="0"/>
                <a:cs typeface="Arial" pitchFamily="34" charset="0"/>
              </a:rPr>
              <a:t>TRẢI NGHIỆM NGHỀ NGHIỆP TRUYỀN THỐNG (TIẾP)</a:t>
            </a:r>
            <a:r>
              <a:rPr kumimoji="0" lang="vi-VN" sz="5400" b="1" i="0" u="none" strike="noStrike" cap="none" normalizeH="0" baseline="0" smtClean="0">
                <a:ln>
                  <a:noFill/>
                </a:ln>
                <a:solidFill>
                  <a:schemeClr val="bg1"/>
                </a:solidFill>
                <a:latin typeface="Arial" pitchFamily="34" charset="0"/>
                <a:cs typeface="Arial" pitchFamily="34" charset="0"/>
              </a:rPr>
              <a:t> </a:t>
            </a:r>
          </a:p>
        </p:txBody>
      </p:sp>
    </p:spTree>
    <p:extLst>
      <p:ext uri="{BB962C8B-B14F-4D97-AF65-F5344CB8AC3E}">
        <p14:creationId xmlns:p14="http://schemas.microsoft.com/office/powerpoint/2010/main" val="106962519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BF1E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flipV="1">
            <a:off x="-285774" y="-1333500"/>
            <a:ext cx="19560456" cy="19560456"/>
          </a:xfrm>
          <a:prstGeom prst="rect">
            <a:avLst/>
          </a:prstGeom>
        </p:spPr>
      </p:pic>
      <p:sp>
        <p:nvSpPr>
          <p:cNvPr id="7" name="TextBox 7"/>
          <p:cNvSpPr txBox="1"/>
          <p:nvPr/>
        </p:nvSpPr>
        <p:spPr>
          <a:xfrm>
            <a:off x="495300" y="7198629"/>
            <a:ext cx="17297400" cy="1248099"/>
          </a:xfrm>
          <a:prstGeom prst="rect">
            <a:avLst/>
          </a:prstGeom>
        </p:spPr>
        <p:txBody>
          <a:bodyPr wrap="square" lIns="0" tIns="0" rIns="0" bIns="0" rtlCol="0" anchor="t">
            <a:spAutoFit/>
          </a:bodyPr>
          <a:lstStyle/>
          <a:p>
            <a:pPr algn="ctr">
              <a:lnSpc>
                <a:spcPct val="200000"/>
              </a:lnSpc>
            </a:pPr>
            <a:r>
              <a:rPr lang="vi-VN" sz="4800" b="1" smtClean="0">
                <a:solidFill>
                  <a:schemeClr val="accent5">
                    <a:lumMod val="50000"/>
                  </a:schemeClr>
                </a:solidFill>
                <a:latin typeface="Arial" pitchFamily="34" charset="0"/>
                <a:cs typeface="Arial" pitchFamily="34" charset="0"/>
              </a:rPr>
              <a:t>TRÌNH BÀY, CHIA SẺ BÁO CÁO THU HOẠCH</a:t>
            </a:r>
            <a:endParaRPr lang="en-US" sz="4800" b="1">
              <a:solidFill>
                <a:schemeClr val="accent5">
                  <a:lumMod val="50000"/>
                </a:schemeClr>
              </a:solidFill>
              <a:latin typeface="Arial" pitchFamily="34" charset="0"/>
              <a:cs typeface="Arial" pitchFamily="34" charset="0"/>
            </a:endParaRP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37311">
            <a:off x="12219426" y="481545"/>
            <a:ext cx="6981825" cy="523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1"/>
          <p:cNvPicPr>
            <a:picLocks noChangeAspect="1"/>
          </p:cNvPicPr>
          <p:nvPr/>
        </p:nvPicPr>
        <p:blipFill>
          <a:blip r:embed="rId5"/>
          <a:srcRect/>
          <a:stretch>
            <a:fillRect/>
          </a:stretch>
        </p:blipFill>
        <p:spPr>
          <a:xfrm rot="1285540">
            <a:off x="12646911" y="5359964"/>
            <a:ext cx="4923709" cy="738556"/>
          </a:xfrm>
          <a:prstGeom prst="rect">
            <a:avLst/>
          </a:prstGeom>
        </p:spPr>
      </p:pic>
      <p:pic>
        <p:nvPicPr>
          <p:cNvPr id="4" name="Picture 4"/>
          <p:cNvPicPr>
            <a:picLocks noChangeAspect="1"/>
          </p:cNvPicPr>
          <p:nvPr/>
        </p:nvPicPr>
        <p:blipFill>
          <a:blip r:embed="rId6"/>
          <a:srcRect/>
          <a:stretch>
            <a:fillRect/>
          </a:stretch>
        </p:blipFill>
        <p:spPr>
          <a:xfrm rot="1477871">
            <a:off x="13342867" y="-774067"/>
            <a:ext cx="6693443" cy="2409640"/>
          </a:xfrm>
          <a:prstGeom prst="rect">
            <a:avLst/>
          </a:prstGeom>
        </p:spPr>
      </p:pic>
      <p:pic>
        <p:nvPicPr>
          <p:cNvPr id="921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8733" y="1651226"/>
            <a:ext cx="5331267" cy="3949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9"/>
          <p:cNvPicPr>
            <a:picLocks noChangeAspect="1"/>
          </p:cNvPicPr>
          <p:nvPr/>
        </p:nvPicPr>
        <p:blipFill>
          <a:blip r:embed="rId8"/>
          <a:srcRect/>
          <a:stretch>
            <a:fillRect/>
          </a:stretch>
        </p:blipFill>
        <p:spPr>
          <a:xfrm>
            <a:off x="7965701" y="1028700"/>
            <a:ext cx="1841962" cy="1031499"/>
          </a:xfrm>
          <a:prstGeom prst="rect">
            <a:avLst/>
          </a:prstGeom>
        </p:spPr>
      </p:pic>
      <p:pic>
        <p:nvPicPr>
          <p:cNvPr id="10" name="Picture 10"/>
          <p:cNvPicPr>
            <a:picLocks noChangeAspect="1"/>
          </p:cNvPicPr>
          <p:nvPr/>
        </p:nvPicPr>
        <p:blipFill>
          <a:blip r:embed="rId9"/>
          <a:srcRect/>
          <a:stretch>
            <a:fillRect/>
          </a:stretch>
        </p:blipFill>
        <p:spPr>
          <a:xfrm>
            <a:off x="6006189" y="5538176"/>
            <a:ext cx="3137811" cy="611873"/>
          </a:xfrm>
          <a:prstGeom prst="rect">
            <a:avLst/>
          </a:prstGeom>
        </p:spPr>
      </p:pic>
      <p:pic>
        <p:nvPicPr>
          <p:cNvPr id="922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0233530">
            <a:off x="-526598" y="2034783"/>
            <a:ext cx="6078694" cy="4048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p:cNvPicPr>
            <a:picLocks noChangeAspect="1"/>
          </p:cNvPicPr>
          <p:nvPr/>
        </p:nvPicPr>
        <p:blipFill>
          <a:blip r:embed="rId11"/>
          <a:srcRect/>
          <a:stretch>
            <a:fillRect/>
          </a:stretch>
        </p:blipFill>
        <p:spPr>
          <a:xfrm rot="-1378621">
            <a:off x="636138" y="1471581"/>
            <a:ext cx="2703229" cy="959646"/>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90000"/>
            <a:alpha val="70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flipH="1" flipV="1">
            <a:off x="-739057" y="-2390331"/>
            <a:ext cx="19560456" cy="19560456"/>
          </a:xfrm>
          <a:prstGeom prst="rect">
            <a:avLst/>
          </a:prstGeom>
        </p:spPr>
      </p:pic>
      <p:grpSp>
        <p:nvGrpSpPr>
          <p:cNvPr id="3" name="Group 4"/>
          <p:cNvGrpSpPr/>
          <p:nvPr/>
        </p:nvGrpSpPr>
        <p:grpSpPr>
          <a:xfrm>
            <a:off x="1709352" y="498795"/>
            <a:ext cx="6803481" cy="1291905"/>
            <a:chOff x="-10538750" y="609202"/>
            <a:chExt cx="16750534" cy="1722540"/>
          </a:xfrm>
        </p:grpSpPr>
        <p:sp>
          <p:nvSpPr>
            <p:cNvPr id="4" name="TextBox 5"/>
            <p:cNvSpPr txBox="1"/>
            <p:nvPr/>
          </p:nvSpPr>
          <p:spPr>
            <a:xfrm>
              <a:off x="-10538750" y="609202"/>
              <a:ext cx="16750534" cy="1294800"/>
            </a:xfrm>
            <a:prstGeom prst="rect">
              <a:avLst/>
            </a:prstGeom>
          </p:spPr>
          <p:txBody>
            <a:bodyPr wrap="square" lIns="0" tIns="0" rIns="0" bIns="0" rtlCol="0" anchor="t">
              <a:spAutoFit/>
            </a:bodyPr>
            <a:lstStyle/>
            <a:p>
              <a:pPr algn="ctr">
                <a:lnSpc>
                  <a:spcPct val="150000"/>
                </a:lnSpc>
              </a:pPr>
              <a:r>
                <a:rPr lang="en-US" sz="4800" b="1" smtClean="0">
                  <a:solidFill>
                    <a:srgbClr val="1D4D50"/>
                  </a:solidFill>
                  <a:latin typeface="Arial" pitchFamily="34" charset="0"/>
                  <a:cs typeface="Arial" pitchFamily="34" charset="0"/>
                </a:rPr>
                <a:t>VẬN DỤNG</a:t>
              </a:r>
              <a:endParaRPr lang="en-US" sz="4800" b="1">
                <a:solidFill>
                  <a:srgbClr val="1D4D50"/>
                </a:solidFill>
                <a:latin typeface="Arial" pitchFamily="34" charset="0"/>
                <a:cs typeface="Arial" pitchFamily="34" charset="0"/>
              </a:endParaRPr>
            </a:p>
          </p:txBody>
        </p:sp>
        <p:grpSp>
          <p:nvGrpSpPr>
            <p:cNvPr id="5" name="Group 6"/>
            <p:cNvGrpSpPr/>
            <p:nvPr/>
          </p:nvGrpSpPr>
          <p:grpSpPr>
            <a:xfrm>
              <a:off x="-4529191" y="2269126"/>
              <a:ext cx="4939127" cy="62616"/>
              <a:chOff x="-5123254" y="-821038"/>
              <a:chExt cx="5509712" cy="69850"/>
            </a:xfrm>
          </p:grpSpPr>
          <p:sp>
            <p:nvSpPr>
              <p:cNvPr id="6" name="Freeform 7"/>
              <p:cNvSpPr/>
              <p:nvPr/>
            </p:nvSpPr>
            <p:spPr>
              <a:xfrm>
                <a:off x="-5123254" y="-821038"/>
                <a:ext cx="5509712" cy="69850"/>
              </a:xfrm>
              <a:custGeom>
                <a:avLst/>
                <a:gdLst/>
                <a:ahLst/>
                <a:cxnLst/>
                <a:rect l="l" t="t" r="r" b="b"/>
                <a:pathLst>
                  <a:path w="5509712" h="69850">
                    <a:moveTo>
                      <a:pt x="5218882" y="0"/>
                    </a:moveTo>
                    <a:lnTo>
                      <a:pt x="0" y="0"/>
                    </a:lnTo>
                    <a:lnTo>
                      <a:pt x="0" y="69850"/>
                    </a:lnTo>
                    <a:lnTo>
                      <a:pt x="5509712" y="69850"/>
                    </a:lnTo>
                    <a:lnTo>
                      <a:pt x="5509712" y="0"/>
                    </a:lnTo>
                    <a:close/>
                  </a:path>
                </a:pathLst>
              </a:custGeom>
              <a:solidFill>
                <a:srgbClr val="D3B973"/>
              </a:solidFill>
            </p:spPr>
          </p:sp>
        </p:grpSp>
      </p:grpSp>
      <p:sp>
        <p:nvSpPr>
          <p:cNvPr id="7" name="Rectangle 6"/>
          <p:cNvSpPr/>
          <p:nvPr/>
        </p:nvSpPr>
        <p:spPr>
          <a:xfrm>
            <a:off x="1176850" y="2583994"/>
            <a:ext cx="8957749" cy="5632311"/>
          </a:xfrm>
          <a:prstGeom prst="rect">
            <a:avLst/>
          </a:prstGeom>
        </p:spPr>
        <p:txBody>
          <a:bodyPr wrap="square">
            <a:spAutoFit/>
          </a:bodyPr>
          <a:lstStyle/>
          <a:p>
            <a:pPr algn="just">
              <a:lnSpc>
                <a:spcPct val="150000"/>
              </a:lnSpc>
            </a:pPr>
            <a:r>
              <a:rPr lang="nl-NL" sz="4000">
                <a:latin typeface="Arial" pitchFamily="34" charset="0"/>
                <a:cs typeface="Arial" pitchFamily="34" charset="0"/>
              </a:rPr>
              <a:t>T</a:t>
            </a:r>
            <a:r>
              <a:rPr lang="nl-NL" sz="4000" smtClean="0">
                <a:latin typeface="Arial" pitchFamily="34" charset="0"/>
                <a:cs typeface="Arial" pitchFamily="34" charset="0"/>
              </a:rPr>
              <a:t>iếp </a:t>
            </a:r>
            <a:r>
              <a:rPr lang="nl-NL" sz="4000">
                <a:latin typeface="Arial" pitchFamily="34" charset="0"/>
                <a:cs typeface="Arial" pitchFamily="34" charset="0"/>
              </a:rPr>
              <a:t>tục tìm hiểu, khám phá, trải nghiệm nghề truyền thống ở địa phương để hiểu rõ hơn về hoạt động đặc trưng, những yêu cầu cơ bản, trang thiết bị, dụng cụ lao động và an toàn lao động trong nghề truyền </a:t>
            </a:r>
            <a:r>
              <a:rPr lang="nl-NL" sz="4000">
                <a:latin typeface="Arial" pitchFamily="34" charset="0"/>
                <a:cs typeface="Arial" pitchFamily="34" charset="0"/>
              </a:rPr>
              <a:t>thống</a:t>
            </a:r>
            <a:r>
              <a:rPr lang="nl-NL" sz="4000" smtClean="0">
                <a:latin typeface="Arial" pitchFamily="34" charset="0"/>
                <a:cs typeface="Arial" pitchFamily="34" charset="0"/>
              </a:rPr>
              <a:t>.</a:t>
            </a:r>
            <a:endParaRPr lang="vi-VN" sz="4000">
              <a:latin typeface="Arial" pitchFamily="34" charset="0"/>
              <a:cs typeface="Arial" pitchFamily="34" charset="0"/>
            </a:endParaRPr>
          </a:p>
        </p:txBody>
      </p:sp>
      <p:pic>
        <p:nvPicPr>
          <p:cNvPr id="11" name="Picture 4"/>
          <p:cNvPicPr>
            <a:picLocks noChangeAspect="1"/>
          </p:cNvPicPr>
          <p:nvPr/>
        </p:nvPicPr>
        <p:blipFill>
          <a:blip r:embed="rId4"/>
          <a:srcRect/>
          <a:stretch>
            <a:fillRect/>
          </a:stretch>
        </p:blipFill>
        <p:spPr>
          <a:xfrm rot="21525037">
            <a:off x="11095284" y="2793474"/>
            <a:ext cx="6634306" cy="5340616"/>
          </a:xfrm>
          <a:prstGeom prst="rect">
            <a:avLst/>
          </a:prstGeom>
        </p:spPr>
      </p:pic>
      <p:pic>
        <p:nvPicPr>
          <p:cNvPr id="12"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06199" y="3291772"/>
            <a:ext cx="5983718" cy="3940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5"/>
          <p:cNvPicPr>
            <a:picLocks noChangeAspect="1"/>
          </p:cNvPicPr>
          <p:nvPr/>
        </p:nvPicPr>
        <p:blipFill>
          <a:blip r:embed="rId6"/>
          <a:srcRect/>
          <a:stretch>
            <a:fillRect/>
          </a:stretch>
        </p:blipFill>
        <p:spPr>
          <a:xfrm rot="87057">
            <a:off x="13491456" y="2607149"/>
            <a:ext cx="1841962" cy="1031499"/>
          </a:xfrm>
          <a:prstGeom prst="rect">
            <a:avLst/>
          </a:prstGeom>
        </p:spPr>
      </p:pic>
    </p:spTree>
    <p:extLst>
      <p:ext uri="{BB962C8B-B14F-4D97-AF65-F5344CB8AC3E}">
        <p14:creationId xmlns:p14="http://schemas.microsoft.com/office/powerpoint/2010/main" val="7351354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rcRect l="17648" t="2668" r="20001" b="44740"/>
          <a:stretch>
            <a:fillRect/>
          </a:stretch>
        </a:blipFill>
        <a:effectLst/>
      </p:bgPr>
    </p:bg>
    <p:spTree>
      <p:nvGrpSpPr>
        <p:cNvPr id="1" name=""/>
        <p:cNvGrpSpPr/>
        <p:nvPr/>
      </p:nvGrpSpPr>
      <p:grpSpPr>
        <a:xfrm>
          <a:off x="0" y="0"/>
          <a:ext cx="0" cy="0"/>
          <a:chOff x="0" y="0"/>
          <a:chExt cx="0" cy="0"/>
        </a:xfrm>
      </p:grpSpPr>
      <p:pic>
        <p:nvPicPr>
          <p:cNvPr id="18" name="Picture 18"/>
          <p:cNvPicPr>
            <a:picLocks noChangeAspect="1"/>
          </p:cNvPicPr>
          <p:nvPr/>
        </p:nvPicPr>
        <p:blipFill>
          <a:blip r:embed="rId3"/>
          <a:srcRect/>
          <a:stretch>
            <a:fillRect/>
          </a:stretch>
        </p:blipFill>
        <p:spPr>
          <a:xfrm rot="244266">
            <a:off x="13821831" y="5803232"/>
            <a:ext cx="3607647" cy="1370906"/>
          </a:xfrm>
          <a:prstGeom prst="rect">
            <a:avLst/>
          </a:prstGeom>
        </p:spPr>
      </p:pic>
      <p:grpSp>
        <p:nvGrpSpPr>
          <p:cNvPr id="3" name="Group 3"/>
          <p:cNvGrpSpPr/>
          <p:nvPr/>
        </p:nvGrpSpPr>
        <p:grpSpPr>
          <a:xfrm>
            <a:off x="937376" y="960174"/>
            <a:ext cx="9152380" cy="1449840"/>
            <a:chOff x="-747454" y="436296"/>
            <a:chExt cx="12203174" cy="1933120"/>
          </a:xfrm>
        </p:grpSpPr>
        <p:sp>
          <p:nvSpPr>
            <p:cNvPr id="4" name="TextBox 4"/>
            <p:cNvSpPr txBox="1"/>
            <p:nvPr/>
          </p:nvSpPr>
          <p:spPr>
            <a:xfrm>
              <a:off x="-738218" y="436296"/>
              <a:ext cx="12193938" cy="1186907"/>
            </a:xfrm>
            <a:prstGeom prst="rect">
              <a:avLst/>
            </a:prstGeom>
          </p:spPr>
          <p:txBody>
            <a:bodyPr wrap="square" lIns="0" tIns="0" rIns="0" bIns="0" rtlCol="0" anchor="t">
              <a:spAutoFit/>
            </a:bodyPr>
            <a:lstStyle/>
            <a:p>
              <a:pPr algn="just">
                <a:lnSpc>
                  <a:spcPct val="150000"/>
                </a:lnSpc>
              </a:pPr>
              <a:r>
                <a:rPr lang="en-US" sz="4400" b="1" smtClean="0">
                  <a:solidFill>
                    <a:srgbClr val="EBF1EA"/>
                  </a:solidFill>
                  <a:latin typeface="Arial" pitchFamily="34" charset="0"/>
                  <a:cs typeface="Arial" pitchFamily="34" charset="0"/>
                </a:rPr>
                <a:t>KẾT LUẬN CHUNG</a:t>
              </a:r>
              <a:endParaRPr lang="en-US" sz="4400" b="1">
                <a:solidFill>
                  <a:srgbClr val="EBF1EA"/>
                </a:solidFill>
                <a:latin typeface="Arial" pitchFamily="34" charset="0"/>
                <a:cs typeface="Arial" pitchFamily="34" charset="0"/>
              </a:endParaRPr>
            </a:p>
          </p:txBody>
        </p:sp>
        <p:grpSp>
          <p:nvGrpSpPr>
            <p:cNvPr id="5" name="Group 5"/>
            <p:cNvGrpSpPr/>
            <p:nvPr/>
          </p:nvGrpSpPr>
          <p:grpSpPr>
            <a:xfrm>
              <a:off x="-747454" y="2306800"/>
              <a:ext cx="3839402" cy="62616"/>
              <a:chOff x="-2754280" y="-548395"/>
              <a:chExt cx="4282943" cy="69850"/>
            </a:xfrm>
          </p:grpSpPr>
          <p:sp>
            <p:nvSpPr>
              <p:cNvPr id="6" name="Freeform 6"/>
              <p:cNvSpPr/>
              <p:nvPr/>
            </p:nvSpPr>
            <p:spPr>
              <a:xfrm>
                <a:off x="-2754280" y="-548395"/>
                <a:ext cx="4282943" cy="69850"/>
              </a:xfrm>
              <a:custGeom>
                <a:avLst/>
                <a:gdLst/>
                <a:ahLst/>
                <a:cxnLst/>
                <a:rect l="l" t="t" r="r" b="b"/>
                <a:pathLst>
                  <a:path w="4282943" h="69850">
                    <a:moveTo>
                      <a:pt x="3992113" y="0"/>
                    </a:moveTo>
                    <a:lnTo>
                      <a:pt x="0" y="0"/>
                    </a:lnTo>
                    <a:lnTo>
                      <a:pt x="0" y="69850"/>
                    </a:lnTo>
                    <a:lnTo>
                      <a:pt x="4282943" y="69850"/>
                    </a:lnTo>
                    <a:lnTo>
                      <a:pt x="4282943" y="0"/>
                    </a:lnTo>
                    <a:close/>
                  </a:path>
                </a:pathLst>
              </a:custGeom>
              <a:solidFill>
                <a:srgbClr val="D3B973"/>
              </a:solidFill>
            </p:spPr>
          </p:sp>
        </p:grpSp>
      </p:gr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930875">
            <a:off x="12164128" y="2199021"/>
            <a:ext cx="5734125" cy="4300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7"/>
          <p:cNvPicPr>
            <a:picLocks noChangeAspect="1"/>
          </p:cNvPicPr>
          <p:nvPr/>
        </p:nvPicPr>
        <p:blipFill>
          <a:blip r:embed="rId5"/>
          <a:srcRect/>
          <a:stretch>
            <a:fillRect/>
          </a:stretch>
        </p:blipFill>
        <p:spPr>
          <a:xfrm rot="20734788">
            <a:off x="11327007" y="1326000"/>
            <a:ext cx="6902130" cy="1345915"/>
          </a:xfrm>
          <a:prstGeom prst="rect">
            <a:avLst/>
          </a:prstGeom>
        </p:spPr>
      </p:pic>
      <p:sp>
        <p:nvSpPr>
          <p:cNvPr id="2" name="Rectangle 1"/>
          <p:cNvSpPr/>
          <p:nvPr/>
        </p:nvSpPr>
        <p:spPr>
          <a:xfrm>
            <a:off x="762001" y="2705100"/>
            <a:ext cx="10134600" cy="6740307"/>
          </a:xfrm>
          <a:prstGeom prst="rect">
            <a:avLst/>
          </a:prstGeom>
        </p:spPr>
        <p:txBody>
          <a:bodyPr wrap="square">
            <a:spAutoFit/>
          </a:bodyPr>
          <a:lstStyle/>
          <a:p>
            <a:pPr algn="just">
              <a:lnSpc>
                <a:spcPct val="150000"/>
              </a:lnSpc>
            </a:pPr>
            <a:r>
              <a:rPr lang="nl-NL" sz="3600">
                <a:solidFill>
                  <a:schemeClr val="bg1"/>
                </a:solidFill>
                <a:latin typeface="Arial" pitchFamily="34" charset="0"/>
                <a:cs typeface="Arial" pitchFamily="34" charset="0"/>
              </a:rPr>
              <a:t>Qua trải nghiệm, mỗi chúng ta đã có thêm những hiểu biết thực tế về nghề truyền thống và có cảm xúc tự hào về nghề truyền thống của nước ta. Ai trong chúng ta cũng có quyên lựa chọn cho mình một nghề truyền thống. Để đến với nghề truyền thống, các em hãy tích cực trải nghiệm nhiêu hơn những nghề truyền thống của quê hương, đất nước.</a:t>
            </a:r>
            <a:endParaRPr lang="vi-VN" sz="3600">
              <a:solidFill>
                <a:schemeClr val="bg1"/>
              </a:solidFill>
              <a:latin typeface="Arial" pitchFamily="34" charset="0"/>
              <a:cs typeface="Arial"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1"/>
          <p:cNvSpPr/>
          <p:nvPr/>
        </p:nvSpPr>
        <p:spPr>
          <a:xfrm>
            <a:off x="2057400" y="3383022"/>
            <a:ext cx="11734800" cy="5509200"/>
          </a:xfrm>
          <a:prstGeom prst="rect">
            <a:avLst/>
          </a:prstGeom>
        </p:spPr>
        <p:txBody>
          <a:bodyPr wrap="square">
            <a:spAutoFit/>
          </a:bodyPr>
          <a:lstStyle/>
          <a:p>
            <a:pPr marL="571500" lvl="0" indent="-571500" algn="just">
              <a:lnSpc>
                <a:spcPct val="200000"/>
              </a:lnSpc>
              <a:buFontTx/>
              <a:buChar char="-"/>
            </a:pPr>
            <a:r>
              <a:rPr lang="en-US" sz="4400" smtClean="0">
                <a:latin typeface="Arial" pitchFamily="34" charset="0"/>
                <a:cs typeface="Arial" pitchFamily="34" charset="0"/>
              </a:rPr>
              <a:t>Em hãy tìm hiểu và tập quảng bá một làng nghề truyền thống trước gia đình </a:t>
            </a:r>
          </a:p>
          <a:p>
            <a:pPr marL="571500" lvl="0" indent="-571500" algn="just">
              <a:lnSpc>
                <a:spcPct val="200000"/>
              </a:lnSpc>
              <a:buFontTx/>
              <a:buChar char="-"/>
            </a:pPr>
            <a:r>
              <a:rPr lang="en-US" sz="4400" smtClean="0">
                <a:latin typeface="Arial" pitchFamily="34" charset="0"/>
                <a:cs typeface="Arial" pitchFamily="34" charset="0"/>
              </a:rPr>
              <a:t>Chuẩn </a:t>
            </a:r>
            <a:r>
              <a:rPr lang="en-US" sz="4400" smtClean="0">
                <a:latin typeface="Arial" pitchFamily="34" charset="0"/>
                <a:cs typeface="Arial" pitchFamily="34" charset="0"/>
              </a:rPr>
              <a:t>bị tiết học sau: Em với nghề truyền thống</a:t>
            </a:r>
            <a:endParaRPr lang="vi-VN" sz="4400">
              <a:latin typeface="Arial" pitchFamily="34" charset="0"/>
              <a:cs typeface="Arial" pitchFamily="34" charset="0"/>
            </a:endParaRPr>
          </a:p>
        </p:txBody>
      </p:sp>
      <p:sp>
        <p:nvSpPr>
          <p:cNvPr id="3" name="Rectangle 2"/>
          <p:cNvSpPr/>
          <p:nvPr/>
        </p:nvSpPr>
        <p:spPr>
          <a:xfrm>
            <a:off x="4094988" y="1809184"/>
            <a:ext cx="8116824" cy="1338828"/>
          </a:xfrm>
          <a:prstGeom prst="rect">
            <a:avLst/>
          </a:prstGeom>
        </p:spPr>
        <p:txBody>
          <a:bodyPr wrap="square">
            <a:spAutoFit/>
          </a:bodyPr>
          <a:lstStyle/>
          <a:p>
            <a:pPr lvl="0" algn="ctr">
              <a:lnSpc>
                <a:spcPct val="150000"/>
              </a:lnSpc>
            </a:pPr>
            <a:r>
              <a:rPr lang="en-US" sz="5400" b="1" smtClean="0">
                <a:solidFill>
                  <a:srgbClr val="FF0000"/>
                </a:solidFill>
                <a:latin typeface="Arial" pitchFamily="34" charset="0"/>
                <a:cs typeface="Arial" pitchFamily="34" charset="0"/>
              </a:rPr>
              <a:t>HƯỚNG DẪN VỀ NHÀ</a:t>
            </a:r>
            <a:endParaRPr lang="vi-VN" sz="5400" b="1">
              <a:solidFill>
                <a:srgbClr val="FF0000"/>
              </a:solidFill>
              <a:latin typeface="Arial" pitchFamily="34" charset="0"/>
              <a:cs typeface="Arial" pitchFamily="34" charset="0"/>
            </a:endParaRPr>
          </a:p>
        </p:txBody>
      </p:sp>
      <p:pic>
        <p:nvPicPr>
          <p:cNvPr id="5" name="Picture 1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26"/>
              </a:ext>
            </a:extLst>
          </a:blip>
          <a:srcRect/>
          <a:stretch>
            <a:fillRect/>
          </a:stretch>
        </p:blipFill>
        <p:spPr>
          <a:xfrm>
            <a:off x="14630400" y="511553"/>
            <a:ext cx="2438400" cy="3076846"/>
          </a:xfrm>
          <a:prstGeom prst="rect">
            <a:avLst/>
          </a:prstGeom>
        </p:spPr>
      </p:pic>
    </p:spTree>
    <p:extLst>
      <p:ext uri="{BB962C8B-B14F-4D97-AF65-F5344CB8AC3E}">
        <p14:creationId xmlns:p14="http://schemas.microsoft.com/office/powerpoint/2010/main" val="314207124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rcRect l="11" t="7607" b="8027"/>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370</TotalTime>
  <Words>211</Words>
  <PresentationFormat>Custom</PresentationFormat>
  <Paragraphs>14</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2021-09-25T07:35:18Z</dcterms:modified>
  <dc:identifier>DAEnU-mnbm4</dc:identifier>
</cp:coreProperties>
</file>