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72" r:id="rId3"/>
    <p:sldId id="299" r:id="rId4"/>
    <p:sldId id="284" r:id="rId5"/>
    <p:sldId id="300" r:id="rId6"/>
    <p:sldId id="275" r:id="rId7"/>
    <p:sldId id="291" r:id="rId8"/>
    <p:sldId id="276" r:id="rId9"/>
    <p:sldId id="277" r:id="rId10"/>
    <p:sldId id="282" r:id="rId11"/>
    <p:sldId id="286" r:id="rId12"/>
    <p:sldId id="295" r:id="rId13"/>
    <p:sldId id="301" r:id="rId14"/>
    <p:sldId id="302" r:id="rId15"/>
  </p:sldIdLst>
  <p:sldSz cx="9144000" cy="6858000" type="screen4x3"/>
  <p:notesSz cx="6858000" cy="9144000"/>
  <p:custDataLst>
    <p:tags r:id="rId17"/>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a:srgbClr val="050A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3391" autoAdjust="0"/>
  </p:normalViewPr>
  <p:slideViewPr>
    <p:cSldViewPr showGuides="1">
      <p:cViewPr>
        <p:scale>
          <a:sx n="82" d="100"/>
          <a:sy n="82" d="100"/>
        </p:scale>
        <p:origin x="-804" y="-6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631F887-F3B6-4212-8B3D-36A230068247}" type="datetimeFigureOut">
              <a:rPr lang="en-US"/>
              <a:pPr>
                <a:defRPr/>
              </a:pPr>
              <a:t>20/08/2018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694C4B4-DE0F-42CB-A6C7-21E7110A5A3D}" type="slidenum">
              <a:rPr lang="en-US"/>
              <a:pPr>
                <a:defRPr/>
              </a:pPr>
              <a:t>‹#›</a:t>
            </a:fld>
            <a:endParaRPr lang="en-US"/>
          </a:p>
        </p:txBody>
      </p:sp>
    </p:spTree>
    <p:extLst>
      <p:ext uri="{BB962C8B-B14F-4D97-AF65-F5344CB8AC3E}">
        <p14:creationId xmlns:p14="http://schemas.microsoft.com/office/powerpoint/2010/main" val="3541588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8"/>
            <a:ext cx="9144000" cy="6840983"/>
          </a:xfrm>
          <a:prstGeom prst="rect">
            <a:avLst/>
          </a:prstGeom>
        </p:spPr>
      </p:pic>
      <p:sp>
        <p:nvSpPr>
          <p:cNvPr id="2" name="Title 1"/>
          <p:cNvSpPr>
            <a:spLocks noGrp="1"/>
          </p:cNvSpPr>
          <p:nvPr>
            <p:ph type="ctrTitle"/>
          </p:nvPr>
        </p:nvSpPr>
        <p:spPr>
          <a:xfrm>
            <a:off x="1143000" y="1122363"/>
            <a:ext cx="6858000" cy="2387600"/>
          </a:xfrm>
        </p:spPr>
        <p:txBody>
          <a:bodyPr anchor="b"/>
          <a:lstStyle>
            <a:lvl1pPr algn="ctr">
              <a:defRPr sz="4500">
                <a:latin typeface="Cambria" panose="02040503050406030204"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Cambria" panose="02040503050406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F63392F8-BA64-4FCC-B354-C5CB67164159}" type="datetimeFigureOut">
              <a:rPr lang="en-US" smtClean="0"/>
              <a:pPr>
                <a:defRPr/>
              </a:pPr>
              <a:t>20/08/2018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15C2D52-694A-4B7D-A742-8EB0A437C0C5}" type="slidenum">
              <a:rPr lang="en-US" smtClean="0"/>
              <a:pPr>
                <a:defRPr/>
              </a:pPr>
              <a:t>‹#›</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8"/>
            <a:ext cx="9144000" cy="6840982"/>
          </a:xfrm>
          <a:prstGeom prst="rect">
            <a:avLst/>
          </a:prstGeom>
        </p:spPr>
      </p:pic>
      <p:sp>
        <p:nvSpPr>
          <p:cNvPr id="8" name="TextBox 7"/>
          <p:cNvSpPr txBox="1"/>
          <p:nvPr/>
        </p:nvSpPr>
        <p:spPr>
          <a:xfrm>
            <a:off x="381000" y="228600"/>
            <a:ext cx="2667000" cy="1015663"/>
          </a:xfrm>
          <a:prstGeom prst="rect">
            <a:avLst/>
          </a:prstGeom>
          <a:noFill/>
        </p:spPr>
        <p:txBody>
          <a:bodyPr wrap="square" rtlCol="0">
            <a:spAutoFit/>
          </a:bodyPr>
          <a:lstStyle/>
          <a:p>
            <a:r>
              <a:rPr lang="en-US" sz="6000" b="1" dirty="0" smtClean="0">
                <a:solidFill>
                  <a:schemeClr val="bg1"/>
                </a:solidFill>
                <a:latin typeface="UTM Helve" pitchFamily="18" charset="0"/>
              </a:rPr>
              <a:t>LỚP</a:t>
            </a:r>
            <a:r>
              <a:rPr lang="en-US" sz="6000" b="1" baseline="0" dirty="0" smtClean="0">
                <a:solidFill>
                  <a:schemeClr val="bg1"/>
                </a:solidFill>
                <a:latin typeface="UTM Helve" pitchFamily="18" charset="0"/>
              </a:rPr>
              <a:t> 8</a:t>
            </a:r>
            <a:endParaRPr lang="en-US" sz="6000" b="1" dirty="0">
              <a:solidFill>
                <a:schemeClr val="bg1"/>
              </a:solidFill>
              <a:latin typeface="UTM Helve" pitchFamily="18" charset="0"/>
            </a:endParaRPr>
          </a:p>
        </p:txBody>
      </p:sp>
    </p:spTree>
    <p:extLst>
      <p:ext uri="{BB962C8B-B14F-4D97-AF65-F5344CB8AC3E}">
        <p14:creationId xmlns:p14="http://schemas.microsoft.com/office/powerpoint/2010/main" val="29261875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076D8C4-5048-423F-B5AE-94D7B2D7C43A}" type="datetimeFigureOut">
              <a:rPr lang="en-US" smtClean="0"/>
              <a:pPr>
                <a:defRPr/>
              </a:pPr>
              <a:t>20/08/2018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B5C6D99-D067-4F98-965C-D10901624D26}" type="slidenum">
              <a:rPr lang="en-US" smtClean="0"/>
              <a:pPr>
                <a:defRPr/>
              </a:pPr>
              <a:t>‹#›</a:t>
            </a:fld>
            <a:endParaRPr lang="en-US"/>
          </a:p>
        </p:txBody>
      </p:sp>
    </p:spTree>
    <p:extLst>
      <p:ext uri="{BB962C8B-B14F-4D97-AF65-F5344CB8AC3E}">
        <p14:creationId xmlns:p14="http://schemas.microsoft.com/office/powerpoint/2010/main" val="8696093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4FBAE1E-9DB3-4944-9C28-A79D6FDF203F}" type="datetimeFigureOut">
              <a:rPr lang="en-US" smtClean="0"/>
              <a:pPr>
                <a:defRPr/>
              </a:pPr>
              <a:t>20/08/2018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F3606B5-A466-4ADD-BB71-68569A851F97}" type="slidenum">
              <a:rPr lang="en-US" smtClean="0"/>
              <a:pPr>
                <a:defRPr/>
              </a:pPr>
              <a:t>‹#›</a:t>
            </a:fld>
            <a:endParaRPr lang="en-US"/>
          </a:p>
        </p:txBody>
      </p:sp>
    </p:spTree>
    <p:extLst>
      <p:ext uri="{BB962C8B-B14F-4D97-AF65-F5344CB8AC3E}">
        <p14:creationId xmlns:p14="http://schemas.microsoft.com/office/powerpoint/2010/main" val="37836651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F2BE283-9305-4CFC-9330-548CE755DD6D}" type="datetimeFigureOut">
              <a:rPr lang="en-US" smtClean="0"/>
              <a:pPr>
                <a:defRPr/>
              </a:pPr>
              <a:t>20/08/2018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6FE5EDC-ACE8-44DD-AAE0-7F2F0D2289EF}" type="slidenum">
              <a:rPr lang="en-US" smtClean="0"/>
              <a:pPr>
                <a:defRPr/>
              </a:pPr>
              <a:t>‹#›</a:t>
            </a:fld>
            <a:endParaRPr lang="en-US"/>
          </a:p>
        </p:txBody>
      </p:sp>
    </p:spTree>
    <p:extLst>
      <p:ext uri="{BB962C8B-B14F-4D97-AF65-F5344CB8AC3E}">
        <p14:creationId xmlns:p14="http://schemas.microsoft.com/office/powerpoint/2010/main" val="16630419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A1C00814-F8D0-4DD6-BF96-6776C031BF31}" type="datetimeFigureOut">
              <a:rPr lang="en-US" smtClean="0"/>
              <a:pPr>
                <a:defRPr/>
              </a:pPr>
              <a:t>20/08/2018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A457068-389B-420F-BAED-D09B7C795999}" type="slidenum">
              <a:rPr lang="en-US" smtClean="0"/>
              <a:pPr>
                <a:defRPr/>
              </a:pPr>
              <a:t>‹#›</a:t>
            </a:fld>
            <a:endParaRPr lang="en-US"/>
          </a:p>
        </p:txBody>
      </p:sp>
    </p:spTree>
    <p:extLst>
      <p:ext uri="{BB962C8B-B14F-4D97-AF65-F5344CB8AC3E}">
        <p14:creationId xmlns:p14="http://schemas.microsoft.com/office/powerpoint/2010/main" val="34645832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E15E6D7-BB8A-45D1-963F-8A1DD194D17F}" type="datetimeFigureOut">
              <a:rPr lang="en-US" smtClean="0"/>
              <a:pPr>
                <a:defRPr/>
              </a:pPr>
              <a:t>20/08/2018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8473E3-1D2D-419A-9EA8-90A7F31EF818}" type="slidenum">
              <a:rPr lang="en-US" smtClean="0"/>
              <a:pPr>
                <a:defRPr/>
              </a:pPr>
              <a:t>‹#›</a:t>
            </a:fld>
            <a:endParaRPr lang="en-US"/>
          </a:p>
        </p:txBody>
      </p:sp>
    </p:spTree>
    <p:extLst>
      <p:ext uri="{BB962C8B-B14F-4D97-AF65-F5344CB8AC3E}">
        <p14:creationId xmlns:p14="http://schemas.microsoft.com/office/powerpoint/2010/main" val="5196173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B511A26-AB3A-4D3F-81EF-C0D1F889CAA8}" type="datetimeFigureOut">
              <a:rPr lang="en-US" smtClean="0"/>
              <a:pPr>
                <a:defRPr/>
              </a:pPr>
              <a:t>20/08/2018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13D91C6-24AA-4DC2-98AE-728C788FF5EA}" type="slidenum">
              <a:rPr lang="en-US" smtClean="0"/>
              <a:pPr>
                <a:defRPr/>
              </a:pPr>
              <a:t>‹#›</a:t>
            </a:fld>
            <a:endParaRPr lang="en-US"/>
          </a:p>
        </p:txBody>
      </p:sp>
    </p:spTree>
    <p:extLst>
      <p:ext uri="{BB962C8B-B14F-4D97-AF65-F5344CB8AC3E}">
        <p14:creationId xmlns:p14="http://schemas.microsoft.com/office/powerpoint/2010/main" val="5259093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6E01C257-D3ED-495C-96F3-FA50292687FD}" type="datetimeFigureOut">
              <a:rPr lang="en-US" smtClean="0"/>
              <a:pPr>
                <a:defRPr/>
              </a:pPr>
              <a:t>20/08/2018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F3A51CD-BD9E-4CF1-B3FD-CE5F4C7B0BDC}" type="slidenum">
              <a:rPr lang="en-US" smtClean="0"/>
              <a:pPr>
                <a:defRPr/>
              </a:pPr>
              <a:t>‹#›</a:t>
            </a:fld>
            <a:endParaRPr lang="en-US"/>
          </a:p>
        </p:txBody>
      </p:sp>
    </p:spTree>
    <p:extLst>
      <p:ext uri="{BB962C8B-B14F-4D97-AF65-F5344CB8AC3E}">
        <p14:creationId xmlns:p14="http://schemas.microsoft.com/office/powerpoint/2010/main" val="1141671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7C62E528-7A02-4822-8170-142C2F59E697}" type="datetimeFigureOut">
              <a:rPr lang="en-US" smtClean="0"/>
              <a:pPr>
                <a:defRPr/>
              </a:pPr>
              <a:t>20/08/2018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3A71905-ED79-4868-913F-BC11447F91E9}" type="slidenum">
              <a:rPr lang="en-US" smtClean="0"/>
              <a:pPr>
                <a:defRPr/>
              </a:pPr>
              <a:t>‹#›</a:t>
            </a:fld>
            <a:endParaRPr lang="en-US"/>
          </a:p>
        </p:txBody>
      </p:sp>
    </p:spTree>
    <p:extLst>
      <p:ext uri="{BB962C8B-B14F-4D97-AF65-F5344CB8AC3E}">
        <p14:creationId xmlns:p14="http://schemas.microsoft.com/office/powerpoint/2010/main" val="14608795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239000" cy="1325563"/>
          </a:xfrm>
        </p:spPr>
        <p:txBody>
          <a:bodyPr>
            <a:normAutofit/>
          </a:bodyPr>
          <a:lstStyle>
            <a:lvl1pPr>
              <a:defRPr sz="30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9A3087D6-E018-4328-BC21-50D6FCB22199}" type="datetimeFigureOut">
              <a:rPr lang="en-US" smtClean="0"/>
              <a:pPr>
                <a:defRPr/>
              </a:pPr>
              <a:t>20/08/2018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EBF1FE3-F82F-49C2-9CB9-F1A686E487D6}" type="slidenum">
              <a:rPr lang="en-US" smtClean="0"/>
              <a:pPr>
                <a:defRPr/>
              </a:pPr>
              <a:t>‹#›</a:t>
            </a:fld>
            <a:endParaRPr lang="en-US"/>
          </a:p>
        </p:txBody>
      </p:sp>
    </p:spTree>
    <p:extLst>
      <p:ext uri="{BB962C8B-B14F-4D97-AF65-F5344CB8AC3E}">
        <p14:creationId xmlns:p14="http://schemas.microsoft.com/office/powerpoint/2010/main" val="31698405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391DEF6-70F1-4AAD-BB79-FB3223C29DD2}" type="datetimeFigureOut">
              <a:rPr lang="en-US" smtClean="0"/>
              <a:pPr>
                <a:defRPr/>
              </a:pPr>
              <a:t>20/08/2018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E03A41A-7B65-4057-8164-62C116B14407}" type="slidenum">
              <a:rPr lang="en-US" smtClean="0"/>
              <a:pPr>
                <a:defRPr/>
              </a:pPr>
              <a:t>‹#›</a:t>
            </a:fld>
            <a:endParaRPr lang="en-US"/>
          </a:p>
        </p:txBody>
      </p:sp>
    </p:spTree>
    <p:extLst>
      <p:ext uri="{BB962C8B-B14F-4D97-AF65-F5344CB8AC3E}">
        <p14:creationId xmlns:p14="http://schemas.microsoft.com/office/powerpoint/2010/main" val="25147400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A1C00814-F8D0-4DD6-BF96-6776C031BF31}" type="datetimeFigureOut">
              <a:rPr lang="en-US" smtClean="0"/>
              <a:pPr>
                <a:defRPr/>
              </a:pPr>
              <a:t>20/08/2018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A457068-389B-420F-BAED-D09B7C795999}" type="slidenum">
              <a:rPr lang="en-US" smtClean="0"/>
              <a:pPr>
                <a:defRPr/>
              </a:pPr>
              <a:t>‹#›</a:t>
            </a:fld>
            <a:endParaRPr lang="en-US"/>
          </a:p>
        </p:txBody>
      </p:sp>
    </p:spTree>
    <p:extLst>
      <p:ext uri="{BB962C8B-B14F-4D97-AF65-F5344CB8AC3E}">
        <p14:creationId xmlns:p14="http://schemas.microsoft.com/office/powerpoint/2010/main" val="14748993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8A32B26-6AC6-4AFC-8AC3-552D93CDC0B7}" type="datetimeFigureOut">
              <a:rPr lang="en-US" smtClean="0"/>
              <a:pPr>
                <a:defRPr/>
              </a:pPr>
              <a:t>20/08/2018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C8633D7-5BA7-480A-A430-D68041D95ADF}" type="slidenum">
              <a:rPr lang="en-US" smtClean="0"/>
              <a:pPr>
                <a:defRPr/>
              </a:pPr>
              <a:t>‹#›</a:t>
            </a:fld>
            <a:endParaRPr lang="en-US"/>
          </a:p>
        </p:txBody>
      </p:sp>
    </p:spTree>
    <p:extLst>
      <p:ext uri="{BB962C8B-B14F-4D97-AF65-F5344CB8AC3E}">
        <p14:creationId xmlns:p14="http://schemas.microsoft.com/office/powerpoint/2010/main" val="10802411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8508"/>
            <a:ext cx="9144000" cy="6840983"/>
          </a:xfrm>
          <a:prstGeom prst="rect">
            <a:avLst/>
          </a:prstGeom>
        </p:spPr>
      </p:pic>
      <p:sp>
        <p:nvSpPr>
          <p:cNvPr id="2" name="Title Placeholder 1"/>
          <p:cNvSpPr>
            <a:spLocks noGrp="1"/>
          </p:cNvSpPr>
          <p:nvPr>
            <p:ph type="title"/>
          </p:nvPr>
        </p:nvSpPr>
        <p:spPr>
          <a:xfrm>
            <a:off x="228600" y="365126"/>
            <a:ext cx="73152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A1C00814-F8D0-4DD6-BF96-6776C031BF31}" type="datetimeFigureOut">
              <a:rPr lang="en-US" smtClean="0"/>
              <a:pPr>
                <a:defRPr/>
              </a:pPr>
              <a:t>20/08/2018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A457068-389B-420F-BAED-D09B7C795999}" type="slidenum">
              <a:rPr lang="en-US" smtClean="0"/>
              <a:pPr>
                <a:defRPr/>
              </a:pPr>
              <a:t>‹#›</a:t>
            </a:fld>
            <a:endParaRPr lang="en-US"/>
          </a:p>
        </p:txBody>
      </p:sp>
      <p:pic>
        <p:nvPicPr>
          <p:cNvPr id="7" name="Pictur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8508"/>
            <a:ext cx="9143999" cy="6840981"/>
          </a:xfrm>
          <a:prstGeom prst="rect">
            <a:avLst/>
          </a:prstGeom>
        </p:spPr>
      </p:pic>
    </p:spTree>
    <p:extLst>
      <p:ext uri="{BB962C8B-B14F-4D97-AF65-F5344CB8AC3E}">
        <p14:creationId xmlns:p14="http://schemas.microsoft.com/office/powerpoint/2010/main" val="28185379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txStyles>
    <p:titleStyle>
      <a:lvl1pPr algn="l" defTabSz="685800" rtl="0" eaLnBrk="1" latinLnBrk="0" hangingPunct="1">
        <a:lnSpc>
          <a:spcPct val="90000"/>
        </a:lnSpc>
        <a:spcBef>
          <a:spcPct val="0"/>
        </a:spcBef>
        <a:buNone/>
        <a:defRPr sz="3000" b="1" kern="1200">
          <a:solidFill>
            <a:schemeClr val="accent5"/>
          </a:solidFill>
          <a:latin typeface="Cambria" panose="020405030504060302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ambria" panose="020405030504060302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mbria" panose="020405030504060302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mbria" panose="020405030504060302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mbria" panose="020405030504060302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mbria" panose="020405030504060302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990600"/>
            <a:ext cx="9372600" cy="1470025"/>
          </a:xfrm>
        </p:spPr>
        <p:txBody>
          <a:bodyPr/>
          <a:lstStyle/>
          <a:p>
            <a:pPr eaLnBrk="1" hangingPunct="1"/>
            <a:r>
              <a:rPr lang="en-US" altLang="en-US" smtClean="0">
                <a:latin typeface="UTM Times" pitchFamily="18" charset="0"/>
              </a:rPr>
              <a:t>BÀI TẬP THỰC HÀNH 4 </a:t>
            </a:r>
          </a:p>
        </p:txBody>
      </p:sp>
      <p:sp>
        <p:nvSpPr>
          <p:cNvPr id="2051" name="Title 1"/>
          <p:cNvSpPr txBox="1">
            <a:spLocks/>
          </p:cNvSpPr>
          <p:nvPr/>
        </p:nvSpPr>
        <p:spPr bwMode="auto">
          <a:xfrm>
            <a:off x="0" y="2895600"/>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vi-VN" altLang="en-US" sz="4400">
                <a:latin typeface="UTM Times" pitchFamily="18" charset="0"/>
              </a:rPr>
              <a:t>SỬ DỤNG LỆNH LẶP WHILE...DO</a:t>
            </a:r>
            <a:endParaRPr lang="en-US" altLang="en-US" sz="4400">
              <a:latin typeface="UTM Times"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04800" y="76200"/>
            <a:ext cx="8229600" cy="838200"/>
          </a:xfrm>
        </p:spPr>
        <p:txBody>
          <a:bodyPr/>
          <a:lstStyle/>
          <a:p>
            <a:pPr algn="l"/>
            <a:r>
              <a:rPr lang="en-US" altLang="en-US" sz="4000" b="1" smtClean="0"/>
              <a:t>CÂU 8:</a:t>
            </a:r>
            <a:endParaRPr lang="en-US" altLang="en-US" sz="4000" smtClean="0"/>
          </a:p>
        </p:txBody>
      </p:sp>
      <p:pic>
        <p:nvPicPr>
          <p:cNvPr id="112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066800"/>
            <a:ext cx="6438900" cy="539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457200"/>
            <a:ext cx="8686800" cy="1143000"/>
          </a:xfrm>
        </p:spPr>
        <p:txBody>
          <a:bodyPr>
            <a:normAutofit fontScale="90000"/>
          </a:bodyPr>
          <a:lstStyle/>
          <a:p>
            <a:r>
              <a:rPr lang="en-US" altLang="en-US" smtClean="0"/>
              <a:t>Tình huống 4: Tìm ước chung lớn nhất</a:t>
            </a:r>
          </a:p>
        </p:txBody>
      </p:sp>
      <p:sp>
        <p:nvSpPr>
          <p:cNvPr id="12291" name="Content Placeholder 2"/>
          <p:cNvSpPr>
            <a:spLocks noGrp="1"/>
          </p:cNvSpPr>
          <p:nvPr>
            <p:ph idx="1"/>
          </p:nvPr>
        </p:nvSpPr>
        <p:spPr>
          <a:xfrm>
            <a:off x="595313" y="1828800"/>
            <a:ext cx="9158287" cy="1198563"/>
          </a:xfrm>
        </p:spPr>
        <p:txBody>
          <a:bodyPr/>
          <a:lstStyle/>
          <a:p>
            <a:pPr marL="0" indent="0">
              <a:buFont typeface="Arial" pitchFamily="34" charset="0"/>
              <a:buNone/>
            </a:pPr>
            <a:r>
              <a:rPr lang="en-US" altLang="en-US" sz="2800" b="1" smtClean="0"/>
              <a:t>CÂU 9: </a:t>
            </a:r>
          </a:p>
          <a:p>
            <a:pPr marL="0" indent="0">
              <a:buFont typeface="Arial" pitchFamily="34" charset="0"/>
              <a:buNone/>
            </a:pPr>
            <a:r>
              <a:rPr lang="en-US" altLang="en-US" sz="2800" b="1" smtClean="0"/>
              <a:t>a) Xác định bài toán</a:t>
            </a:r>
            <a:endParaRPr lang="en-US" altLang="en-US" sz="2800" smtClean="0"/>
          </a:p>
        </p:txBody>
      </p:sp>
      <p:sp>
        <p:nvSpPr>
          <p:cNvPr id="12292" name="Content Placeholder 2"/>
          <p:cNvSpPr txBox="1">
            <a:spLocks/>
          </p:cNvSpPr>
          <p:nvPr/>
        </p:nvSpPr>
        <p:spPr bwMode="auto">
          <a:xfrm>
            <a:off x="990600" y="3017838"/>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spcBef>
                <a:spcPct val="20000"/>
              </a:spcBef>
              <a:buFont typeface="Arial" pitchFamily="34" charset="0"/>
              <a:buNone/>
            </a:pPr>
            <a:r>
              <a:rPr lang="en-US" altLang="en-US" sz="2800"/>
              <a:t>INPUT:</a:t>
            </a:r>
          </a:p>
        </p:txBody>
      </p:sp>
      <p:sp>
        <p:nvSpPr>
          <p:cNvPr id="32" name="TextBox 31"/>
          <p:cNvSpPr txBox="1">
            <a:spLocks noChangeArrowheads="1"/>
          </p:cNvSpPr>
          <p:nvPr/>
        </p:nvSpPr>
        <p:spPr bwMode="auto">
          <a:xfrm>
            <a:off x="2149475" y="2971800"/>
            <a:ext cx="742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a:solidFill>
                  <a:srgbClr val="0070C0"/>
                </a:solidFill>
                <a:latin typeface="UTM Times" pitchFamily="18" charset="0"/>
              </a:rPr>
              <a:t>x, y</a:t>
            </a:r>
            <a:endParaRPr lang="ru-RU" altLang="en-US" sz="2800">
              <a:solidFill>
                <a:srgbClr val="0070C0"/>
              </a:solidFill>
              <a:latin typeface="UTM Times" pitchFamily="18" charset="0"/>
            </a:endParaRPr>
          </a:p>
        </p:txBody>
      </p:sp>
      <p:sp>
        <p:nvSpPr>
          <p:cNvPr id="33" name="TextBox 32"/>
          <p:cNvSpPr txBox="1">
            <a:spLocks noChangeArrowheads="1"/>
          </p:cNvSpPr>
          <p:nvPr/>
        </p:nvSpPr>
        <p:spPr bwMode="auto">
          <a:xfrm>
            <a:off x="2362200" y="3636963"/>
            <a:ext cx="2865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a:solidFill>
                  <a:srgbClr val="0070C0"/>
                </a:solidFill>
                <a:latin typeface="UTM Times" pitchFamily="18" charset="0"/>
              </a:rPr>
              <a:t>thông báo UCLN</a:t>
            </a:r>
            <a:endParaRPr lang="ru-RU" altLang="en-US" sz="2800">
              <a:solidFill>
                <a:srgbClr val="0070C0"/>
              </a:solidFill>
              <a:latin typeface="UTM Times" pitchFamily="18" charset="0"/>
            </a:endParaRPr>
          </a:p>
        </p:txBody>
      </p:sp>
      <p:sp>
        <p:nvSpPr>
          <p:cNvPr id="12295" name="Content Placeholder 2"/>
          <p:cNvSpPr txBox="1">
            <a:spLocks/>
          </p:cNvSpPr>
          <p:nvPr/>
        </p:nvSpPr>
        <p:spPr bwMode="auto">
          <a:xfrm>
            <a:off x="990600" y="3657600"/>
            <a:ext cx="1530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spcBef>
                <a:spcPct val="20000"/>
              </a:spcBef>
              <a:buFont typeface="Arial" pitchFamily="34" charset="0"/>
              <a:buNone/>
            </a:pPr>
            <a:r>
              <a:rPr lang="en-US" altLang="en-US" sz="2800"/>
              <a:t>OUTPUT: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b</a:t>
            </a:r>
            <a:r>
              <a:rPr lang="vi-VN" altLang="en-US" smtClean="0"/>
              <a:t>) </a:t>
            </a:r>
            <a:r>
              <a:rPr lang="en-US" altLang="en-US" smtClean="0"/>
              <a:t>Mô tả thuật toán</a:t>
            </a:r>
          </a:p>
        </p:txBody>
      </p:sp>
      <p:pic>
        <p:nvPicPr>
          <p:cNvPr id="1331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76400"/>
            <a:ext cx="903446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0"/>
            <a:ext cx="8229600" cy="1150938"/>
          </a:xfrm>
        </p:spPr>
        <p:txBody>
          <a:bodyPr/>
          <a:lstStyle/>
          <a:p>
            <a:pPr algn="l"/>
            <a:r>
              <a:rPr lang="en-US" altLang="en-US" sz="4000" b="1" smtClean="0"/>
              <a:t>CÂU 10:</a:t>
            </a:r>
            <a:br>
              <a:rPr lang="en-US" altLang="en-US" sz="4000" b="1" smtClean="0"/>
            </a:br>
            <a:r>
              <a:rPr lang="en-US" altLang="en-US" sz="3600" smtClean="0"/>
              <a:t>a) Chương trình</a:t>
            </a:r>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925" y="1303338"/>
            <a:ext cx="7026275" cy="509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3465513" y="3652838"/>
            <a:ext cx="1055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b="1">
                <a:solidFill>
                  <a:srgbClr val="0070C0"/>
                </a:solidFill>
                <a:latin typeface="UTM Times" pitchFamily="18" charset="0"/>
              </a:rPr>
              <a:t>y &lt;&gt; 0</a:t>
            </a:r>
            <a:endParaRPr lang="ru-RU" altLang="en-US" sz="2400" b="1">
              <a:solidFill>
                <a:srgbClr val="0070C0"/>
              </a:solidFill>
              <a:latin typeface="UTM Times" pitchFamily="18" charset="0"/>
            </a:endParaRPr>
          </a:p>
        </p:txBody>
      </p:sp>
      <p:sp>
        <p:nvSpPr>
          <p:cNvPr id="6" name="TextBox 5"/>
          <p:cNvSpPr txBox="1">
            <a:spLocks noChangeArrowheads="1"/>
          </p:cNvSpPr>
          <p:nvPr/>
        </p:nvSpPr>
        <p:spPr bwMode="auto">
          <a:xfrm>
            <a:off x="3835400" y="46482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b="1">
                <a:solidFill>
                  <a:srgbClr val="0070C0"/>
                </a:solidFill>
                <a:latin typeface="UTM Times" pitchFamily="18" charset="0"/>
              </a:rPr>
              <a:t>y</a:t>
            </a:r>
            <a:endParaRPr lang="ru-RU" altLang="en-US" sz="2400" b="1">
              <a:solidFill>
                <a:srgbClr val="0070C0"/>
              </a:solidFill>
              <a:latin typeface="UTM Times" pitchFamily="18" charset="0"/>
            </a:endParaRPr>
          </a:p>
        </p:txBody>
      </p:sp>
      <p:sp>
        <p:nvSpPr>
          <p:cNvPr id="7" name="TextBox 6"/>
          <p:cNvSpPr txBox="1">
            <a:spLocks noChangeArrowheads="1"/>
          </p:cNvSpPr>
          <p:nvPr/>
        </p:nvSpPr>
        <p:spPr bwMode="auto">
          <a:xfrm>
            <a:off x="5886450" y="4645025"/>
            <a:ext cx="965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a:solidFill>
                  <a:srgbClr val="0070C0"/>
                </a:solidFill>
                <a:latin typeface="UTM Times" pitchFamily="18" charset="0"/>
              </a:rPr>
              <a:t>sodu</a:t>
            </a:r>
            <a:endParaRPr lang="ru-RU" altLang="en-US" sz="2800">
              <a:solidFill>
                <a:srgbClr val="0070C0"/>
              </a:solidFill>
              <a:latin typeface="UTM 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76200"/>
            <a:ext cx="8229600" cy="1295400"/>
          </a:xfrm>
        </p:spPr>
        <p:txBody>
          <a:bodyPr/>
          <a:lstStyle/>
          <a:p>
            <a:pPr algn="l"/>
            <a:r>
              <a:rPr lang="en-US" altLang="en-US" sz="4000" b="1" smtClean="0"/>
              <a:t>CÂU 10:</a:t>
            </a:r>
            <a:br>
              <a:rPr lang="en-US" altLang="en-US" sz="4000" b="1" smtClean="0"/>
            </a:br>
            <a:r>
              <a:rPr lang="en-US" altLang="en-US" sz="4000" smtClean="0"/>
              <a:t>b) Bộ thử</a:t>
            </a:r>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752600"/>
            <a:ext cx="5726113"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a:spLocks noChangeArrowheads="1"/>
          </p:cNvSpPr>
          <p:nvPr/>
        </p:nvSpPr>
        <p:spPr bwMode="auto">
          <a:xfrm>
            <a:off x="6781800" y="35814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b="1">
                <a:solidFill>
                  <a:srgbClr val="0070C0"/>
                </a:solidFill>
                <a:latin typeface="UTM Times" pitchFamily="18" charset="0"/>
              </a:rPr>
              <a:t>5</a:t>
            </a:r>
            <a:endParaRPr lang="ru-RU" altLang="en-US" sz="2400" b="1">
              <a:solidFill>
                <a:srgbClr val="0070C0"/>
              </a:solidFill>
              <a:latin typeface="UTM Times" pitchFamily="18" charset="0"/>
            </a:endParaRPr>
          </a:p>
        </p:txBody>
      </p:sp>
      <p:sp>
        <p:nvSpPr>
          <p:cNvPr id="9" name="TextBox 8"/>
          <p:cNvSpPr txBox="1">
            <a:spLocks noChangeArrowheads="1"/>
          </p:cNvSpPr>
          <p:nvPr/>
        </p:nvSpPr>
        <p:spPr bwMode="auto">
          <a:xfrm>
            <a:off x="6711950" y="44196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b="1">
                <a:solidFill>
                  <a:srgbClr val="0070C0"/>
                </a:solidFill>
                <a:latin typeface="UTM Times" pitchFamily="18" charset="0"/>
              </a:rPr>
              <a:t>16</a:t>
            </a:r>
            <a:endParaRPr lang="ru-RU" altLang="en-US" sz="2400" b="1">
              <a:solidFill>
                <a:srgbClr val="0070C0"/>
              </a:solidFill>
              <a:latin typeface="UTM Times" pitchFamily="18" charset="0"/>
            </a:endParaRPr>
          </a:p>
        </p:txBody>
      </p:sp>
      <p:sp>
        <p:nvSpPr>
          <p:cNvPr id="12" name="TextBox 11"/>
          <p:cNvSpPr txBox="1">
            <a:spLocks noChangeArrowheads="1"/>
          </p:cNvSpPr>
          <p:nvPr/>
        </p:nvSpPr>
        <p:spPr bwMode="auto">
          <a:xfrm>
            <a:off x="6807200" y="51816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b="1">
                <a:solidFill>
                  <a:srgbClr val="0070C0"/>
                </a:solidFill>
                <a:latin typeface="UTM Times" pitchFamily="18" charset="0"/>
              </a:rPr>
              <a:t>1</a:t>
            </a:r>
            <a:endParaRPr lang="ru-RU" altLang="en-US" sz="2400" b="1">
              <a:solidFill>
                <a:srgbClr val="0070C0"/>
              </a:solidFill>
              <a:latin typeface="UTM 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381000" y="2057400"/>
            <a:ext cx="8229600" cy="685800"/>
          </a:xfrm>
        </p:spPr>
        <p:txBody>
          <a:bodyPr>
            <a:normAutofit fontScale="77500" lnSpcReduction="20000"/>
          </a:bodyPr>
          <a:lstStyle/>
          <a:p>
            <a:pPr marL="0" indent="0">
              <a:buFont typeface="Arial" pitchFamily="34" charset="0"/>
              <a:buNone/>
            </a:pPr>
            <a:r>
              <a:rPr lang="en-US" altLang="en-US" sz="2800" b="1" smtClean="0"/>
              <a:t>CÂU 1: </a:t>
            </a:r>
          </a:p>
          <a:p>
            <a:pPr marL="0" indent="0">
              <a:buFont typeface="Arial" pitchFamily="34" charset="0"/>
              <a:buNone/>
            </a:pPr>
            <a:r>
              <a:rPr lang="en-US" altLang="en-US" sz="2800" b="1" smtClean="0"/>
              <a:t>a) Xác định bài toán</a:t>
            </a:r>
            <a:endParaRPr lang="en-US" altLang="en-US" sz="2800" smtClean="0"/>
          </a:p>
        </p:txBody>
      </p:sp>
      <p:sp>
        <p:nvSpPr>
          <p:cNvPr id="3075" name="Rectangle 23"/>
          <p:cNvSpPr>
            <a:spLocks noChangeArrowheads="1"/>
          </p:cNvSpPr>
          <p:nvPr/>
        </p:nvSpPr>
        <p:spPr bwMode="auto">
          <a:xfrm>
            <a:off x="230188" y="304800"/>
            <a:ext cx="8913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3200" b="1" u="sng"/>
              <a:t>Tình huống 1:</a:t>
            </a:r>
            <a:r>
              <a:rPr lang="en-US" altLang="en-US" sz="3200"/>
              <a:t> Gấu em học đếm</a:t>
            </a:r>
          </a:p>
        </p:txBody>
      </p:sp>
      <p:sp>
        <p:nvSpPr>
          <p:cNvPr id="3076" name="Content Placeholder 2"/>
          <p:cNvSpPr txBox="1">
            <a:spLocks/>
          </p:cNvSpPr>
          <p:nvPr/>
        </p:nvSpPr>
        <p:spPr bwMode="auto">
          <a:xfrm>
            <a:off x="381000" y="3124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spcBef>
                <a:spcPct val="20000"/>
              </a:spcBef>
              <a:buFont typeface="Arial" pitchFamily="34" charset="0"/>
              <a:buNone/>
            </a:pPr>
            <a:r>
              <a:rPr lang="en-US" altLang="en-US" sz="2800"/>
              <a:t>INPUT:</a:t>
            </a:r>
          </a:p>
        </p:txBody>
      </p:sp>
      <p:sp>
        <p:nvSpPr>
          <p:cNvPr id="3077" name="Content Placeholder 2"/>
          <p:cNvSpPr txBox="1">
            <a:spLocks/>
          </p:cNvSpPr>
          <p:nvPr/>
        </p:nvSpPr>
        <p:spPr bwMode="auto">
          <a:xfrm>
            <a:off x="381000" y="35814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spcBef>
                <a:spcPct val="20000"/>
              </a:spcBef>
              <a:buFont typeface="Arial" pitchFamily="34" charset="0"/>
              <a:buNone/>
            </a:pPr>
            <a:r>
              <a:rPr lang="en-US" altLang="en-US" sz="2800"/>
              <a:t>OUTPUT:</a:t>
            </a:r>
          </a:p>
        </p:txBody>
      </p:sp>
      <p:sp>
        <p:nvSpPr>
          <p:cNvPr id="11" name="TextBox 10"/>
          <p:cNvSpPr txBox="1">
            <a:spLocks noChangeArrowheads="1"/>
          </p:cNvSpPr>
          <p:nvPr/>
        </p:nvSpPr>
        <p:spPr bwMode="auto">
          <a:xfrm>
            <a:off x="1539875" y="3078163"/>
            <a:ext cx="1703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a:solidFill>
                  <a:srgbClr val="0070C0"/>
                </a:solidFill>
                <a:latin typeface="UTM Times" pitchFamily="18" charset="0"/>
              </a:rPr>
              <a:t>Không có</a:t>
            </a:r>
            <a:endParaRPr lang="ru-RU" altLang="en-US" sz="2800">
              <a:solidFill>
                <a:srgbClr val="0070C0"/>
              </a:solidFill>
              <a:latin typeface="UTM Times" pitchFamily="18" charset="0"/>
            </a:endParaRPr>
          </a:p>
        </p:txBody>
      </p:sp>
      <p:sp>
        <p:nvSpPr>
          <p:cNvPr id="12" name="TextBox 11"/>
          <p:cNvSpPr txBox="1">
            <a:spLocks noChangeArrowheads="1"/>
          </p:cNvSpPr>
          <p:nvPr/>
        </p:nvSpPr>
        <p:spPr bwMode="auto">
          <a:xfrm>
            <a:off x="1752600" y="3565525"/>
            <a:ext cx="57229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vi-VN" altLang="en-US" sz="2800">
                <a:solidFill>
                  <a:srgbClr val="0070C0"/>
                </a:solidFill>
                <a:latin typeface="UTM Times" pitchFamily="18" charset="0"/>
              </a:rPr>
              <a:t>Dãy số từ 0 đến 20 theo hàng dọc.</a:t>
            </a:r>
            <a:endParaRPr lang="ru-RU" altLang="en-US" sz="2800">
              <a:solidFill>
                <a:srgbClr val="0070C0"/>
              </a:solidFill>
              <a:latin typeface="UTM Times" pitchFamily="18" charset="0"/>
            </a:endParaRPr>
          </a:p>
        </p:txBody>
      </p:sp>
      <p:pic>
        <p:nvPicPr>
          <p:cNvPr id="3080"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5538" y="268288"/>
            <a:ext cx="76200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t>Sơ đồ khối</a:t>
            </a:r>
          </a:p>
        </p:txBody>
      </p:sp>
      <p:pic>
        <p:nvPicPr>
          <p:cNvPr id="409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090862" y="1958181"/>
            <a:ext cx="2162175" cy="40862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4098925" y="2514600"/>
            <a:ext cx="777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000">
                <a:latin typeface="UTM Times" pitchFamily="18" charset="0"/>
              </a:rPr>
              <a:t>i </a:t>
            </a:r>
            <a:r>
              <a:rPr lang="en-US" altLang="en-US" sz="2000">
                <a:latin typeface="UTM Times" pitchFamily="18" charset="0"/>
                <a:sym typeface="Wingdings" pitchFamily="2" charset="2"/>
              </a:rPr>
              <a:t> 0</a:t>
            </a:r>
            <a:endParaRPr lang="ru-RU" altLang="en-US" sz="2000">
              <a:latin typeface="UTM Times" pitchFamily="18" charset="0"/>
            </a:endParaRPr>
          </a:p>
        </p:txBody>
      </p:sp>
      <p:sp>
        <p:nvSpPr>
          <p:cNvPr id="6" name="TextBox 5"/>
          <p:cNvSpPr txBox="1">
            <a:spLocks noChangeArrowheads="1"/>
          </p:cNvSpPr>
          <p:nvPr/>
        </p:nvSpPr>
        <p:spPr bwMode="auto">
          <a:xfrm>
            <a:off x="4076700" y="3429000"/>
            <a:ext cx="80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000">
                <a:latin typeface="UTM Times" pitchFamily="18" charset="0"/>
              </a:rPr>
              <a:t>i ≤ 20</a:t>
            </a:r>
            <a:endParaRPr lang="ru-RU" altLang="en-US" sz="2000">
              <a:latin typeface="UTM Times" pitchFamily="18" charset="0"/>
            </a:endParaRPr>
          </a:p>
        </p:txBody>
      </p:sp>
      <p:sp>
        <p:nvSpPr>
          <p:cNvPr id="7" name="TextBox 6"/>
          <p:cNvSpPr txBox="1">
            <a:spLocks noChangeArrowheads="1"/>
          </p:cNvSpPr>
          <p:nvPr/>
        </p:nvSpPr>
        <p:spPr bwMode="auto">
          <a:xfrm>
            <a:off x="4006850" y="5029200"/>
            <a:ext cx="1039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000">
                <a:latin typeface="UTM Times" pitchFamily="18" charset="0"/>
              </a:rPr>
              <a:t>i </a:t>
            </a:r>
            <a:r>
              <a:rPr lang="en-US" altLang="en-US" sz="2000">
                <a:latin typeface="UTM Times" pitchFamily="18" charset="0"/>
                <a:sym typeface="Wingdings" pitchFamily="2" charset="2"/>
              </a:rPr>
              <a:t> i + i</a:t>
            </a:r>
            <a:endParaRPr lang="ru-RU" altLang="en-US" sz="2000">
              <a:latin typeface="UTM 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381000" y="152400"/>
            <a:ext cx="8520113" cy="1143000"/>
          </a:xfrm>
        </p:spPr>
        <p:txBody>
          <a:bodyPr/>
          <a:lstStyle/>
          <a:p>
            <a:pPr marL="0" indent="0">
              <a:buFont typeface="Arial" pitchFamily="34" charset="0"/>
              <a:buNone/>
            </a:pPr>
            <a:r>
              <a:rPr lang="en-US" altLang="en-US" sz="2800" b="1" smtClean="0"/>
              <a:t>CÂU 2: </a:t>
            </a:r>
          </a:p>
          <a:p>
            <a:pPr marL="0" indent="0">
              <a:buFont typeface="Arial" pitchFamily="34" charset="0"/>
              <a:buNone/>
            </a:pPr>
            <a:r>
              <a:rPr lang="en-US" altLang="en-US" sz="2800" smtClean="0"/>
              <a:t>Sửa lỗi chương trình</a:t>
            </a:r>
            <a:endParaRPr lang="en-US" altLang="en-US" sz="2800" b="1" smtClean="0"/>
          </a:p>
        </p:txBody>
      </p:sp>
      <p:pic>
        <p:nvPicPr>
          <p:cNvPr id="512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47800"/>
            <a:ext cx="6535738"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 name="TextBox 103"/>
          <p:cNvSpPr txBox="1">
            <a:spLocks noChangeArrowheads="1"/>
          </p:cNvSpPr>
          <p:nvPr/>
        </p:nvSpPr>
        <p:spPr bwMode="auto">
          <a:xfrm>
            <a:off x="2971800" y="1524000"/>
            <a:ext cx="3352800" cy="522288"/>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b="1">
                <a:solidFill>
                  <a:srgbClr val="FFC000"/>
                </a:solidFill>
              </a:rPr>
              <a:t>Day_so_cua_An;</a:t>
            </a:r>
          </a:p>
        </p:txBody>
      </p:sp>
      <p:sp>
        <p:nvSpPr>
          <p:cNvPr id="10" name="TextBox 9"/>
          <p:cNvSpPr txBox="1">
            <a:spLocks noChangeArrowheads="1"/>
          </p:cNvSpPr>
          <p:nvPr/>
        </p:nvSpPr>
        <p:spPr bwMode="auto">
          <a:xfrm>
            <a:off x="2667000" y="2695575"/>
            <a:ext cx="1371600" cy="522288"/>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b="1">
                <a:solidFill>
                  <a:srgbClr val="FFC000"/>
                </a:solidFill>
              </a:rPr>
              <a:t>integer;</a:t>
            </a:r>
          </a:p>
        </p:txBody>
      </p:sp>
      <p:sp>
        <p:nvSpPr>
          <p:cNvPr id="11" name="TextBox 10"/>
          <p:cNvSpPr txBox="1">
            <a:spLocks noChangeArrowheads="1"/>
          </p:cNvSpPr>
          <p:nvPr/>
        </p:nvSpPr>
        <p:spPr bwMode="auto">
          <a:xfrm>
            <a:off x="1981200" y="4419600"/>
            <a:ext cx="685800" cy="523875"/>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b="1">
                <a:solidFill>
                  <a:srgbClr val="FFC000"/>
                </a:solidFill>
              </a:rPr>
              <a:t>for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381000" y="152400"/>
            <a:ext cx="8520113" cy="1143000"/>
          </a:xfrm>
        </p:spPr>
        <p:txBody>
          <a:bodyPr/>
          <a:lstStyle/>
          <a:p>
            <a:pPr marL="0" indent="0">
              <a:buFont typeface="Arial" pitchFamily="34" charset="0"/>
              <a:buNone/>
            </a:pPr>
            <a:r>
              <a:rPr lang="en-US" altLang="en-US" sz="2800" b="1" smtClean="0"/>
              <a:t>CÂU 3: </a:t>
            </a:r>
          </a:p>
          <a:p>
            <a:pPr marL="0" indent="0">
              <a:buFont typeface="Arial" pitchFamily="34" charset="0"/>
              <a:buNone/>
            </a:pPr>
            <a:r>
              <a:rPr lang="en-US" altLang="en-US" sz="2800" smtClean="0"/>
              <a:t>Chương trình của Nga</a:t>
            </a:r>
            <a:endParaRPr lang="en-US" altLang="en-US" sz="2800" b="1" smtClean="0"/>
          </a:p>
        </p:txBody>
      </p:sp>
      <p:pic>
        <p:nvPicPr>
          <p:cNvPr id="61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371600"/>
            <a:ext cx="4267200"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14300" y="-76200"/>
            <a:ext cx="8877300" cy="892175"/>
          </a:xfrm>
        </p:spPr>
        <p:txBody>
          <a:bodyPr/>
          <a:lstStyle/>
          <a:p>
            <a:pPr algn="l" eaLnBrk="1" hangingPunct="1"/>
            <a:r>
              <a:rPr lang="en-US" altLang="en-US" sz="2800" b="1" u="sng" smtClean="0"/>
              <a:t>Tình huống 2:</a:t>
            </a:r>
            <a:r>
              <a:rPr lang="en-US" altLang="en-US" sz="2800" b="1" smtClean="0"/>
              <a:t> File chạy Pascal (.exe)</a:t>
            </a:r>
            <a:br>
              <a:rPr lang="en-US" altLang="en-US" sz="2800" b="1" smtClean="0"/>
            </a:br>
            <a:r>
              <a:rPr lang="en-US" altLang="en-US" sz="2800" b="1" smtClean="0"/>
              <a:t>Câu 4.</a:t>
            </a:r>
            <a:endParaRPr lang="en-US" altLang="en-US" sz="2800" smtClean="0"/>
          </a:p>
        </p:txBody>
      </p:sp>
      <p:grpSp>
        <p:nvGrpSpPr>
          <p:cNvPr id="7171" name="Group 2"/>
          <p:cNvGrpSpPr>
            <a:grpSpLocks/>
          </p:cNvGrpSpPr>
          <p:nvPr/>
        </p:nvGrpSpPr>
        <p:grpSpPr bwMode="auto">
          <a:xfrm>
            <a:off x="152400" y="952500"/>
            <a:ext cx="4648200" cy="5905500"/>
            <a:chOff x="1752600" y="990600"/>
            <a:chExt cx="4876800" cy="6666714"/>
          </a:xfrm>
        </p:grpSpPr>
        <p:pic>
          <p:nvPicPr>
            <p:cNvPr id="718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90600"/>
              <a:ext cx="4876800" cy="4577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772" y="5562600"/>
              <a:ext cx="4875628" cy="209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Box 14"/>
          <p:cNvSpPr txBox="1">
            <a:spLocks noChangeArrowheads="1"/>
          </p:cNvSpPr>
          <p:nvPr/>
        </p:nvSpPr>
        <p:spPr bwMode="auto">
          <a:xfrm>
            <a:off x="5105400" y="952500"/>
            <a:ext cx="85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a:solidFill>
                  <a:srgbClr val="0070C0"/>
                </a:solidFill>
                <a:latin typeface="UTM Times" pitchFamily="18" charset="0"/>
              </a:rPr>
              <a:t>1 - C</a:t>
            </a:r>
            <a:endParaRPr lang="ru-RU" altLang="en-US" sz="2400">
              <a:solidFill>
                <a:srgbClr val="0070C0"/>
              </a:solidFill>
              <a:latin typeface="UTM Times" pitchFamily="18" charset="0"/>
            </a:endParaRPr>
          </a:p>
        </p:txBody>
      </p:sp>
      <p:sp>
        <p:nvSpPr>
          <p:cNvPr id="16" name="TextBox 15"/>
          <p:cNvSpPr txBox="1">
            <a:spLocks noChangeArrowheads="1"/>
          </p:cNvSpPr>
          <p:nvPr/>
        </p:nvSpPr>
        <p:spPr bwMode="auto">
          <a:xfrm>
            <a:off x="5105400" y="1568450"/>
            <a:ext cx="815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a:solidFill>
                  <a:srgbClr val="0070C0"/>
                </a:solidFill>
                <a:latin typeface="UTM Times" pitchFamily="18" charset="0"/>
              </a:rPr>
              <a:t>2 - F</a:t>
            </a:r>
            <a:endParaRPr lang="ru-RU" altLang="en-US" sz="2400">
              <a:solidFill>
                <a:srgbClr val="0070C0"/>
              </a:solidFill>
              <a:latin typeface="UTM Times" pitchFamily="18" charset="0"/>
            </a:endParaRPr>
          </a:p>
        </p:txBody>
      </p:sp>
      <p:sp>
        <p:nvSpPr>
          <p:cNvPr id="17" name="TextBox 16"/>
          <p:cNvSpPr txBox="1">
            <a:spLocks noChangeArrowheads="1"/>
          </p:cNvSpPr>
          <p:nvPr/>
        </p:nvSpPr>
        <p:spPr bwMode="auto">
          <a:xfrm>
            <a:off x="5094288" y="2182813"/>
            <a:ext cx="868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a:solidFill>
                  <a:srgbClr val="0070C0"/>
                </a:solidFill>
                <a:latin typeface="UTM Times" pitchFamily="18" charset="0"/>
              </a:rPr>
              <a:t>3 - G</a:t>
            </a:r>
            <a:endParaRPr lang="ru-RU" altLang="en-US" sz="2400">
              <a:solidFill>
                <a:srgbClr val="0070C0"/>
              </a:solidFill>
              <a:latin typeface="UTM Times" pitchFamily="18" charset="0"/>
            </a:endParaRPr>
          </a:p>
        </p:txBody>
      </p:sp>
      <p:sp>
        <p:nvSpPr>
          <p:cNvPr id="18" name="TextBox 17"/>
          <p:cNvSpPr txBox="1">
            <a:spLocks noChangeArrowheads="1"/>
          </p:cNvSpPr>
          <p:nvPr/>
        </p:nvSpPr>
        <p:spPr bwMode="auto">
          <a:xfrm>
            <a:off x="5105400" y="2798763"/>
            <a:ext cx="8175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a:solidFill>
                  <a:srgbClr val="0070C0"/>
                </a:solidFill>
                <a:latin typeface="UTM Times" pitchFamily="18" charset="0"/>
              </a:rPr>
              <a:t>4 - A</a:t>
            </a:r>
            <a:endParaRPr lang="ru-RU" altLang="en-US" sz="2400">
              <a:solidFill>
                <a:srgbClr val="0070C0"/>
              </a:solidFill>
              <a:latin typeface="UTM Times" pitchFamily="18" charset="0"/>
            </a:endParaRPr>
          </a:p>
        </p:txBody>
      </p:sp>
      <p:sp>
        <p:nvSpPr>
          <p:cNvPr id="19" name="TextBox 18"/>
          <p:cNvSpPr txBox="1">
            <a:spLocks noChangeArrowheads="1"/>
          </p:cNvSpPr>
          <p:nvPr/>
        </p:nvSpPr>
        <p:spPr bwMode="auto">
          <a:xfrm>
            <a:off x="5095875" y="3413125"/>
            <a:ext cx="852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a:solidFill>
                  <a:srgbClr val="0070C0"/>
                </a:solidFill>
                <a:latin typeface="UTM Times" pitchFamily="18" charset="0"/>
              </a:rPr>
              <a:t>5 - H</a:t>
            </a:r>
            <a:endParaRPr lang="ru-RU" altLang="en-US" sz="2400">
              <a:solidFill>
                <a:srgbClr val="0070C0"/>
              </a:solidFill>
              <a:latin typeface="UTM Times" pitchFamily="18" charset="0"/>
            </a:endParaRPr>
          </a:p>
        </p:txBody>
      </p:sp>
      <p:sp>
        <p:nvSpPr>
          <p:cNvPr id="20" name="TextBox 19"/>
          <p:cNvSpPr txBox="1">
            <a:spLocks noChangeArrowheads="1"/>
          </p:cNvSpPr>
          <p:nvPr/>
        </p:nvSpPr>
        <p:spPr bwMode="auto">
          <a:xfrm>
            <a:off x="5080000" y="4027488"/>
            <a:ext cx="80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a:solidFill>
                  <a:srgbClr val="0070C0"/>
                </a:solidFill>
                <a:latin typeface="UTM Times" pitchFamily="18" charset="0"/>
              </a:rPr>
              <a:t>6 - L</a:t>
            </a:r>
            <a:endParaRPr lang="ru-RU" altLang="en-US" sz="2400">
              <a:solidFill>
                <a:srgbClr val="0070C0"/>
              </a:solidFill>
              <a:latin typeface="UTM Times" pitchFamily="18" charset="0"/>
            </a:endParaRPr>
          </a:p>
        </p:txBody>
      </p:sp>
      <p:sp>
        <p:nvSpPr>
          <p:cNvPr id="27" name="TextBox 26"/>
          <p:cNvSpPr txBox="1">
            <a:spLocks noChangeArrowheads="1"/>
          </p:cNvSpPr>
          <p:nvPr/>
        </p:nvSpPr>
        <p:spPr bwMode="auto">
          <a:xfrm>
            <a:off x="5080000" y="4643438"/>
            <a:ext cx="885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a:solidFill>
                  <a:srgbClr val="0070C0"/>
                </a:solidFill>
                <a:latin typeface="UTM Times" pitchFamily="18" charset="0"/>
              </a:rPr>
              <a:t>7 - M</a:t>
            </a:r>
            <a:endParaRPr lang="ru-RU" altLang="en-US" sz="2400">
              <a:solidFill>
                <a:srgbClr val="0070C0"/>
              </a:solidFill>
              <a:latin typeface="UTM Times" pitchFamily="18" charset="0"/>
            </a:endParaRPr>
          </a:p>
        </p:txBody>
      </p:sp>
      <p:sp>
        <p:nvSpPr>
          <p:cNvPr id="28" name="TextBox 27"/>
          <p:cNvSpPr txBox="1">
            <a:spLocks noChangeArrowheads="1"/>
          </p:cNvSpPr>
          <p:nvPr/>
        </p:nvSpPr>
        <p:spPr bwMode="auto">
          <a:xfrm>
            <a:off x="7086600" y="952500"/>
            <a:ext cx="85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a:solidFill>
                  <a:srgbClr val="0070C0"/>
                </a:solidFill>
                <a:latin typeface="UTM Times" pitchFamily="18" charset="0"/>
              </a:rPr>
              <a:t>9 - D</a:t>
            </a:r>
            <a:endParaRPr lang="ru-RU" altLang="en-US" sz="2400">
              <a:solidFill>
                <a:srgbClr val="0070C0"/>
              </a:solidFill>
              <a:latin typeface="UTM Times" pitchFamily="18" charset="0"/>
            </a:endParaRPr>
          </a:p>
        </p:txBody>
      </p:sp>
      <p:sp>
        <p:nvSpPr>
          <p:cNvPr id="29" name="TextBox 28"/>
          <p:cNvSpPr txBox="1">
            <a:spLocks noChangeArrowheads="1"/>
          </p:cNvSpPr>
          <p:nvPr/>
        </p:nvSpPr>
        <p:spPr bwMode="auto">
          <a:xfrm>
            <a:off x="7075488" y="1692275"/>
            <a:ext cx="1006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a:solidFill>
                  <a:srgbClr val="0070C0"/>
                </a:solidFill>
                <a:latin typeface="UTM Times" pitchFamily="18" charset="0"/>
              </a:rPr>
              <a:t>10 - E</a:t>
            </a:r>
            <a:endParaRPr lang="ru-RU" altLang="en-US" sz="2400">
              <a:solidFill>
                <a:srgbClr val="0070C0"/>
              </a:solidFill>
              <a:latin typeface="UTM Times" pitchFamily="18" charset="0"/>
            </a:endParaRPr>
          </a:p>
        </p:txBody>
      </p:sp>
      <p:sp>
        <p:nvSpPr>
          <p:cNvPr id="30" name="TextBox 29"/>
          <p:cNvSpPr txBox="1">
            <a:spLocks noChangeArrowheads="1"/>
          </p:cNvSpPr>
          <p:nvPr/>
        </p:nvSpPr>
        <p:spPr bwMode="auto">
          <a:xfrm>
            <a:off x="7086600" y="2430463"/>
            <a:ext cx="982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a:solidFill>
                  <a:srgbClr val="0070C0"/>
                </a:solidFill>
                <a:latin typeface="UTM Times" pitchFamily="18" charset="0"/>
              </a:rPr>
              <a:t>11 - K</a:t>
            </a:r>
            <a:endParaRPr lang="ru-RU" altLang="en-US" sz="2400">
              <a:solidFill>
                <a:srgbClr val="0070C0"/>
              </a:solidFill>
              <a:latin typeface="UTM Times" pitchFamily="18" charset="0"/>
            </a:endParaRPr>
          </a:p>
        </p:txBody>
      </p:sp>
      <p:sp>
        <p:nvSpPr>
          <p:cNvPr id="31" name="TextBox 30"/>
          <p:cNvSpPr txBox="1">
            <a:spLocks noChangeArrowheads="1"/>
          </p:cNvSpPr>
          <p:nvPr/>
        </p:nvSpPr>
        <p:spPr bwMode="auto">
          <a:xfrm>
            <a:off x="7058025" y="3170238"/>
            <a:ext cx="971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a:solidFill>
                  <a:srgbClr val="0070C0"/>
                </a:solidFill>
                <a:latin typeface="UTM Times" pitchFamily="18" charset="0"/>
              </a:rPr>
              <a:t>12 - L</a:t>
            </a:r>
            <a:endParaRPr lang="ru-RU" altLang="en-US" sz="2400">
              <a:solidFill>
                <a:srgbClr val="0070C0"/>
              </a:solidFill>
              <a:latin typeface="UTM Times" pitchFamily="18" charset="0"/>
            </a:endParaRPr>
          </a:p>
        </p:txBody>
      </p:sp>
      <p:sp>
        <p:nvSpPr>
          <p:cNvPr id="32" name="TextBox 31"/>
          <p:cNvSpPr txBox="1">
            <a:spLocks noChangeArrowheads="1"/>
          </p:cNvSpPr>
          <p:nvPr/>
        </p:nvSpPr>
        <p:spPr bwMode="auto">
          <a:xfrm>
            <a:off x="7070725" y="3908425"/>
            <a:ext cx="1004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a:solidFill>
                  <a:srgbClr val="0070C0"/>
                </a:solidFill>
                <a:latin typeface="UTM Times" pitchFamily="18" charset="0"/>
              </a:rPr>
              <a:t>13 - B</a:t>
            </a:r>
            <a:endParaRPr lang="ru-RU" altLang="en-US" sz="2400">
              <a:solidFill>
                <a:srgbClr val="0070C0"/>
              </a:solidFill>
              <a:latin typeface="UTM Times" pitchFamily="18" charset="0"/>
            </a:endParaRPr>
          </a:p>
        </p:txBody>
      </p:sp>
      <p:sp>
        <p:nvSpPr>
          <p:cNvPr id="34" name="TextBox 33"/>
          <p:cNvSpPr txBox="1">
            <a:spLocks noChangeArrowheads="1"/>
          </p:cNvSpPr>
          <p:nvPr/>
        </p:nvSpPr>
        <p:spPr bwMode="auto">
          <a:xfrm>
            <a:off x="5121275" y="5257800"/>
            <a:ext cx="782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a:solidFill>
                  <a:srgbClr val="0070C0"/>
                </a:solidFill>
                <a:latin typeface="UTM Times" pitchFamily="18" charset="0"/>
              </a:rPr>
              <a:t>8 - J</a:t>
            </a:r>
            <a:endParaRPr lang="ru-RU" altLang="en-US" sz="2400">
              <a:solidFill>
                <a:srgbClr val="0070C0"/>
              </a:solidFill>
              <a:latin typeface="UTM 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500"/>
                                        <p:tgtEl>
                                          <p:spTgt spid="3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500"/>
                                        <p:tgtEl>
                                          <p:spTgt spid="3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7" grpId="0"/>
      <p:bldP spid="28" grpId="0"/>
      <p:bldP spid="29" grpId="0"/>
      <p:bldP spid="30" grpId="0"/>
      <p:bldP spid="31" grpId="0"/>
      <p:bldP spid="32"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a:xfrm>
            <a:off x="228600" y="0"/>
            <a:ext cx="8229600" cy="609600"/>
          </a:xfrm>
        </p:spPr>
        <p:txBody>
          <a:bodyPr/>
          <a:lstStyle/>
          <a:p>
            <a:pPr marL="0" indent="0">
              <a:buFont typeface="Arial" pitchFamily="34" charset="0"/>
              <a:buNone/>
            </a:pPr>
            <a:r>
              <a:rPr lang="en-US" altLang="en-US" b="1" smtClean="0"/>
              <a:t>CÂU 5: </a:t>
            </a:r>
          </a:p>
        </p:txBody>
      </p:sp>
      <p:sp>
        <p:nvSpPr>
          <p:cNvPr id="8195" name="Content Placeholder 2"/>
          <p:cNvSpPr txBox="1">
            <a:spLocks/>
          </p:cNvSpPr>
          <p:nvPr/>
        </p:nvSpPr>
        <p:spPr bwMode="auto">
          <a:xfrm>
            <a:off x="1295400" y="1112838"/>
            <a:ext cx="82296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spcBef>
                <a:spcPct val="20000"/>
              </a:spcBef>
              <a:buFont typeface="Arial" pitchFamily="34" charset="0"/>
              <a:buNone/>
            </a:pPr>
            <a:r>
              <a:rPr lang="en-US" altLang="en-US" sz="2400"/>
              <a:t>INPUT:</a:t>
            </a:r>
          </a:p>
        </p:txBody>
      </p:sp>
      <p:sp>
        <p:nvSpPr>
          <p:cNvPr id="8196" name="Content Placeholder 2"/>
          <p:cNvSpPr txBox="1">
            <a:spLocks/>
          </p:cNvSpPr>
          <p:nvPr/>
        </p:nvSpPr>
        <p:spPr bwMode="auto">
          <a:xfrm>
            <a:off x="1295400" y="1600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spcBef>
                <a:spcPct val="20000"/>
              </a:spcBef>
              <a:buFont typeface="Arial" pitchFamily="34" charset="0"/>
              <a:buNone/>
            </a:pPr>
            <a:r>
              <a:rPr lang="en-US" altLang="en-US" sz="2400"/>
              <a:t>OUTPUT:</a:t>
            </a:r>
          </a:p>
        </p:txBody>
      </p:sp>
      <p:sp>
        <p:nvSpPr>
          <p:cNvPr id="10" name="TextBox 9"/>
          <p:cNvSpPr txBox="1">
            <a:spLocks noChangeArrowheads="1"/>
          </p:cNvSpPr>
          <p:nvPr/>
        </p:nvSpPr>
        <p:spPr bwMode="auto">
          <a:xfrm>
            <a:off x="2462213" y="1066800"/>
            <a:ext cx="854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a:solidFill>
                  <a:srgbClr val="0070C0"/>
                </a:solidFill>
                <a:latin typeface="UTM Times" pitchFamily="18" charset="0"/>
              </a:rPr>
              <a:t>diem</a:t>
            </a:r>
            <a:endParaRPr lang="ru-RU" altLang="en-US" sz="2400">
              <a:solidFill>
                <a:srgbClr val="0070C0"/>
              </a:solidFill>
              <a:latin typeface="UTM Times" pitchFamily="18" charset="0"/>
            </a:endParaRPr>
          </a:p>
        </p:txBody>
      </p:sp>
      <p:sp>
        <p:nvSpPr>
          <p:cNvPr id="11" name="TextBox 10"/>
          <p:cNvSpPr txBox="1">
            <a:spLocks noChangeArrowheads="1"/>
          </p:cNvSpPr>
          <p:nvPr/>
        </p:nvSpPr>
        <p:spPr bwMode="auto">
          <a:xfrm>
            <a:off x="2674938" y="1554163"/>
            <a:ext cx="441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a:solidFill>
                  <a:srgbClr val="0070C0"/>
                </a:solidFill>
                <a:latin typeface="UTM Times" pitchFamily="18" charset="0"/>
              </a:rPr>
              <a:t>tb</a:t>
            </a:r>
            <a:endParaRPr lang="ru-RU" altLang="en-US" sz="2400">
              <a:solidFill>
                <a:srgbClr val="0070C0"/>
              </a:solidFill>
              <a:latin typeface="UTM Times" pitchFamily="18" charset="0"/>
            </a:endParaRPr>
          </a:p>
        </p:txBody>
      </p:sp>
      <p:sp>
        <p:nvSpPr>
          <p:cNvPr id="8199" name="Content Placeholder 2"/>
          <p:cNvSpPr txBox="1">
            <a:spLocks/>
          </p:cNvSpPr>
          <p:nvPr/>
        </p:nvSpPr>
        <p:spPr bwMode="auto">
          <a:xfrm>
            <a:off x="228600" y="6858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spcBef>
                <a:spcPct val="20000"/>
              </a:spcBef>
              <a:buFont typeface="Arial" pitchFamily="34" charset="0"/>
              <a:buNone/>
            </a:pPr>
            <a:r>
              <a:rPr lang="en-US" altLang="en-US" sz="2400"/>
              <a:t>a) Xác định INPUT và OUTPUT</a:t>
            </a:r>
          </a:p>
        </p:txBody>
      </p:sp>
      <p:sp>
        <p:nvSpPr>
          <p:cNvPr id="8200" name="Rectangle 1"/>
          <p:cNvSpPr>
            <a:spLocks noChangeArrowheads="1"/>
          </p:cNvSpPr>
          <p:nvPr/>
        </p:nvSpPr>
        <p:spPr bwMode="auto">
          <a:xfrm>
            <a:off x="152400" y="2255838"/>
            <a:ext cx="88392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150000"/>
              </a:lnSpc>
            </a:pPr>
            <a:r>
              <a:rPr lang="en-US" altLang="en-US" sz="2400"/>
              <a:t>b) </a:t>
            </a:r>
            <a:r>
              <a:rPr lang="vi-VN" altLang="en-US" sz="2400"/>
              <a:t>Chương trình cho phép nhập từ bàn phím một số (1) ..</a:t>
            </a:r>
            <a:r>
              <a:rPr lang="en-US" altLang="en-US" sz="2400"/>
              <a:t>................</a:t>
            </a:r>
            <a:r>
              <a:rPr lang="vi-VN" altLang="en-US" sz="2400"/>
              <a:t>.... </a:t>
            </a:r>
            <a:endParaRPr lang="en-US" altLang="en-US" sz="2400"/>
          </a:p>
          <a:p>
            <a:pPr eaLnBrk="1" hangingPunct="1">
              <a:lnSpc>
                <a:spcPct val="150000"/>
              </a:lnSpc>
            </a:pPr>
            <a:r>
              <a:rPr lang="vi-VN" altLang="en-US" sz="2400"/>
              <a:t>là điểm kiểm tra môn Tin học (thỏa mãn điều kiện (2) .</a:t>
            </a:r>
            <a:r>
              <a:rPr lang="en-US" altLang="en-US" sz="2400"/>
              <a:t>..................</a:t>
            </a:r>
            <a:r>
              <a:rPr lang="vi-VN" altLang="en-US" sz="2400"/>
              <a:t>.....).</a:t>
            </a:r>
            <a:endParaRPr lang="en-US" altLang="en-US" sz="2400"/>
          </a:p>
          <a:p>
            <a:pPr eaLnBrk="1" hangingPunct="1">
              <a:lnSpc>
                <a:spcPct val="150000"/>
              </a:lnSpc>
            </a:pPr>
            <a:r>
              <a:rPr lang="vi-VN" altLang="en-US" sz="2400"/>
              <a:t>Nếu nhập một số ngoài khoảng này, chương trình sẽ yêu cầu (3) ..</a:t>
            </a:r>
            <a:r>
              <a:rPr lang="en-US" altLang="en-US" sz="2400"/>
              <a:t>.....................</a:t>
            </a:r>
            <a:r>
              <a:rPr lang="vi-VN" altLang="en-US" sz="2400"/>
              <a:t>.... cho đến khi có (4) ..</a:t>
            </a:r>
            <a:r>
              <a:rPr lang="en-US" altLang="en-US" sz="2400"/>
              <a:t>..............................</a:t>
            </a:r>
            <a:r>
              <a:rPr lang="vi-VN" altLang="en-US" sz="2400"/>
              <a:t>.... được nhập.</a:t>
            </a:r>
            <a:endParaRPr lang="en-US" altLang="en-US" sz="2400"/>
          </a:p>
          <a:p>
            <a:pPr eaLnBrk="1" hangingPunct="1">
              <a:lnSpc>
                <a:spcPct val="150000"/>
              </a:lnSpc>
            </a:pPr>
            <a:r>
              <a:rPr lang="vi-VN" altLang="en-US" sz="2400"/>
              <a:t>Sau khi kiểm tra điều kiện, nếu đúng sẽ in ra màn hình 'Chuc mung! Em duoc cong 0.5 diem vao diem kiem tra', ngược lại thì in ra màn hình 'Co gang lan sau nhe!'.</a:t>
            </a:r>
            <a:endParaRPr lang="en-US" altLang="en-US" sz="2400"/>
          </a:p>
        </p:txBody>
      </p:sp>
      <p:sp>
        <p:nvSpPr>
          <p:cNvPr id="14" name="TextBox 13"/>
          <p:cNvSpPr txBox="1">
            <a:spLocks noChangeArrowheads="1"/>
          </p:cNvSpPr>
          <p:nvPr/>
        </p:nvSpPr>
        <p:spPr bwMode="auto">
          <a:xfrm>
            <a:off x="7262813" y="2357438"/>
            <a:ext cx="1195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a:solidFill>
                  <a:srgbClr val="0070C0"/>
                </a:solidFill>
                <a:latin typeface="UTM Times" pitchFamily="18" charset="0"/>
              </a:rPr>
              <a:t>nguyên</a:t>
            </a:r>
            <a:endParaRPr lang="ru-RU" altLang="en-US" sz="2800">
              <a:solidFill>
                <a:srgbClr val="0070C0"/>
              </a:solidFill>
              <a:latin typeface="UTM Times" pitchFamily="18" charset="0"/>
            </a:endParaRPr>
          </a:p>
        </p:txBody>
      </p:sp>
      <p:sp>
        <p:nvSpPr>
          <p:cNvPr id="15" name="TextBox 14"/>
          <p:cNvSpPr txBox="1">
            <a:spLocks noChangeArrowheads="1"/>
          </p:cNvSpPr>
          <p:nvPr/>
        </p:nvSpPr>
        <p:spPr bwMode="auto">
          <a:xfrm>
            <a:off x="6781800" y="2890838"/>
            <a:ext cx="2044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a:solidFill>
                  <a:srgbClr val="0070C0"/>
                </a:solidFill>
                <a:latin typeface="UTM Times" pitchFamily="18" charset="0"/>
              </a:rPr>
              <a:t>0 ≤ diem ≤ 10</a:t>
            </a:r>
            <a:endParaRPr lang="ru-RU" altLang="en-US" sz="2400">
              <a:solidFill>
                <a:srgbClr val="0070C0"/>
              </a:solidFill>
              <a:latin typeface="UTM Times" pitchFamily="18" charset="0"/>
            </a:endParaRPr>
          </a:p>
        </p:txBody>
      </p:sp>
      <p:sp>
        <p:nvSpPr>
          <p:cNvPr id="16" name="TextBox 15"/>
          <p:cNvSpPr txBox="1">
            <a:spLocks noChangeArrowheads="1"/>
          </p:cNvSpPr>
          <p:nvPr/>
        </p:nvSpPr>
        <p:spPr bwMode="auto">
          <a:xfrm>
            <a:off x="487363" y="3962400"/>
            <a:ext cx="1265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a:solidFill>
                  <a:srgbClr val="0070C0"/>
                </a:solidFill>
                <a:latin typeface="UTM Times" pitchFamily="18" charset="0"/>
              </a:rPr>
              <a:t>nhập lại</a:t>
            </a:r>
            <a:endParaRPr lang="ru-RU" altLang="en-US" sz="2400">
              <a:solidFill>
                <a:srgbClr val="0070C0"/>
              </a:solidFill>
              <a:latin typeface="UTM Times" pitchFamily="18" charset="0"/>
            </a:endParaRPr>
          </a:p>
        </p:txBody>
      </p:sp>
      <p:sp>
        <p:nvSpPr>
          <p:cNvPr id="17" name="TextBox 16"/>
          <p:cNvSpPr txBox="1">
            <a:spLocks noChangeArrowheads="1"/>
          </p:cNvSpPr>
          <p:nvPr/>
        </p:nvSpPr>
        <p:spPr bwMode="auto">
          <a:xfrm>
            <a:off x="5022850" y="3962400"/>
            <a:ext cx="2063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a:solidFill>
                  <a:srgbClr val="0070C0"/>
                </a:solidFill>
                <a:latin typeface="UTM Times" pitchFamily="18" charset="0"/>
              </a:rPr>
              <a:t>một số hợp lệ</a:t>
            </a:r>
            <a:endParaRPr lang="ru-RU" altLang="en-US" sz="2400">
              <a:solidFill>
                <a:srgbClr val="0070C0"/>
              </a:solidFill>
              <a:latin typeface="UTM 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00"/>
                                        </p:tgtEl>
                                        <p:attrNameLst>
                                          <p:attrName>style.visibility</p:attrName>
                                        </p:attrNameLst>
                                      </p:cBhvr>
                                      <p:to>
                                        <p:strVal val="visible"/>
                                      </p:to>
                                    </p:set>
                                    <p:animEffect transition="in" filter="fade">
                                      <p:cBhvr>
                                        <p:cTn id="17" dur="500"/>
                                        <p:tgtEl>
                                          <p:spTgt spid="82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8200"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0"/>
            <a:ext cx="8229600" cy="685800"/>
          </a:xfrm>
        </p:spPr>
        <p:txBody>
          <a:bodyPr/>
          <a:lstStyle/>
          <a:p>
            <a:pPr algn="l"/>
            <a:r>
              <a:rPr lang="en-US" altLang="en-US" sz="3200" b="1" smtClean="0"/>
              <a:t>CÂU 6</a:t>
            </a:r>
            <a:endParaRPr lang="en-US" altLang="en-US" sz="3200" smtClean="0"/>
          </a:p>
        </p:txBody>
      </p:sp>
      <p:pic>
        <p:nvPicPr>
          <p:cNvPr id="71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5029200"/>
            <a:ext cx="5334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ru-RU" altLang="en-US"/>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120775"/>
            <a:ext cx="6248400" cy="330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a:spLocks noChangeArrowheads="1"/>
          </p:cNvSpPr>
          <p:nvPr/>
        </p:nvSpPr>
        <p:spPr bwMode="auto">
          <a:xfrm>
            <a:off x="3962400" y="2909888"/>
            <a:ext cx="1196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000">
                <a:solidFill>
                  <a:srgbClr val="0070C0"/>
                </a:solidFill>
                <a:latin typeface="UTM Times" pitchFamily="18" charset="0"/>
              </a:rPr>
              <a:t>Nhap lai:</a:t>
            </a:r>
            <a:endParaRPr lang="ru-RU" altLang="en-US" sz="2400">
              <a:solidFill>
                <a:srgbClr val="0070C0"/>
              </a:solidFill>
              <a:latin typeface="UTM Times" pitchFamily="18" charset="0"/>
            </a:endParaRPr>
          </a:p>
        </p:txBody>
      </p:sp>
      <p:sp>
        <p:nvSpPr>
          <p:cNvPr id="9223" name="Content Placeholder 2"/>
          <p:cNvSpPr txBox="1">
            <a:spLocks/>
          </p:cNvSpPr>
          <p:nvPr/>
        </p:nvSpPr>
        <p:spPr bwMode="auto">
          <a:xfrm>
            <a:off x="228600" y="609600"/>
            <a:ext cx="883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spcBef>
                <a:spcPct val="20000"/>
              </a:spcBef>
              <a:buFont typeface="Arial" pitchFamily="34" charset="0"/>
              <a:buNone/>
            </a:pPr>
            <a:r>
              <a:rPr lang="en-US" altLang="en-US" sz="2400"/>
              <a:t>a) </a:t>
            </a:r>
            <a:r>
              <a:rPr lang="vi-VN" altLang="en-US" sz="2400"/>
              <a:t>Em hãy chạy chương trình và hoàn thành bộ thử sau:</a:t>
            </a:r>
            <a:endParaRPr lang="en-US" altLang="en-US" sz="2400"/>
          </a:p>
        </p:txBody>
      </p:sp>
      <p:sp>
        <p:nvSpPr>
          <p:cNvPr id="8" name="Content Placeholder 2"/>
          <p:cNvSpPr txBox="1">
            <a:spLocks/>
          </p:cNvSpPr>
          <p:nvPr/>
        </p:nvSpPr>
        <p:spPr bwMode="auto">
          <a:xfrm>
            <a:off x="180975" y="44958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spcBef>
                <a:spcPct val="20000"/>
              </a:spcBef>
              <a:buFont typeface="Arial" pitchFamily="34" charset="0"/>
              <a:buNone/>
            </a:pPr>
            <a:r>
              <a:rPr lang="en-US" altLang="en-US" sz="2400"/>
              <a:t>b) Xét khối lệnh lặp:</a:t>
            </a:r>
          </a:p>
        </p:txBody>
      </p:sp>
      <p:sp>
        <p:nvSpPr>
          <p:cNvPr id="9" name="TextBox 8"/>
          <p:cNvSpPr txBox="1">
            <a:spLocks noChangeArrowheads="1"/>
          </p:cNvSpPr>
          <p:nvPr/>
        </p:nvSpPr>
        <p:spPr bwMode="auto">
          <a:xfrm>
            <a:off x="3962400" y="3486150"/>
            <a:ext cx="246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000">
                <a:solidFill>
                  <a:srgbClr val="0070C0"/>
                </a:solidFill>
                <a:latin typeface="UTM Times" pitchFamily="18" charset="0"/>
              </a:rPr>
              <a:t>Duoc cong 0.5 diem</a:t>
            </a:r>
            <a:endParaRPr lang="ru-RU" altLang="en-US" sz="2400">
              <a:solidFill>
                <a:srgbClr val="0070C0"/>
              </a:solidFill>
              <a:latin typeface="UTM Times" pitchFamily="18" charset="0"/>
            </a:endParaRPr>
          </a:p>
        </p:txBody>
      </p:sp>
      <p:sp>
        <p:nvSpPr>
          <p:cNvPr id="12" name="TextBox 11"/>
          <p:cNvSpPr txBox="1">
            <a:spLocks noChangeArrowheads="1"/>
          </p:cNvSpPr>
          <p:nvPr/>
        </p:nvSpPr>
        <p:spPr bwMode="auto">
          <a:xfrm>
            <a:off x="3984625" y="4019550"/>
            <a:ext cx="1196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000">
                <a:solidFill>
                  <a:srgbClr val="0070C0"/>
                </a:solidFill>
                <a:latin typeface="UTM Times" pitchFamily="18" charset="0"/>
              </a:rPr>
              <a:t>Nhap lai:</a:t>
            </a:r>
            <a:endParaRPr lang="ru-RU" altLang="en-US" sz="2400">
              <a:solidFill>
                <a:srgbClr val="0070C0"/>
              </a:solidFill>
              <a:latin typeface="UTM 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174"/>
                                        </p:tgtEl>
                                        <p:attrNameLst>
                                          <p:attrName>style.visibility</p:attrName>
                                        </p:attrNameLst>
                                      </p:cBhvr>
                                      <p:to>
                                        <p:strVal val="visible"/>
                                      </p:to>
                                    </p:set>
                                    <p:animEffect transition="in" filter="fade">
                                      <p:cBhvr>
                                        <p:cTn id="27"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2400" y="-76200"/>
            <a:ext cx="8915400" cy="1143000"/>
          </a:xfrm>
        </p:spPr>
        <p:txBody>
          <a:bodyPr/>
          <a:lstStyle/>
          <a:p>
            <a:pPr eaLnBrk="1" hangingPunct="1"/>
            <a:r>
              <a:rPr lang="en-US" altLang="en-US" sz="4000" b="1" u="sng" smtClean="0"/>
              <a:t>Tình huống 3:</a:t>
            </a:r>
            <a:r>
              <a:rPr lang="en-US" altLang="en-US" sz="4000" b="1" smtClean="0"/>
              <a:t> </a:t>
            </a:r>
            <a:r>
              <a:rPr lang="en-US" altLang="en-US" sz="4000" smtClean="0"/>
              <a:t>Quyên góp mua xe đạp</a:t>
            </a:r>
          </a:p>
        </p:txBody>
      </p:sp>
      <p:sp>
        <p:nvSpPr>
          <p:cNvPr id="10243" name="Content Placeholder 2"/>
          <p:cNvSpPr>
            <a:spLocks noGrp="1"/>
          </p:cNvSpPr>
          <p:nvPr>
            <p:ph idx="1"/>
          </p:nvPr>
        </p:nvSpPr>
        <p:spPr>
          <a:xfrm>
            <a:off x="361950" y="1143000"/>
            <a:ext cx="8229600" cy="685800"/>
          </a:xfrm>
        </p:spPr>
        <p:txBody>
          <a:bodyPr>
            <a:normAutofit fontScale="70000" lnSpcReduction="20000"/>
          </a:bodyPr>
          <a:lstStyle/>
          <a:p>
            <a:pPr marL="0" indent="0">
              <a:buFont typeface="Arial" pitchFamily="34" charset="0"/>
              <a:buNone/>
            </a:pPr>
            <a:r>
              <a:rPr lang="en-US" altLang="en-US" sz="2800" b="1" smtClean="0"/>
              <a:t>CÂU 7: </a:t>
            </a:r>
          </a:p>
          <a:p>
            <a:pPr marL="0" indent="0">
              <a:buFont typeface="Arial" pitchFamily="34" charset="0"/>
              <a:buNone/>
            </a:pPr>
            <a:r>
              <a:rPr lang="en-US" altLang="en-US" sz="2800" b="1" smtClean="0"/>
              <a:t>a) Xác định bài toán</a:t>
            </a:r>
            <a:endParaRPr lang="en-US" altLang="en-US" sz="2800" smtClean="0"/>
          </a:p>
        </p:txBody>
      </p:sp>
      <p:sp>
        <p:nvSpPr>
          <p:cNvPr id="10244" name="Content Placeholder 2"/>
          <p:cNvSpPr txBox="1">
            <a:spLocks/>
          </p:cNvSpPr>
          <p:nvPr/>
        </p:nvSpPr>
        <p:spPr bwMode="auto">
          <a:xfrm>
            <a:off x="361950" y="22098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spcBef>
                <a:spcPct val="20000"/>
              </a:spcBef>
              <a:buFont typeface="Arial" pitchFamily="34" charset="0"/>
              <a:buNone/>
            </a:pPr>
            <a:r>
              <a:rPr lang="en-US" altLang="en-US" sz="2800"/>
              <a:t>INPUT:</a:t>
            </a:r>
          </a:p>
        </p:txBody>
      </p:sp>
      <p:sp>
        <p:nvSpPr>
          <p:cNvPr id="10245" name="Content Placeholder 2"/>
          <p:cNvSpPr txBox="1">
            <a:spLocks/>
          </p:cNvSpPr>
          <p:nvPr/>
        </p:nvSpPr>
        <p:spPr bwMode="auto">
          <a:xfrm>
            <a:off x="361950" y="2722563"/>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spcBef>
                <a:spcPct val="20000"/>
              </a:spcBef>
              <a:buFont typeface="Arial" pitchFamily="34" charset="0"/>
              <a:buNone/>
            </a:pPr>
            <a:r>
              <a:rPr lang="en-US" altLang="en-US" sz="2800"/>
              <a:t>OUTPUT:</a:t>
            </a:r>
          </a:p>
        </p:txBody>
      </p:sp>
      <p:sp>
        <p:nvSpPr>
          <p:cNvPr id="7" name="TextBox 6"/>
          <p:cNvSpPr txBox="1">
            <a:spLocks noChangeArrowheads="1"/>
          </p:cNvSpPr>
          <p:nvPr/>
        </p:nvSpPr>
        <p:spPr bwMode="auto">
          <a:xfrm>
            <a:off x="1520825" y="2163763"/>
            <a:ext cx="765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a:solidFill>
                  <a:srgbClr val="0070C0"/>
                </a:solidFill>
                <a:latin typeface="UTM Times" pitchFamily="18" charset="0"/>
              </a:rPr>
              <a:t>tien</a:t>
            </a:r>
            <a:endParaRPr lang="ru-RU" altLang="en-US" sz="2800">
              <a:solidFill>
                <a:srgbClr val="0070C0"/>
              </a:solidFill>
              <a:latin typeface="UTM Times" pitchFamily="18" charset="0"/>
            </a:endParaRPr>
          </a:p>
        </p:txBody>
      </p:sp>
      <p:sp>
        <p:nvSpPr>
          <p:cNvPr id="8" name="TextBox 7"/>
          <p:cNvSpPr txBox="1">
            <a:spLocks noChangeArrowheads="1"/>
          </p:cNvSpPr>
          <p:nvPr/>
        </p:nvSpPr>
        <p:spPr bwMode="auto">
          <a:xfrm>
            <a:off x="1733550" y="2651125"/>
            <a:ext cx="885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a:solidFill>
                  <a:srgbClr val="0070C0"/>
                </a:solidFill>
                <a:latin typeface="UTM Times" pitchFamily="18" charset="0"/>
              </a:rPr>
              <a:t>tong</a:t>
            </a:r>
            <a:endParaRPr lang="ru-RU" altLang="en-US" sz="2800">
              <a:solidFill>
                <a:srgbClr val="0070C0"/>
              </a:solidFill>
              <a:latin typeface="UTM Times" pitchFamily="18" charset="0"/>
            </a:endParaRPr>
          </a:p>
        </p:txBody>
      </p:sp>
      <p:sp>
        <p:nvSpPr>
          <p:cNvPr id="10248" name="Content Placeholder 2"/>
          <p:cNvSpPr txBox="1">
            <a:spLocks/>
          </p:cNvSpPr>
          <p:nvPr/>
        </p:nvSpPr>
        <p:spPr bwMode="auto">
          <a:xfrm>
            <a:off x="361950" y="342265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spcBef>
                <a:spcPct val="20000"/>
              </a:spcBef>
              <a:buFont typeface="Arial" pitchFamily="34" charset="0"/>
              <a:buNone/>
            </a:pPr>
            <a:r>
              <a:rPr lang="vi-VN" altLang="en-US" sz="2400" b="1">
                <a:latin typeface="Arial" pitchFamily="34" charset="0"/>
              </a:rPr>
              <a:t>b) Em hãy dùng các gợi ý sau để hoàn thành ý tưởng thuật toán nhé.</a:t>
            </a:r>
            <a:endParaRPr lang="en-US" altLang="en-US" sz="2400"/>
          </a:p>
        </p:txBody>
      </p:sp>
      <p:sp>
        <p:nvSpPr>
          <p:cNvPr id="10249" name="Rectangle 2"/>
          <p:cNvSpPr>
            <a:spLocks noChangeArrowheads="1"/>
          </p:cNvSpPr>
          <p:nvPr/>
        </p:nvSpPr>
        <p:spPr bwMode="auto">
          <a:xfrm>
            <a:off x="361950" y="4321175"/>
            <a:ext cx="87264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150000"/>
              </a:lnSpc>
            </a:pPr>
            <a:r>
              <a:rPr lang="vi-VN" altLang="en-US" sz="2400"/>
              <a:t>Khởi tạo (1)..................................... </a:t>
            </a:r>
            <a:endParaRPr lang="en-US" altLang="en-US" sz="2400"/>
          </a:p>
          <a:p>
            <a:pPr eaLnBrk="1" hangingPunct="1">
              <a:lnSpc>
                <a:spcPct val="150000"/>
              </a:lnSpc>
            </a:pPr>
            <a:r>
              <a:rPr lang="vi-VN" altLang="en-US" sz="2400"/>
              <a:t>Cứ mỗi lần có bạn quyên góp thì cộng dồn số tiền đó vào tổng (2) ........................................................ </a:t>
            </a:r>
            <a:r>
              <a:rPr lang="en-US" altLang="en-US" sz="2400"/>
              <a:t> </a:t>
            </a:r>
            <a:r>
              <a:rPr lang="vi-VN" altLang="en-US" sz="2400"/>
              <a:t>Việc này được lặp lại cho đến khi được tổng đầu tiên (3) ......................................</a:t>
            </a:r>
            <a:endParaRPr lang="en-US" altLang="en-US" sz="2400"/>
          </a:p>
        </p:txBody>
      </p:sp>
      <p:sp>
        <p:nvSpPr>
          <p:cNvPr id="12" name="TextBox 11"/>
          <p:cNvSpPr txBox="1">
            <a:spLocks noChangeArrowheads="1"/>
          </p:cNvSpPr>
          <p:nvPr/>
        </p:nvSpPr>
        <p:spPr bwMode="auto">
          <a:xfrm>
            <a:off x="2176463" y="4414838"/>
            <a:ext cx="1427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a:solidFill>
                  <a:srgbClr val="0070C0"/>
                </a:solidFill>
                <a:latin typeface="UTM Times" pitchFamily="18" charset="0"/>
              </a:rPr>
              <a:t>tong </a:t>
            </a:r>
            <a:r>
              <a:rPr lang="en-US" altLang="en-US" sz="2400">
                <a:solidFill>
                  <a:srgbClr val="0070C0"/>
                </a:solidFill>
                <a:latin typeface="UTM Times" pitchFamily="18" charset="0"/>
                <a:sym typeface="Wingdings" pitchFamily="2" charset="2"/>
              </a:rPr>
              <a:t> 0</a:t>
            </a:r>
            <a:endParaRPr lang="ru-RU" altLang="en-US" sz="2400">
              <a:solidFill>
                <a:srgbClr val="0070C0"/>
              </a:solidFill>
              <a:latin typeface="UTM Times" pitchFamily="18" charset="0"/>
            </a:endParaRPr>
          </a:p>
        </p:txBody>
      </p:sp>
      <p:sp>
        <p:nvSpPr>
          <p:cNvPr id="13" name="TextBox 12"/>
          <p:cNvSpPr txBox="1">
            <a:spLocks noChangeArrowheads="1"/>
          </p:cNvSpPr>
          <p:nvPr/>
        </p:nvSpPr>
        <p:spPr bwMode="auto">
          <a:xfrm>
            <a:off x="990600" y="5475288"/>
            <a:ext cx="2701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a:solidFill>
                  <a:srgbClr val="0070C0"/>
                </a:solidFill>
                <a:latin typeface="UTM Times" pitchFamily="18" charset="0"/>
              </a:rPr>
              <a:t>tong </a:t>
            </a:r>
            <a:r>
              <a:rPr lang="en-US" altLang="en-US" sz="2400">
                <a:solidFill>
                  <a:srgbClr val="0070C0"/>
                </a:solidFill>
                <a:latin typeface="UTM Times" pitchFamily="18" charset="0"/>
                <a:sym typeface="Wingdings" pitchFamily="2" charset="2"/>
              </a:rPr>
              <a:t> tong + tien</a:t>
            </a:r>
            <a:endParaRPr lang="ru-RU" altLang="en-US" sz="2400">
              <a:solidFill>
                <a:srgbClr val="0070C0"/>
              </a:solidFill>
              <a:latin typeface="UTM Times" pitchFamily="18" charset="0"/>
            </a:endParaRPr>
          </a:p>
        </p:txBody>
      </p:sp>
      <p:sp>
        <p:nvSpPr>
          <p:cNvPr id="14" name="TextBox 13"/>
          <p:cNvSpPr txBox="1">
            <a:spLocks noChangeArrowheads="1"/>
          </p:cNvSpPr>
          <p:nvPr/>
        </p:nvSpPr>
        <p:spPr bwMode="auto">
          <a:xfrm>
            <a:off x="3429000" y="6019800"/>
            <a:ext cx="1466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a:solidFill>
                  <a:srgbClr val="0070C0"/>
                </a:solidFill>
                <a:latin typeface="UTM Times" pitchFamily="18" charset="0"/>
              </a:rPr>
              <a:t>≥ 200000</a:t>
            </a:r>
            <a:endParaRPr lang="ru-RU" altLang="en-US" sz="2400">
              <a:solidFill>
                <a:srgbClr val="0070C0"/>
              </a:solidFill>
              <a:latin typeface="UTM 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3f28a87c265a51fb3ba4dc8052e4fb1d7149d"/>
</p:tagLst>
</file>

<file path=ppt/theme/theme1.xml><?xml version="1.0" encoding="utf-8"?>
<a:theme xmlns:a="http://schemas.openxmlformats.org/drawingml/2006/main" name="Theme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u" id="{C37FC7B5-C768-49BA-A365-33A0FC547497}" vid="{0FEF6E7C-2A1F-4187-88B4-AB05AAAADC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Theme8</Template>
  <TotalTime>295</TotalTime>
  <Words>439</Words>
  <Application>Microsoft Office PowerPoint</Application>
  <PresentationFormat>On-screen Show (4:3)</PresentationFormat>
  <Paragraphs>84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Theme8</vt:lpstr>
      <vt:lpstr>BÀI TẬP THỰC HÀNH 4 </vt:lpstr>
      <vt:lpstr>PowerPoint Presentation</vt:lpstr>
      <vt:lpstr>Sơ đồ khối</vt:lpstr>
      <vt:lpstr>PowerPoint Presentation</vt:lpstr>
      <vt:lpstr>PowerPoint Presentation</vt:lpstr>
      <vt:lpstr>Tình huống 2: File chạy Pascal (.exe) Câu 4.</vt:lpstr>
      <vt:lpstr>PowerPoint Presentation</vt:lpstr>
      <vt:lpstr>CÂU 6</vt:lpstr>
      <vt:lpstr>Tình huống 3: Quyên góp mua xe đạp</vt:lpstr>
      <vt:lpstr>CÂU 8:</vt:lpstr>
      <vt:lpstr>Tình huống 4: Tìm ước chung lớn nhất</vt:lpstr>
      <vt:lpstr>b) Mô tả thuật toán</vt:lpstr>
      <vt:lpstr>CÂU 10: a) Chương trình</vt:lpstr>
      <vt:lpstr>CÂU 10: b) Bộ thử</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1 MÁY TÍNH VÀ CHƯƠNG TRÌNH MÁY TÍNH</dc:title>
  <dc:creator>Admin</dc:creator>
  <cp:lastModifiedBy>PC</cp:lastModifiedBy>
  <cp:revision>67</cp:revision>
  <dcterms:created xsi:type="dcterms:W3CDTF">2017-07-15T03:40:50Z</dcterms:created>
  <dcterms:modified xsi:type="dcterms:W3CDTF">2018-08-20T04:39:11Z</dcterms:modified>
</cp:coreProperties>
</file>