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75" r:id="rId3"/>
    <p:sldId id="268" r:id="rId4"/>
    <p:sldId id="276" r:id="rId5"/>
    <p:sldId id="277" r:id="rId6"/>
    <p:sldId id="291" r:id="rId7"/>
    <p:sldId id="278" r:id="rId8"/>
    <p:sldId id="292" r:id="rId9"/>
    <p:sldId id="293" r:id="rId10"/>
    <p:sldId id="295" r:id="rId11"/>
    <p:sldId id="294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5" r:id="rId20"/>
    <p:sldId id="307" r:id="rId21"/>
    <p:sldId id="303" r:id="rId22"/>
    <p:sldId id="285" r:id="rId23"/>
    <p:sldId id="306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>
        <p:scale>
          <a:sx n="17" d="100"/>
          <a:sy n="17" d="100"/>
        </p:scale>
        <p:origin x="381" y="11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D05B2DC3-0AD5-A977-3C62-94E0410BE838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8D876E9-096F-ADCD-DD30-08D33900F8FE}"/>
              </a:ext>
            </a:extLst>
          </p:cNvPr>
          <p:cNvSpPr txBox="1"/>
          <p:nvPr userDrawn="1"/>
        </p:nvSpPr>
        <p:spPr>
          <a:xfrm>
            <a:off x="10619817" y="2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340D6E1F-131A-B536-9482-8E07DD547FBC}"/>
              </a:ext>
            </a:extLst>
          </p:cNvPr>
          <p:cNvSpPr txBox="1"/>
          <p:nvPr userDrawn="1"/>
        </p:nvSpPr>
        <p:spPr>
          <a:xfrm>
            <a:off x="10619817" y="2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A15701-A5A7-49BC-9449-C5C23784A3A1}"/>
              </a:ext>
            </a:extLst>
          </p:cNvPr>
          <p:cNvSpPr/>
          <p:nvPr/>
        </p:nvSpPr>
        <p:spPr>
          <a:xfrm>
            <a:off x="5631488" y="190550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5: London was Great!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Progress Check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100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43489A-D202-4BA9-BA4B-81F0829B11CA}"/>
              </a:ext>
            </a:extLst>
          </p:cNvPr>
          <p:cNvSpPr/>
          <p:nvPr/>
        </p:nvSpPr>
        <p:spPr>
          <a:xfrm>
            <a:off x="1283368" y="1603756"/>
            <a:ext cx="10250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 giraffe has got a long </a:t>
            </a:r>
            <a:r>
              <a:rPr lang="en-US" sz="4000" b="1" dirty="0"/>
              <a:t>neck/mane</a:t>
            </a:r>
            <a:r>
              <a:rPr lang="en-US" sz="4000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407892-58DA-4113-A5D3-7BDDBA5441D5}"/>
              </a:ext>
            </a:extLst>
          </p:cNvPr>
          <p:cNvSpPr/>
          <p:nvPr/>
        </p:nvSpPr>
        <p:spPr>
          <a:xfrm>
            <a:off x="705852" y="603267"/>
            <a:ext cx="9031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Choose the correct answer.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3A8ED4-90F0-4B07-AAE5-2FEF8A5E14C1}"/>
              </a:ext>
            </a:extLst>
          </p:cNvPr>
          <p:cNvCxnSpPr/>
          <p:nvPr/>
        </p:nvCxnSpPr>
        <p:spPr>
          <a:xfrm>
            <a:off x="6609348" y="2197768"/>
            <a:ext cx="1074821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491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B2A7D-82A7-45A2-AA1B-DE3CC15C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43" y="819150"/>
            <a:ext cx="8889583" cy="494519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A0E832-F421-4A63-A4EF-6420C7ABE27D}"/>
              </a:ext>
            </a:extLst>
          </p:cNvPr>
          <p:cNvCxnSpPr/>
          <p:nvPr/>
        </p:nvCxnSpPr>
        <p:spPr>
          <a:xfrm>
            <a:off x="5181600" y="2855495"/>
            <a:ext cx="1989221" cy="850231"/>
          </a:xfrm>
          <a:prstGeom prst="straightConnector1">
            <a:avLst/>
          </a:prstGeom>
          <a:ln w="57150">
            <a:solidFill>
              <a:srgbClr val="BE43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B9D693-ED37-4E64-A2C5-CCD86F8FDC13}"/>
              </a:ext>
            </a:extLst>
          </p:cNvPr>
          <p:cNvCxnSpPr>
            <a:cxnSpLocks/>
          </p:cNvCxnSpPr>
          <p:nvPr/>
        </p:nvCxnSpPr>
        <p:spPr>
          <a:xfrm>
            <a:off x="5101389" y="3781927"/>
            <a:ext cx="2221832" cy="1479884"/>
          </a:xfrm>
          <a:prstGeom prst="straightConnector1">
            <a:avLst/>
          </a:prstGeom>
          <a:ln w="57150">
            <a:solidFill>
              <a:srgbClr val="BE43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9D6316-EAA9-4DA5-8423-0E5AC0E7B3D3}"/>
              </a:ext>
            </a:extLst>
          </p:cNvPr>
          <p:cNvCxnSpPr>
            <a:cxnSpLocks/>
          </p:cNvCxnSpPr>
          <p:nvPr/>
        </p:nvCxnSpPr>
        <p:spPr>
          <a:xfrm flipV="1">
            <a:off x="5181600" y="3076073"/>
            <a:ext cx="1989221" cy="1479885"/>
          </a:xfrm>
          <a:prstGeom prst="straightConnector1">
            <a:avLst/>
          </a:prstGeom>
          <a:ln w="57150">
            <a:solidFill>
              <a:srgbClr val="BE43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D3EA4E-0123-473F-B1D0-791BFC981363}"/>
              </a:ext>
            </a:extLst>
          </p:cNvPr>
          <p:cNvCxnSpPr>
            <a:cxnSpLocks/>
          </p:cNvCxnSpPr>
          <p:nvPr/>
        </p:nvCxnSpPr>
        <p:spPr>
          <a:xfrm flipV="1">
            <a:off x="5181600" y="4411580"/>
            <a:ext cx="1989221" cy="965753"/>
          </a:xfrm>
          <a:prstGeom prst="straightConnector1">
            <a:avLst/>
          </a:prstGeom>
          <a:ln w="57150">
            <a:solidFill>
              <a:srgbClr val="BE43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2237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6DA1BE-B004-4556-8311-BCECBF1C8B0F}"/>
              </a:ext>
            </a:extLst>
          </p:cNvPr>
          <p:cNvSpPr/>
          <p:nvPr/>
        </p:nvSpPr>
        <p:spPr>
          <a:xfrm>
            <a:off x="257371" y="597387"/>
            <a:ext cx="4869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Complete the opposites.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74C8D-22F5-49EC-AA69-B1BDFB51BC7B}"/>
              </a:ext>
            </a:extLst>
          </p:cNvPr>
          <p:cNvSpPr txBox="1"/>
          <p:nvPr/>
        </p:nvSpPr>
        <p:spPr>
          <a:xfrm>
            <a:off x="433137" y="2053389"/>
            <a:ext cx="110209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1. Learning history isn’t boring. It’s ____________ because we can learn about life in the past.</a:t>
            </a:r>
          </a:p>
          <a:p>
            <a:r>
              <a:rPr lang="en-US" sz="3000" dirty="0"/>
              <a:t>2. Travelling by plane isn’t ____________. It’s really relaxing helps to save time.</a:t>
            </a:r>
          </a:p>
          <a:p>
            <a:r>
              <a:rPr lang="en-US" sz="3000" dirty="0"/>
              <a:t>3. The snail is ___________ but the rabbit is fast.</a:t>
            </a:r>
          </a:p>
          <a:p>
            <a:r>
              <a:rPr lang="en-US" sz="3000" dirty="0"/>
              <a:t>4. Tickets to the museum are not expensive. They are __________.</a:t>
            </a:r>
          </a:p>
          <a:p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41230-0C55-4E5C-94DD-EB63E6516D05}"/>
              </a:ext>
            </a:extLst>
          </p:cNvPr>
          <p:cNvSpPr txBox="1"/>
          <p:nvPr/>
        </p:nvSpPr>
        <p:spPr>
          <a:xfrm>
            <a:off x="6341645" y="2053389"/>
            <a:ext cx="16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exciting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49EA5-8E92-4680-95F8-3614D6C8BE23}"/>
              </a:ext>
            </a:extLst>
          </p:cNvPr>
          <p:cNvSpPr txBox="1"/>
          <p:nvPr/>
        </p:nvSpPr>
        <p:spPr>
          <a:xfrm>
            <a:off x="5261810" y="2958525"/>
            <a:ext cx="16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tiring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F7E6A-1E78-41B7-9494-66A318156870}"/>
              </a:ext>
            </a:extLst>
          </p:cNvPr>
          <p:cNvSpPr txBox="1"/>
          <p:nvPr/>
        </p:nvSpPr>
        <p:spPr>
          <a:xfrm>
            <a:off x="3258151" y="3877195"/>
            <a:ext cx="16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EA4E3-8525-4976-817E-9889DD0A2D1A}"/>
              </a:ext>
            </a:extLst>
          </p:cNvPr>
          <p:cNvSpPr txBox="1"/>
          <p:nvPr/>
        </p:nvSpPr>
        <p:spPr>
          <a:xfrm>
            <a:off x="9053964" y="4329603"/>
            <a:ext cx="16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cheap</a:t>
            </a:r>
          </a:p>
        </p:txBody>
      </p:sp>
    </p:spTree>
    <p:extLst>
      <p:ext uri="{BB962C8B-B14F-4D97-AF65-F5344CB8AC3E}">
        <p14:creationId xmlns:p14="http://schemas.microsoft.com/office/powerpoint/2010/main" val="23257491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8CFBB9-E15D-404A-A189-47F8A240A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22" y="550444"/>
            <a:ext cx="748665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A5B21E-A739-4D95-9852-99AEA339D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264"/>
            <a:ext cx="5179418" cy="3927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BBF22B-E25C-47DC-8A72-24A57D741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418" y="2543839"/>
            <a:ext cx="6322771" cy="208531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E02860-0A0B-487A-9AD2-8784FBB11865}"/>
              </a:ext>
            </a:extLst>
          </p:cNvPr>
          <p:cNvCxnSpPr>
            <a:cxnSpLocks/>
          </p:cNvCxnSpPr>
          <p:nvPr/>
        </p:nvCxnSpPr>
        <p:spPr>
          <a:xfrm>
            <a:off x="9093468" y="2970196"/>
            <a:ext cx="529389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A4F659-D178-41A0-BE55-168E0A43C4BA}"/>
              </a:ext>
            </a:extLst>
          </p:cNvPr>
          <p:cNvCxnSpPr>
            <a:cxnSpLocks/>
          </p:cNvCxnSpPr>
          <p:nvPr/>
        </p:nvCxnSpPr>
        <p:spPr>
          <a:xfrm>
            <a:off x="10518808" y="3520640"/>
            <a:ext cx="705452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898C47-F022-4F40-A03E-12934557AC15}"/>
              </a:ext>
            </a:extLst>
          </p:cNvPr>
          <p:cNvCxnSpPr>
            <a:cxnSpLocks/>
          </p:cNvCxnSpPr>
          <p:nvPr/>
        </p:nvCxnSpPr>
        <p:spPr>
          <a:xfrm>
            <a:off x="9475470" y="4042610"/>
            <a:ext cx="1240656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383E1E-48AF-4D4F-93C3-98EAD919B061}"/>
              </a:ext>
            </a:extLst>
          </p:cNvPr>
          <p:cNvCxnSpPr>
            <a:cxnSpLocks/>
          </p:cNvCxnSpPr>
          <p:nvPr/>
        </p:nvCxnSpPr>
        <p:spPr>
          <a:xfrm>
            <a:off x="10716126" y="4629150"/>
            <a:ext cx="508134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3712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2C7D1F-FB37-42D0-9D69-9613028AE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86" y="788068"/>
            <a:ext cx="8476498" cy="48348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C94BF6-3585-4669-A26B-0C25BF0F705C}"/>
              </a:ext>
            </a:extLst>
          </p:cNvPr>
          <p:cNvSpPr txBox="1"/>
          <p:nvPr/>
        </p:nvSpPr>
        <p:spPr>
          <a:xfrm>
            <a:off x="3737810" y="2567149"/>
            <a:ext cx="16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thought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1000A-118B-4A00-BAC0-53AA396AB185}"/>
              </a:ext>
            </a:extLst>
          </p:cNvPr>
          <p:cNvSpPr txBox="1"/>
          <p:nvPr/>
        </p:nvSpPr>
        <p:spPr>
          <a:xfrm>
            <a:off x="3737810" y="3214047"/>
            <a:ext cx="16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studied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C8B1E-B921-4E06-BED2-12259C1C0D96}"/>
              </a:ext>
            </a:extLst>
          </p:cNvPr>
          <p:cNvSpPr txBox="1"/>
          <p:nvPr/>
        </p:nvSpPr>
        <p:spPr>
          <a:xfrm>
            <a:off x="4012130" y="3814422"/>
            <a:ext cx="16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18D2A-54AE-465A-8F20-8DE4BEB6A0C3}"/>
              </a:ext>
            </a:extLst>
          </p:cNvPr>
          <p:cNvSpPr txBox="1"/>
          <p:nvPr/>
        </p:nvSpPr>
        <p:spPr>
          <a:xfrm>
            <a:off x="3765686" y="4453376"/>
            <a:ext cx="16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bought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C4E47-0AE5-483C-A8A2-2D0BEE683130}"/>
              </a:ext>
            </a:extLst>
          </p:cNvPr>
          <p:cNvSpPr txBox="1"/>
          <p:nvPr/>
        </p:nvSpPr>
        <p:spPr>
          <a:xfrm>
            <a:off x="3765686" y="5105535"/>
            <a:ext cx="16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booked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050354-7366-4409-A53E-821B706A1E43}"/>
              </a:ext>
            </a:extLst>
          </p:cNvPr>
          <p:cNvSpPr txBox="1"/>
          <p:nvPr/>
        </p:nvSpPr>
        <p:spPr>
          <a:xfrm>
            <a:off x="7523547" y="2567148"/>
            <a:ext cx="16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35B979-4E3C-4524-8929-D4BB040060DA}"/>
              </a:ext>
            </a:extLst>
          </p:cNvPr>
          <p:cNvSpPr txBox="1"/>
          <p:nvPr/>
        </p:nvSpPr>
        <p:spPr>
          <a:xfrm>
            <a:off x="7523547" y="3188356"/>
            <a:ext cx="16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decided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E2C46-6CEE-46FE-879C-C1D7AB103F5D}"/>
              </a:ext>
            </a:extLst>
          </p:cNvPr>
          <p:cNvSpPr txBox="1"/>
          <p:nvPr/>
        </p:nvSpPr>
        <p:spPr>
          <a:xfrm>
            <a:off x="7559943" y="3820866"/>
            <a:ext cx="16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wanted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C459F-0298-4730-9B29-02A0C28CAE87}"/>
              </a:ext>
            </a:extLst>
          </p:cNvPr>
          <p:cNvSpPr txBox="1"/>
          <p:nvPr/>
        </p:nvSpPr>
        <p:spPr>
          <a:xfrm>
            <a:off x="7809294" y="4442074"/>
            <a:ext cx="16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0F2B6-A0BF-45C4-B86E-08C06E9E40CB}"/>
              </a:ext>
            </a:extLst>
          </p:cNvPr>
          <p:cNvSpPr txBox="1"/>
          <p:nvPr/>
        </p:nvSpPr>
        <p:spPr>
          <a:xfrm>
            <a:off x="7890565" y="5085886"/>
            <a:ext cx="16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had</a:t>
            </a:r>
          </a:p>
        </p:txBody>
      </p:sp>
    </p:spTree>
    <p:extLst>
      <p:ext uri="{BB962C8B-B14F-4D97-AF65-F5344CB8AC3E}">
        <p14:creationId xmlns:p14="http://schemas.microsoft.com/office/powerpoint/2010/main" val="6695019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309CB5-C049-4D85-BFDE-19155A5BE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30" y="589296"/>
            <a:ext cx="7200901" cy="53615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057C5-5751-4093-9865-DA039DB009C5}"/>
              </a:ext>
            </a:extLst>
          </p:cNvPr>
          <p:cNvSpPr txBox="1"/>
          <p:nvPr/>
        </p:nvSpPr>
        <p:spPr>
          <a:xfrm>
            <a:off x="3869954" y="2169560"/>
            <a:ext cx="158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booked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057FF-A1B5-4D0F-8D44-88C8A3A4C281}"/>
              </a:ext>
            </a:extLst>
          </p:cNvPr>
          <p:cNvSpPr txBox="1"/>
          <p:nvPr/>
        </p:nvSpPr>
        <p:spPr>
          <a:xfrm>
            <a:off x="3591625" y="3109475"/>
            <a:ext cx="2430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didn’t visit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E817D-5183-4FDB-9C1E-49CB38E7C5BD}"/>
              </a:ext>
            </a:extLst>
          </p:cNvPr>
          <p:cNvSpPr txBox="1"/>
          <p:nvPr/>
        </p:nvSpPr>
        <p:spPr>
          <a:xfrm>
            <a:off x="3591625" y="4027774"/>
            <a:ext cx="158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DA108-7475-4026-8BF5-D0867FCA766C}"/>
              </a:ext>
            </a:extLst>
          </p:cNvPr>
          <p:cNvSpPr txBox="1"/>
          <p:nvPr/>
        </p:nvSpPr>
        <p:spPr>
          <a:xfrm>
            <a:off x="3178338" y="4989305"/>
            <a:ext cx="218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didn’t have</a:t>
            </a:r>
          </a:p>
        </p:txBody>
      </p:sp>
    </p:spTree>
    <p:extLst>
      <p:ext uri="{BB962C8B-B14F-4D97-AF65-F5344CB8AC3E}">
        <p14:creationId xmlns:p14="http://schemas.microsoft.com/office/powerpoint/2010/main" val="9778605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580A51-337B-4DFC-BE2D-B64FB6495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2" y="682040"/>
            <a:ext cx="7624011" cy="55137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5AFB74-9E0C-4078-A4E9-765E1F5A523E}"/>
              </a:ext>
            </a:extLst>
          </p:cNvPr>
          <p:cNvSpPr/>
          <p:nvPr/>
        </p:nvSpPr>
        <p:spPr>
          <a:xfrm>
            <a:off x="2372356" y="1879700"/>
            <a:ext cx="4679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time did the flight leave?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67C9E-970A-458C-86A6-ECABD415D7C1}"/>
              </a:ext>
            </a:extLst>
          </p:cNvPr>
          <p:cNvSpPr/>
          <p:nvPr/>
        </p:nvSpPr>
        <p:spPr>
          <a:xfrm>
            <a:off x="2378615" y="2905997"/>
            <a:ext cx="392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did you get to work?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C11E5-2843-464A-AD06-FEE3EAC0ECC1}"/>
              </a:ext>
            </a:extLst>
          </p:cNvPr>
          <p:cNvSpPr/>
          <p:nvPr/>
        </p:nvSpPr>
        <p:spPr>
          <a:xfrm>
            <a:off x="2372356" y="4268727"/>
            <a:ext cx="6412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Where did you go on holiday last summer?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32C1D-6803-4BA2-97A5-9C709C036868}"/>
              </a:ext>
            </a:extLst>
          </p:cNvPr>
          <p:cNvSpPr/>
          <p:nvPr/>
        </p:nvSpPr>
        <p:spPr>
          <a:xfrm>
            <a:off x="2458629" y="5678642"/>
            <a:ext cx="4506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did he pack his suitcase?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235FA5-BE98-451C-98B6-EC781581DFCD}"/>
              </a:ext>
            </a:extLst>
          </p:cNvPr>
          <p:cNvCxnSpPr>
            <a:cxnSpLocks/>
          </p:cNvCxnSpPr>
          <p:nvPr/>
        </p:nvCxnSpPr>
        <p:spPr>
          <a:xfrm>
            <a:off x="4863875" y="1911916"/>
            <a:ext cx="1406692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422503-D2F1-47D9-AB63-D4FD946F3CFD}"/>
              </a:ext>
            </a:extLst>
          </p:cNvPr>
          <p:cNvCxnSpPr>
            <a:cxnSpLocks/>
          </p:cNvCxnSpPr>
          <p:nvPr/>
        </p:nvCxnSpPr>
        <p:spPr>
          <a:xfrm>
            <a:off x="4497803" y="2912025"/>
            <a:ext cx="914400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162254-C106-4DE5-90C2-988F32E0153B}"/>
              </a:ext>
            </a:extLst>
          </p:cNvPr>
          <p:cNvCxnSpPr>
            <a:cxnSpLocks/>
          </p:cNvCxnSpPr>
          <p:nvPr/>
        </p:nvCxnSpPr>
        <p:spPr>
          <a:xfrm>
            <a:off x="5155902" y="3898780"/>
            <a:ext cx="1587798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594863-5E98-43E2-96CD-C5B8BBF48EBC}"/>
              </a:ext>
            </a:extLst>
          </p:cNvPr>
          <p:cNvCxnSpPr>
            <a:cxnSpLocks/>
          </p:cNvCxnSpPr>
          <p:nvPr/>
        </p:nvCxnSpPr>
        <p:spPr>
          <a:xfrm>
            <a:off x="5792692" y="5285091"/>
            <a:ext cx="2482628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255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4B296F-D254-4F7C-AA3C-61B1B8E10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704"/>
            <a:ext cx="6630153" cy="6384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CEDA38-4831-4618-BC74-B98B2881BAA1}"/>
              </a:ext>
            </a:extLst>
          </p:cNvPr>
          <p:cNvSpPr txBox="1"/>
          <p:nvPr/>
        </p:nvSpPr>
        <p:spPr>
          <a:xfrm>
            <a:off x="6753726" y="545432"/>
            <a:ext cx="52297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 Did she go sightseeing?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 Yes, she did.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2. Did she stay at a hotel?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  No, she didn’t.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3. Did she eat local dishes?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   Yes, she did.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4. Did she go to the cinema?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   No, she didn’t.</a:t>
            </a:r>
          </a:p>
        </p:txBody>
      </p:sp>
    </p:spTree>
    <p:extLst>
      <p:ext uri="{BB962C8B-B14F-4D97-AF65-F5344CB8AC3E}">
        <p14:creationId xmlns:p14="http://schemas.microsoft.com/office/powerpoint/2010/main" val="3893510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C030A7-E1D9-4380-8B67-28EE83505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67" y="1747724"/>
            <a:ext cx="6161171" cy="4432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62846-2CF6-422D-94FF-7B6D3D372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138" y="956808"/>
            <a:ext cx="5462820" cy="52234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161DD7-5ACE-4F43-9EA8-DE6A077363D8}"/>
              </a:ext>
            </a:extLst>
          </p:cNvPr>
          <p:cNvSpPr/>
          <p:nvPr/>
        </p:nvSpPr>
        <p:spPr>
          <a:xfrm>
            <a:off x="368968" y="677779"/>
            <a:ext cx="2037348" cy="7339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Extra-practice</a:t>
            </a:r>
          </a:p>
          <a:p>
            <a:pPr algn="ctr"/>
            <a:r>
              <a:rPr lang="en-US" b="1" dirty="0"/>
              <a:t>GB-p. 71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2A5C1-743A-4F47-A9AD-49E41ECA30BC}"/>
              </a:ext>
            </a:extLst>
          </p:cNvPr>
          <p:cNvSpPr txBox="1"/>
          <p:nvPr/>
        </p:nvSpPr>
        <p:spPr>
          <a:xfrm>
            <a:off x="3448552" y="3276126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0831B-854F-4C64-8F5C-B00985376FA3}"/>
              </a:ext>
            </a:extLst>
          </p:cNvPr>
          <p:cNvSpPr txBox="1"/>
          <p:nvPr/>
        </p:nvSpPr>
        <p:spPr>
          <a:xfrm>
            <a:off x="2758741" y="36715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left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8D9AD-227A-44B2-BD3F-7253A80DF94D}"/>
              </a:ext>
            </a:extLst>
          </p:cNvPr>
          <p:cNvSpPr txBox="1"/>
          <p:nvPr/>
        </p:nvSpPr>
        <p:spPr>
          <a:xfrm>
            <a:off x="2068930" y="4127356"/>
            <a:ext cx="275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 you see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8BE25-4A07-4C49-9D0A-BA372C40C941}"/>
              </a:ext>
            </a:extLst>
          </p:cNvPr>
          <p:cNvSpPr txBox="1"/>
          <p:nvPr/>
        </p:nvSpPr>
        <p:spPr>
          <a:xfrm>
            <a:off x="3448552" y="4861400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88181-CEEF-4F49-BC07-1D988C7AACB5}"/>
              </a:ext>
            </a:extLst>
          </p:cNvPr>
          <p:cNvSpPr txBox="1"/>
          <p:nvPr/>
        </p:nvSpPr>
        <p:spPr>
          <a:xfrm>
            <a:off x="4229345" y="5228422"/>
            <a:ext cx="234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decided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1B4B64-3F8E-4F14-B6EF-14FEBCCABC86}"/>
              </a:ext>
            </a:extLst>
          </p:cNvPr>
          <p:cNvSpPr txBox="1"/>
          <p:nvPr/>
        </p:nvSpPr>
        <p:spPr>
          <a:xfrm>
            <a:off x="8567487" y="819590"/>
            <a:ext cx="342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didn’t Will 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FB92C-0D15-4556-A04B-B15F4345AEB7}"/>
              </a:ext>
            </a:extLst>
          </p:cNvPr>
          <p:cNvSpPr txBox="1"/>
          <p:nvPr/>
        </p:nvSpPr>
        <p:spPr>
          <a:xfrm>
            <a:off x="7925552" y="1541583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5AED1F-7326-42DF-90D9-15505F874E29}"/>
              </a:ext>
            </a:extLst>
          </p:cNvPr>
          <p:cNvSpPr txBox="1"/>
          <p:nvPr/>
        </p:nvSpPr>
        <p:spPr>
          <a:xfrm>
            <a:off x="8615362" y="1898138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stayed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E900A6-3BA8-4D5D-BA35-28B2BDE00CAE}"/>
              </a:ext>
            </a:extLst>
          </p:cNvPr>
          <p:cNvSpPr txBox="1"/>
          <p:nvPr/>
        </p:nvSpPr>
        <p:spPr>
          <a:xfrm>
            <a:off x="8069684" y="2367546"/>
            <a:ext cx="258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 you cook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FE305-30CF-4C1A-9C9C-CF91FF7DFDFC}"/>
              </a:ext>
            </a:extLst>
          </p:cNvPr>
          <p:cNvSpPr txBox="1"/>
          <p:nvPr/>
        </p:nvSpPr>
        <p:spPr>
          <a:xfrm>
            <a:off x="7540544" y="3057143"/>
            <a:ext cx="2069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didn’t have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C2C8DF-00A8-4466-B4BC-2B067E10FECF}"/>
              </a:ext>
            </a:extLst>
          </p:cNvPr>
          <p:cNvSpPr txBox="1"/>
          <p:nvPr/>
        </p:nvSpPr>
        <p:spPr>
          <a:xfrm>
            <a:off x="9551922" y="3421729"/>
            <a:ext cx="258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ordered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6CF27D-A0C0-4FC6-970A-BF828A55E639}"/>
              </a:ext>
            </a:extLst>
          </p:cNvPr>
          <p:cNvSpPr txBox="1"/>
          <p:nvPr/>
        </p:nvSpPr>
        <p:spPr>
          <a:xfrm>
            <a:off x="7555916" y="4216250"/>
            <a:ext cx="2951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 you buy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BA27F1-039D-41F5-9B18-0347C2B194ED}"/>
              </a:ext>
            </a:extLst>
          </p:cNvPr>
          <p:cNvSpPr txBox="1"/>
          <p:nvPr/>
        </p:nvSpPr>
        <p:spPr>
          <a:xfrm>
            <a:off x="7933685" y="4935968"/>
            <a:ext cx="214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didn’t find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4A5BF8-F3B2-42A9-80A4-E68827274E20}"/>
              </a:ext>
            </a:extLst>
          </p:cNvPr>
          <p:cNvSpPr txBox="1"/>
          <p:nvPr/>
        </p:nvSpPr>
        <p:spPr>
          <a:xfrm>
            <a:off x="9656987" y="5290008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bought</a:t>
            </a:r>
          </a:p>
        </p:txBody>
      </p:sp>
    </p:spTree>
    <p:extLst>
      <p:ext uri="{BB962C8B-B14F-4D97-AF65-F5344CB8AC3E}">
        <p14:creationId xmlns:p14="http://schemas.microsoft.com/office/powerpoint/2010/main" val="36749322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D50F3D-FCF7-421F-9FA9-A382B6709408}"/>
              </a:ext>
            </a:extLst>
          </p:cNvPr>
          <p:cNvSpPr txBox="1"/>
          <p:nvPr/>
        </p:nvSpPr>
        <p:spPr>
          <a:xfrm>
            <a:off x="962527" y="609601"/>
            <a:ext cx="1078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Put the verbs into the correct column.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555DF-EB1A-4754-8421-462438459FF6}"/>
              </a:ext>
            </a:extLst>
          </p:cNvPr>
          <p:cNvSpPr txBox="1"/>
          <p:nvPr/>
        </p:nvSpPr>
        <p:spPr>
          <a:xfrm>
            <a:off x="1040061" y="1461265"/>
            <a:ext cx="10459453" cy="954107"/>
          </a:xfrm>
          <a:prstGeom prst="rect">
            <a:avLst/>
          </a:prstGeom>
          <a:noFill/>
          <a:ln w="28575">
            <a:solidFill>
              <a:srgbClr val="B1313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want         cook      plan       need       stop     decide      order        stay      pack         watch             wash         study           enjoy         book                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A753DC-2586-4308-A99D-EF8ADF11D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473439"/>
              </p:ext>
            </p:extLst>
          </p:nvPr>
        </p:nvGraphicFramePr>
        <p:xfrm>
          <a:off x="1117599" y="2553668"/>
          <a:ext cx="10304379" cy="3843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793">
                  <a:extLst>
                    <a:ext uri="{9D8B030D-6E8A-4147-A177-3AD203B41FA5}">
                      <a16:colId xmlns:a16="http://schemas.microsoft.com/office/drawing/2014/main" val="309488083"/>
                    </a:ext>
                  </a:extLst>
                </a:gridCol>
                <a:gridCol w="3434793">
                  <a:extLst>
                    <a:ext uri="{9D8B030D-6E8A-4147-A177-3AD203B41FA5}">
                      <a16:colId xmlns:a16="http://schemas.microsoft.com/office/drawing/2014/main" val="3411190498"/>
                    </a:ext>
                  </a:extLst>
                </a:gridCol>
                <a:gridCol w="3434793">
                  <a:extLst>
                    <a:ext uri="{9D8B030D-6E8A-4147-A177-3AD203B41FA5}">
                      <a16:colId xmlns:a16="http://schemas.microsoft.com/office/drawing/2014/main" val="3463987394"/>
                    </a:ext>
                  </a:extLst>
                </a:gridCol>
              </a:tblGrid>
              <a:tr h="73496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/id/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/d/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/t/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916901"/>
                  </a:ext>
                </a:extLst>
              </a:tr>
              <a:tr h="29029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0379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85E91E-B88E-4109-B7EE-3E52A36E7354}"/>
              </a:ext>
            </a:extLst>
          </p:cNvPr>
          <p:cNvSpPr txBox="1"/>
          <p:nvPr/>
        </p:nvSpPr>
        <p:spPr>
          <a:xfrm>
            <a:off x="1844842" y="3507775"/>
            <a:ext cx="2149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want</a:t>
            </a:r>
          </a:p>
          <a:p>
            <a:r>
              <a:rPr lang="en-US" sz="3200" dirty="0">
                <a:solidFill>
                  <a:srgbClr val="FF0000"/>
                </a:solidFill>
              </a:rPr>
              <a:t>need</a:t>
            </a:r>
          </a:p>
          <a:p>
            <a:r>
              <a:rPr lang="en-US" sz="3200" dirty="0">
                <a:solidFill>
                  <a:srgbClr val="FF0000"/>
                </a:solidFill>
              </a:rPr>
              <a:t>decide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02B13-8801-4026-96F5-BC743F984899}"/>
              </a:ext>
            </a:extLst>
          </p:cNvPr>
          <p:cNvSpPr txBox="1"/>
          <p:nvPr/>
        </p:nvSpPr>
        <p:spPr>
          <a:xfrm>
            <a:off x="5277853" y="3429000"/>
            <a:ext cx="21496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plan</a:t>
            </a:r>
          </a:p>
          <a:p>
            <a:r>
              <a:rPr lang="en-US" sz="3200" dirty="0">
                <a:solidFill>
                  <a:srgbClr val="FF0000"/>
                </a:solidFill>
              </a:rPr>
              <a:t>order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stay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study</a:t>
            </a:r>
          </a:p>
          <a:p>
            <a:r>
              <a:rPr lang="en-US" sz="3200" dirty="0">
                <a:solidFill>
                  <a:srgbClr val="FF0000"/>
                </a:solidFill>
              </a:rPr>
              <a:t>enjoy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C1244-C395-4CC1-9FF2-B35FA8915D87}"/>
              </a:ext>
            </a:extLst>
          </p:cNvPr>
          <p:cNvSpPr txBox="1"/>
          <p:nvPr/>
        </p:nvSpPr>
        <p:spPr>
          <a:xfrm>
            <a:off x="8742948" y="3307720"/>
            <a:ext cx="21496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cook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stop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pack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watch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wash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book </a:t>
            </a:r>
          </a:p>
        </p:txBody>
      </p:sp>
    </p:spTree>
    <p:extLst>
      <p:ext uri="{BB962C8B-B14F-4D97-AF65-F5344CB8AC3E}">
        <p14:creationId xmlns:p14="http://schemas.microsoft.com/office/powerpoint/2010/main" val="703671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3029" y="177496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6137" y="278578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89246" y="469235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75915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79913" y="374995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4799" y="6584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909" y="470722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29F5C3-8DC2-46EE-B086-C71E3F1C1DFB}"/>
              </a:ext>
            </a:extLst>
          </p:cNvPr>
          <p:cNvSpPr/>
          <p:nvPr/>
        </p:nvSpPr>
        <p:spPr>
          <a:xfrm>
            <a:off x="896077" y="507352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+mn-cs"/>
              </a:rPr>
              <a:t>Work in pairs.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3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BDFD0D93-656A-401E-B3A5-42C76E6C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000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604440-7434-4384-B81B-B51D8B9C2C5D}"/>
              </a:ext>
            </a:extLst>
          </p:cNvPr>
          <p:cNvSpPr txBox="1"/>
          <p:nvPr/>
        </p:nvSpPr>
        <p:spPr>
          <a:xfrm>
            <a:off x="1138988" y="1472694"/>
            <a:ext cx="10096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Take turns to ask and answer about what your friend did/didn’t do last week.</a:t>
            </a:r>
          </a:p>
        </p:txBody>
      </p:sp>
      <p:sp>
        <p:nvSpPr>
          <p:cNvPr id="6" name="Speech Bubble: Rectangle with Corners Rounded 8">
            <a:extLst>
              <a:ext uri="{FF2B5EF4-FFF2-40B4-BE49-F238E27FC236}">
                <a16:creationId xmlns:a16="http://schemas.microsoft.com/office/drawing/2014/main" id="{A171A886-80EE-473E-84CA-C85D78AB4291}"/>
              </a:ext>
            </a:extLst>
          </p:cNvPr>
          <p:cNvSpPr/>
          <p:nvPr/>
        </p:nvSpPr>
        <p:spPr>
          <a:xfrm>
            <a:off x="896077" y="3129792"/>
            <a:ext cx="3756025" cy="1055186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Did you go to the cinema last week?</a:t>
            </a:r>
          </a:p>
        </p:txBody>
      </p:sp>
      <p:sp>
        <p:nvSpPr>
          <p:cNvPr id="7" name="Speech Bubble: Rectangle with Corners Rounded 8">
            <a:extLst>
              <a:ext uri="{FF2B5EF4-FFF2-40B4-BE49-F238E27FC236}">
                <a16:creationId xmlns:a16="http://schemas.microsoft.com/office/drawing/2014/main" id="{EAF4A71C-33DC-45FA-ACA9-2A566FBF6C9B}"/>
              </a:ext>
            </a:extLst>
          </p:cNvPr>
          <p:cNvSpPr/>
          <p:nvPr/>
        </p:nvSpPr>
        <p:spPr>
          <a:xfrm>
            <a:off x="6655300" y="2958135"/>
            <a:ext cx="3756025" cy="1055186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</a:rPr>
              <a:t>No, I didn’t.</a:t>
            </a:r>
          </a:p>
        </p:txBody>
      </p:sp>
    </p:spTree>
    <p:extLst>
      <p:ext uri="{BB962C8B-B14F-4D97-AF65-F5344CB8AC3E}">
        <p14:creationId xmlns:p14="http://schemas.microsoft.com/office/powerpoint/2010/main" val="27166205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BB3A95-435C-4F93-BDCE-D93CE481046E}"/>
              </a:ext>
            </a:extLst>
          </p:cNvPr>
          <p:cNvSpPr txBox="1"/>
          <p:nvPr/>
        </p:nvSpPr>
        <p:spPr>
          <a:xfrm>
            <a:off x="697831" y="920621"/>
            <a:ext cx="107963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Give a presentation about your last holiday. Try to answer the following questions: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Where did you go?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Who did you go with?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did you go there?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did you 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did you buy and bring home?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Introduce some interesting information about that place.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did you feel?</a:t>
            </a:r>
          </a:p>
        </p:txBody>
      </p:sp>
    </p:spTree>
    <p:extLst>
      <p:ext uri="{BB962C8B-B14F-4D97-AF65-F5344CB8AC3E}">
        <p14:creationId xmlns:p14="http://schemas.microsoft.com/office/powerpoint/2010/main" val="3006866605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536713"/>
            <a:ext cx="10058400" cy="58243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7932" y="2155292"/>
            <a:ext cx="1051093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- Review the language learned in Unit 5.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</a:t>
            </a:r>
            <a:r>
              <a:rPr lang="en-US" sz="3600" dirty="0" err="1">
                <a:solidFill>
                  <a:srgbClr val="0070C0"/>
                </a:solidFill>
              </a:rPr>
              <a:t>Practise</a:t>
            </a:r>
            <a:r>
              <a:rPr lang="en-US" sz="3600">
                <a:solidFill>
                  <a:srgbClr val="0070C0"/>
                </a:solidFill>
              </a:rPr>
              <a:t> test-taking </a:t>
            </a:r>
            <a:r>
              <a:rPr lang="en-US" sz="3600" dirty="0">
                <a:solidFill>
                  <a:srgbClr val="0070C0"/>
                </a:solidFill>
              </a:rPr>
              <a:t>skills.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595" y="1394107"/>
            <a:ext cx="1187202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vocabularies and grammar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FF0000"/>
                </a:solidFill>
              </a:rPr>
              <a:t>Unit 5 Test 2</a:t>
            </a:r>
            <a:r>
              <a:rPr lang="en-US" sz="3600" i="1" dirty="0">
                <a:solidFill>
                  <a:srgbClr val="0070C0"/>
                </a:solidFill>
              </a:rPr>
              <a:t> in </a:t>
            </a:r>
            <a:r>
              <a:rPr lang="en-US" sz="3600" i="1" dirty="0" err="1">
                <a:solidFill>
                  <a:srgbClr val="FF0000"/>
                </a:solidFill>
              </a:rPr>
              <a:t>Bài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Tập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Bổ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Trợ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b="1" i="1" dirty="0">
                <a:solidFill>
                  <a:srgbClr val="FF0000"/>
                </a:solidFill>
              </a:rPr>
              <a:t>TA 6 Right on</a:t>
            </a:r>
            <a:r>
              <a:rPr lang="en-US" sz="3600" i="1" dirty="0">
                <a:solidFill>
                  <a:srgbClr val="0070C0"/>
                </a:solidFill>
              </a:rPr>
              <a:t> (pp. 46-47).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101 SB).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3703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review vocabulary and grammar in Unit 5.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40"/>
            <a:ext cx="10058400" cy="5753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5C0778-AA89-40FF-9840-6E3610D315AE}"/>
              </a:ext>
            </a:extLst>
          </p:cNvPr>
          <p:cNvSpPr/>
          <p:nvPr/>
        </p:nvSpPr>
        <p:spPr>
          <a:xfrm>
            <a:off x="497305" y="555140"/>
            <a:ext cx="11694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000" dirty="0">
                <a:solidFill>
                  <a:srgbClr val="0070C0"/>
                </a:solidFill>
              </a:rPr>
              <a:t>Choose the word whose underlined part is pronounced differently from that of the other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7DC9B-4E3A-44FD-82E8-EDFA2B0A0236}"/>
              </a:ext>
            </a:extLst>
          </p:cNvPr>
          <p:cNvSpPr txBox="1"/>
          <p:nvPr/>
        </p:nvSpPr>
        <p:spPr>
          <a:xfrm>
            <a:off x="497304" y="1474551"/>
            <a:ext cx="1169469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1. A. b</a:t>
            </a:r>
            <a:r>
              <a:rPr lang="en-US" sz="3200" u="sng" dirty="0">
                <a:solidFill>
                  <a:prstClr val="black"/>
                </a:solidFill>
              </a:rPr>
              <a:t>oa</a:t>
            </a:r>
            <a:r>
              <a:rPr lang="en-US" sz="3200" dirty="0">
                <a:solidFill>
                  <a:prstClr val="black"/>
                </a:solidFill>
              </a:rPr>
              <a:t>t	       B. r</a:t>
            </a:r>
            <a:r>
              <a:rPr lang="en-US" sz="3200" u="sng" dirty="0">
                <a:solidFill>
                  <a:prstClr val="black"/>
                </a:solidFill>
              </a:rPr>
              <a:t>oa</a:t>
            </a:r>
            <a:r>
              <a:rPr lang="en-US" sz="3200" dirty="0">
                <a:solidFill>
                  <a:prstClr val="black"/>
                </a:solidFill>
              </a:rPr>
              <a:t>d	          C. b</a:t>
            </a:r>
            <a:r>
              <a:rPr lang="en-US" sz="3200" u="sng" dirty="0">
                <a:solidFill>
                  <a:prstClr val="black"/>
                </a:solidFill>
              </a:rPr>
              <a:t>oa</a:t>
            </a:r>
            <a:r>
              <a:rPr lang="en-US" sz="3200" dirty="0">
                <a:solidFill>
                  <a:prstClr val="black"/>
                </a:solidFill>
              </a:rPr>
              <a:t>rd		     D. g</a:t>
            </a:r>
            <a:r>
              <a:rPr lang="en-US" sz="3200" u="sng" dirty="0">
                <a:solidFill>
                  <a:prstClr val="black"/>
                </a:solidFill>
              </a:rPr>
              <a:t>oa</a:t>
            </a:r>
            <a:r>
              <a:rPr lang="en-US" sz="3200" dirty="0">
                <a:solidFill>
                  <a:prstClr val="black"/>
                </a:solidFill>
              </a:rPr>
              <a:t>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  /</a:t>
            </a:r>
            <a:r>
              <a:rPr lang="en-US" sz="2800" dirty="0" err="1">
                <a:solidFill>
                  <a:srgbClr val="FF0000"/>
                </a:solidFill>
              </a:rPr>
              <a:t>bəʊt</a:t>
            </a:r>
            <a:r>
              <a:rPr lang="en-US" sz="2800" dirty="0">
                <a:solidFill>
                  <a:srgbClr val="FF0000"/>
                </a:solidFill>
              </a:rPr>
              <a:t>/            /</a:t>
            </a:r>
            <a:r>
              <a:rPr lang="en-US" sz="2800" dirty="0" err="1">
                <a:solidFill>
                  <a:srgbClr val="FF0000"/>
                </a:solidFill>
              </a:rPr>
              <a:t>rəʊd</a:t>
            </a:r>
            <a:r>
              <a:rPr lang="en-US" sz="2800" dirty="0">
                <a:solidFill>
                  <a:srgbClr val="FF0000"/>
                </a:solidFill>
              </a:rPr>
              <a:t>/                /</a:t>
            </a:r>
            <a:r>
              <a:rPr lang="en-US" sz="2800" dirty="0" err="1">
                <a:solidFill>
                  <a:srgbClr val="FF0000"/>
                </a:solidFill>
              </a:rPr>
              <a:t>bɔːd</a:t>
            </a:r>
            <a:r>
              <a:rPr lang="en-US" sz="2800" dirty="0">
                <a:solidFill>
                  <a:srgbClr val="FF0000"/>
                </a:solidFill>
              </a:rPr>
              <a:t>/                          /</a:t>
            </a:r>
            <a:r>
              <a:rPr lang="en-US" sz="2800" dirty="0" err="1">
                <a:solidFill>
                  <a:srgbClr val="FF0000"/>
                </a:solidFill>
              </a:rPr>
              <a:t>ɡəʊl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</a:p>
          <a:p>
            <a:r>
              <a:rPr lang="en-US" sz="3200" dirty="0">
                <a:solidFill>
                  <a:prstClr val="black"/>
                </a:solidFill>
              </a:rPr>
              <a:t>2. A. b</a:t>
            </a:r>
            <a:r>
              <a:rPr lang="en-US" sz="3200" u="sng" dirty="0">
                <a:solidFill>
                  <a:prstClr val="black"/>
                </a:solidFill>
              </a:rPr>
              <a:t>u</a:t>
            </a:r>
            <a:r>
              <a:rPr lang="en-US" sz="3200" dirty="0">
                <a:solidFill>
                  <a:prstClr val="black"/>
                </a:solidFill>
              </a:rPr>
              <a:t>n            B. f</a:t>
            </a:r>
            <a:r>
              <a:rPr lang="en-US" sz="3200" u="sng" dirty="0">
                <a:solidFill>
                  <a:prstClr val="black"/>
                </a:solidFill>
              </a:rPr>
              <a:t>u</a:t>
            </a:r>
            <a:r>
              <a:rPr lang="en-US" sz="3200" dirty="0">
                <a:solidFill>
                  <a:prstClr val="black"/>
                </a:solidFill>
              </a:rPr>
              <a:t>n            C. s</a:t>
            </a:r>
            <a:r>
              <a:rPr lang="en-US" sz="3200" u="sng" dirty="0">
                <a:solidFill>
                  <a:prstClr val="black"/>
                </a:solidFill>
              </a:rPr>
              <a:t>u</a:t>
            </a:r>
            <a:r>
              <a:rPr lang="en-US" sz="3200" dirty="0">
                <a:solidFill>
                  <a:prstClr val="black"/>
                </a:solidFill>
              </a:rPr>
              <a:t>n                         D. p</a:t>
            </a:r>
            <a:r>
              <a:rPr lang="en-US" sz="3200" u="sng" dirty="0">
                <a:solidFill>
                  <a:prstClr val="black"/>
                </a:solidFill>
              </a:rPr>
              <a:t>u</a:t>
            </a:r>
            <a:r>
              <a:rPr lang="en-US" sz="3200" dirty="0">
                <a:solidFill>
                  <a:prstClr val="black"/>
                </a:solidFill>
              </a:rPr>
              <a:t>t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  /</a:t>
            </a:r>
            <a:r>
              <a:rPr lang="en-US" sz="2800" dirty="0" err="1">
                <a:solidFill>
                  <a:srgbClr val="FF0000"/>
                </a:solidFill>
              </a:rPr>
              <a:t>bʌn</a:t>
            </a:r>
            <a:r>
              <a:rPr lang="en-US" sz="2800" dirty="0">
                <a:solidFill>
                  <a:srgbClr val="FF0000"/>
                </a:solidFill>
              </a:rPr>
              <a:t>/              /</a:t>
            </a:r>
            <a:r>
              <a:rPr lang="en-US" sz="2800" dirty="0" err="1">
                <a:solidFill>
                  <a:srgbClr val="FF0000"/>
                </a:solidFill>
              </a:rPr>
              <a:t>fʌn</a:t>
            </a:r>
            <a:r>
              <a:rPr lang="en-US" sz="2800" dirty="0">
                <a:solidFill>
                  <a:srgbClr val="FF0000"/>
                </a:solidFill>
              </a:rPr>
              <a:t>/                  /</a:t>
            </a:r>
            <a:r>
              <a:rPr lang="en-US" sz="2800" dirty="0" err="1">
                <a:solidFill>
                  <a:srgbClr val="FF0000"/>
                </a:solidFill>
              </a:rPr>
              <a:t>sʌn</a:t>
            </a:r>
            <a:r>
              <a:rPr lang="en-US" sz="2800" dirty="0">
                <a:solidFill>
                  <a:srgbClr val="FF0000"/>
                </a:solidFill>
              </a:rPr>
              <a:t>/                             /</a:t>
            </a:r>
            <a:r>
              <a:rPr lang="en-US" sz="2800" dirty="0" err="1">
                <a:solidFill>
                  <a:srgbClr val="FF0000"/>
                </a:solidFill>
              </a:rPr>
              <a:t>pʊt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</a:p>
          <a:p>
            <a:r>
              <a:rPr lang="en-US" sz="3200" dirty="0">
                <a:solidFill>
                  <a:prstClr val="black"/>
                </a:solidFill>
              </a:rPr>
              <a:t>3. A. </a:t>
            </a:r>
            <a:r>
              <a:rPr lang="en-US" sz="3200" u="sng" dirty="0">
                <a:solidFill>
                  <a:prstClr val="black"/>
                </a:solidFill>
              </a:rPr>
              <a:t>o</a:t>
            </a:r>
            <a:r>
              <a:rPr lang="en-US" sz="3200" dirty="0">
                <a:solidFill>
                  <a:prstClr val="black"/>
                </a:solidFill>
              </a:rPr>
              <a:t>ven          B. h</a:t>
            </a:r>
            <a:r>
              <a:rPr lang="en-US" sz="3200" u="sng" dirty="0">
                <a:solidFill>
                  <a:prstClr val="black"/>
                </a:solidFill>
              </a:rPr>
              <a:t>o</a:t>
            </a:r>
            <a:r>
              <a:rPr lang="en-US" sz="3200" dirty="0">
                <a:solidFill>
                  <a:prstClr val="black"/>
                </a:solidFill>
              </a:rPr>
              <a:t>t            C. c</a:t>
            </a:r>
            <a:r>
              <a:rPr lang="en-US" sz="3200" u="sng" dirty="0">
                <a:solidFill>
                  <a:prstClr val="black"/>
                </a:solidFill>
              </a:rPr>
              <a:t>o</a:t>
            </a:r>
            <a:r>
              <a:rPr lang="en-US" sz="3200" dirty="0">
                <a:solidFill>
                  <a:prstClr val="black"/>
                </a:solidFill>
              </a:rPr>
              <a:t>d                         D. f</a:t>
            </a:r>
            <a:r>
              <a:rPr lang="en-US" sz="3200" u="sng" dirty="0">
                <a:solidFill>
                  <a:prstClr val="black"/>
                </a:solidFill>
              </a:rPr>
              <a:t>o</a:t>
            </a:r>
            <a:r>
              <a:rPr lang="en-US" sz="3200" dirty="0">
                <a:solidFill>
                  <a:prstClr val="black"/>
                </a:solidFill>
              </a:rPr>
              <a:t>g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 /ˈ</a:t>
            </a:r>
            <a:r>
              <a:rPr lang="en-US" sz="2800" dirty="0" err="1">
                <a:solidFill>
                  <a:srgbClr val="FF0000"/>
                </a:solidFill>
              </a:rPr>
              <a:t>ʌvn</a:t>
            </a:r>
            <a:r>
              <a:rPr lang="en-US" sz="2800" dirty="0">
                <a:solidFill>
                  <a:srgbClr val="FF0000"/>
                </a:solidFill>
              </a:rPr>
              <a:t>/                /</a:t>
            </a:r>
            <a:r>
              <a:rPr lang="en-US" sz="2800" dirty="0" err="1">
                <a:solidFill>
                  <a:srgbClr val="FF0000"/>
                </a:solidFill>
              </a:rPr>
              <a:t>hɒt</a:t>
            </a:r>
            <a:r>
              <a:rPr lang="en-US" sz="2800" dirty="0">
                <a:solidFill>
                  <a:srgbClr val="FF0000"/>
                </a:solidFill>
              </a:rPr>
              <a:t>/               /</a:t>
            </a:r>
            <a:r>
              <a:rPr lang="en-US" sz="2800" dirty="0" err="1">
                <a:solidFill>
                  <a:srgbClr val="FF0000"/>
                </a:solidFill>
              </a:rPr>
              <a:t>kɒd</a:t>
            </a:r>
            <a:r>
              <a:rPr lang="en-US" sz="2800" dirty="0">
                <a:solidFill>
                  <a:srgbClr val="FF0000"/>
                </a:solidFill>
              </a:rPr>
              <a:t>/                             /</a:t>
            </a:r>
            <a:r>
              <a:rPr lang="en-US" sz="2800" dirty="0" err="1">
                <a:solidFill>
                  <a:srgbClr val="FF0000"/>
                </a:solidFill>
              </a:rPr>
              <a:t>fɒɡ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</a:p>
          <a:p>
            <a:r>
              <a:rPr lang="en-US" sz="3200" dirty="0">
                <a:solidFill>
                  <a:prstClr val="black"/>
                </a:solidFill>
              </a:rPr>
              <a:t>4. A. c</a:t>
            </a:r>
            <a:r>
              <a:rPr lang="en-US" sz="3200" u="sng" dirty="0">
                <a:solidFill>
                  <a:prstClr val="black"/>
                </a:solidFill>
              </a:rPr>
              <a:t>a</a:t>
            </a:r>
            <a:r>
              <a:rPr lang="en-US" sz="3200" dirty="0">
                <a:solidFill>
                  <a:prstClr val="black"/>
                </a:solidFill>
              </a:rPr>
              <a:t>re           B. n</a:t>
            </a:r>
            <a:r>
              <a:rPr lang="en-US" sz="3200" u="sng" dirty="0">
                <a:solidFill>
                  <a:prstClr val="black"/>
                </a:solidFill>
              </a:rPr>
              <a:t>a</a:t>
            </a:r>
            <a:r>
              <a:rPr lang="en-US" sz="3200" dirty="0">
                <a:solidFill>
                  <a:prstClr val="black"/>
                </a:solidFill>
              </a:rPr>
              <a:t>me        C. r</a:t>
            </a:r>
            <a:r>
              <a:rPr lang="en-US" sz="3200" u="sng" dirty="0">
                <a:solidFill>
                  <a:prstClr val="black"/>
                </a:solidFill>
              </a:rPr>
              <a:t>a</a:t>
            </a:r>
            <a:r>
              <a:rPr lang="en-US" sz="3200" dirty="0">
                <a:solidFill>
                  <a:prstClr val="black"/>
                </a:solidFill>
              </a:rPr>
              <a:t>re                         D. sh</a:t>
            </a:r>
            <a:r>
              <a:rPr lang="en-US" sz="3200" u="sng" dirty="0">
                <a:solidFill>
                  <a:prstClr val="black"/>
                </a:solidFill>
              </a:rPr>
              <a:t>a</a:t>
            </a:r>
            <a:r>
              <a:rPr lang="en-US" sz="3200" dirty="0">
                <a:solidFill>
                  <a:prstClr val="black"/>
                </a:solidFill>
              </a:rPr>
              <a:t>re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  /</a:t>
            </a:r>
            <a:r>
              <a:rPr lang="en-US" sz="2800" dirty="0" err="1">
                <a:solidFill>
                  <a:srgbClr val="FF0000"/>
                </a:solidFill>
              </a:rPr>
              <a:t>keə</a:t>
            </a:r>
            <a:r>
              <a:rPr lang="en-US" sz="2800" dirty="0">
                <a:solidFill>
                  <a:srgbClr val="FF0000"/>
                </a:solidFill>
              </a:rPr>
              <a:t>/              /</a:t>
            </a:r>
            <a:r>
              <a:rPr lang="en-US" sz="2800" dirty="0" err="1">
                <a:solidFill>
                  <a:srgbClr val="FF0000"/>
                </a:solidFill>
              </a:rPr>
              <a:t>neɪm</a:t>
            </a:r>
            <a:r>
              <a:rPr lang="en-US" sz="2800" dirty="0">
                <a:solidFill>
                  <a:srgbClr val="FF0000"/>
                </a:solidFill>
              </a:rPr>
              <a:t>/                 /</a:t>
            </a:r>
            <a:r>
              <a:rPr lang="en-US" sz="2800" dirty="0" err="1">
                <a:solidFill>
                  <a:srgbClr val="FF0000"/>
                </a:solidFill>
              </a:rPr>
              <a:t>reə</a:t>
            </a:r>
            <a:r>
              <a:rPr lang="en-US" sz="2800" dirty="0">
                <a:solidFill>
                  <a:srgbClr val="FF0000"/>
                </a:solidFill>
              </a:rPr>
              <a:t>/                               /</a:t>
            </a:r>
            <a:r>
              <a:rPr lang="en-US" sz="2800" dirty="0" err="1">
                <a:solidFill>
                  <a:srgbClr val="FF0000"/>
                </a:solidFill>
              </a:rPr>
              <a:t>ʃeə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</a:p>
          <a:p>
            <a:r>
              <a:rPr lang="en-US" sz="3200" dirty="0">
                <a:solidFill>
                  <a:prstClr val="black"/>
                </a:solidFill>
              </a:rPr>
              <a:t>5. A. p</a:t>
            </a:r>
            <a:r>
              <a:rPr lang="en-US" sz="3200" u="sng" dirty="0">
                <a:solidFill>
                  <a:prstClr val="black"/>
                </a:solidFill>
              </a:rPr>
              <a:t>ea</a:t>
            </a:r>
            <a:r>
              <a:rPr lang="en-US" sz="3200" dirty="0">
                <a:solidFill>
                  <a:prstClr val="black"/>
                </a:solidFill>
              </a:rPr>
              <a:t>r           B. w</a:t>
            </a:r>
            <a:r>
              <a:rPr lang="en-US" sz="3200" u="sng" dirty="0">
                <a:solidFill>
                  <a:prstClr val="black"/>
                </a:solidFill>
              </a:rPr>
              <a:t>ea</a:t>
            </a:r>
            <a:r>
              <a:rPr lang="en-US" sz="3200" dirty="0">
                <a:solidFill>
                  <a:prstClr val="black"/>
                </a:solidFill>
              </a:rPr>
              <a:t>r         C. n</a:t>
            </a:r>
            <a:r>
              <a:rPr lang="en-US" sz="3200" u="sng" dirty="0">
                <a:solidFill>
                  <a:prstClr val="black"/>
                </a:solidFill>
              </a:rPr>
              <a:t>ea</a:t>
            </a:r>
            <a:r>
              <a:rPr lang="en-US" sz="3200" dirty="0">
                <a:solidFill>
                  <a:prstClr val="black"/>
                </a:solidFill>
              </a:rPr>
              <a:t>r                        D. b</a:t>
            </a:r>
            <a:r>
              <a:rPr lang="en-US" sz="3200" u="sng" dirty="0">
                <a:solidFill>
                  <a:prstClr val="black"/>
                </a:solidFill>
              </a:rPr>
              <a:t>ea</a:t>
            </a:r>
            <a:r>
              <a:rPr lang="en-US" sz="3200" dirty="0">
                <a:solidFill>
                  <a:prstClr val="black"/>
                </a:solidFill>
              </a:rPr>
              <a:t>r 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 /</a:t>
            </a:r>
            <a:r>
              <a:rPr lang="en-US" sz="2800" dirty="0" err="1">
                <a:solidFill>
                  <a:srgbClr val="FF0000"/>
                </a:solidFill>
              </a:rPr>
              <a:t>peə</a:t>
            </a:r>
            <a:r>
              <a:rPr lang="en-US" sz="2800" dirty="0">
                <a:solidFill>
                  <a:srgbClr val="FF0000"/>
                </a:solidFill>
              </a:rPr>
              <a:t>/               /</a:t>
            </a:r>
            <a:r>
              <a:rPr lang="en-US" sz="2800" dirty="0" err="1">
                <a:solidFill>
                  <a:srgbClr val="FF0000"/>
                </a:solidFill>
              </a:rPr>
              <a:t>weə</a:t>
            </a:r>
            <a:r>
              <a:rPr lang="en-US" sz="2800" dirty="0">
                <a:solidFill>
                  <a:srgbClr val="FF0000"/>
                </a:solidFill>
              </a:rPr>
              <a:t>/               /</a:t>
            </a:r>
            <a:r>
              <a:rPr lang="en-US" sz="2800" dirty="0" err="1">
                <a:solidFill>
                  <a:srgbClr val="FF0000"/>
                </a:solidFill>
              </a:rPr>
              <a:t>nɪə</a:t>
            </a:r>
            <a:r>
              <a:rPr lang="en-US" sz="2800" dirty="0">
                <a:solidFill>
                  <a:srgbClr val="FF0000"/>
                </a:solidFill>
              </a:rPr>
              <a:t>/                                  /</a:t>
            </a:r>
            <a:r>
              <a:rPr lang="en-US" sz="2800" dirty="0" err="1">
                <a:solidFill>
                  <a:srgbClr val="FF0000"/>
                </a:solidFill>
              </a:rPr>
              <a:t>beə</a:t>
            </a:r>
            <a:r>
              <a:rPr lang="en-US" sz="2800" dirty="0">
                <a:solidFill>
                  <a:srgbClr val="FF0000"/>
                </a:solidFill>
              </a:rPr>
              <a:t>/     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8AA55A-96CB-47D0-9209-C886005F7DC8}"/>
              </a:ext>
            </a:extLst>
          </p:cNvPr>
          <p:cNvSpPr/>
          <p:nvPr/>
        </p:nvSpPr>
        <p:spPr>
          <a:xfrm>
            <a:off x="5085347" y="1570803"/>
            <a:ext cx="1716506" cy="402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7CCA1D-1641-4486-959C-EC47507D87C1}"/>
              </a:ext>
            </a:extLst>
          </p:cNvPr>
          <p:cNvSpPr/>
          <p:nvPr/>
        </p:nvSpPr>
        <p:spPr>
          <a:xfrm>
            <a:off x="8253662" y="2490214"/>
            <a:ext cx="1716506" cy="402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988889-ED7F-4346-A26E-2BD700A65D9E}"/>
              </a:ext>
            </a:extLst>
          </p:cNvPr>
          <p:cNvSpPr/>
          <p:nvPr/>
        </p:nvSpPr>
        <p:spPr>
          <a:xfrm>
            <a:off x="834189" y="3337560"/>
            <a:ext cx="1716506" cy="491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BB4E61-F09F-4E3D-AA69-A8524D177D3D}"/>
              </a:ext>
            </a:extLst>
          </p:cNvPr>
          <p:cNvSpPr/>
          <p:nvPr/>
        </p:nvSpPr>
        <p:spPr>
          <a:xfrm>
            <a:off x="3015914" y="4294950"/>
            <a:ext cx="1716506" cy="4599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D9D8CB-094D-4E93-9923-8BBF942F6D0D}"/>
              </a:ext>
            </a:extLst>
          </p:cNvPr>
          <p:cNvSpPr/>
          <p:nvPr/>
        </p:nvSpPr>
        <p:spPr>
          <a:xfrm>
            <a:off x="5085347" y="5166360"/>
            <a:ext cx="1716506" cy="488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666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465BF1-D4B6-4BC3-BCF4-0156575EB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84" y="834439"/>
            <a:ext cx="8774531" cy="458389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89C5C8-CCFB-4460-AD1D-C87D1D1F2AE1}"/>
              </a:ext>
            </a:extLst>
          </p:cNvPr>
          <p:cNvCxnSpPr>
            <a:cxnSpLocks/>
          </p:cNvCxnSpPr>
          <p:nvPr/>
        </p:nvCxnSpPr>
        <p:spPr>
          <a:xfrm>
            <a:off x="2477302" y="4546934"/>
            <a:ext cx="894548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3D94F1-0988-44FD-B9FC-26C0265F5979}"/>
              </a:ext>
            </a:extLst>
          </p:cNvPr>
          <p:cNvCxnSpPr>
            <a:cxnSpLocks/>
          </p:cNvCxnSpPr>
          <p:nvPr/>
        </p:nvCxnSpPr>
        <p:spPr>
          <a:xfrm>
            <a:off x="3745831" y="5015564"/>
            <a:ext cx="489285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888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43489A-D202-4BA9-BA4B-81F0829B11CA}"/>
              </a:ext>
            </a:extLst>
          </p:cNvPr>
          <p:cNvSpPr/>
          <p:nvPr/>
        </p:nvSpPr>
        <p:spPr>
          <a:xfrm>
            <a:off x="1283368" y="1603756"/>
            <a:ext cx="10250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 elephant has got a long </a:t>
            </a:r>
            <a:r>
              <a:rPr lang="en-US" sz="4000" b="1" dirty="0"/>
              <a:t>trunk/mane</a:t>
            </a:r>
            <a:r>
              <a:rPr lang="en-US" sz="4000" dirty="0"/>
              <a:t>.</a:t>
            </a:r>
          </a:p>
          <a:p>
            <a:r>
              <a:rPr lang="en-US" sz="4000" dirty="0"/>
              <a:t>It’s got a big </a:t>
            </a:r>
            <a:r>
              <a:rPr lang="en-US" sz="4000" b="1" dirty="0"/>
              <a:t>beak/body</a:t>
            </a:r>
            <a:r>
              <a:rPr lang="en-US" sz="4000" dirty="0"/>
              <a:t>, too!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407892-58DA-4113-A5D3-7BDDBA5441D5}"/>
              </a:ext>
            </a:extLst>
          </p:cNvPr>
          <p:cNvSpPr/>
          <p:nvPr/>
        </p:nvSpPr>
        <p:spPr>
          <a:xfrm>
            <a:off x="705852" y="603267"/>
            <a:ext cx="9031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Choose the correct answer.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3A8ED4-90F0-4B07-AAE5-2FEF8A5E14C1}"/>
              </a:ext>
            </a:extLst>
          </p:cNvPr>
          <p:cNvCxnSpPr/>
          <p:nvPr/>
        </p:nvCxnSpPr>
        <p:spPr>
          <a:xfrm>
            <a:off x="7225766" y="2243488"/>
            <a:ext cx="1074821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54275B-5162-4A71-B04D-71BD8C4ABA03}"/>
              </a:ext>
            </a:extLst>
          </p:cNvPr>
          <p:cNvCxnSpPr/>
          <p:nvPr/>
        </p:nvCxnSpPr>
        <p:spPr>
          <a:xfrm>
            <a:off x="5149515" y="2863026"/>
            <a:ext cx="1074821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6529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43489A-D202-4BA9-BA4B-81F0829B11CA}"/>
              </a:ext>
            </a:extLst>
          </p:cNvPr>
          <p:cNvSpPr/>
          <p:nvPr/>
        </p:nvSpPr>
        <p:spPr>
          <a:xfrm>
            <a:off x="1379621" y="1568132"/>
            <a:ext cx="10250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 parrot has got </a:t>
            </a:r>
            <a:r>
              <a:rPr lang="en-US" sz="4000" b="1" dirty="0"/>
              <a:t>a long neck/long wings</a:t>
            </a:r>
            <a:r>
              <a:rPr lang="en-US" sz="4000" dirty="0"/>
              <a:t>.</a:t>
            </a:r>
          </a:p>
          <a:p>
            <a:r>
              <a:rPr lang="en-US" sz="4000" dirty="0"/>
              <a:t>It’s got a sharp </a:t>
            </a:r>
            <a:r>
              <a:rPr lang="en-US" sz="4000" b="1" dirty="0"/>
              <a:t>beak/body</a:t>
            </a:r>
            <a:r>
              <a:rPr lang="en-US" sz="4000" dirty="0"/>
              <a:t>, too!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407892-58DA-4113-A5D3-7BDDBA5441D5}"/>
              </a:ext>
            </a:extLst>
          </p:cNvPr>
          <p:cNvSpPr/>
          <p:nvPr/>
        </p:nvSpPr>
        <p:spPr>
          <a:xfrm>
            <a:off x="705852" y="603267"/>
            <a:ext cx="9031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Choose the correct answer.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3A8ED4-90F0-4B07-AAE5-2FEF8A5E14C1}"/>
              </a:ext>
            </a:extLst>
          </p:cNvPr>
          <p:cNvCxnSpPr>
            <a:cxnSpLocks/>
          </p:cNvCxnSpPr>
          <p:nvPr/>
        </p:nvCxnSpPr>
        <p:spPr>
          <a:xfrm>
            <a:off x="7967914" y="2184132"/>
            <a:ext cx="2273366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54275B-5162-4A71-B04D-71BD8C4ABA03}"/>
              </a:ext>
            </a:extLst>
          </p:cNvPr>
          <p:cNvCxnSpPr/>
          <p:nvPr/>
        </p:nvCxnSpPr>
        <p:spPr>
          <a:xfrm>
            <a:off x="4553751" y="2827184"/>
            <a:ext cx="1074821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823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671</Words>
  <Application>Microsoft Office PowerPoint</Application>
  <PresentationFormat>Widescreen</PresentationFormat>
  <Paragraphs>137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88</cp:revision>
  <dcterms:created xsi:type="dcterms:W3CDTF">2021-09-24T06:18:33Z</dcterms:created>
  <dcterms:modified xsi:type="dcterms:W3CDTF">2023-08-03T05:02:24Z</dcterms:modified>
</cp:coreProperties>
</file>