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18"/>
  </p:notesMasterIdLst>
  <p:sldIdLst>
    <p:sldId id="1323" r:id="rId2"/>
    <p:sldId id="1309" r:id="rId3"/>
    <p:sldId id="1165" r:id="rId4"/>
    <p:sldId id="948" r:id="rId5"/>
    <p:sldId id="1310" r:id="rId6"/>
    <p:sldId id="1276" r:id="rId7"/>
    <p:sldId id="1311" r:id="rId8"/>
    <p:sldId id="1312" r:id="rId9"/>
    <p:sldId id="1313" r:id="rId10"/>
    <p:sldId id="1314" r:id="rId11"/>
    <p:sldId id="1317" r:id="rId12"/>
    <p:sldId id="1318" r:id="rId13"/>
    <p:sldId id="1319" r:id="rId14"/>
    <p:sldId id="1320" r:id="rId15"/>
    <p:sldId id="1321" r:id="rId16"/>
    <p:sldId id="1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2109" autoAdjust="0"/>
  </p:normalViewPr>
  <p:slideViewPr>
    <p:cSldViewPr>
      <p:cViewPr>
        <p:scale>
          <a:sx n="75" d="100"/>
          <a:sy n="75" d="100"/>
        </p:scale>
        <p:origin x="-522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51B6A-88F5-4A0A-8784-CC211F7B3F52}" type="slidenum">
              <a:rPr lang="vi-VN" altLang="vi-VN" sz="1200">
                <a:cs typeface="Arial" panose="020B0604020202020204" pitchFamily="34" charset="0"/>
              </a:rPr>
              <a:pPr/>
              <a:t>1</a:t>
            </a:fld>
            <a:endParaRPr lang="vi-VN" altLang="vi-VN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4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6.wdp"/><Relationship Id="rId4" Type="http://schemas.openxmlformats.org/officeDocument/2006/relationships/image" Target="../media/image46.png"/><Relationship Id="rId9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8.png"/><Relationship Id="rId7" Type="http://schemas.openxmlformats.org/officeDocument/2006/relationships/image" Target="../media/image3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microsoft.com/office/2007/relationships/hdphoto" Target="../media/hdphoto11.wdp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9.png"/><Relationship Id="rId7" Type="http://schemas.openxmlformats.org/officeDocument/2006/relationships/image" Target="../media/image5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1.png"/><Relationship Id="rId7" Type="http://schemas.openxmlformats.org/officeDocument/2006/relationships/image" Target="../media/image2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microsoft.com/office/2007/relationships/hdphoto" Target="../media/hdphoto3.wdp"/><Relationship Id="rId7" Type="http://schemas.openxmlformats.org/officeDocument/2006/relationships/image" Target="../media/image2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5636" y="400870"/>
            <a:ext cx="12192000" cy="1400175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GD – ĐT QUẢNG NAM</a:t>
            </a:r>
            <a:b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PHAN </a:t>
            </a:r>
            <a:r>
              <a:rPr lang="en-US" altLang="vi-VN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TRINH</a:t>
            </a:r>
          </a:p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VẬT LÍ</a:t>
            </a:r>
            <a:endParaRPr lang="vi-VN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430185" y="1936750"/>
            <a:ext cx="3266015" cy="2863850"/>
            <a:chOff x="1392" y="2112"/>
            <a:chExt cx="1344" cy="1344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1392" y="2112"/>
              <a:ext cx="1344" cy="13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6153" name="WordArt 6"/>
            <p:cNvSpPr>
              <a:spLocks noChangeArrowheads="1" noChangeShapeType="1" noTextEdit="1"/>
            </p:cNvSpPr>
            <p:nvPr/>
          </p:nvSpPr>
          <p:spPr bwMode="auto">
            <a:xfrm rot="20072678">
              <a:off x="1491" y="2214"/>
              <a:ext cx="1113" cy="1171"/>
            </a:xfrm>
            <a:prstGeom prst="rect">
              <a:avLst/>
            </a:prstGeom>
          </p:spPr>
          <p:txBody>
            <a:bodyPr spcFirstLastPara="1" wrap="none" fromWordArt="1">
              <a:prstTxWarp prst="textCircle">
                <a:avLst>
                  <a:gd name="adj" fmla="val 10861266"/>
                </a:avLst>
              </a:prstTxWarp>
            </a:bodyPr>
            <a:lstStyle/>
            <a:p>
              <a:pPr algn="ctr"/>
              <a:r>
                <a:rPr lang="pt-BR" sz="3200" kern="10">
                  <a:ln w="63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R Ư Ờ N G  T H P T  P H A N  C H Â U  T R I N H  -  Q U Ả N G  N A M                                                            </a:t>
              </a:r>
              <a:endParaRPr lang="en-US" sz="32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20" y="2437"/>
              <a:ext cx="1100" cy="928"/>
            </a:xfrm>
            <a:prstGeom prst="rect">
              <a:avLst/>
            </a:prstGeom>
          </p:spPr>
          <p:txBody>
            <a:bodyPr spcFirstLastPara="1"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n-US" sz="3200" kern="10" spc="64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endParaRPr lang="en-US" sz="3200" kern="10" spc="64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en-US" sz="3200" kern="10" spc="64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Times New Roman" panose="02020603050405020304" pitchFamily="18" charset="0"/>
                </a:rPr>
                <a:t>                      T Ổ  V Ậ T  L Í                    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613" y="3148"/>
              <a:ext cx="67" cy="9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6" name="Oval 9"/>
            <p:cNvSpPr>
              <a:spLocks noChangeArrowheads="1"/>
            </p:cNvSpPr>
            <p:nvPr/>
          </p:nvSpPr>
          <p:spPr bwMode="auto">
            <a:xfrm>
              <a:off x="1577" y="2299"/>
              <a:ext cx="972" cy="986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484" y="3100"/>
              <a:ext cx="65" cy="9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678" y="2582"/>
              <a:ext cx="821" cy="4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VL</a:t>
              </a:r>
            </a:p>
          </p:txBody>
        </p:sp>
        <p:pic>
          <p:nvPicPr>
            <p:cNvPr id="6159" name="Picture 12" descr="ATOM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2321"/>
              <a:ext cx="80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60941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5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964898" y="1291259"/>
            <a:ext cx="1016030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Xét trường hợp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vật đứng yên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dưới tác dụng của nhiều lực. </a:t>
            </a: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Khi đó tổng hợp các lực tác dụng lên vật bằng 0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Các lực tác dụng lên vật là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các lực cân bằng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và vật ở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trạng thái cân bằng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Các lực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AB8CA44-D416-5B39-A166-E2DF71DA4774}"/>
              </a:ext>
            </a:extLst>
          </p:cNvPr>
          <p:cNvGrpSpPr/>
          <p:nvPr/>
        </p:nvGrpSpPr>
        <p:grpSpPr>
          <a:xfrm>
            <a:off x="2971800" y="3064103"/>
            <a:ext cx="5381062" cy="890097"/>
            <a:chOff x="2971800" y="2643692"/>
            <a:chExt cx="5381062" cy="890097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="" xmlns:a16="http://schemas.microsoft.com/office/drawing/2014/main" id="{D83FF970-6EC2-C71A-735A-262F24285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43692"/>
              <a:ext cx="5381062" cy="89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4">
                  <a:extLst>
                    <a:ext uri="{FF2B5EF4-FFF2-40B4-BE49-F238E27FC236}">
                      <a16:creationId xmlns="" xmlns:a16="http://schemas.microsoft.com/office/drawing/2014/main" id="{32444E98-BA98-3D8F-F3BA-ED0CA9EE4460}"/>
                    </a:ext>
                  </a:extLst>
                </p:cNvPr>
                <p:cNvSpPr txBox="1"/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 dirty="0"/>
                    <a:t> +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3000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id="{32444E98-BA98-3D8F-F3BA-ED0CA9EE4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blipFill>
                  <a:blip r:embed="rId6"/>
                  <a:stretch>
                    <a:fillRect b="-42424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6EEB1A9-2DBF-21E3-EAA3-E5FD86B26666}"/>
              </a:ext>
            </a:extLst>
          </p:cNvPr>
          <p:cNvGrpSpPr/>
          <p:nvPr/>
        </p:nvGrpSpPr>
        <p:grpSpPr>
          <a:xfrm>
            <a:off x="754970" y="4166058"/>
            <a:ext cx="9186703" cy="2599075"/>
            <a:chOff x="754970" y="4166058"/>
            <a:chExt cx="9186703" cy="2599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3C5C4186-1B81-E63F-A5D8-41FF8B639B40}"/>
                    </a:ext>
                  </a:extLst>
                </p:cNvPr>
                <p:cNvSpPr txBox="1"/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Hai lực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a14:m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cân bằng nhau</a:t>
                  </a:r>
                  <a:endParaRPr lang="en-US" sz="25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5C4186-1B81-E63F-A5D8-41FF8B639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blipFill>
                  <a:blip r:embed="rId7"/>
                  <a:stretch>
                    <a:fillRect t="-2326" b="-25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8F5C7D52-8B1F-A12F-6A5E-D8B88160D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5345" y="4369237"/>
              <a:ext cx="1690859" cy="115485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886CBAF-8B6F-44DA-0AA6-FB34F24CFC04}"/>
                </a:ext>
              </a:extLst>
            </p:cNvPr>
            <p:cNvSpPr/>
            <p:nvPr/>
          </p:nvSpPr>
          <p:spPr bwMode="auto">
            <a:xfrm>
              <a:off x="1495298" y="5468947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B814C6F2-7C7A-39F7-0A12-7F83A777BC4F}"/>
                    </a:ext>
                  </a:extLst>
                </p:cNvPr>
                <p:cNvSpPr txBox="1"/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814C6F2-7C7A-39F7-0A12-7F83A777B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>
                  <a:extLst>
                    <a:ext uri="{FF2B5EF4-FFF2-40B4-BE49-F238E27FC236}">
                      <a16:creationId xmlns="" xmlns:a16="http://schemas.microsoft.com/office/drawing/2014/main" id="{4343CD48-310E-7D83-1BF7-2C615FF1BA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 Box 21">
                  <a:extLst>
                    <a:ext uri="{FF2B5EF4-FFF2-40B4-BE49-F238E27FC236}">
                      <a16:creationId xmlns:a16="http://schemas.microsoft.com/office/drawing/2014/main" id="{4343CD48-310E-7D83-1BF7-2C615FF1B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C2FEF258-7981-B583-FC50-F94B1E18D300}"/>
                </a:ext>
              </a:extLst>
            </p:cNvPr>
            <p:cNvGrpSpPr/>
            <p:nvPr/>
          </p:nvGrpSpPr>
          <p:grpSpPr>
            <a:xfrm>
              <a:off x="3502124" y="4879801"/>
              <a:ext cx="1069876" cy="75564"/>
              <a:chOff x="9144000" y="4795707"/>
              <a:chExt cx="1069876" cy="7556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="" xmlns:a16="http://schemas.microsoft.com/office/drawing/2014/main" id="{FE3657F1-F47E-2EFA-875D-770F7BBB6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061994" cy="859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A6FB7445-690B-5F21-F016-D90685B9CA19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F5D5187E-B9DF-3972-6237-7A74AF2F9DDB}"/>
                </a:ext>
              </a:extLst>
            </p:cNvPr>
            <p:cNvGrpSpPr/>
            <p:nvPr/>
          </p:nvGrpSpPr>
          <p:grpSpPr>
            <a:xfrm rot="10800000">
              <a:off x="1108951" y="4874966"/>
              <a:ext cx="914400" cy="75564"/>
              <a:chOff x="9144000" y="4795707"/>
              <a:chExt cx="914400" cy="75564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="" xmlns:a16="http://schemas.microsoft.com/office/drawing/2014/main" id="{701CBE5F-BB56-1FFF-1AD8-FA0446CC8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16B9509C-300F-4DE5-3693-2378C7FEE815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1D93231-59D3-FE9A-CC63-614ECBB732C7}"/>
                </a:ext>
              </a:extLst>
            </p:cNvPr>
            <p:cNvSpPr txBox="1"/>
            <p:nvPr/>
          </p:nvSpPr>
          <p:spPr>
            <a:xfrm>
              <a:off x="6748105" y="514800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BE7BE3AF-B603-7DAA-F46B-DEAF6583E44E}"/>
                </a:ext>
              </a:extLst>
            </p:cNvPr>
            <p:cNvSpPr/>
            <p:nvPr/>
          </p:nvSpPr>
          <p:spPr>
            <a:xfrm>
              <a:off x="7467600" y="4721594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8F102840-1B60-62AB-C5AF-F9F77711A842}"/>
                </a:ext>
              </a:extLst>
            </p:cNvPr>
            <p:cNvGrpSpPr/>
            <p:nvPr/>
          </p:nvGrpSpPr>
          <p:grpSpPr>
            <a:xfrm>
              <a:off x="8639495" y="4926180"/>
              <a:ext cx="934143" cy="151764"/>
              <a:chOff x="9144000" y="4757607"/>
              <a:chExt cx="934143" cy="151764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="" xmlns:a16="http://schemas.microsoft.com/office/drawing/2014/main" id="{412A2682-8EC9-3217-796E-791B41574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26261" cy="67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574185BF-469B-06B7-3F64-EE66CAACC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F655C12-72F5-F786-6658-33849D0C8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AFB2106F-34C0-D2F9-A160-252F571F4DBB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07215618-EC65-BF3D-E299-25B73D0515C1}"/>
                </a:ext>
              </a:extLst>
            </p:cNvPr>
            <p:cNvGrpSpPr/>
            <p:nvPr/>
          </p:nvGrpSpPr>
          <p:grpSpPr>
            <a:xfrm rot="10800000">
              <a:off x="6591764" y="4978408"/>
              <a:ext cx="914400" cy="151764"/>
              <a:chOff x="9144000" y="4757607"/>
              <a:chExt cx="914400" cy="151764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="" xmlns:a16="http://schemas.microsoft.com/office/drawing/2014/main" id="{E954D0DA-F30F-E909-D428-A14D12FD7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4E893D27-E4A0-1E92-E162-83DD55803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DFC5A713-B523-7F58-3819-B41A58E9A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BAEB9D50-5329-4489-E5F7-7212F7A55D9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FA743E66-4141-810F-7E50-AA140E034CBC}"/>
                    </a:ext>
                  </a:extLst>
                </p:cNvPr>
                <p:cNvSpPr txBox="1"/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743E66-4141-810F-7E50-AA140E034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>
                  <a:extLst>
                    <a:ext uri="{FF2B5EF4-FFF2-40B4-BE49-F238E27FC236}">
                      <a16:creationId xmlns="" xmlns:a16="http://schemas.microsoft.com/office/drawing/2014/main" id="{C13C1EAA-B868-5CF2-67AB-5454CD804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13C1EAA-B868-5CF2-67AB-5454CD804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E8F287C-AD8D-5039-A64D-1DF242D191B7}"/>
                </a:ext>
              </a:extLst>
            </p:cNvPr>
            <p:cNvSpPr txBox="1"/>
            <p:nvPr/>
          </p:nvSpPr>
          <p:spPr>
            <a:xfrm>
              <a:off x="8886259" y="517075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E6F7719-15D6-52BC-4EF4-3C486C5F2F40}"/>
                </a:ext>
              </a:extLst>
            </p:cNvPr>
            <p:cNvSpPr txBox="1"/>
            <p:nvPr/>
          </p:nvSpPr>
          <p:spPr>
            <a:xfrm>
              <a:off x="1241583" y="432827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74AE32E-4BD2-056C-1BE1-96370877BD64}"/>
                </a:ext>
              </a:extLst>
            </p:cNvPr>
            <p:cNvSpPr txBox="1"/>
            <p:nvPr/>
          </p:nvSpPr>
          <p:spPr>
            <a:xfrm>
              <a:off x="3720749" y="440095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77" y="721783"/>
            <a:ext cx="798247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quyển sách đang nằm yên trên mặt bàn.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quyển sách?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lực này có cân bằng không? Vì sao?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10" name="Picture 9" descr="A picture containing furniture, table&#10;&#10;Description automatically generated">
            <a:extLst>
              <a:ext uri="{FF2B5EF4-FFF2-40B4-BE49-F238E27FC236}">
                <a16:creationId xmlns="" xmlns:a16="http://schemas.microsoft.com/office/drawing/2014/main" id="{5C2D976D-5A3C-1CBC-B1E6-FD7A8F984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14" r="9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3276600"/>
            <a:ext cx="4908900" cy="303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4577A90-0C01-E66B-C9D8-46D3592411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568" r="91700">
                        <a14:foregroundMark x1="8701" y1="56111" x2="8701" y2="56111"/>
                        <a14:foregroundMark x1="91031" y1="74167" x2="91031" y2="74167"/>
                        <a14:foregroundMark x1="91700" y1="42500" x2="9170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337" y="2828991"/>
            <a:ext cx="1905000" cy="91807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35727E3-191F-3D10-5E67-0BE61048A66D}"/>
              </a:ext>
            </a:extLst>
          </p:cNvPr>
          <p:cNvCxnSpPr>
            <a:cxnSpLocks/>
          </p:cNvCxnSpPr>
          <p:nvPr/>
        </p:nvCxnSpPr>
        <p:spPr>
          <a:xfrm flipV="1">
            <a:off x="5728325" y="2757649"/>
            <a:ext cx="0" cy="7478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8CCB464-E3C1-E57E-8C0F-57C28AC16D67}"/>
                  </a:ext>
                </a:extLst>
              </p:cNvPr>
              <p:cNvSpPr txBox="1"/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CCB464-E3C1-E57E-8C0F-57C28AC1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5F7F56D-401C-B584-451D-838308675746}"/>
              </a:ext>
            </a:extLst>
          </p:cNvPr>
          <p:cNvCxnSpPr>
            <a:cxnSpLocks/>
          </p:cNvCxnSpPr>
          <p:nvPr/>
        </p:nvCxnSpPr>
        <p:spPr>
          <a:xfrm>
            <a:off x="5624535" y="3361724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ADF24424-FC2C-27CE-699F-17D5087368E5}"/>
                  </a:ext>
                </a:extLst>
              </p:cNvPr>
              <p:cNvSpPr txBox="1"/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F24424-FC2C-27CE-699F-17D50873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3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7" y="1311608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Khi hợp lực của các lực khác 0 thì các lực này không cân bằng.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Các lực không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814B7E-A3F5-09FC-F95F-B8CC03829031}"/>
              </a:ext>
            </a:extLst>
          </p:cNvPr>
          <p:cNvSpPr txBox="1"/>
          <p:nvPr/>
        </p:nvSpPr>
        <p:spPr>
          <a:xfrm>
            <a:off x="568896" y="2599167"/>
            <a:ext cx="8628970" cy="8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 Một ô tô chịu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400 N hướng về phía trước và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300 N hướng về phía sau. </a:t>
            </a:r>
            <a:endParaRPr lang="en-US" sz="2500" i="1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FDC659E-5970-E428-E6DC-3A907234391D}"/>
              </a:ext>
            </a:extLst>
          </p:cNvPr>
          <p:cNvSpPr txBox="1"/>
          <p:nvPr/>
        </p:nvSpPr>
        <p:spPr>
          <a:xfrm>
            <a:off x="1867980" y="5833927"/>
            <a:ext cx="78090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 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/>
          </a:p>
        </p:txBody>
      </p:sp>
      <p:pic>
        <p:nvPicPr>
          <p:cNvPr id="38" name="Picture 37" descr="A picture containing car, projector&#10;&#10;Description automatically generated">
            <a:extLst>
              <a:ext uri="{FF2B5EF4-FFF2-40B4-BE49-F238E27FC236}">
                <a16:creationId xmlns="" xmlns:a16="http://schemas.microsoft.com/office/drawing/2014/main" id="{BF3DDD1F-759A-A5D9-5298-DB47B09390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010" r="95159">
                        <a14:foregroundMark x1="6177" y1="64957" x2="6678" y2="65385"/>
                        <a14:foregroundMark x1="18531" y1="40171" x2="18531" y2="40171"/>
                        <a14:foregroundMark x1="35726" y1="23932" x2="35726" y2="23932"/>
                        <a14:foregroundMark x1="39399" y1="17949" x2="39399" y2="17949"/>
                        <a14:foregroundMark x1="46578" y1="12821" x2="46578" y2="12821"/>
                        <a14:foregroundMark x1="59766" y1="10684" x2="59766" y2="10684"/>
                        <a14:foregroundMark x1="67947" y1="8547" x2="67947" y2="8547"/>
                        <a14:foregroundMark x1="72454" y1="9402" x2="72454" y2="9402"/>
                        <a14:foregroundMark x1="68280" y1="12393" x2="68280" y2="12393"/>
                        <a14:foregroundMark x1="64274" y1="10256" x2="63773" y2="10256"/>
                        <a14:foregroundMark x1="58598" y1="10256" x2="58598" y2="10256"/>
                        <a14:foregroundMark x1="54090" y1="11111" x2="54090" y2="11111"/>
                        <a14:foregroundMark x1="50083" y1="9402" x2="50083" y2="9402"/>
                        <a14:foregroundMark x1="44908" y1="12393" x2="44908" y2="12393"/>
                        <a14:foregroundMark x1="43072" y1="15385" x2="43072" y2="15385"/>
                        <a14:foregroundMark x1="91653" y1="50855" x2="91653" y2="50855"/>
                        <a14:foregroundMark x1="95326" y1="64530" x2="95326" y2="64530"/>
                        <a14:foregroundMark x1="56928" y1="11966" x2="56928" y2="11966"/>
                        <a14:foregroundMark x1="17362" y1="38889" x2="17362" y2="38889"/>
                        <a14:foregroundMark x1="13689" y1="40598" x2="13689" y2="40598"/>
                        <a14:foregroundMark x1="11519" y1="43162" x2="11519" y2="43162"/>
                        <a14:foregroundMark x1="10184" y1="43162" x2="10184" y2="43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82352" y="3429000"/>
            <a:ext cx="5991720" cy="222758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2D6D538-C1A4-787E-EDD9-4211DA4E8EA6}"/>
              </a:ext>
            </a:extLst>
          </p:cNvPr>
          <p:cNvGrpSpPr/>
          <p:nvPr/>
        </p:nvGrpSpPr>
        <p:grpSpPr>
          <a:xfrm>
            <a:off x="4923351" y="3946481"/>
            <a:ext cx="4292159" cy="635651"/>
            <a:chOff x="4923351" y="3946481"/>
            <a:chExt cx="4292159" cy="63565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40419F9A-2B35-E06B-0A8A-27EE5512C23E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F265990D-7AE1-BF27-63F0-BFFCA6AA592E}"/>
                    </a:ext>
                  </a:extLst>
                </p:cNvPr>
                <p:cNvSpPr txBox="1"/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5990D-7AE1-BF27-63F0-BFFCA6AA5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24D8D1C4-E84E-0B86-B616-623A649A1784}"/>
              </a:ext>
            </a:extLst>
          </p:cNvPr>
          <p:cNvGrpSpPr/>
          <p:nvPr/>
        </p:nvGrpSpPr>
        <p:grpSpPr>
          <a:xfrm>
            <a:off x="2133600" y="3674238"/>
            <a:ext cx="2859371" cy="937914"/>
            <a:chOff x="2133600" y="3674238"/>
            <a:chExt cx="2859371" cy="93791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BB4AE498-3A68-42EA-C3E1-9AA9A790C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2352" y="4556584"/>
              <a:ext cx="2340999" cy="158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C96B5B92-5CA9-ED9B-43A6-772C6A24BB7F}"/>
                    </a:ext>
                  </a:extLst>
                </p:cNvPr>
                <p:cNvSpPr txBox="1"/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6B5B92-5CA9-ED9B-43A6-772C6A24B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A715A046-D4BC-C59F-95DB-A4A830C05D03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2D76EFE-38A9-9A8B-3F47-05A90D278AF5}"/>
              </a:ext>
            </a:extLst>
          </p:cNvPr>
          <p:cNvGrpSpPr/>
          <p:nvPr/>
        </p:nvGrpSpPr>
        <p:grpSpPr>
          <a:xfrm>
            <a:off x="4883381" y="3709051"/>
            <a:ext cx="2086722" cy="801372"/>
            <a:chOff x="4883381" y="3709051"/>
            <a:chExt cx="2086722" cy="80137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303779A4-BA4C-6165-E298-09333D62EAF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452247"/>
              <a:ext cx="154607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9D4D691E-D712-C9B0-D4B2-54B3AFBB704E}"/>
                    </a:ext>
                  </a:extLst>
                </p:cNvPr>
                <p:cNvSpPr txBox="1"/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4D691E-D712-C9B0-D4B2-54B3AFBB7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F8A7D30E-73D7-41A6-5300-7CECF54997CE}"/>
                </a:ext>
              </a:extLst>
            </p:cNvPr>
            <p:cNvSpPr/>
            <p:nvPr/>
          </p:nvSpPr>
          <p:spPr>
            <a:xfrm>
              <a:off x="4883381" y="4394071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6EBAC82-9832-FDEB-0FC5-5D6475ACDFFB}"/>
              </a:ext>
            </a:extLst>
          </p:cNvPr>
          <p:cNvSpPr txBox="1"/>
          <p:nvPr/>
        </p:nvSpPr>
        <p:spPr>
          <a:xfrm>
            <a:off x="741612" y="182715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Hợp lực hay các lực không cân bằng này làm thay đổi vận tốc của vật</a:t>
            </a:r>
          </a:p>
        </p:txBody>
      </p:sp>
    </p:spTree>
    <p:extLst>
      <p:ext uri="{BB962C8B-B14F-4D97-AF65-F5344CB8AC3E}">
        <p14:creationId xmlns:p14="http://schemas.microsoft.com/office/powerpoint/2010/main" val="5783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4" y="658855"/>
            <a:ext cx="10504636" cy="135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mỗi cặp tình huống ở Hình.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 huống nào có hợp lực khác 0?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 tả sự thay đổi vận tốc (độ lớn, hướng) của mỗi vật (nếu có).</a:t>
            </a:r>
            <a:endParaRPr lang="en-US" sz="26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39DE41-6196-D3B0-BCF2-9CFAB0010065}"/>
              </a:ext>
            </a:extLst>
          </p:cNvPr>
          <p:cNvGrpSpPr/>
          <p:nvPr/>
        </p:nvGrpSpPr>
        <p:grpSpPr>
          <a:xfrm>
            <a:off x="321655" y="3562847"/>
            <a:ext cx="2691046" cy="2867373"/>
            <a:chOff x="321655" y="3562847"/>
            <a:chExt cx="2691046" cy="2867373"/>
          </a:xfrm>
        </p:grpSpPr>
        <p:pic>
          <p:nvPicPr>
            <p:cNvPr id="4" name="Picture 3" descr="A picture containing furniture, table, wooden, seat&#10;&#10;Description automatically generated">
              <a:extLst>
                <a:ext uri="{FF2B5EF4-FFF2-40B4-BE49-F238E27FC236}">
                  <a16:creationId xmlns="" xmlns:a16="http://schemas.microsoft.com/office/drawing/2014/main" id="{4890ECC0-1C55-F1A8-D902-CA720C76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55" y="3617388"/>
              <a:ext cx="2691046" cy="1750642"/>
            </a:xfrm>
            <a:prstGeom prst="rect">
              <a:avLst/>
            </a:prstGeom>
          </p:spPr>
        </p:pic>
        <p:pic>
          <p:nvPicPr>
            <p:cNvPr id="6" name="Picture 5" descr="A close-up of a pencil&#10;&#10;Description automatically generated with medium confidence">
              <a:extLst>
                <a:ext uri="{FF2B5EF4-FFF2-40B4-BE49-F238E27FC236}">
                  <a16:creationId xmlns="" xmlns:a16="http://schemas.microsoft.com/office/drawing/2014/main" id="{DD4CA6B9-04EB-A007-906D-815E6F6D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697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8456" y="3562847"/>
              <a:ext cx="533400" cy="28314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E179B9E-285E-5256-FEA5-B7F6542747A0}"/>
                </a:ext>
              </a:extLst>
            </p:cNvPr>
            <p:cNvSpPr txBox="1"/>
            <p:nvPr/>
          </p:nvSpPr>
          <p:spPr>
            <a:xfrm>
              <a:off x="523655" y="5631540"/>
              <a:ext cx="2489046" cy="798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Bút chì nằm yên trên mặt bàn</a:t>
              </a:r>
              <a:endParaRPr lang="en-US" sz="220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4A68CA5-A0B0-0DDA-5F8E-4BC69EF1F94D}"/>
              </a:ext>
            </a:extLst>
          </p:cNvPr>
          <p:cNvGrpSpPr/>
          <p:nvPr/>
        </p:nvGrpSpPr>
        <p:grpSpPr>
          <a:xfrm>
            <a:off x="2825377" y="3339676"/>
            <a:ext cx="3657600" cy="3433884"/>
            <a:chOff x="2825377" y="3339676"/>
            <a:chExt cx="3657600" cy="3433884"/>
          </a:xfrm>
        </p:grpSpPr>
        <p:pic>
          <p:nvPicPr>
            <p:cNvPr id="20" name="Picture 19" descr="A picture containing furniture, table, wooden, seat&#10;&#10;Description automatically generated">
              <a:extLst>
                <a:ext uri="{FF2B5EF4-FFF2-40B4-BE49-F238E27FC236}">
                  <a16:creationId xmlns="" xmlns:a16="http://schemas.microsoft.com/office/drawing/2014/main" id="{6A210200-5BF6-227A-35EB-BBF84CD0D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7739" y="3629315"/>
              <a:ext cx="2691046" cy="1750642"/>
            </a:xfrm>
            <a:prstGeom prst="rect">
              <a:avLst/>
            </a:prstGeom>
          </p:spPr>
        </p:pic>
        <p:pic>
          <p:nvPicPr>
            <p:cNvPr id="27" name="Picture 26" descr="A close-up of a pencil&#10;&#10;Description automatically generated with medium confidence">
              <a:extLst>
                <a:ext uri="{FF2B5EF4-FFF2-40B4-BE49-F238E27FC236}">
                  <a16:creationId xmlns="" xmlns:a16="http://schemas.microsoft.com/office/drawing/2014/main" id="{9D933FBB-30F5-3DED-A0AC-755F9EEE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67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5351" y="3541673"/>
              <a:ext cx="618318" cy="328217"/>
            </a:xfrm>
            <a:prstGeom prst="rect">
              <a:avLst/>
            </a:prstGeom>
          </p:spPr>
        </p:pic>
        <p:pic>
          <p:nvPicPr>
            <p:cNvPr id="28" name="Picture 27" descr="A hand with a thumb up&#10;&#10;Description automatically generated with low confidence">
              <a:extLst>
                <a:ext uri="{FF2B5EF4-FFF2-40B4-BE49-F238E27FC236}">
                  <a16:creationId xmlns="" xmlns:a16="http://schemas.microsoft.com/office/drawing/2014/main" id="{6A0FA4D6-FBA7-DF2C-68F0-1BD3C797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143" b="94286" l="10000" r="90000">
                          <a14:foregroundMark x1="29000" y1="10000" x2="29000" y2="10000"/>
                          <a14:foregroundMark x1="25500" y1="7143" x2="25500" y2="7143"/>
                          <a14:foregroundMark x1="58167" y1="94286" x2="58167" y2="9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912625" flipH="1">
              <a:off x="4350614" y="3278375"/>
              <a:ext cx="735617" cy="8582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7D587F9-317C-9831-045D-2A845F10663B}"/>
                </a:ext>
              </a:extLst>
            </p:cNvPr>
            <p:cNvSpPr txBox="1"/>
            <p:nvPr/>
          </p:nvSpPr>
          <p:spPr>
            <a:xfrm>
              <a:off x="2825377" y="5665564"/>
              <a:ext cx="36576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 tay đẩy để bút chì chuyển động nhanh dần</a:t>
              </a:r>
            </a:p>
            <a:p>
              <a:pPr algn="ctr"/>
              <a:endParaRPr lang="en-US" sz="2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F07A32F-4C29-4CED-2DDF-967D6E94EDA6}"/>
              </a:ext>
            </a:extLst>
          </p:cNvPr>
          <p:cNvGrpSpPr/>
          <p:nvPr/>
        </p:nvGrpSpPr>
        <p:grpSpPr>
          <a:xfrm>
            <a:off x="6234149" y="3087816"/>
            <a:ext cx="3132474" cy="3321671"/>
            <a:chOff x="6234149" y="3087816"/>
            <a:chExt cx="3132474" cy="3321671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2A40DF6-493B-23B9-E5E2-6E3A735E89B6}"/>
                </a:ext>
              </a:extLst>
            </p:cNvPr>
            <p:cNvSpPr txBox="1"/>
            <p:nvPr/>
          </p:nvSpPr>
          <p:spPr>
            <a:xfrm>
              <a:off x="6547223" y="5640046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đang nằm yên ở gần mép bàn </a:t>
              </a:r>
              <a:endParaRPr lang="en-US" sz="2200"/>
            </a:p>
          </p:txBody>
        </p:sp>
        <p:pic>
          <p:nvPicPr>
            <p:cNvPr id="19" name="Picture 18" descr="A picture containing furniture, wooden, table, seat&#10;&#10;Description automatically generated">
              <a:extLst>
                <a:ext uri="{FF2B5EF4-FFF2-40B4-BE49-F238E27FC236}">
                  <a16:creationId xmlns="" xmlns:a16="http://schemas.microsoft.com/office/drawing/2014/main" id="{96987089-9595-6A9B-2650-AB9775C65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4149" y="3562847"/>
              <a:ext cx="2185339" cy="1801154"/>
            </a:xfrm>
            <a:prstGeom prst="rect">
              <a:avLst/>
            </a:prstGeom>
          </p:spPr>
        </p:pic>
        <p:pic>
          <p:nvPicPr>
            <p:cNvPr id="22" name="Picture 21" descr="A white and black football ball&#10;&#10;Description automatically generated with low confidence">
              <a:extLst>
                <a:ext uri="{FF2B5EF4-FFF2-40B4-BE49-F238E27FC236}">
                  <a16:creationId xmlns="" xmlns:a16="http://schemas.microsoft.com/office/drawing/2014/main" id="{99F4F696-60C8-ACFF-43F6-73018C14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6818" y="3087816"/>
              <a:ext cx="681514" cy="68236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AB4174E-9CF3-2632-55FB-BD8105305ACB}"/>
              </a:ext>
            </a:extLst>
          </p:cNvPr>
          <p:cNvGrpSpPr/>
          <p:nvPr/>
        </p:nvGrpSpPr>
        <p:grpSpPr>
          <a:xfrm>
            <a:off x="9220200" y="3588248"/>
            <a:ext cx="2901577" cy="2827452"/>
            <a:chOff x="9220200" y="3588248"/>
            <a:chExt cx="2901577" cy="2827452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0169FA0-8A71-1737-33BC-3F50AA408E3F}"/>
                </a:ext>
              </a:extLst>
            </p:cNvPr>
            <p:cNvSpPr txBox="1"/>
            <p:nvPr/>
          </p:nvSpPr>
          <p:spPr>
            <a:xfrm>
              <a:off x="9302377" y="5646259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vừa rơi khỏi mép bàn </a:t>
              </a:r>
              <a:endParaRPr lang="en-US" sz="2200"/>
            </a:p>
          </p:txBody>
        </p:sp>
        <p:pic>
          <p:nvPicPr>
            <p:cNvPr id="37" name="Picture 36" descr="A picture containing furniture, wooden, table, seat&#10;&#10;Description automatically generated">
              <a:extLst>
                <a:ext uri="{FF2B5EF4-FFF2-40B4-BE49-F238E27FC236}">
                  <a16:creationId xmlns="" xmlns:a16="http://schemas.microsoft.com/office/drawing/2014/main" id="{8D9AC29B-242B-F108-A658-6065D359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0200" y="3588248"/>
              <a:ext cx="2185339" cy="180115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2D826A75-C9B9-3596-93F5-07C1038AD96E}"/>
                </a:ext>
              </a:extLst>
            </p:cNvPr>
            <p:cNvGrpSpPr/>
            <p:nvPr/>
          </p:nvGrpSpPr>
          <p:grpSpPr>
            <a:xfrm>
              <a:off x="10591800" y="4114800"/>
              <a:ext cx="457200" cy="498994"/>
              <a:chOff x="10591800" y="4114800"/>
              <a:chExt cx="457200" cy="49899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B5D7C204-ADB9-9868-CA47-C392482CB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4235" y="4267200"/>
                <a:ext cx="0" cy="24235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860CF01E-4BB1-FF99-A403-C571946A3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56357" y="4114800"/>
                <a:ext cx="0" cy="37402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F70617B7-A637-7532-D962-AAA5C8EC3A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9000" y="4357486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E3242100-E8BE-FBB6-E578-813A8F29BC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2800" y="4199050"/>
                <a:ext cx="0" cy="262675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75E541F4-84B3-3ED6-B16F-3717E1A23A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1800" y="4461725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 descr="A white and black football ball&#10;&#10;Description automatically generated with low confidence">
              <a:extLst>
                <a:ext uri="{FF2B5EF4-FFF2-40B4-BE49-F238E27FC236}">
                  <a16:creationId xmlns="" xmlns:a16="http://schemas.microsoft.com/office/drawing/2014/main" id="{FF77826A-A0F4-C843-F6D5-763A1D02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5600" y="4461725"/>
              <a:ext cx="681514" cy="682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39" y="1916505"/>
            <a:ext cx="3002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Quy tắc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963117B6-0AA7-681F-3990-59D8DA9148F4}"/>
              </a:ext>
            </a:extLst>
          </p:cNvPr>
          <p:cNvCxnSpPr>
            <a:cxnSpLocks/>
          </p:cNvCxnSpPr>
          <p:nvPr/>
        </p:nvCxnSpPr>
        <p:spPr>
          <a:xfrm>
            <a:off x="8040086" y="4726734"/>
            <a:ext cx="3429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EB7F5BA4-E78A-320E-818D-CD5E64E298CA}"/>
              </a:ext>
            </a:extLst>
          </p:cNvPr>
          <p:cNvCxnSpPr>
            <a:cxnSpLocks/>
          </p:cNvCxnSpPr>
          <p:nvPr/>
        </p:nvCxnSpPr>
        <p:spPr>
          <a:xfrm flipV="1">
            <a:off x="8040086" y="2904869"/>
            <a:ext cx="16898" cy="1831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F67A6C0-AAF7-D914-77A4-1622B471230B}"/>
              </a:ext>
            </a:extLst>
          </p:cNvPr>
          <p:cNvGrpSpPr/>
          <p:nvPr/>
        </p:nvGrpSpPr>
        <p:grpSpPr>
          <a:xfrm>
            <a:off x="8009606" y="4712898"/>
            <a:ext cx="2435598" cy="726455"/>
            <a:chOff x="4923351" y="4558170"/>
            <a:chExt cx="4507078" cy="72645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84C07A2D-E955-95EB-4AF8-A6E96303082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AF9C9201-86E4-3B31-3EF3-E064E39729E0}"/>
                    </a:ext>
                  </a:extLst>
                </p:cNvPr>
                <p:cNvSpPr txBox="1"/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9C9201-86E4-3B31-3EF3-E064E3972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593248E-1B26-A7BB-5163-B4FFC164B452}"/>
              </a:ext>
            </a:extLst>
          </p:cNvPr>
          <p:cNvGrpSpPr/>
          <p:nvPr/>
        </p:nvGrpSpPr>
        <p:grpSpPr>
          <a:xfrm>
            <a:off x="6973286" y="3117013"/>
            <a:ext cx="1197612" cy="1648935"/>
            <a:chOff x="3875663" y="2963217"/>
            <a:chExt cx="1197612" cy="164893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A8F19619-BC6B-D1EA-E1F7-2693331B1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653" y="3488665"/>
              <a:ext cx="0" cy="110251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A10D03DC-FB4B-7CA0-84BA-F2367EC98052}"/>
                    </a:ext>
                  </a:extLst>
                </p:cNvPr>
                <p:cNvSpPr txBox="1"/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0D03DC-FB4B-7CA0-84BA-F2367EC98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DD34397D-C656-BF84-AAD9-5076965BD67C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BB70ECF-0BB8-6BF2-204C-4C3EE17B35E8}"/>
              </a:ext>
            </a:extLst>
          </p:cNvPr>
          <p:cNvCxnSpPr>
            <a:cxnSpLocks/>
          </p:cNvCxnSpPr>
          <p:nvPr/>
        </p:nvCxnSpPr>
        <p:spPr>
          <a:xfrm>
            <a:off x="7987364" y="3609456"/>
            <a:ext cx="212147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6FE6105-071D-9B54-4F83-F2749D8136A0}"/>
              </a:ext>
            </a:extLst>
          </p:cNvPr>
          <p:cNvCxnSpPr>
            <a:cxnSpLocks/>
          </p:cNvCxnSpPr>
          <p:nvPr/>
        </p:nvCxnSpPr>
        <p:spPr>
          <a:xfrm flipV="1">
            <a:off x="10108843" y="3642461"/>
            <a:ext cx="0" cy="1123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33549B6E-BD7E-E596-3084-2844FA498B6B}"/>
              </a:ext>
            </a:extLst>
          </p:cNvPr>
          <p:cNvCxnSpPr>
            <a:cxnSpLocks/>
          </p:cNvCxnSpPr>
          <p:nvPr/>
        </p:nvCxnSpPr>
        <p:spPr>
          <a:xfrm flipV="1">
            <a:off x="8040970" y="3609456"/>
            <a:ext cx="2046752" cy="110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8F76A6E6-0A15-BE6F-C20B-BBA59A34C2C5}"/>
                  </a:ext>
                </a:extLst>
              </p:cNvPr>
              <p:cNvSpPr txBox="1"/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DEE483F-4826-5165-1A69-1E0EA7D491BF}"/>
              </a:ext>
            </a:extLst>
          </p:cNvPr>
          <p:cNvSpPr txBox="1"/>
          <p:nvPr/>
        </p:nvSpPr>
        <p:spPr>
          <a:xfrm>
            <a:off x="11252828" y="476594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50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CD9018F-3D63-8283-2B5A-E721561932E8}"/>
              </a:ext>
            </a:extLst>
          </p:cNvPr>
          <p:cNvSpPr txBox="1"/>
          <p:nvPr/>
        </p:nvSpPr>
        <p:spPr>
          <a:xfrm>
            <a:off x="7531644" y="261742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500"/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=""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51" y="2603542"/>
            <a:ext cx="6658068" cy="39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3EADBB0-7802-D0D0-BE49-8D83B3A8381A}"/>
              </a:ext>
            </a:extLst>
          </p:cNvPr>
          <p:cNvSpPr txBox="1"/>
          <p:nvPr/>
        </p:nvSpPr>
        <p:spPr>
          <a:xfrm>
            <a:off x="696003" y="2764364"/>
            <a:ext cx="5832176" cy="2120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 phân tích một lực thành hai lực thành phần vuông góc với nhau 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lực thành phần này không có tác dụng nào theo phương của lực thành phần kia </a:t>
            </a:r>
          </a:p>
        </p:txBody>
      </p:sp>
      <p:pic>
        <p:nvPicPr>
          <p:cNvPr id="61" name="Picture 60" descr="empty-red-rectangle">
            <a:extLst>
              <a:ext uri="{FF2B5EF4-FFF2-40B4-BE49-F238E27FC236}">
                <a16:creationId xmlns="" xmlns:a16="http://schemas.microsoft.com/office/drawing/2014/main" id="{5BE11B45-E73A-13EB-759A-2DF28A7B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45" y="750206"/>
            <a:ext cx="10624109" cy="1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1FA8F8B-5492-FB1E-29EF-0FF6DA3C0289}"/>
              </a:ext>
            </a:extLst>
          </p:cNvPr>
          <p:cNvSpPr txBox="1"/>
          <p:nvPr/>
        </p:nvSpPr>
        <p:spPr>
          <a:xfrm>
            <a:off x="1079458" y="852558"/>
            <a:ext cx="958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Phân tích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thay thế một lực bằng các lực thành phần có tác dụng giống hệt lực đó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19971DF-F108-2955-4B27-5E9972F15E91}"/>
              </a:ext>
            </a:extLst>
          </p:cNvPr>
          <p:cNvSpPr txBox="1"/>
          <p:nvPr/>
        </p:nvSpPr>
        <p:spPr>
          <a:xfrm>
            <a:off x="758191" y="5001843"/>
            <a:ext cx="5832176" cy="12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lực là phép làm ngược lại với tổng hợp lực nhưng chỉ được áp dụng vào trường hợp riêng nêu trên.</a:t>
            </a:r>
          </a:p>
        </p:txBody>
      </p:sp>
    </p:spTree>
    <p:extLst>
      <p:ext uri="{BB962C8B-B14F-4D97-AF65-F5344CB8AC3E}">
        <p14:creationId xmlns:p14="http://schemas.microsoft.com/office/powerpoint/2010/main" val="2042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7" grpId="0"/>
      <p:bldP spid="58" grpId="0"/>
      <p:bldP spid="60" grpId="0"/>
      <p:bldP spid="62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79" y="714836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Chú ý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=""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57765"/>
            <a:ext cx="11075744" cy="11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5FDF1CD-64ED-377B-4CBB-08647844D837}"/>
              </a:ext>
            </a:extLst>
          </p:cNvPr>
          <p:cNvSpPr txBox="1"/>
          <p:nvPr/>
        </p:nvSpPr>
        <p:spPr>
          <a:xfrm>
            <a:off x="999641" y="1366513"/>
            <a:ext cx="10022843" cy="94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khi xác định được một lực có tác dụng theo hai phương vuông nào thì mới phân tích lực theo hai phương vuông góc đó</a:t>
            </a:r>
            <a:endParaRPr lang="en-US" sz="27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="" xmlns:a16="http://schemas.microsoft.com/office/drawing/2014/main" id="{7F82F816-A740-5115-E354-5960974C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2" y="2479633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3. Ví dụ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1FA6681A-BB9B-7076-4984-712AF25FED7C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5096663" cy="1293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 một vật đang trượt trên một mặt phẳng nghiêng nhẵn. </a:t>
                </a:r>
              </a:p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có tác dụng: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A6681A-BB9B-7076-4984-712AF25FE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5096663" cy="1293239"/>
              </a:xfrm>
              <a:prstGeom prst="rect">
                <a:avLst/>
              </a:prstGeom>
              <a:blipFill>
                <a:blip r:embed="rId5"/>
                <a:stretch>
                  <a:fillRect l="-1914" t="-3302" r="-191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BD8AFE-DC7E-050B-1A92-2AD625BAE218}"/>
              </a:ext>
            </a:extLst>
          </p:cNvPr>
          <p:cNvSpPr txBox="1"/>
          <p:nvPr/>
        </p:nvSpPr>
        <p:spPr>
          <a:xfrm>
            <a:off x="887696" y="4188839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ột mặt nó ép vật vào mặt phẳng nghiêng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53C68D-4396-B6C2-0956-97E2C951A29B}"/>
              </a:ext>
            </a:extLst>
          </p:cNvPr>
          <p:cNvSpPr txBox="1"/>
          <p:nvPr/>
        </p:nvSpPr>
        <p:spPr>
          <a:xfrm>
            <a:off x="887696" y="5054005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 khác nó kéo vật trượt theo mặt phẳng nghiêng xuống dưới.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83C22C1-7DAC-946B-F434-48BBCB856C65}"/>
                  </a:ext>
                </a:extLst>
              </p:cNvPr>
              <p:cNvSpPr txBox="1"/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 P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hân tích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 hai phương vuông góc như hình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3C22C1-7DAC-946B-F434-48BBCB85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blipFill>
                <a:blip r:embed="rId6"/>
                <a:stretch>
                  <a:fillRect l="-2033" t="-1342" r="-1914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5B6805E-E420-2546-6E86-2EE4E66731C3}"/>
              </a:ext>
            </a:extLst>
          </p:cNvPr>
          <p:cNvGrpSpPr/>
          <p:nvPr/>
        </p:nvGrpSpPr>
        <p:grpSpPr>
          <a:xfrm flipH="1">
            <a:off x="6971023" y="3866832"/>
            <a:ext cx="4242938" cy="2317718"/>
            <a:chOff x="5738750" y="3550581"/>
            <a:chExt cx="3994479" cy="2317718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743C35D-24F7-5130-13F5-9169B57A7370}"/>
                </a:ext>
              </a:extLst>
            </p:cNvPr>
            <p:cNvSpPr/>
            <p:nvPr/>
          </p:nvSpPr>
          <p:spPr>
            <a:xfrm rot="20005018">
              <a:off x="8095054" y="3673085"/>
              <a:ext cx="657568" cy="5182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64EE22C-A4E9-54CB-607E-7EB169F28B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1" y="3550581"/>
              <a:ext cx="3994478" cy="206282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FAEF15F9-DB6A-55E1-FC54-EDE50ECCFA86}"/>
                </a:ext>
              </a:extLst>
            </p:cNvPr>
            <p:cNvSpPr/>
            <p:nvPr/>
          </p:nvSpPr>
          <p:spPr bwMode="auto">
            <a:xfrm>
              <a:off x="5738750" y="5613407"/>
              <a:ext cx="3994477" cy="254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17E67AA-A5AD-9324-CD05-3FEA4A996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0" y="5613406"/>
              <a:ext cx="399447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CA8901F5-2F76-70F4-1BE5-B7FF3CAE0E84}"/>
                  </a:ext>
                </a:extLst>
              </p:cNvPr>
              <p:cNvSpPr txBox="1"/>
              <p:nvPr/>
            </p:nvSpPr>
            <p:spPr>
              <a:xfrm>
                <a:off x="8935452" y="4103605"/>
                <a:ext cx="64718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8901F5-2F76-70F4-1BE5-B7FF3CAE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4103605"/>
                <a:ext cx="647182" cy="610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CF90368-35A8-1E2D-0F0D-B0188AC2AACF}"/>
              </a:ext>
            </a:extLst>
          </p:cNvPr>
          <p:cNvGrpSpPr/>
          <p:nvPr/>
        </p:nvGrpSpPr>
        <p:grpSpPr>
          <a:xfrm>
            <a:off x="6994338" y="4198306"/>
            <a:ext cx="1373609" cy="1107912"/>
            <a:chOff x="3896715" y="4044510"/>
            <a:chExt cx="1373609" cy="110791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C2338B66-12EA-4ACF-6C85-84F9EF333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7177" y="4044510"/>
              <a:ext cx="443147" cy="90709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C5D35E9C-378A-8641-8333-C58D01876529}"/>
                    </a:ext>
                  </a:extLst>
                </p:cNvPr>
                <p:cNvSpPr txBox="1"/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5D35E9C-378A-8641-8333-C58D01876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F2644270-2765-7A1F-69F5-1D84029FEDE9}"/>
              </a:ext>
            </a:extLst>
          </p:cNvPr>
          <p:cNvCxnSpPr>
            <a:cxnSpLocks/>
          </p:cNvCxnSpPr>
          <p:nvPr/>
        </p:nvCxnSpPr>
        <p:spPr>
          <a:xfrm flipH="1">
            <a:off x="8361858" y="4205788"/>
            <a:ext cx="20142" cy="1100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1A0CEB84-F989-270B-7F9B-FDA4C4141706}"/>
                  </a:ext>
                </a:extLst>
              </p:cNvPr>
              <p:cNvSpPr txBox="1"/>
              <p:nvPr/>
            </p:nvSpPr>
            <p:spPr>
              <a:xfrm>
                <a:off x="7924800" y="5159874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0CEB84-F989-270B-7F9B-FDA4C41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159874"/>
                <a:ext cx="1197612" cy="6101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A7190FB3-5ACB-D50D-EB2B-07C5016E69AC}"/>
              </a:ext>
            </a:extLst>
          </p:cNvPr>
          <p:cNvCxnSpPr>
            <a:cxnSpLocks/>
          </p:cNvCxnSpPr>
          <p:nvPr/>
        </p:nvCxnSpPr>
        <p:spPr>
          <a:xfrm>
            <a:off x="8373266" y="4214921"/>
            <a:ext cx="425651" cy="21010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4F1A64E8-127C-5851-F32B-7EE3A41E40FC}"/>
              </a:ext>
            </a:extLst>
          </p:cNvPr>
          <p:cNvCxnSpPr>
            <a:cxnSpLocks/>
          </p:cNvCxnSpPr>
          <p:nvPr/>
        </p:nvCxnSpPr>
        <p:spPr>
          <a:xfrm>
            <a:off x="7933592" y="5093506"/>
            <a:ext cx="434355" cy="212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E82456A-C61B-7789-E6D4-1DF470AED936}"/>
              </a:ext>
            </a:extLst>
          </p:cNvPr>
          <p:cNvCxnSpPr>
            <a:cxnSpLocks/>
          </p:cNvCxnSpPr>
          <p:nvPr/>
        </p:nvCxnSpPr>
        <p:spPr>
          <a:xfrm flipV="1">
            <a:off x="8378311" y="4431411"/>
            <a:ext cx="420606" cy="8815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7" grpId="0"/>
      <p:bldP spid="38" grpId="0"/>
      <p:bldP spid="15" grpId="0"/>
      <p:bldP spid="16" grpId="0"/>
      <p:bldP spid="20" grpId="0"/>
      <p:bldP spid="36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25" y="761999"/>
            <a:ext cx="10504636" cy="17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vật được giữ yên trên một mặt phẳng nghiêng nhẵn bởi một lò xo.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vật?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trọng lực tác dụng lên vật thành hai lực thành phần và nêu rõ tác dụng của hai lực này.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6CE680A-65BF-CB9E-66B0-36F1182FB472}"/>
              </a:ext>
            </a:extLst>
          </p:cNvPr>
          <p:cNvGrpSpPr/>
          <p:nvPr/>
        </p:nvGrpSpPr>
        <p:grpSpPr>
          <a:xfrm>
            <a:off x="3343947" y="3076849"/>
            <a:ext cx="4079531" cy="2601980"/>
            <a:chOff x="3343947" y="3076849"/>
            <a:chExt cx="4079531" cy="2601980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C00CD21D-40DD-A600-1F46-BDF075A00DE9}"/>
                </a:ext>
              </a:extLst>
            </p:cNvPr>
            <p:cNvGrpSpPr/>
            <p:nvPr/>
          </p:nvGrpSpPr>
          <p:grpSpPr>
            <a:xfrm>
              <a:off x="3343947" y="3076849"/>
              <a:ext cx="4079531" cy="2601980"/>
              <a:chOff x="3343947" y="3076849"/>
              <a:chExt cx="4079531" cy="260198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CB6E09C6-2A7D-B317-DBE1-A14E3446F6A4}"/>
                  </a:ext>
                </a:extLst>
              </p:cNvPr>
              <p:cNvGrpSpPr/>
              <p:nvPr/>
            </p:nvGrpSpPr>
            <p:grpSpPr>
              <a:xfrm>
                <a:off x="3429000" y="3076849"/>
                <a:ext cx="3994478" cy="2601980"/>
                <a:chOff x="5738750" y="3266319"/>
                <a:chExt cx="3994478" cy="2601980"/>
              </a:xfrm>
            </p:grpSpPr>
            <p:pic>
              <p:nvPicPr>
                <p:cNvPr id="7" name="Picture 6" descr="A pile of coins&#10;&#10;Description automatically generated with low confidence">
                  <a:extLst>
                    <a:ext uri="{FF2B5EF4-FFF2-40B4-BE49-F238E27FC236}">
                      <a16:creationId xmlns="" xmlns:a16="http://schemas.microsoft.com/office/drawing/2014/main" id="{D5D8CC62-17A1-FD9E-AC13-C4F2586E1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252" b="92943" l="9184" r="88776">
                              <a14:foregroundMark x1="63265" y1="34685" x2="63265" y2="34685"/>
                              <a14:foregroundMark x1="71429" y1="26276" x2="71429" y2="26276"/>
                              <a14:foregroundMark x1="34694" y1="27027" x2="34694" y2="27027"/>
                              <a14:foregroundMark x1="27551" y1="28529" x2="27551" y2="28529"/>
                              <a14:foregroundMark x1="71429" y1="31231" x2="71429" y2="31231"/>
                              <a14:foregroundMark x1="84694" y1="32132" x2="85714" y2="33934"/>
                              <a14:foregroundMark x1="33673" y1="35586" x2="33673" y2="35586"/>
                              <a14:foregroundMark x1="22449" y1="37387" x2="25510" y2="37387"/>
                              <a14:foregroundMark x1="85714" y1="40541" x2="85714" y2="40541"/>
                              <a14:foregroundMark x1="71429" y1="23273" x2="71429" y2="23273"/>
                              <a14:foregroundMark x1="47959" y1="19970" x2="47959" y2="19970"/>
                              <a14:foregroundMark x1="78571" y1="17267" x2="78571" y2="17267"/>
                              <a14:foregroundMark x1="81633" y1="16967" x2="81633" y2="16967"/>
                              <a14:foregroundMark x1="85714" y1="24925" x2="85714" y2="24925"/>
                              <a14:foregroundMark x1="84694" y1="16366" x2="84694" y2="16366"/>
                              <a14:foregroundMark x1="77551" y1="8709" x2="77551" y2="8709"/>
                              <a14:foregroundMark x1="32653" y1="6907" x2="32653" y2="6907"/>
                              <a14:foregroundMark x1="26531" y1="5255" x2="26531" y2="5255"/>
                              <a14:foregroundMark x1="81633" y1="9610" x2="81633" y2="9610"/>
                              <a14:foregroundMark x1="81633" y1="2553" x2="81633" y2="2553"/>
                              <a14:foregroundMark x1="79592" y1="4354" x2="79592" y2="4354"/>
                              <a14:foregroundMark x1="82653" y1="91592" x2="82653" y2="91592"/>
                              <a14:foregroundMark x1="28571" y1="93093" x2="28571" y2="9309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3791097">
                  <a:off x="7577980" y="2850301"/>
                  <a:ext cx="407422" cy="2771068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373AF05B-6A78-8233-CBC3-E14FDB1BDCB7}"/>
                    </a:ext>
                  </a:extLst>
                </p:cNvPr>
                <p:cNvSpPr/>
                <p:nvPr/>
              </p:nvSpPr>
              <p:spPr>
                <a:xfrm rot="19871309">
                  <a:off x="6180173" y="4630455"/>
                  <a:ext cx="657568" cy="51822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="" xmlns:a16="http://schemas.microsoft.com/office/drawing/2014/main" id="{58C46B1A-BA97-4680-2E56-0E6F0EE4FFC6}"/>
                    </a:ext>
                  </a:extLst>
                </p:cNvPr>
                <p:cNvSpPr/>
                <p:nvPr/>
              </p:nvSpPr>
              <p:spPr>
                <a:xfrm rot="3531798">
                  <a:off x="8671185" y="3506938"/>
                  <a:ext cx="611978" cy="13074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980C4B56-C261-B1B2-C351-27E1FA1D6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1" y="3786591"/>
                  <a:ext cx="3452597" cy="1826815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0E342CB3-BCA3-40C6-6E62-F93FAE120848}"/>
                    </a:ext>
                  </a:extLst>
                </p:cNvPr>
                <p:cNvSpPr/>
                <p:nvPr/>
              </p:nvSpPr>
              <p:spPr bwMode="auto">
                <a:xfrm>
                  <a:off x="5738750" y="5613407"/>
                  <a:ext cx="3994477" cy="25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0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6992BAEE-36E6-811B-25BE-3076AB56B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0" y="5613406"/>
                  <a:ext cx="3994478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Arc 48">
                <a:extLst>
                  <a:ext uri="{FF2B5EF4-FFF2-40B4-BE49-F238E27FC236}">
                    <a16:creationId xmlns="" xmlns:a16="http://schemas.microsoft.com/office/drawing/2014/main" id="{E3037D18-D0C0-FF80-7613-02C9611C81F2}"/>
                  </a:ext>
                </a:extLst>
              </p:cNvPr>
              <p:cNvSpPr/>
              <p:nvPr/>
            </p:nvSpPr>
            <p:spPr>
              <a:xfrm rot="15008203" flipH="1" flipV="1">
                <a:off x="3419780" y="4954129"/>
                <a:ext cx="558560" cy="710226"/>
              </a:xfrm>
              <a:prstGeom prst="arc">
                <a:avLst>
                  <a:gd name="adj1" fmla="val 15279342"/>
                  <a:gd name="adj2" fmla="val 181641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351AD42-2D41-2956-8F07-5119443BF1F4}"/>
                </a:ext>
              </a:extLst>
            </p:cNvPr>
            <p:cNvSpPr txBox="1"/>
            <p:nvPr/>
          </p:nvSpPr>
          <p:spPr>
            <a:xfrm>
              <a:off x="4143500" y="4883666"/>
              <a:ext cx="5536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3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2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4" descr="A picture containing water, boat, outdoor, traveling&#10;&#10;Description automatically generated">
            <a:extLst>
              <a:ext uri="{FF2B5EF4-FFF2-40B4-BE49-F238E27FC236}">
                <a16:creationId xmlns="" xmlns:a16="http://schemas.microsoft.com/office/drawing/2014/main" id="{E5D5C6C2-51E5-FD8D-DAE7-9EBA25FB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06A34563-39A1-ACE1-11A4-9FF596ED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646"/>
            <a:ext cx="12192000" cy="105826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5FBA39A0-626B-0498-2B2A-4FE40F8C9CD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797" y="2955209"/>
            <a:ext cx="11470912" cy="7491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800" b="1">
                <a:solidFill>
                  <a:srgbClr val="7030A0"/>
                </a:solidFill>
                <a:ea typeface="ＭＳ Ｐゴシック" panose="020B0600070205080204" pitchFamily="50" charset="-128"/>
              </a:rPr>
              <a:t>Tổng hợp và phân tích lực. Cân bằng lực</a:t>
            </a:r>
            <a:endParaRPr lang="en-US" altLang="en-US" sz="3800" b="1">
              <a:solidFill>
                <a:srgbClr val="7030A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9537590C-4966-7840-89C2-0187C747F01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772834"/>
            <a:ext cx="1965594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</p:txBody>
      </p:sp>
    </p:spTree>
    <p:extLst>
      <p:ext uri="{BB962C8B-B14F-4D97-AF65-F5344CB8AC3E}">
        <p14:creationId xmlns:p14="http://schemas.microsoft.com/office/powerpoint/2010/main" val="63104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=""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=""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=""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2"/>
            <a:ext cx="11275469" cy="17783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9">
                <a:extLst>
                  <a:ext uri="{FF2B5EF4-FFF2-40B4-BE49-F238E27FC236}">
                    <a16:creationId xmlns="" xmlns:a16="http://schemas.microsoft.com/office/drawing/2014/main" id="{189C30EA-1D33-48C1-A547-C2D77244D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123" y="849432"/>
                <a:ext cx="10816067" cy="18234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tàu kéo giống nhau dùng dây cáp để kéo hệ thống ống ngầm khi xây dựng hầm Thủ Thiêm (TP HCM) bằng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0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0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Tàu chở hàng sẽ chuyển động theo hướng nào?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Làm thế nào để tính được độ lớn của lực kéo tác dụng lên tàu chở hàng?</a:t>
                </a:r>
                <a:endParaRPr lang="en-US" sz="25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189C30EA-1D33-48C1-A547-C2D77244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1123" y="849432"/>
                <a:ext cx="10816067" cy="1823448"/>
              </a:xfrm>
              <a:prstGeom prst="rect">
                <a:avLst/>
              </a:prstGeom>
              <a:blipFill>
                <a:blip r:embed="rId2"/>
                <a:stretch>
                  <a:fillRect l="-958" t="-2676" r="-620" b="-66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354750" y="489991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=""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8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=""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26" b="100000" l="5714" r="92857">
                          <a14:foregroundMark x1="42857" y1="5556" x2="42857" y2="5556"/>
                          <a14:foregroundMark x1="42857" y1="1852" x2="42857" y2="1852"/>
                          <a14:foregroundMark x1="7143" y1="38889" x2="7143" y2="38889"/>
                          <a14:foregroundMark x1="94286" y1="43519" x2="94286" y2="43519"/>
                          <a14:foregroundMark x1="42857" y1="1852" x2="42857" y2="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1149712E-DBF9-D71F-A46C-A903E6F1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179" y="3810000"/>
            <a:ext cx="359714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Thiêm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TP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  <a:endParaRPr lang="vi-VN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D35C3E-353F-77A2-CBC1-0F503A1E0925}"/>
              </a:ext>
            </a:extLst>
          </p:cNvPr>
          <p:cNvGrpSpPr/>
          <p:nvPr/>
        </p:nvGrpSpPr>
        <p:grpSpPr>
          <a:xfrm>
            <a:off x="678507" y="2820632"/>
            <a:ext cx="6350491" cy="3369898"/>
            <a:chOff x="553529" y="2022836"/>
            <a:chExt cx="7560840" cy="4164961"/>
          </a:xfrm>
        </p:grpSpPr>
        <p:pic>
          <p:nvPicPr>
            <p:cNvPr id="22" name="Picture 8">
              <a:extLst>
                <a:ext uri="{FF2B5EF4-FFF2-40B4-BE49-F238E27FC236}">
                  <a16:creationId xmlns="" xmlns:a16="http://schemas.microsoft.com/office/drawing/2014/main" id="{B71935B7-A5B1-98EB-10D6-840EBC580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54C35D17-0D91-6D3B-02A0-FA23FFCB1A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75400"/>
              <a:ext cx="577387" cy="7622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7D830327-EAC5-C841-2255-D03DB2FAE703}"/>
                </a:ext>
              </a:extLst>
            </p:cNvPr>
            <p:cNvCxnSpPr>
              <a:cxnSpLocks/>
            </p:cNvCxnSpPr>
            <p:nvPr/>
          </p:nvCxnSpPr>
          <p:spPr>
            <a:xfrm>
              <a:off x="3737519" y="3245626"/>
              <a:ext cx="1071489" cy="5279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B4BF278C-987B-2212-7426-AA8AE5EA8D36}"/>
                    </a:ext>
                  </a:extLst>
                </p:cNvPr>
                <p:cNvSpPr txBox="1"/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BF278C-987B-2212-7426-AA8AE5EA8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946A1CB3-9AEB-2367-607D-BD044D544E08}"/>
                    </a:ext>
                  </a:extLst>
                </p:cNvPr>
                <p:cNvSpPr txBox="1"/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6A1CB3-9AEB-2367-607D-BD044D544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=""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=""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=""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=""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7472"/>
            <a:ext cx="11463557" cy="11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1028700" y="873818"/>
            <a:ext cx="1013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Tổng hợp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phép thay thế các lực tác dụng đồng thời vào cùng một vật bằng một lực có tác dụng giống hệt như các lực ấy.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C2ABAC-2CCC-07C5-9B80-C55E837F7D6A}"/>
              </a:ext>
            </a:extLst>
          </p:cNvPr>
          <p:cNvGrpSpPr/>
          <p:nvPr/>
        </p:nvGrpSpPr>
        <p:grpSpPr>
          <a:xfrm>
            <a:off x="3976639" y="3013739"/>
            <a:ext cx="3962400" cy="861774"/>
            <a:chOff x="2514600" y="3290062"/>
            <a:chExt cx="3962400" cy="1066477"/>
          </a:xfrm>
        </p:grpSpPr>
        <p:pic>
          <p:nvPicPr>
            <p:cNvPr id="13" name="Picture 12" descr="empty-red-rectangle">
              <a:extLst>
                <a:ext uri="{FF2B5EF4-FFF2-40B4-BE49-F238E27FC236}">
                  <a16:creationId xmlns="" xmlns:a16="http://schemas.microsoft.com/office/drawing/2014/main" id="{3C49D5BC-5275-7225-D5F5-24138FA67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290062"/>
              <a:ext cx="3962400" cy="106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4">
                  <a:extLst>
                    <a:ext uri="{FF2B5EF4-FFF2-40B4-BE49-F238E27FC236}">
                      <a16:creationId xmlns="" xmlns:a16="http://schemas.microsoft.com/office/drawing/2014/main" id="{E65DEF46-97B3-0A80-1488-0A1DDC2D3AC6}"/>
                    </a:ext>
                  </a:extLst>
                </p:cNvPr>
                <p:cNvSpPr txBox="1"/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</a:t>
                  </a:r>
                  <a:r>
                    <a:rPr lang="en-US" sz="300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+…</a:t>
                  </a:r>
                </a:p>
              </p:txBody>
            </p:sp>
          </mc:Choice>
          <mc:Fallback xmlns="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id="{E65DEF46-97B3-0A80-1488-0A1DDC2D3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blipFill>
                  <a:blip r:embed="rId6"/>
                  <a:stretch>
                    <a:fillRect b="-46875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6CA75E-BB7C-DEE5-0706-6CDC80B7DCCA}"/>
              </a:ext>
            </a:extLst>
          </p:cNvPr>
          <p:cNvSpPr txBox="1"/>
          <p:nvPr/>
        </p:nvSpPr>
        <p:spPr>
          <a:xfrm>
            <a:off x="725846" y="1964704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Lực thay thế 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này gọi là </a:t>
            </a: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hợp lực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FA8620F-E3BE-7D61-FEC3-B0825B741762}"/>
              </a:ext>
            </a:extLst>
          </p:cNvPr>
          <p:cNvGrpSpPr/>
          <p:nvPr/>
        </p:nvGrpSpPr>
        <p:grpSpPr>
          <a:xfrm>
            <a:off x="1575696" y="4345623"/>
            <a:ext cx="4145051" cy="2088513"/>
            <a:chOff x="553529" y="2022836"/>
            <a:chExt cx="7560840" cy="4164961"/>
          </a:xfrm>
        </p:grpSpPr>
        <p:pic>
          <p:nvPicPr>
            <p:cNvPr id="21" name="Picture 8">
              <a:extLst>
                <a:ext uri="{FF2B5EF4-FFF2-40B4-BE49-F238E27FC236}">
                  <a16:creationId xmlns="" xmlns:a16="http://schemas.microsoft.com/office/drawing/2014/main" id="{89B3DD2B-8007-2B7E-DC0F-D97E067F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F901AB38-2524-E765-67DD-EF997432B5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52800"/>
              <a:ext cx="586520" cy="7848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12042F30-ABED-1160-0601-594B56545AF0}"/>
                </a:ext>
              </a:extLst>
            </p:cNvPr>
            <p:cNvCxnSpPr>
              <a:cxnSpLocks/>
            </p:cNvCxnSpPr>
            <p:nvPr/>
          </p:nvCxnSpPr>
          <p:spPr>
            <a:xfrm>
              <a:off x="3614106" y="3295642"/>
              <a:ext cx="1194903" cy="47792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39E942C1-D567-9338-17B1-A89785918C89}"/>
                    </a:ext>
                  </a:extLst>
                </p:cNvPr>
                <p:cNvSpPr txBox="1"/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E942C1-D567-9338-17B1-A89785918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C71B6E42-780E-7429-0EEE-10B42D59BE96}"/>
                    </a:ext>
                  </a:extLst>
                </p:cNvPr>
                <p:cNvSpPr txBox="1"/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1B6E42-780E-7429-0EEE-10B42D59B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3660EA8-582F-D0BB-15F1-A6E6F9F9FC06}"/>
              </a:ext>
            </a:extLst>
          </p:cNvPr>
          <p:cNvGrpSpPr/>
          <p:nvPr/>
        </p:nvGrpSpPr>
        <p:grpSpPr>
          <a:xfrm>
            <a:off x="6471253" y="4345622"/>
            <a:ext cx="4145051" cy="2088513"/>
            <a:chOff x="553529" y="2022836"/>
            <a:chExt cx="7560840" cy="4164961"/>
          </a:xfrm>
        </p:grpSpPr>
        <p:pic>
          <p:nvPicPr>
            <p:cNvPr id="27" name="Picture 8">
              <a:extLst>
                <a:ext uri="{FF2B5EF4-FFF2-40B4-BE49-F238E27FC236}">
                  <a16:creationId xmlns="" xmlns:a16="http://schemas.microsoft.com/office/drawing/2014/main" id="{ED3A69CE-3E25-55F2-DE2C-403CCF518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051863B4-1951-B846-546B-AD6F8B1C3EDF}"/>
                </a:ext>
              </a:extLst>
            </p:cNvPr>
            <p:cNvCxnSpPr>
              <a:cxnSpLocks/>
            </p:cNvCxnSpPr>
            <p:nvPr/>
          </p:nvCxnSpPr>
          <p:spPr>
            <a:xfrm>
              <a:off x="3249257" y="3425682"/>
              <a:ext cx="609517" cy="111886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9D632818-8E9A-588A-05A8-D69DBFC2936F}"/>
                    </a:ext>
                  </a:extLst>
                </p:cNvPr>
                <p:cNvSpPr txBox="1"/>
                <p:nvPr/>
              </p:nvSpPr>
              <p:spPr>
                <a:xfrm>
                  <a:off x="4005775" y="4544551"/>
                  <a:ext cx="817310" cy="13765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D632818-8E9A-588A-05A8-D69DBFC29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775" y="4544551"/>
                  <a:ext cx="817310" cy="13765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5688117-B3C9-4ECA-D27E-E55C6CA062F3}"/>
              </a:ext>
            </a:extLst>
          </p:cNvPr>
          <p:cNvSpPr txBox="1"/>
          <p:nvPr/>
        </p:nvSpPr>
        <p:spPr>
          <a:xfrm>
            <a:off x="725846" y="2478730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Về mặt toán học, ta có thể tìm hợp lực bằng phép cộng vectơ</a:t>
            </a:r>
          </a:p>
        </p:txBody>
      </p:sp>
    </p:spTree>
    <p:extLst>
      <p:ext uri="{BB962C8B-B14F-4D97-AF65-F5344CB8AC3E}">
        <p14:creationId xmlns:p14="http://schemas.microsoft.com/office/powerpoint/2010/main" val="2506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8081" y="770401"/>
            <a:ext cx="10567141" cy="89486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49" y="724546"/>
            <a:ext cx="9478279" cy="95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lực đẩy của người bố trong Hình có tác dụng như lực đẩy của hai anh em?</a:t>
            </a:r>
            <a:endParaRPr lang="en-US" sz="27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609ADA55-E641-57EC-0DC4-D2C96F085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983" y="1907624"/>
            <a:ext cx="5329239" cy="352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D6FFC70-2AE4-D876-8D1E-8CE4A676C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590800"/>
            <a:ext cx="4795838" cy="284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CE6F80A-D406-D30F-AB0A-646E185C24DF}"/>
              </a:ext>
            </a:extLst>
          </p:cNvPr>
          <p:cNvSpPr txBox="1"/>
          <p:nvPr/>
        </p:nvSpPr>
        <p:spPr>
          <a:xfrm>
            <a:off x="4191924" y="5451170"/>
            <a:ext cx="36437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về tổng hợp lực</a:t>
            </a:r>
            <a:endParaRPr lang="en-US" sz="2500" i="1"/>
          </a:p>
        </p:txBody>
      </p:sp>
    </p:spTree>
    <p:extLst>
      <p:ext uri="{BB962C8B-B14F-4D97-AF65-F5344CB8AC3E}">
        <p14:creationId xmlns:p14="http://schemas.microsoft.com/office/powerpoint/2010/main" val="392534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9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7" y="1205824"/>
            <a:ext cx="10388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1. Nêu cách xác định độ lớn và chiều của hợp lực trong hai trường hợp: </a:t>
            </a:r>
          </a:p>
          <a:p>
            <a:pPr marL="457200" indent="-457200">
              <a:buAutoNum type="alphaLcParenR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Vật chịu tác dụng của hai lực cùng phương, cùng chiều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66618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Tổng hợp hai lực cùng phương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C456A0B-BA53-E859-0EA2-53A559D14B0B}"/>
              </a:ext>
            </a:extLst>
          </p:cNvPr>
          <p:cNvGrpSpPr/>
          <p:nvPr/>
        </p:nvGrpSpPr>
        <p:grpSpPr>
          <a:xfrm>
            <a:off x="7775476" y="3334495"/>
            <a:ext cx="3096603" cy="1559063"/>
            <a:chOff x="7775476" y="3334495"/>
            <a:chExt cx="3096603" cy="1559063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5762E72-653C-60F9-EE00-1D1396ED8D46}"/>
                </a:ext>
              </a:extLst>
            </p:cNvPr>
            <p:cNvSpPr txBox="1"/>
            <p:nvPr/>
          </p:nvSpPr>
          <p:spPr>
            <a:xfrm>
              <a:off x="9040365" y="338720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71659D7-3EC7-F4A5-1601-73538ACA277F}"/>
                </a:ext>
              </a:extLst>
            </p:cNvPr>
            <p:cNvSpPr/>
            <p:nvPr/>
          </p:nvSpPr>
          <p:spPr>
            <a:xfrm>
              <a:off x="7775476" y="3802243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A72D0BB0-F3BB-47DF-D484-20A077660DDE}"/>
                </a:ext>
              </a:extLst>
            </p:cNvPr>
            <p:cNvGrpSpPr/>
            <p:nvPr/>
          </p:nvGrpSpPr>
          <p:grpSpPr>
            <a:xfrm>
              <a:off x="8909272" y="4049037"/>
              <a:ext cx="1600200" cy="151764"/>
              <a:chOff x="9144000" y="4757607"/>
              <a:chExt cx="1600200" cy="151764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="" xmlns:a16="http://schemas.microsoft.com/office/drawing/2014/main" id="{5F68387A-7B49-7BC4-80AE-A74D3205E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E8689CC9-AECB-45F4-FDD6-D657662D6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9AE944DF-C960-2F3A-9E5D-2713EDDF2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68A3A044-5A45-1E57-79DF-8DF44C776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3DA368F2-AE6B-66CE-F7B1-E9F1F54F3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B37D93E2-E508-9F48-BEB6-954C5687ED6E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24C2DEFD-71B0-0EB9-5D71-2ED0A12A79BA}"/>
                </a:ext>
              </a:extLst>
            </p:cNvPr>
            <p:cNvGrpSpPr/>
            <p:nvPr/>
          </p:nvGrpSpPr>
          <p:grpSpPr>
            <a:xfrm>
              <a:off x="8893894" y="3889304"/>
              <a:ext cx="914400" cy="151764"/>
              <a:chOff x="9144000" y="4757607"/>
              <a:chExt cx="914400" cy="151764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="" xmlns:a16="http://schemas.microsoft.com/office/drawing/2014/main" id="{DBE43500-3BE5-41DB-038D-92A1780B6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50A8163A-FFD8-6A85-090D-92A4B7E12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1B67AF05-38BA-58AB-CED9-6B96374D7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D869E78-E56A-5DC8-0701-BD1586136753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B01CF2AA-6BB2-8134-E66D-5A09D4AB7D6C}"/>
                    </a:ext>
                  </a:extLst>
                </p:cNvPr>
                <p:cNvSpPr txBox="1"/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01CF2AA-6BB2-8134-E66D-5A09D4AB7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21">
                  <a:extLst>
                    <a:ext uri="{FF2B5EF4-FFF2-40B4-BE49-F238E27FC236}">
                      <a16:creationId xmlns="" xmlns:a16="http://schemas.microsoft.com/office/drawing/2014/main" id="{561500FC-0E94-FC13-CB55-3EFA2F6D5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id="{561500FC-0E94-FC13-CB55-3EFA2F6D5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03F26165-4AC6-EF4E-7335-A804ABBB9B85}"/>
                </a:ext>
              </a:extLst>
            </p:cNvPr>
            <p:cNvSpPr txBox="1"/>
            <p:nvPr/>
          </p:nvSpPr>
          <p:spPr>
            <a:xfrm>
              <a:off x="9381961" y="4312375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D3D9CE38-E72D-5C26-5336-716822FA8C5B}"/>
              </a:ext>
            </a:extLst>
          </p:cNvPr>
          <p:cNvGrpSpPr/>
          <p:nvPr/>
        </p:nvGrpSpPr>
        <p:grpSpPr>
          <a:xfrm>
            <a:off x="1794641" y="3226764"/>
            <a:ext cx="4025453" cy="1418813"/>
            <a:chOff x="1794641" y="3226764"/>
            <a:chExt cx="4025453" cy="1418813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2A0319BA-1D36-24A2-A81E-FEBB7328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4688" y="3429000"/>
              <a:ext cx="1690859" cy="11548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29DDC0AD-C4C0-971C-DDB7-E7F8EEB5BAA8}"/>
                    </a:ext>
                  </a:extLst>
                </p:cNvPr>
                <p:cNvSpPr txBox="1"/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DDC0AD-C4C0-971C-DDB7-E7F8EEB5B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21">
                  <a:extLst>
                    <a:ext uri="{FF2B5EF4-FFF2-40B4-BE49-F238E27FC236}">
                      <a16:creationId xmlns="" xmlns:a16="http://schemas.microsoft.com/office/drawing/2014/main" id="{BAB18333-2019-8E40-C559-75A4B16C3A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 Box 21">
                  <a:extLst>
                    <a:ext uri="{FF2B5EF4-FFF2-40B4-BE49-F238E27FC236}">
                      <a16:creationId xmlns:a16="http://schemas.microsoft.com/office/drawing/2014/main" id="{BAB18333-2019-8E40-C559-75A4B16C3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642B4F61-9DD9-4D46-CF8A-E7CE7973FFCB}"/>
                </a:ext>
              </a:extLst>
            </p:cNvPr>
            <p:cNvGrpSpPr/>
            <p:nvPr/>
          </p:nvGrpSpPr>
          <p:grpSpPr>
            <a:xfrm>
              <a:off x="3810000" y="3968643"/>
              <a:ext cx="1600200" cy="75564"/>
              <a:chOff x="9144000" y="4795707"/>
              <a:chExt cx="1600200" cy="7556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="" xmlns:a16="http://schemas.microsoft.com/office/drawing/2014/main" id="{A743FA17-EB47-BCE1-854E-D8381A62A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8CBE4D41-25BC-E9C6-838E-54D5178ECCD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6248B87B-A533-E84B-5B95-DEFCC45F16E1}"/>
                </a:ext>
              </a:extLst>
            </p:cNvPr>
            <p:cNvGrpSpPr/>
            <p:nvPr/>
          </p:nvGrpSpPr>
          <p:grpSpPr>
            <a:xfrm>
              <a:off x="3817882" y="3808958"/>
              <a:ext cx="914400" cy="75564"/>
              <a:chOff x="9144000" y="4795707"/>
              <a:chExt cx="914400" cy="75564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="" xmlns:a16="http://schemas.microsoft.com/office/drawing/2014/main" id="{028ECC8E-76B1-74DD-42C3-D81F68F8D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C26987D6-8199-BBE4-6A73-B0717DB7F96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6937F288-24E5-00A0-DC7B-21B76A8022D1}"/>
                </a:ext>
              </a:extLst>
            </p:cNvPr>
            <p:cNvSpPr/>
            <p:nvPr/>
          </p:nvSpPr>
          <p:spPr bwMode="auto">
            <a:xfrm>
              <a:off x="1794641" y="4528710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3D8C4458-D4A7-B99E-2EAD-6E2CDD21FCFE}"/>
                </a:ext>
              </a:extLst>
            </p:cNvPr>
            <p:cNvSpPr txBox="1"/>
            <p:nvPr/>
          </p:nvSpPr>
          <p:spPr>
            <a:xfrm>
              <a:off x="3984779" y="337332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7C85392-CE57-5CDA-6FD9-67357C8A9BE6}"/>
                </a:ext>
              </a:extLst>
            </p:cNvPr>
            <p:cNvSpPr txBox="1"/>
            <p:nvPr/>
          </p:nvSpPr>
          <p:spPr>
            <a:xfrm>
              <a:off x="4134099" y="406288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19A2B359-B398-43CD-F2BF-F24B4BD683D4}"/>
              </a:ext>
            </a:extLst>
          </p:cNvPr>
          <p:cNvGrpSpPr/>
          <p:nvPr/>
        </p:nvGrpSpPr>
        <p:grpSpPr>
          <a:xfrm>
            <a:off x="6525097" y="4898273"/>
            <a:ext cx="4649227" cy="1282234"/>
            <a:chOff x="6525097" y="4898273"/>
            <a:chExt cx="4649227" cy="1282234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A620C2FA-C87B-0D60-6D08-B86BB8CC4D2C}"/>
                </a:ext>
              </a:extLst>
            </p:cNvPr>
            <p:cNvSpPr txBox="1"/>
            <p:nvPr/>
          </p:nvSpPr>
          <p:spPr>
            <a:xfrm>
              <a:off x="7120782" y="50819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031E765A-0A51-5562-9810-7772C7468965}"/>
                </a:ext>
              </a:extLst>
            </p:cNvPr>
            <p:cNvSpPr/>
            <p:nvPr/>
          </p:nvSpPr>
          <p:spPr>
            <a:xfrm>
              <a:off x="7775476" y="5315978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B1F8B30D-16DD-3E35-FC19-EF2D9645BE9A}"/>
                </a:ext>
              </a:extLst>
            </p:cNvPr>
            <p:cNvGrpSpPr/>
            <p:nvPr/>
          </p:nvGrpSpPr>
          <p:grpSpPr>
            <a:xfrm>
              <a:off x="8947371" y="5520564"/>
              <a:ext cx="1600200" cy="151764"/>
              <a:chOff x="9144000" y="4757607"/>
              <a:chExt cx="1600200" cy="151764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="" xmlns:a16="http://schemas.microsoft.com/office/drawing/2014/main" id="{2E2F9ABA-3918-40F9-83F2-8C1F29733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6E4732A2-6B42-1822-D19B-CEE5C909A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5B18CAF0-F4A6-A383-BDEF-6F607B04A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0E138972-B7DB-9E65-15D8-6D4FF5069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56EA0281-9F53-B122-9DA8-1AAC9DD04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92F5B61F-8AF4-4F6F-3837-E4671DF9DE2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062714A4-0A8D-DE5D-F869-3E2CAFD9A83B}"/>
                </a:ext>
              </a:extLst>
            </p:cNvPr>
            <p:cNvGrpSpPr/>
            <p:nvPr/>
          </p:nvGrpSpPr>
          <p:grpSpPr>
            <a:xfrm rot="10800000">
              <a:off x="6899640" y="5572792"/>
              <a:ext cx="914400" cy="151764"/>
              <a:chOff x="9144000" y="4757607"/>
              <a:chExt cx="914400" cy="151764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="" xmlns:a16="http://schemas.microsoft.com/office/drawing/2014/main" id="{B0C09823-DC54-0BAB-6A06-4A53BECBB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FA0090AF-D6E4-2147-08CD-2DD5C40FD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="" xmlns:a16="http://schemas.microsoft.com/office/drawing/2014/main" id="{BD5DCC54-0782-1D14-4C91-27DE9D4F1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CBB8B0B7-0815-46FE-F93C-B4B7426592D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="" xmlns:a16="http://schemas.microsoft.com/office/drawing/2014/main" id="{3A3A7AA4-80D6-E077-A868-4926A71450F6}"/>
                    </a:ext>
                  </a:extLst>
                </p:cNvPr>
                <p:cNvSpPr txBox="1"/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A3A7AA4-80D6-E077-A868-4926A7145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21">
                  <a:extLst>
                    <a:ext uri="{FF2B5EF4-FFF2-40B4-BE49-F238E27FC236}">
                      <a16:creationId xmlns="" xmlns:a16="http://schemas.microsoft.com/office/drawing/2014/main" id="{B3612DAF-B25F-B7D3-F6F7-BEFFB2A82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id="{B3612DAF-B25F-B7D3-F6F7-BEFFB2A8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15EF77FC-BBB9-D57F-E5E2-FF511A835AF3}"/>
                </a:ext>
              </a:extLst>
            </p:cNvPr>
            <p:cNvSpPr txBox="1"/>
            <p:nvPr/>
          </p:nvSpPr>
          <p:spPr>
            <a:xfrm>
              <a:off x="9900707" y="57034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CF69CEDF-AAF2-511A-B849-A480E0EA9877}"/>
              </a:ext>
            </a:extLst>
          </p:cNvPr>
          <p:cNvGrpSpPr/>
          <p:nvPr/>
        </p:nvGrpSpPr>
        <p:grpSpPr>
          <a:xfrm>
            <a:off x="8612356" y="5677826"/>
            <a:ext cx="1246437" cy="789717"/>
            <a:chOff x="8635077" y="5678708"/>
            <a:chExt cx="1246437" cy="789717"/>
          </a:xfrm>
        </p:grpSpPr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2BFB22FE-3984-D74A-A2A0-176FC52C1634}"/>
                </a:ext>
              </a:extLst>
            </p:cNvPr>
            <p:cNvGrpSpPr/>
            <p:nvPr/>
          </p:nvGrpSpPr>
          <p:grpSpPr>
            <a:xfrm>
              <a:off x="8970092" y="5678708"/>
              <a:ext cx="624601" cy="151764"/>
              <a:chOff x="9144000" y="4757607"/>
              <a:chExt cx="624601" cy="151764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="" xmlns:a16="http://schemas.microsoft.com/office/drawing/2014/main" id="{5E2A7EC1-524B-0562-029A-A7D482EAA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616719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10862191-C77B-146B-E5DC-35B3EB245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D0A68AB9-DD04-999E-A795-AD878815895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53D7FA72-9DDE-0DDA-BE02-32AC15F11675}"/>
                </a:ext>
              </a:extLst>
            </p:cNvPr>
            <p:cNvSpPr txBox="1"/>
            <p:nvPr/>
          </p:nvSpPr>
          <p:spPr>
            <a:xfrm>
              <a:off x="8635077" y="5991371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="" xmlns:a16="http://schemas.microsoft.com/office/drawing/2014/main" id="{A9F7C1E4-EA4E-AD07-75EE-FEC349067356}"/>
                    </a:ext>
                  </a:extLst>
                </p:cNvPr>
                <p:cNvSpPr txBox="1"/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9F7C1E4-EA4E-AD07-75EE-FEC349067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0C432C5F-6D7D-265C-9CCB-BA20A84B432B}"/>
              </a:ext>
            </a:extLst>
          </p:cNvPr>
          <p:cNvGrpSpPr/>
          <p:nvPr/>
        </p:nvGrpSpPr>
        <p:grpSpPr>
          <a:xfrm>
            <a:off x="8909272" y="4210777"/>
            <a:ext cx="3212224" cy="862289"/>
            <a:chOff x="8909272" y="4210777"/>
            <a:chExt cx="3212224" cy="862289"/>
          </a:xfrm>
        </p:grpSpPr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4560EE4A-94C8-C239-8714-49CC041DD1B6}"/>
                </a:ext>
              </a:extLst>
            </p:cNvPr>
            <p:cNvGrpSpPr/>
            <p:nvPr/>
          </p:nvGrpSpPr>
          <p:grpSpPr>
            <a:xfrm>
              <a:off x="8909272" y="4210777"/>
              <a:ext cx="2749328" cy="165852"/>
              <a:chOff x="8909272" y="4210777"/>
              <a:chExt cx="2749328" cy="16585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="" xmlns:a16="http://schemas.microsoft.com/office/drawing/2014/main" id="{A9BD2DF1-DEC5-29C0-8774-761F608E269B}"/>
                  </a:ext>
                </a:extLst>
              </p:cNvPr>
              <p:cNvGrpSpPr/>
              <p:nvPr/>
            </p:nvGrpSpPr>
            <p:grpSpPr>
              <a:xfrm>
                <a:off x="8909272" y="4210777"/>
                <a:ext cx="2749328" cy="151764"/>
                <a:chOff x="9144000" y="4757607"/>
                <a:chExt cx="2749328" cy="151764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="" xmlns:a16="http://schemas.microsoft.com/office/drawing/2014/main" id="{8FBBFCCD-0DE6-9D9C-BD52-DE44C64E0F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1882" y="4833489"/>
                  <a:ext cx="2741446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="" xmlns:a16="http://schemas.microsoft.com/office/drawing/2014/main" id="{1CABBE54-EB64-D0FD-E0B8-07DB9C767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88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="" xmlns:a16="http://schemas.microsoft.com/office/drawing/2014/main" id="{AEB45151-CA37-7C18-A54B-2FB5285A3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="" xmlns:a16="http://schemas.microsoft.com/office/drawing/2014/main" id="{B348355E-A8D0-7750-1123-1C1F42AEB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84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="" xmlns:a16="http://schemas.microsoft.com/office/drawing/2014/main" id="{20E853C2-DD07-AE82-E285-77F9E43C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32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18">
                  <a:extLst>
                    <a:ext uri="{FF2B5EF4-FFF2-40B4-BE49-F238E27FC236}">
                      <a16:creationId xmlns="" xmlns:a16="http://schemas.microsoft.com/office/drawing/2014/main" id="{A622B9DA-1DCC-1AAF-4184-A8D1CC781DE4}"/>
                    </a:ext>
                  </a:extLst>
                </p:cNvPr>
                <p:cNvSpPr/>
                <p:nvPr/>
              </p:nvSpPr>
              <p:spPr>
                <a:xfrm>
                  <a:off x="9144000" y="4795707"/>
                  <a:ext cx="76198" cy="7556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="" xmlns:a16="http://schemas.microsoft.com/office/drawing/2014/main" id="{91B0AD65-894D-553A-A602-E7AF83CAC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6297" y="421077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AC4942AA-989C-A9A8-2BD3-F2BBE21D2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8904" y="42144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E9C6953B-364B-52CB-B6F1-484727A2C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7600" y="42248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="" xmlns:a16="http://schemas.microsoft.com/office/drawing/2014/main" id="{9C1F9467-358C-A55E-E262-C9CB02325D6E}"/>
                    </a:ext>
                  </a:extLst>
                </p:cNvPr>
                <p:cNvSpPr txBox="1"/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C1F9467-358C-A55E-E262-C9CB02325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C198B504-6924-7F14-846B-654CA67136D7}"/>
                </a:ext>
              </a:extLst>
            </p:cNvPr>
            <p:cNvSpPr txBox="1"/>
            <p:nvPr/>
          </p:nvSpPr>
          <p:spPr>
            <a:xfrm>
              <a:off x="10944774" y="459601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N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38ED6D3B-BD16-883A-4E0A-5CD18AB8399A}"/>
              </a:ext>
            </a:extLst>
          </p:cNvPr>
          <p:cNvSpPr txBox="1"/>
          <p:nvPr/>
        </p:nvSpPr>
        <p:spPr>
          <a:xfrm>
            <a:off x="817070" y="247589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2. Nêu quy tắc tổng hợp hai lực cùng phương.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25C41AF-5E84-E346-81F5-39636344BA74}"/>
              </a:ext>
            </a:extLst>
          </p:cNvPr>
          <p:cNvSpPr txBox="1"/>
          <p:nvPr/>
        </p:nvSpPr>
        <p:spPr>
          <a:xfrm>
            <a:off x="818507" y="204512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b)  Vật chịu tác dụng của hai lực cùng phương, ngược chiều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3C91E764-2E32-649F-6D4A-1F60C0AED6E5}"/>
              </a:ext>
            </a:extLst>
          </p:cNvPr>
          <p:cNvGrpSpPr/>
          <p:nvPr/>
        </p:nvGrpSpPr>
        <p:grpSpPr>
          <a:xfrm>
            <a:off x="1062846" y="4760442"/>
            <a:ext cx="4621936" cy="1419756"/>
            <a:chOff x="1062846" y="4760442"/>
            <a:chExt cx="4621936" cy="1419756"/>
          </a:xfrm>
        </p:grpSpPr>
        <p:pic>
          <p:nvPicPr>
            <p:cNvPr id="70" name="Picture 69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6DA976EA-042E-CC17-CF29-E8999C31C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3221" y="4963621"/>
              <a:ext cx="1690859" cy="115485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BD911D5A-3C95-AE55-6AA5-B58F3BD500E0}"/>
                </a:ext>
              </a:extLst>
            </p:cNvPr>
            <p:cNvSpPr/>
            <p:nvPr/>
          </p:nvSpPr>
          <p:spPr bwMode="auto">
            <a:xfrm>
              <a:off x="1803174" y="6063331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="" xmlns:a16="http://schemas.microsoft.com/office/drawing/2014/main" id="{41C7CB53-960A-32BF-7762-BA51708820B2}"/>
                    </a:ext>
                  </a:extLst>
                </p:cNvPr>
                <p:cNvSpPr txBox="1"/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7CB53-960A-32BF-7762-BA51708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21">
                  <a:extLst>
                    <a:ext uri="{FF2B5EF4-FFF2-40B4-BE49-F238E27FC236}">
                      <a16:creationId xmlns="" xmlns:a16="http://schemas.microsoft.com/office/drawing/2014/main" id="{AC69A1C4-D51F-9389-09F8-2817185BE5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 Box 21">
                  <a:extLst>
                    <a:ext uri="{FF2B5EF4-FFF2-40B4-BE49-F238E27FC236}">
                      <a16:creationId xmlns:a16="http://schemas.microsoft.com/office/drawing/2014/main" id="{AC69A1C4-D51F-9389-09F8-2817185BE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087FA02B-86EA-448B-C8BE-632014D15126}"/>
                </a:ext>
              </a:extLst>
            </p:cNvPr>
            <p:cNvGrpSpPr/>
            <p:nvPr/>
          </p:nvGrpSpPr>
          <p:grpSpPr>
            <a:xfrm>
              <a:off x="3810000" y="5474185"/>
              <a:ext cx="1600200" cy="75564"/>
              <a:chOff x="9144000" y="4795707"/>
              <a:chExt cx="1600200" cy="75564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="" xmlns:a16="http://schemas.microsoft.com/office/drawing/2014/main" id="{54FA4B33-BB74-B17A-E4A6-06C2362A5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C9D56CFE-4076-2E94-F857-A2B3C818025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8A574056-6BBF-84C5-AEDB-D56C4DF671B9}"/>
                </a:ext>
              </a:extLst>
            </p:cNvPr>
            <p:cNvGrpSpPr/>
            <p:nvPr/>
          </p:nvGrpSpPr>
          <p:grpSpPr>
            <a:xfrm rot="10800000">
              <a:off x="1416827" y="5469350"/>
              <a:ext cx="914400" cy="75564"/>
              <a:chOff x="9144000" y="4795707"/>
              <a:chExt cx="914400" cy="75564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="" xmlns:a16="http://schemas.microsoft.com/office/drawing/2014/main" id="{49CB8628-48C6-96E7-9AC9-64D2DF62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9DC738BC-2BF3-32DD-8B7F-95EDA8F6C98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A577FE67-BFBF-3012-82FF-4B45D088540E}"/>
                </a:ext>
              </a:extLst>
            </p:cNvPr>
            <p:cNvSpPr txBox="1"/>
            <p:nvPr/>
          </p:nvSpPr>
          <p:spPr>
            <a:xfrm>
              <a:off x="1549459" y="492266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EA07DB5C-0BF2-8856-AC50-0846901F7D3F}"/>
                </a:ext>
              </a:extLst>
            </p:cNvPr>
            <p:cNvSpPr txBox="1"/>
            <p:nvPr/>
          </p:nvSpPr>
          <p:spPr>
            <a:xfrm>
              <a:off x="4198882" y="499689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1" grpId="0"/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=""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3"/>
            <a:ext cx="11575321" cy="23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3FA9DBC-BF95-4EC2-BFC4-109933DF35D2}"/>
                  </a:ext>
                </a:extLst>
              </p:cNvPr>
              <p:cNvSpPr txBox="1"/>
              <p:nvPr/>
            </p:nvSpPr>
            <p:spPr>
              <a:xfrm>
                <a:off x="777547" y="1205761"/>
                <a:ext cx="10500053" cy="989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Để tổng hợp hai lực đồng quy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ta sử dụng quy tắc HBH.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1: Vẽ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đồng quy tại O.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A9DBC-BF95-4EC2-BFC4-109933DF3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7" y="1205761"/>
                <a:ext cx="10500053" cy="989566"/>
              </a:xfrm>
              <a:prstGeom prst="rect">
                <a:avLst/>
              </a:prstGeom>
              <a:blipFill>
                <a:blip r:embed="rId3"/>
                <a:stretch>
                  <a:fillRect l="-987" t="-18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=""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=""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=""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=""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=""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Tổng hợp hai lực đồng quy – Quy tắc hình bình hành (HBH)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386FCB-E53B-9358-DE7F-DA0A436AE8C1}"/>
              </a:ext>
            </a:extLst>
          </p:cNvPr>
          <p:cNvSpPr txBox="1"/>
          <p:nvPr/>
        </p:nvSpPr>
        <p:spPr>
          <a:xfrm>
            <a:off x="808156" y="4740072"/>
            <a:ext cx="34588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Tổng hợp lực theo quy tắc hình bình hành </a:t>
            </a:r>
            <a:endParaRPr lang="en-US" sz="2500" i="1"/>
          </a:p>
        </p:txBody>
      </p:sp>
      <p:sp>
        <p:nvSpPr>
          <p:cNvPr id="37" name="Line 9">
            <a:extLst>
              <a:ext uri="{FF2B5EF4-FFF2-40B4-BE49-F238E27FC236}">
                <a16:creationId xmlns="" xmlns:a16="http://schemas.microsoft.com/office/drawing/2014/main" id="{3CEC9D0F-4F92-BA47-F446-C4054FDB3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762" y="4782496"/>
            <a:ext cx="1939925" cy="133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="" xmlns:a16="http://schemas.microsoft.com/office/drawing/2014/main" id="{05345464-147B-EEEC-2434-6C5EA1F80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5223" y="4061771"/>
            <a:ext cx="3446463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>
            <a:extLst>
              <a:ext uri="{FF2B5EF4-FFF2-40B4-BE49-F238E27FC236}">
                <a16:creationId xmlns="" xmlns:a16="http://schemas.microsoft.com/office/drawing/2014/main" id="{72E2DBF1-3150-889B-A668-F9309CFC0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793605"/>
            <a:ext cx="5399087" cy="552450"/>
          </a:xfrm>
          <a:prstGeom prst="line">
            <a:avLst/>
          </a:prstGeom>
          <a:noFill/>
          <a:ln w="44450">
            <a:solidFill>
              <a:srgbClr val="FC26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4">
                <a:extLst>
                  <a:ext uri="{FF2B5EF4-FFF2-40B4-BE49-F238E27FC236}">
                    <a16:creationId xmlns="" xmlns:a16="http://schemas.microsoft.com/office/drawing/2014/main" id="{EBE81044-C196-3ACC-58A5-1EFB9331464E}"/>
                  </a:ext>
                </a:extLst>
              </p:cNvPr>
              <p:cNvSpPr txBox="1"/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EBE81044-C196-3ACC-58A5-1EFB9331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9C1AB4F-4FA0-2177-255F-9A22BB3BC211}"/>
              </a:ext>
            </a:extLst>
          </p:cNvPr>
          <p:cNvGrpSpPr/>
          <p:nvPr/>
        </p:nvGrpSpPr>
        <p:grpSpPr>
          <a:xfrm>
            <a:off x="5257800" y="3429001"/>
            <a:ext cx="3980655" cy="3441950"/>
            <a:chOff x="5257800" y="3429001"/>
            <a:chExt cx="3980655" cy="3441950"/>
          </a:xfrm>
        </p:grpSpPr>
        <p:sp>
          <p:nvSpPr>
            <p:cNvPr id="36" name="Text Box 8">
              <a:extLst>
                <a:ext uri="{FF2B5EF4-FFF2-40B4-BE49-F238E27FC236}">
                  <a16:creationId xmlns="" xmlns:a16="http://schemas.microsoft.com/office/drawing/2014/main" id="{B34C2276-00A9-B045-BF34-71931D98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5320659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5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38" name="Group 10">
              <a:extLst>
                <a:ext uri="{FF2B5EF4-FFF2-40B4-BE49-F238E27FC236}">
                  <a16:creationId xmlns="" xmlns:a16="http://schemas.microsoft.com/office/drawing/2014/main" id="{9B106045-8702-6501-D2FB-0C28FA88B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6724" y="4061771"/>
              <a:ext cx="3503612" cy="2022475"/>
              <a:chOff x="748" y="2197"/>
              <a:chExt cx="2759" cy="1617"/>
            </a:xfrm>
          </p:grpSpPr>
          <p:sp>
            <p:nvSpPr>
              <p:cNvPr id="39" name="Line 11">
                <a:extLst>
                  <a:ext uri="{FF2B5EF4-FFF2-40B4-BE49-F238E27FC236}">
                    <a16:creationId xmlns="" xmlns:a16="http://schemas.microsoft.com/office/drawing/2014/main" id="{CBE81CB4-430C-3312-7641-79DD2A48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" y="2197"/>
                <a:ext cx="1551" cy="1046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="" xmlns:a16="http://schemas.microsoft.com/office/drawing/2014/main" id="{58C8240D-A719-FEA7-EAA4-44502C00D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2759" cy="565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21">
                  <a:extLst>
                    <a:ext uri="{FF2B5EF4-FFF2-40B4-BE49-F238E27FC236}">
                      <a16:creationId xmlns="" xmlns:a16="http://schemas.microsoft.com/office/drawing/2014/main" id="{3FA00F3E-BD61-56D4-0668-776C35E8A1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9D40D12D-8EC5-3083-BAEA-5F395ADF42B8}"/>
                    </a:ext>
                  </a:extLst>
                </p:cNvPr>
                <p:cNvSpPr txBox="1"/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C69D0CA-9CEC-3662-CF39-E053264DACF2}"/>
                  </a:ext>
                </a:extLst>
              </p:cNvPr>
              <p:cNvSpPr txBox="1"/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2: Vẽ một hbh có hai cạnh liền kề trùng 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9D0CA-9CEC-3662-CF39-E053264D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blipFill>
                <a:blip r:embed="rId10"/>
                <a:stretch>
                  <a:fillRect l="-871" t="-3614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313CC9FF-6631-5656-5F42-9335DB5BCC4A}"/>
                  </a:ext>
                </a:extLst>
              </p:cNvPr>
              <p:cNvSpPr txBox="1"/>
              <p:nvPr/>
            </p:nvSpPr>
            <p:spPr>
              <a:xfrm>
                <a:off x="802681" y="2408182"/>
                <a:ext cx="10500053" cy="101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3: Vẽ đường chéo HBH có cùng gốc 0. Vectơ hợp lực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trùng với đường chéo này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CC9FF-6631-5656-5F42-9335DB5B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1" y="2408182"/>
                <a:ext cx="10500053" cy="1016881"/>
              </a:xfrm>
              <a:prstGeom prst="rect">
                <a:avLst/>
              </a:prstGeom>
              <a:blipFill>
                <a:blip r:embed="rId11"/>
                <a:stretch>
                  <a:fillRect l="-871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4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7" grpId="0" animBg="1"/>
      <p:bldP spid="41" grpId="0" animBg="1"/>
      <p:bldP spid="43" grpId="0" animBg="1"/>
      <p:bldP spid="5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8330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="" xmlns:a16="http://schemas.microsoft.com/office/drawing/2014/main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Cho hai lực đồng quy có độ lớn F = 6 N và F = 8 N. Nếu hợp lực có độ lớn F = 10 N thì góc giữa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bằng bao nhiêu? Vẽ hình minh họa</a:t>
                </a:r>
                <a:endParaRPr lang="en-US" sz="250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blipFill>
                <a:blip r:embed="rId2"/>
                <a:stretch>
                  <a:fillRect l="-960" t="-3913" r="-540" b="-95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054346-99DE-3414-27A2-C17F8542D540}"/>
              </a:ext>
            </a:extLst>
          </p:cNvPr>
          <p:cNvGrpSpPr/>
          <p:nvPr/>
        </p:nvGrpSpPr>
        <p:grpSpPr>
          <a:xfrm>
            <a:off x="3342551" y="2177426"/>
            <a:ext cx="6907816" cy="3762192"/>
            <a:chOff x="3342551" y="2177426"/>
            <a:chExt cx="6907816" cy="3762192"/>
          </a:xfrm>
        </p:grpSpPr>
        <p:sp>
          <p:nvSpPr>
            <p:cNvPr id="13" name="Text Box 8">
              <a:extLst>
                <a:ext uri="{FF2B5EF4-FFF2-40B4-BE49-F238E27FC236}">
                  <a16:creationId xmlns="" xmlns:a16="http://schemas.microsoft.com/office/drawing/2014/main" id="{31C15FE9-12FA-6E2C-E21D-FF1EF7C1A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551" y="3664805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5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4" name="Line 9">
              <a:extLst>
                <a:ext uri="{FF2B5EF4-FFF2-40B4-BE49-F238E27FC236}">
                  <a16:creationId xmlns="" xmlns:a16="http://schemas.microsoft.com/office/drawing/2014/main" id="{644C175D-8CDC-0EF4-BEA2-09A30970F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2470" y="4651620"/>
              <a:ext cx="1447006" cy="1147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="" xmlns:a16="http://schemas.microsoft.com/office/drawing/2014/main" id="{432F472E-64B9-8BE4-EDD1-7FB008B9C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0666" y="2729270"/>
              <a:ext cx="1649580" cy="3058103"/>
              <a:chOff x="811" y="1884"/>
              <a:chExt cx="1299" cy="2445"/>
            </a:xfrm>
          </p:grpSpPr>
          <p:sp>
            <p:nvSpPr>
              <p:cNvPr id="16" name="Line 11">
                <a:extLst>
                  <a:ext uri="{FF2B5EF4-FFF2-40B4-BE49-F238E27FC236}">
                    <a16:creationId xmlns="" xmlns:a16="http://schemas.microsoft.com/office/drawing/2014/main" id="{16A6A788-65DB-177F-D662-D7D7BCFCF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" y="1884"/>
                <a:ext cx="1127" cy="913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="" xmlns:a16="http://schemas.microsoft.com/office/drawing/2014/main" id="{D4D5F625-2129-FE16-A779-932026B32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797"/>
                <a:ext cx="1299" cy="1532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3">
              <a:extLst>
                <a:ext uri="{FF2B5EF4-FFF2-40B4-BE49-F238E27FC236}">
                  <a16:creationId xmlns="" xmlns:a16="http://schemas.microsoft.com/office/drawing/2014/main" id="{C29E2522-7F6E-E901-D7BD-CECFCEC6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3256" y="2735461"/>
              <a:ext cx="1676220" cy="1916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="" xmlns:a16="http://schemas.microsoft.com/office/drawing/2014/main" id="{855A4FCC-C2A2-CF72-F643-031258A2A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096" y="3882780"/>
              <a:ext cx="3107380" cy="768840"/>
            </a:xfrm>
            <a:prstGeom prst="line">
              <a:avLst/>
            </a:prstGeom>
            <a:noFill/>
            <a:ln w="44450">
              <a:solidFill>
                <a:srgbClr val="FC260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5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4">
                  <a:extLst>
                    <a:ext uri="{FF2B5EF4-FFF2-40B4-BE49-F238E27FC236}">
                      <a16:creationId xmlns="" xmlns:a16="http://schemas.microsoft.com/office/drawing/2014/main" id="{ACBB28DA-A18B-2703-CE52-7A28EEB11A33}"/>
                    </a:ext>
                  </a:extLst>
                </p:cNvPr>
                <p:cNvSpPr txBox="1"/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ACBB28DA-A18B-2703-CE52-7A28EEB11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9415D617-289D-2D6F-67F2-972B0F8E3E36}"/>
                    </a:ext>
                  </a:extLst>
                </p:cNvPr>
                <p:cNvSpPr txBox="1"/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415D617-289D-2D6F-67F2-972B0F8E3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21">
                  <a:extLst>
                    <a:ext uri="{FF2B5EF4-FFF2-40B4-BE49-F238E27FC236}">
                      <a16:creationId xmlns="" xmlns:a16="http://schemas.microsoft.com/office/drawing/2014/main" id="{A7C42B34-80C9-9B9D-2334-6691256FE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id="{A7C42B34-80C9-9B9D-2334-6691256FE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D215850-A6D3-AA43-E0BC-9943C810879E}"/>
                </a:ext>
              </a:extLst>
            </p:cNvPr>
            <p:cNvSpPr txBox="1"/>
            <p:nvPr/>
          </p:nvSpPr>
          <p:spPr>
            <a:xfrm>
              <a:off x="4018442" y="4888176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 N </a:t>
              </a:r>
              <a:endParaRPr lang="en-US" sz="25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95B406BF-5235-92C6-4EAA-FE24D869A8AE}"/>
                </a:ext>
              </a:extLst>
            </p:cNvPr>
            <p:cNvSpPr txBox="1"/>
            <p:nvPr/>
          </p:nvSpPr>
          <p:spPr>
            <a:xfrm>
              <a:off x="3888829" y="2841371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 N </a:t>
              </a:r>
              <a:endParaRPr lang="en-US" sz="25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CA230C1-118C-D8F2-7684-634077ED06C8}"/>
                </a:ext>
              </a:extLst>
            </p:cNvPr>
            <p:cNvSpPr txBox="1"/>
            <p:nvPr/>
          </p:nvSpPr>
          <p:spPr>
            <a:xfrm>
              <a:off x="5293065" y="4411122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 N </a:t>
              </a:r>
              <a:endParaRPr lang="en-US" sz="2500"/>
            </a:p>
          </p:txBody>
        </p:sp>
      </p:grpSp>
    </p:spTree>
    <p:extLst>
      <p:ext uri="{BB962C8B-B14F-4D97-AF65-F5344CB8AC3E}">
        <p14:creationId xmlns:p14="http://schemas.microsoft.com/office/powerpoint/2010/main" val="37264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27853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28" y="762000"/>
            <a:ext cx="10506818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Giả sử lực kéo của mỗi tàu kéo đều có độ lớn bằng 8 000 N và góc giữa hai dây cáp bằng 30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diễn các lực kéo của mỗi tàu và hợp lực tác dụng vào tàu hàng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lớn của hợp lực của hai lực kéo.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phương và chiều của hợp lực.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góc giữa hai dây cáp bằng 90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hợp lực của hai lực kéo có phương, chiều và độ lớn như thế nào?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=""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259AF13-5E7E-7F7F-1BD1-348DEAE99EA8}"/>
              </a:ext>
            </a:extLst>
          </p:cNvPr>
          <p:cNvGrpSpPr/>
          <p:nvPr/>
        </p:nvGrpSpPr>
        <p:grpSpPr>
          <a:xfrm>
            <a:off x="3886200" y="3587172"/>
            <a:ext cx="4876800" cy="3100775"/>
            <a:chOff x="6934200" y="3810000"/>
            <a:chExt cx="4876800" cy="310077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0E45D38-686A-9C7E-08D8-6C95C0F5988F}"/>
                </a:ext>
              </a:extLst>
            </p:cNvPr>
            <p:cNvSpPr/>
            <p:nvPr/>
          </p:nvSpPr>
          <p:spPr>
            <a:xfrm>
              <a:off x="6934200" y="3810000"/>
              <a:ext cx="4876800" cy="310077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Diagram&#10;&#10;Description automatically generated">
              <a:extLst>
                <a:ext uri="{FF2B5EF4-FFF2-40B4-BE49-F238E27FC236}">
                  <a16:creationId xmlns="" xmlns:a16="http://schemas.microsoft.com/office/drawing/2014/main" id="{3F783B01-6C7C-E905-27E8-D9921D857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6000" y="4193272"/>
              <a:ext cx="1905000" cy="2229683"/>
            </a:xfrm>
            <a:prstGeom prst="rect">
              <a:avLst/>
            </a:prstGeom>
          </p:spPr>
        </p:pic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="" xmlns:a16="http://schemas.microsoft.com/office/drawing/2014/main" id="{A33EF672-AF42-AA82-CF4D-2E0D1FAAD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13743">
              <a:off x="7158758" y="4006912"/>
              <a:ext cx="1380546" cy="1249015"/>
            </a:xfrm>
            <a:prstGeom prst="rect">
              <a:avLst/>
            </a:prstGeom>
          </p:spPr>
        </p:pic>
        <p:pic>
          <p:nvPicPr>
            <p:cNvPr id="29" name="Picture 28" descr="Diagram&#10;&#10;Description automatically generated">
              <a:extLst>
                <a:ext uri="{FF2B5EF4-FFF2-40B4-BE49-F238E27FC236}">
                  <a16:creationId xmlns="" xmlns:a16="http://schemas.microsoft.com/office/drawing/2014/main" id="{ABAAD2C9-59F1-E922-361D-48C0AE72F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5149" y="5606476"/>
              <a:ext cx="1569798" cy="13042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78BDA5D-D34B-1F6D-163F-D4CFD67D16D1}"/>
                </a:ext>
              </a:extLst>
            </p:cNvPr>
            <p:cNvCxnSpPr/>
            <p:nvPr/>
          </p:nvCxnSpPr>
          <p:spPr>
            <a:xfrm flipH="1" flipV="1">
              <a:off x="8286750" y="4904837"/>
              <a:ext cx="1638300" cy="6009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D1292AF8-D71E-56F1-5A2D-2D804A5B7B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396" y="5513725"/>
              <a:ext cx="1696853" cy="6081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0301892-0901-EE9B-856D-F9F354D80CA9}"/>
              </a:ext>
            </a:extLst>
          </p:cNvPr>
          <p:cNvSpPr/>
          <p:nvPr/>
        </p:nvSpPr>
        <p:spPr>
          <a:xfrm rot="15008203">
            <a:off x="6588590" y="4943067"/>
            <a:ext cx="304800" cy="583240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CBF9B4-240A-9A02-C44C-7D58A86DE678}"/>
              </a:ext>
            </a:extLst>
          </p:cNvPr>
          <p:cNvSpPr txBox="1"/>
          <p:nvPr/>
        </p:nvSpPr>
        <p:spPr>
          <a:xfrm>
            <a:off x="5748908" y="5024520"/>
            <a:ext cx="613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30</a:t>
            </a:r>
            <a:r>
              <a:rPr lang="en-US" sz="1500" baseline="30000"/>
              <a:t>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564F6A5B-4C8F-64A9-DBFB-2E1A5C7BE3AD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4992268"/>
            <a:ext cx="704850" cy="2905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E93F806A-5AFF-56AA-9B09-F69DED67662C}"/>
              </a:ext>
            </a:extLst>
          </p:cNvPr>
          <p:cNvCxnSpPr>
            <a:cxnSpLocks/>
          </p:cNvCxnSpPr>
          <p:nvPr/>
        </p:nvCxnSpPr>
        <p:spPr>
          <a:xfrm flipH="1">
            <a:off x="6229142" y="5276863"/>
            <a:ext cx="636807" cy="2537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13">
            <a:extLst>
              <a:ext uri="{FF2B5EF4-FFF2-40B4-BE49-F238E27FC236}">
                <a16:creationId xmlns="" xmlns:a16="http://schemas.microsoft.com/office/drawing/2014/main" id="{E168B150-47AA-42F2-D7B6-B06D2DF4B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4654" y="4992267"/>
            <a:ext cx="615356" cy="25553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>
            <a:extLst>
              <a:ext uri="{FF2B5EF4-FFF2-40B4-BE49-F238E27FC236}">
                <a16:creationId xmlns="" xmlns:a16="http://schemas.microsoft.com/office/drawing/2014/main" id="{FEFE0707-ACCD-33D2-D7EB-D1FA5AD1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122" y="5255712"/>
            <a:ext cx="751020" cy="2827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244A13BF-036C-92AB-CB4B-233B27AC49C5}"/>
              </a:ext>
            </a:extLst>
          </p:cNvPr>
          <p:cNvCxnSpPr>
            <a:cxnSpLocks/>
          </p:cNvCxnSpPr>
          <p:nvPr/>
        </p:nvCxnSpPr>
        <p:spPr>
          <a:xfrm flipH="1" flipV="1">
            <a:off x="5491073" y="5259867"/>
            <a:ext cx="1385977" cy="459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CBAE0115-190A-131F-B6A4-F4371719549C}"/>
                  </a:ext>
                </a:extLst>
              </p:cNvPr>
              <p:cNvSpPr txBox="1"/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5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25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AE0115-190A-131F-B6A4-F43717195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1">
                <a:extLst>
                  <a:ext uri="{FF2B5EF4-FFF2-40B4-BE49-F238E27FC236}">
                    <a16:creationId xmlns="" xmlns:a16="http://schemas.microsoft.com/office/drawing/2014/main" id="{254E7F6E-02C7-1309-851C-F6A5B3448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altLang="en-US" sz="2500" dirty="0">
                  <a:solidFill>
                    <a:srgbClr val="FFFF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254E7F6E-02C7-1309-851C-F6A5B344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4">
                <a:extLst>
                  <a:ext uri="{FF2B5EF4-FFF2-40B4-BE49-F238E27FC236}">
                    <a16:creationId xmlns="" xmlns:a16="http://schemas.microsoft.com/office/drawing/2014/main" id="{CE595A88-EE8F-8F68-E5BC-668A7A09B377}"/>
                  </a:ext>
                </a:extLst>
              </p:cNvPr>
              <p:cNvSpPr txBox="1"/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CE595A88-EE8F-8F68-E5BC-668A7A09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69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.000"/>
  <p:tag name="ISPRING_PRESENTER_ID" val="{455A00FF-EE10-4109-B9C5-822D74485E4B}"/>
  <p:tag name="ISPRING_PLAYER_PLAYLIST_ID" val="2f613963f76c8d8f168fd2250e41ce499e0c9177"/>
  <p:tag name="GENSWF_SLIDE_TITLE" val="Trang nền"/>
  <p:tag name="ISPRING_SLIDE_ID_2" val="{873850E0-16AB-4425-9A1B-2E7510338CC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1336</Words>
  <PresentationFormat>Custom</PresentationFormat>
  <Paragraphs>155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2022-09-16T15:57:00Z</dcterms:created>
  <dcterms:modified xsi:type="dcterms:W3CDTF">2022-09-16T15:57:11Z</dcterms:modified>
</cp:coreProperties>
</file>