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52" r:id="rId6"/>
    <p:sldId id="351" r:id="rId7"/>
    <p:sldId id="298" r:id="rId8"/>
    <p:sldId id="354" r:id="rId9"/>
    <p:sldId id="348" r:id="rId10"/>
    <p:sldId id="349" r:id="rId11"/>
    <p:sldId id="356" r:id="rId12"/>
    <p:sldId id="327" r:id="rId13"/>
    <p:sldId id="358" r:id="rId14"/>
    <p:sldId id="359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26648"/>
    <a:srgbClr val="6D9FB1"/>
    <a:srgbClr val="F7931D"/>
    <a:srgbClr val="FBC864"/>
    <a:srgbClr val="F8B417"/>
    <a:srgbClr val="FEE3AF"/>
    <a:srgbClr val="77ADC0"/>
    <a:srgbClr val="0087B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2" autoAdjust="0"/>
    <p:restoredTop sz="94684"/>
  </p:normalViewPr>
  <p:slideViewPr>
    <p:cSldViewPr snapToGrid="0" showGuides="1">
      <p:cViewPr varScale="1">
        <p:scale>
          <a:sx n="31" d="100"/>
          <a:sy n="31" d="100"/>
        </p:scale>
        <p:origin x="184" y="1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166823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3242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29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1719622"/>
            <a:ext cx="11801959" cy="51383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u="sng" dirty="0"/>
              <a:t>That</a:t>
            </a:r>
            <a:r>
              <a:rPr lang="en-US" sz="3200" dirty="0"/>
              <a:t> new 3D printer is </a:t>
            </a:r>
            <a:r>
              <a:rPr lang="en-US" sz="3200" u="sng" dirty="0"/>
              <a:t>such</a:t>
            </a:r>
            <a:r>
              <a:rPr lang="en-US" sz="3200" dirty="0"/>
              <a:t> expensive that </a:t>
            </a:r>
            <a:r>
              <a:rPr lang="en-US" sz="3200" u="sng" dirty="0"/>
              <a:t>my</a:t>
            </a:r>
            <a:r>
              <a:rPr lang="en-US" sz="3200" dirty="0"/>
              <a:t> company </a:t>
            </a:r>
            <a:r>
              <a:rPr lang="en-US" sz="3200" u="sng" dirty="0"/>
              <a:t>cannot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      A				        B			   C			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afford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Scientists </a:t>
            </a:r>
            <a:r>
              <a:rPr lang="en-US" sz="3200" u="sng" dirty="0"/>
              <a:t>suggest</a:t>
            </a:r>
            <a:r>
              <a:rPr lang="en-US" sz="3200" dirty="0"/>
              <a:t> </a:t>
            </a:r>
            <a:r>
              <a:rPr lang="en-US" sz="3200" u="sng" dirty="0"/>
              <a:t>that</a:t>
            </a:r>
            <a:r>
              <a:rPr lang="en-US" sz="3200" dirty="0"/>
              <a:t> people </a:t>
            </a:r>
            <a:r>
              <a:rPr lang="en-US" sz="3200" u="sng" dirty="0"/>
              <a:t>not taking </a:t>
            </a:r>
            <a:r>
              <a:rPr lang="en-US" sz="3200" dirty="0"/>
              <a:t>plants and animals </a:t>
            </a:r>
            <a:r>
              <a:rPr lang="en-US" sz="3200" u="sng" dirty="0"/>
              <a:t>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			</a:t>
            </a:r>
            <a:r>
              <a:rPr lang="en-US" sz="3200" dirty="0">
                <a:solidFill>
                  <a:srgbClr val="00B0F0"/>
                </a:solidFill>
              </a:rPr>
              <a:t>A	B		       C					   D</a:t>
            </a:r>
            <a:endParaRPr lang="en-US" sz="3200" u="sng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other countries. </a:t>
            </a:r>
            <a:br>
              <a:rPr lang="en-US" sz="3200" dirty="0"/>
            </a:b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 err="1"/>
              <a:t>Ms</a:t>
            </a:r>
            <a:r>
              <a:rPr lang="en-US" sz="3200" dirty="0"/>
              <a:t> Ngoc, </a:t>
            </a:r>
            <a:r>
              <a:rPr lang="en-US" sz="3200" u="sng" dirty="0"/>
              <a:t>which</a:t>
            </a:r>
            <a:r>
              <a:rPr lang="en-US" sz="3200" dirty="0"/>
              <a:t> is a famous </a:t>
            </a:r>
            <a:r>
              <a:rPr lang="en-US" sz="3200" u="sng" dirty="0"/>
              <a:t>doctor</a:t>
            </a:r>
            <a:r>
              <a:rPr lang="en-US" sz="3200" dirty="0"/>
              <a:t>, has </a:t>
            </a:r>
            <a:r>
              <a:rPr lang="en-US" sz="3200" u="sng" dirty="0"/>
              <a:t>saved</a:t>
            </a:r>
            <a:r>
              <a:rPr lang="en-US" sz="3200" dirty="0"/>
              <a:t> a lot </a:t>
            </a:r>
            <a:r>
              <a:rPr lang="en-US" sz="3200" u="sng" dirty="0"/>
              <a:t>of</a:t>
            </a:r>
            <a:r>
              <a:rPr lang="en-US" sz="3200" dirty="0"/>
              <a:t> people’s lives.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	      </a:t>
            </a:r>
            <a:r>
              <a:rPr lang="en-US" sz="3200" dirty="0">
                <a:solidFill>
                  <a:srgbClr val="00B0F0"/>
                </a:solidFill>
              </a:rPr>
              <a:t>A				B		C	       D</a:t>
            </a:r>
            <a:endParaRPr lang="en-US" sz="3200" u="sng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A432D-2BE9-B915-7ECC-FD3981F3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03" y="2387599"/>
            <a:ext cx="533400" cy="52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80A57-21A2-150F-F89A-3D78902F1BC9}"/>
              </a:ext>
            </a:extLst>
          </p:cNvPr>
          <p:cNvSpPr txBox="1"/>
          <p:nvPr/>
        </p:nvSpPr>
        <p:spPr>
          <a:xfrm>
            <a:off x="5441491" y="230152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7F129B-C2E6-AEBF-36D8-897E4FC1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19" y="4195421"/>
            <a:ext cx="533400" cy="520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D98C0D-6C43-E16D-FB6E-EC6845560E80}"/>
              </a:ext>
            </a:extLst>
          </p:cNvPr>
          <p:cNvSpPr txBox="1"/>
          <p:nvPr/>
        </p:nvSpPr>
        <p:spPr>
          <a:xfrm>
            <a:off x="5701553" y="4771758"/>
            <a:ext cx="7153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shouldn’t carry /  not carry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89546-0700-74E2-0265-D53254E5874D}"/>
              </a:ext>
            </a:extLst>
          </p:cNvPr>
          <p:cNvSpPr txBox="1"/>
          <p:nvPr/>
        </p:nvSpPr>
        <p:spPr>
          <a:xfrm>
            <a:off x="3439553" y="5932193"/>
            <a:ext cx="1656266" cy="59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who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6ACE6A-67BA-A3C2-FCD7-F616C9C0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39" y="5932193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166823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3242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29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1719622"/>
            <a:ext cx="11801959" cy="51383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George was </a:t>
            </a:r>
            <a:r>
              <a:rPr lang="en-US" sz="3200" u="sng" dirty="0"/>
              <a:t>so</a:t>
            </a:r>
            <a:r>
              <a:rPr lang="en-US" sz="3200" dirty="0"/>
              <a:t> a friendly engineer </a:t>
            </a:r>
            <a:r>
              <a:rPr lang="en-US" sz="3200" u="sng" dirty="0"/>
              <a:t>that</a:t>
            </a:r>
            <a:r>
              <a:rPr lang="en-US" sz="3200" dirty="0"/>
              <a:t> his colleagues liked </a:t>
            </a:r>
            <a:r>
              <a:rPr lang="en-US" sz="3200" u="sng" dirty="0"/>
              <a:t>him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		       A				         B			 	   C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u="sng" dirty="0"/>
              <a:t>very much.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        D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u="sng" dirty="0"/>
              <a:t>Maintaining</a:t>
            </a:r>
            <a:r>
              <a:rPr lang="en-US" sz="3200" dirty="0"/>
              <a:t> the food chain, </a:t>
            </a:r>
            <a:r>
              <a:rPr lang="en-US" sz="3200" u="sng" dirty="0"/>
              <a:t>that</a:t>
            </a:r>
            <a:r>
              <a:rPr lang="en-US" sz="3200" dirty="0"/>
              <a:t> is created by plants and animals, </a:t>
            </a:r>
            <a:r>
              <a:rPr lang="en-US" sz="3200" u="sng" dirty="0"/>
              <a:t>is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	</a:t>
            </a:r>
            <a:r>
              <a:rPr lang="en-US" sz="3200" dirty="0">
                <a:solidFill>
                  <a:srgbClr val="00B0F0"/>
                </a:solidFill>
              </a:rPr>
              <a:t>A	B		       C					   D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vital to </a:t>
            </a:r>
            <a:r>
              <a:rPr lang="en-US" sz="3200" u="sng" dirty="0"/>
              <a:t>the</a:t>
            </a:r>
            <a:r>
              <a:rPr lang="en-US" sz="3200" dirty="0"/>
              <a:t> ecosystem. </a:t>
            </a:r>
            <a:endParaRPr lang="en-US" sz="32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	    </a:t>
            </a:r>
            <a:r>
              <a:rPr lang="en-US" sz="3200" dirty="0">
                <a:solidFill>
                  <a:srgbClr val="00B0F0"/>
                </a:solidFill>
              </a:rPr>
              <a:t> D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A432D-2BE9-B915-7ECC-FD3981F3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89" y="2341956"/>
            <a:ext cx="533400" cy="52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80A57-21A2-150F-F89A-3D78902F1BC9}"/>
              </a:ext>
            </a:extLst>
          </p:cNvPr>
          <p:cNvSpPr txBox="1"/>
          <p:nvPr/>
        </p:nvSpPr>
        <p:spPr>
          <a:xfrm>
            <a:off x="3425488" y="230991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s</a:t>
            </a:r>
            <a:r>
              <a:rPr lang="en-US" sz="3200" b="1" dirty="0">
                <a:solidFill>
                  <a:srgbClr val="7030A0"/>
                </a:solidFill>
              </a:rPr>
              <a:t>uch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89546-0700-74E2-0265-D53254E5874D}"/>
              </a:ext>
            </a:extLst>
          </p:cNvPr>
          <p:cNvSpPr txBox="1"/>
          <p:nvPr/>
        </p:nvSpPr>
        <p:spPr>
          <a:xfrm>
            <a:off x="6206565" y="4802640"/>
            <a:ext cx="208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which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6ACE6A-67BA-A3C2-FCD7-F616C9C0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818" y="4766034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3" y="2237488"/>
            <a:ext cx="11529637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“You should buy this music player,” her cousin said. (suggested)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Her cousin __________________________________________.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don’t have good eye-hand coordination. I can’t be a good surgeon. (because)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I can’t _______________________________________________.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F2664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5B93-F5E8-0608-655E-B0F3EA631E49}"/>
              </a:ext>
            </a:extLst>
          </p:cNvPr>
          <p:cNvSpPr txBox="1"/>
          <p:nvPr/>
        </p:nvSpPr>
        <p:spPr>
          <a:xfrm>
            <a:off x="2525746" y="2760674"/>
            <a:ext cx="9420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suggested (that) she (should) buy that music player. /  suggested buying that music player.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380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Rewrite each sentence. Use the given word in brackets.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D161E-1090-EA77-A62B-F61D56B15CEC}"/>
              </a:ext>
            </a:extLst>
          </p:cNvPr>
          <p:cNvSpPr txBox="1"/>
          <p:nvPr/>
        </p:nvSpPr>
        <p:spPr>
          <a:xfrm>
            <a:off x="1801506" y="4886126"/>
            <a:ext cx="1152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be a good surgeon because I don’t have good eye-hand coordination.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FD8B5-8D35-2E85-FAC9-13C5B13FD759}"/>
              </a:ext>
            </a:extLst>
          </p:cNvPr>
          <p:cNvSpPr txBox="1"/>
          <p:nvPr/>
        </p:nvSpPr>
        <p:spPr>
          <a:xfrm>
            <a:off x="12358534" y="7688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998858"/>
            <a:ext cx="11529637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 err="1"/>
              <a:t>Ms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couldn’t present her interactive lessons. The smartboard was out of order. (since)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Since ________________________________________________.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 </a:t>
            </a:r>
            <a:r>
              <a:rPr lang="en-US" sz="3200" dirty="0" err="1"/>
              <a:t>Taronga</a:t>
            </a:r>
            <a:r>
              <a:rPr lang="en-US" sz="3200" dirty="0"/>
              <a:t> Zoo is located in Sydney. It is home to over 4,000 animals. (which)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The </a:t>
            </a:r>
            <a:r>
              <a:rPr lang="en-US" sz="3200" dirty="0" err="1"/>
              <a:t>Taronga</a:t>
            </a:r>
            <a:r>
              <a:rPr lang="en-US" sz="3200" dirty="0"/>
              <a:t> Zoo,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______________________________________.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F2664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5B93-F5E8-0608-655E-B0F3EA631E49}"/>
              </a:ext>
            </a:extLst>
          </p:cNvPr>
          <p:cNvSpPr txBox="1"/>
          <p:nvPr/>
        </p:nvSpPr>
        <p:spPr>
          <a:xfrm>
            <a:off x="1667435" y="3028064"/>
            <a:ext cx="960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smartboard was out of order, </a:t>
            </a:r>
            <a:r>
              <a:rPr lang="en-US" sz="3200" b="1" dirty="0" err="1">
                <a:solidFill>
                  <a:srgbClr val="7030A0"/>
                </a:solidFill>
              </a:rPr>
              <a:t>Ms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Hoa</a:t>
            </a:r>
            <a:r>
              <a:rPr lang="en-US" sz="3200" b="1" dirty="0">
                <a:solidFill>
                  <a:srgbClr val="7030A0"/>
                </a:solidFill>
              </a:rPr>
              <a:t> couldn’t present interactive lessons.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380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Rewrite each sentence. Use the given word in brackets.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D161E-1090-EA77-A62B-F61D56B15CEC}"/>
              </a:ext>
            </a:extLst>
          </p:cNvPr>
          <p:cNvSpPr txBox="1"/>
          <p:nvPr/>
        </p:nvSpPr>
        <p:spPr>
          <a:xfrm>
            <a:off x="3678278" y="5086391"/>
            <a:ext cx="813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which is located in Sydney, is home to over 4000 animals.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FD8B5-8D35-2E85-FAC9-13C5B13FD759}"/>
              </a:ext>
            </a:extLst>
          </p:cNvPr>
          <p:cNvSpPr txBox="1"/>
          <p:nvPr/>
        </p:nvSpPr>
        <p:spPr>
          <a:xfrm>
            <a:off x="12425082" y="7449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611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1998858"/>
            <a:ext cx="11241440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 boy was very lazy. He ordered his home robot to do homework for him. (so)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The boy was _________________________________________.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dirty="0">
              <a:solidFill>
                <a:srgbClr val="F26648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5B93-F5E8-0608-655E-B0F3EA631E49}"/>
              </a:ext>
            </a:extLst>
          </p:cNvPr>
          <p:cNvSpPr txBox="1"/>
          <p:nvPr/>
        </p:nvSpPr>
        <p:spPr>
          <a:xfrm>
            <a:off x="3269283" y="3073271"/>
            <a:ext cx="881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so lazy that he ordered his home robot to do homework for him.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380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Rewrite each sentence. Use the given word in brackets.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8473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10, 11, 12.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7053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722" y="132929"/>
            <a:ext cx="209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25 Review Sites to Get More Reviews for Your Business">
            <a:extLst>
              <a:ext uri="{FF2B5EF4-FFF2-40B4-BE49-F238E27FC236}">
                <a16:creationId xmlns:a16="http://schemas.microsoft.com/office/drawing/2014/main" id="{C886C3B6-5EC5-6E74-0287-C7522DD8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31" y="3108698"/>
            <a:ext cx="5052338" cy="30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79" y="2232538"/>
            <a:ext cx="2119567" cy="78481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Pronunciation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796370"/>
            <a:ext cx="5755112" cy="140556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Choose the correct answer A, B, C, or 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Fill in each blank with the correct form of the given word.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341393"/>
            <a:ext cx="5743692" cy="147751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Which of the underlined parts in each question is incorrect? Find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Rewrite each sentence. Use the given word in brackets.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870288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24945"/>
            <a:ext cx="728461" cy="86257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77083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78624" y="2136625"/>
            <a:ext cx="616355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3200" b="1" dirty="0"/>
              <a:t>What are the topics of Units 10, 11, 12?</a:t>
            </a:r>
          </a:p>
          <a:p>
            <a:pPr marL="514350" indent="-51435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3200" b="1" dirty="0"/>
              <a:t>what have you learnt in terms of language in Units 10, 11, 12?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4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78624" y="2136625"/>
            <a:ext cx="701663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Vocabulary:</a:t>
            </a:r>
          </a:p>
          <a:p>
            <a:r>
              <a:rPr lang="en-US" sz="3200" dirty="0"/>
              <a:t>words related to planet earth, electronic devices, career choices.</a:t>
            </a:r>
          </a:p>
          <a:p>
            <a:r>
              <a:rPr lang="en-US" sz="3200" b="1" dirty="0"/>
              <a:t>Pronunciation:</a:t>
            </a:r>
          </a:p>
          <a:p>
            <a:r>
              <a:rPr lang="en-US" sz="3200" dirty="0"/>
              <a:t>- Stress in all words in a sentence;</a:t>
            </a:r>
          </a:p>
          <a:p>
            <a:r>
              <a:rPr lang="en-US" sz="3200" dirty="0"/>
              <a:t>- The tone in statement questions.</a:t>
            </a:r>
          </a:p>
          <a:p>
            <a:r>
              <a:rPr lang="en-US" sz="3200" b="1" dirty="0"/>
              <a:t>Grammar:</a:t>
            </a:r>
          </a:p>
          <a:p>
            <a:r>
              <a:rPr lang="en-US" sz="3200" dirty="0"/>
              <a:t>- The use of relative clauses;</a:t>
            </a:r>
          </a:p>
          <a:p>
            <a:r>
              <a:rPr lang="en-US" sz="3200" dirty="0"/>
              <a:t>- Reporting verbs;</a:t>
            </a:r>
          </a:p>
          <a:p>
            <a:r>
              <a:rPr lang="en-US" sz="3200" dirty="0"/>
              <a:t>- Types of adverb clauses.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1252214"/>
            <a:ext cx="5805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4</a:t>
            </a:r>
          </a:p>
        </p:txBody>
      </p:sp>
    </p:spTree>
    <p:extLst>
      <p:ext uri="{BB962C8B-B14F-4D97-AF65-F5344CB8AC3E}">
        <p14:creationId xmlns:p14="http://schemas.microsoft.com/office/powerpoint/2010/main" val="8153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370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Don’t panic.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A. I want to travel to the Amazon.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pPr indent="13970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B: You want to travel to the Amazon?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A: Jane went to the job fair this morning.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B: She went to the job fair this morning?</a:t>
            </a:r>
            <a:endParaRPr lang="en-VN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15350" y="1848489"/>
            <a:ext cx="116064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 Luong is a </a:t>
            </a:r>
            <a:r>
              <a:rPr lang="en-US" sz="3200" dirty="0">
                <a:solidFill>
                  <a:srgbClr val="7F7F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Viet Nam. It has beautiful limestone mountains with high biodiversity.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nature reserve 		</a:t>
            </a:r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grassland area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disaster area 			</a:t>
            </a:r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natural habitat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16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Pesticides can affect the whole </a:t>
            </a:r>
            <a:r>
              <a:rPr lang="en-US" sz="3200" dirty="0">
                <a:solidFill>
                  <a:srgbClr val="7F7F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entering plants first, then insects and birds, and people.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flora and fauna 		</a:t>
            </a:r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habitat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food chain 			</a:t>
            </a:r>
            <a:r>
              <a:rPr lang="en-US" sz="3200" b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food tour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0D63-EAC7-9DC2-23AC-90AC8E8C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68" y="2873664"/>
            <a:ext cx="5334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50BEC-2625-2CB6-D37F-8BC88833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10" y="5799013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15350" y="1848489"/>
            <a:ext cx="1160647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dirty="0">
                <a:effectLst/>
                <a:latin typeface="ChronicaPro"/>
              </a:rPr>
              <a:t>To make the best quality videos, the scientist used a modern </a:t>
            </a:r>
            <a:r>
              <a:rPr lang="en-US" sz="32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3200" dirty="0">
                <a:effectLst/>
                <a:latin typeface="ChronicaPro"/>
              </a:rPr>
              <a:t>to film the animals in their habitat. </a:t>
            </a:r>
            <a:endParaRPr lang="en-US" sz="4800" dirty="0"/>
          </a:p>
          <a:p>
            <a:r>
              <a:rPr lang="en-US" sz="3200" b="0" dirty="0">
                <a:solidFill>
                  <a:srgbClr val="00B0F0"/>
                </a:solidFill>
                <a:effectLst/>
                <a:latin typeface="ChronicaPro"/>
              </a:rPr>
              <a:t>A. </a:t>
            </a:r>
            <a:r>
              <a:rPr lang="en-US" sz="3200" dirty="0">
                <a:effectLst/>
                <a:latin typeface="ChronicaPro"/>
              </a:rPr>
              <a:t>printer		</a:t>
            </a:r>
            <a:r>
              <a:rPr lang="en-US" sz="3200" b="0" dirty="0">
                <a:solidFill>
                  <a:srgbClr val="00B0F0"/>
                </a:solidFill>
                <a:effectLst/>
                <a:latin typeface="ChronicaPro"/>
              </a:rPr>
              <a:t>C. </a:t>
            </a:r>
            <a:r>
              <a:rPr lang="en-US" sz="3200" dirty="0">
                <a:effectLst/>
                <a:latin typeface="ChronicaPro"/>
              </a:rPr>
              <a:t>camcorder </a:t>
            </a:r>
            <a:r>
              <a:rPr lang="en-US" sz="4800" dirty="0">
                <a:solidFill>
                  <a:srgbClr val="00B0F0"/>
                </a:solidFill>
              </a:rPr>
              <a:t>	</a:t>
            </a:r>
            <a:r>
              <a:rPr lang="en-US" sz="3200" b="0" dirty="0">
                <a:solidFill>
                  <a:srgbClr val="00B0F0"/>
                </a:solidFill>
                <a:effectLst/>
                <a:latin typeface="ChronicaPro"/>
              </a:rPr>
              <a:t>B. </a:t>
            </a:r>
            <a:r>
              <a:rPr lang="en-US" sz="3200" dirty="0">
                <a:effectLst/>
                <a:latin typeface="ChronicaPro"/>
              </a:rPr>
              <a:t>e-reader	</a:t>
            </a:r>
            <a:r>
              <a:rPr lang="en-US" sz="3200" b="0" dirty="0">
                <a:solidFill>
                  <a:srgbClr val="00B0F0"/>
                </a:solidFill>
                <a:effectLst/>
                <a:latin typeface="ChronicaPro"/>
              </a:rPr>
              <a:t>D. </a:t>
            </a:r>
            <a:r>
              <a:rPr lang="en-US" sz="3200" dirty="0">
                <a:effectLst/>
                <a:latin typeface="ChronicaPro"/>
              </a:rPr>
              <a:t>touchscreen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16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effectLst/>
              </a:rPr>
              <a:t>With a ______ music player, she could listen to music anywhere she goes.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portable 	</a:t>
            </a:r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grand 		</a:t>
            </a:r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heavy 		</a:t>
            </a:r>
            <a:r>
              <a:rPr lang="en-US" sz="3200" dirty="0">
                <a:solidFill>
                  <a:srgbClr val="00B0F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smart </a:t>
            </a:r>
          </a:p>
          <a:p>
            <a:r>
              <a:rPr lang="en-US" sz="3200" b="1" dirty="0">
                <a:solidFill>
                  <a:srgbClr val="F16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effectLst/>
              </a:rPr>
              <a:t>A firefighter’s job is one of the most ______ ones. He / She can help people out of a dangerous fire.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interesting 	</a:t>
            </a:r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basic 		</a:t>
            </a:r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repetitive 	</a:t>
            </a:r>
            <a:r>
              <a:rPr lang="en-US" sz="3200" dirty="0">
                <a:solidFill>
                  <a:srgbClr val="00B0F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rewarding </a:t>
            </a:r>
          </a:p>
          <a:p>
            <a:r>
              <a:rPr lang="en-US" sz="3200" dirty="0">
                <a:effectLst/>
              </a:rPr>
              <a:t>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0D63-EAC7-9DC2-23AC-90AC8E8C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32" y="3064740"/>
            <a:ext cx="5334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50BEC-2625-2CB6-D37F-8BC88833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7" y="4602364"/>
            <a:ext cx="533400" cy="520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11A46E-C468-478C-2155-678D54A2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155" y="6025341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311698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Fill in each blank with the correct form of the given word.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8103" y="12912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1886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043954"/>
            <a:ext cx="11529637" cy="46982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A ________ must be able to keep calm while performing a medical operation. (SURGERY)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Deforestation is one of the causes of serious habitat ____. (LOSE)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26648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A food chain helps maintain __________ balance. (ECOLOGY)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She closed the curtains because she wanted some _______. (PRIVATE)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26648"/>
                </a:solidFill>
              </a:rPr>
              <a:t>5</a:t>
            </a:r>
            <a:r>
              <a:rPr lang="en-US" sz="3200" b="1" dirty="0">
                <a:solidFill>
                  <a:srgbClr val="F26648"/>
                </a:solidFill>
                <a:effectLst/>
              </a:rPr>
              <a:t>. </a:t>
            </a:r>
            <a:r>
              <a:rPr lang="en-US" sz="3200" dirty="0">
                <a:effectLst/>
              </a:rPr>
              <a:t>Household electronic devices save people a lot of time from doing __________ chores. (REPEAT) </a:t>
            </a:r>
          </a:p>
          <a:p>
            <a:pPr marL="0" indent="0">
              <a:buNone/>
            </a:pPr>
            <a:endParaRPr lang="en-US" sz="3200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4172" y="202347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76015" y="3082824"/>
            <a:ext cx="10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loss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6960" y="3667599"/>
            <a:ext cx="219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ecological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629C6-2740-5F02-D16A-4E3DEF93E4CC}"/>
              </a:ext>
            </a:extLst>
          </p:cNvPr>
          <p:cNvSpPr txBox="1"/>
          <p:nvPr/>
        </p:nvSpPr>
        <p:spPr>
          <a:xfrm>
            <a:off x="9184896" y="4279268"/>
            <a:ext cx="157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privacy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5E80D-64C2-57C5-98D4-47A63BD0B259}"/>
              </a:ext>
            </a:extLst>
          </p:cNvPr>
          <p:cNvSpPr txBox="1"/>
          <p:nvPr/>
        </p:nvSpPr>
        <p:spPr>
          <a:xfrm>
            <a:off x="513961" y="5830764"/>
            <a:ext cx="219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repetitive 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3621</TotalTime>
  <Words>1109</Words>
  <PresentationFormat>Widescreen</PresentationFormat>
  <Paragraphs>157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2024-01-28T10:38:52Z</dcterms:modified>
</cp:coreProperties>
</file>