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3" r:id="rId2"/>
    <p:sldId id="259" r:id="rId3"/>
    <p:sldId id="256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300" r:id="rId36"/>
    <p:sldId id="301" r:id="rId37"/>
    <p:sldId id="298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>
        <p:scale>
          <a:sx n="76" d="100"/>
          <a:sy n="76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7A09-3183-4A5A-B677-215BE15A0E7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91637-4137-4633-98A7-CEBF4FE9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4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91637-4137-4633-98A7-CEBF4FE94F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18" Type="http://schemas.openxmlformats.org/officeDocument/2006/relationships/slide" Target="slide33.xml"/><Relationship Id="rId3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image" Target="../media/image1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23.xml"/><Relationship Id="rId15" Type="http://schemas.openxmlformats.org/officeDocument/2006/relationships/slide" Target="slide27.xml"/><Relationship Id="rId10" Type="http://schemas.openxmlformats.org/officeDocument/2006/relationships/slide" Target="slide11.xml"/><Relationship Id="rId19" Type="http://schemas.openxmlformats.org/officeDocument/2006/relationships/image" Target="../media/image2.jpeg"/><Relationship Id="rId4" Type="http://schemas.openxmlformats.org/officeDocument/2006/relationships/slide" Target="slide15.xml"/><Relationship Id="rId9" Type="http://schemas.openxmlformats.org/officeDocument/2006/relationships/slide" Target="slide13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2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15240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5791200"/>
            <a:ext cx="12954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64;p16"/>
          <p:cNvSpPr/>
          <p:nvPr/>
        </p:nvSpPr>
        <p:spPr>
          <a:xfrm>
            <a:off x="381000" y="420914"/>
            <a:ext cx="8382000" cy="1331686"/>
          </a:xfrm>
          <a:prstGeom prst="roundRect">
            <a:avLst>
              <a:gd name="adj" fmla="val 16667"/>
            </a:avLst>
          </a:prstGeom>
          <a:solidFill>
            <a:srgbClr val="FFCBE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con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600" dirty="0"/>
          </a:p>
        </p:txBody>
      </p:sp>
      <p:sp>
        <p:nvSpPr>
          <p:cNvPr id="7" name="Google Shape;265;p16"/>
          <p:cNvSpPr/>
          <p:nvPr/>
        </p:nvSpPr>
        <p:spPr>
          <a:xfrm>
            <a:off x="146828" y="1933659"/>
            <a:ext cx="824411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gáy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ò … ó … o…,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dậy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kêu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vải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Cành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đào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nở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rực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rỡ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bừng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396413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52413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03226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6513" y="0"/>
            <a:ext cx="9010651" cy="6524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</a:rPr>
              <a:t>hãy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thuộc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: “</a:t>
            </a:r>
            <a:r>
              <a:rPr lang="en-US" sz="3600" dirty="0" err="1" smtClean="0">
                <a:solidFill>
                  <a:srgbClr val="FF0000"/>
                </a:solidFill>
              </a:rPr>
              <a:t>Cái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trống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40 (SGK)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7543800" y="6172200"/>
            <a:ext cx="1295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hãy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:  “ </a:t>
            </a:r>
            <a:r>
              <a:rPr lang="en-US" sz="4000" dirty="0" err="1" smtClean="0">
                <a:solidFill>
                  <a:srgbClr val="FF0000"/>
                </a:solidFill>
              </a:rPr>
              <a:t>Mít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thơ</a:t>
            </a:r>
            <a:r>
              <a:rPr lang="en-US" sz="4000" dirty="0" smtClean="0">
                <a:solidFill>
                  <a:srgbClr val="FF0000"/>
                </a:solidFill>
              </a:rPr>
              <a:t> “ </a:t>
            </a:r>
            <a:r>
              <a:rPr lang="en-US" sz="4000" dirty="0" err="1" smtClean="0">
                <a:solidFill>
                  <a:srgbClr val="FF0000"/>
                </a:solidFill>
              </a:rPr>
              <a:t>trang</a:t>
            </a:r>
            <a:r>
              <a:rPr lang="en-US" sz="4000" dirty="0" smtClean="0">
                <a:solidFill>
                  <a:srgbClr val="FF0000"/>
                </a:solidFill>
              </a:rPr>
              <a:t> 25. </a:t>
            </a:r>
            <a:r>
              <a:rPr lang="en-US" sz="4000" dirty="0" err="1" smtClean="0">
                <a:solidFill>
                  <a:srgbClr val="FF0000"/>
                </a:solidFill>
              </a:rPr>
              <a:t>Trả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sau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smtClean="0">
                <a:solidFill>
                  <a:srgbClr val="000099"/>
                </a:solidFill>
              </a:rPr>
              <a:t>Ai </a:t>
            </a:r>
            <a:r>
              <a:rPr lang="en-US" sz="4000" dirty="0" err="1" smtClean="0">
                <a:solidFill>
                  <a:srgbClr val="000099"/>
                </a:solidFill>
              </a:rPr>
              <a:t>dạy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Mít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thơ</a:t>
            </a:r>
            <a:r>
              <a:rPr lang="en-US" sz="4000" dirty="0" smtClean="0">
                <a:solidFill>
                  <a:srgbClr val="000099"/>
                </a:solidFill>
              </a:rPr>
              <a:t>?</a:t>
            </a:r>
            <a:endParaRPr lang="en-US" sz="40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Mít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tặng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Biết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Tuốt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câu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thơ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như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thế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nào</a:t>
            </a:r>
            <a:r>
              <a:rPr lang="en-US" sz="4000" dirty="0" smtClean="0">
                <a:solidFill>
                  <a:srgbClr val="000099"/>
                </a:solidFill>
              </a:rPr>
              <a:t>?</a:t>
            </a:r>
            <a:endParaRPr lang="en-US" sz="4000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605" t="35863" r="20996" b="31399"/>
          <a:stretch/>
        </p:blipFill>
        <p:spPr>
          <a:xfrm>
            <a:off x="7307" y="4572000"/>
            <a:ext cx="4834845" cy="2286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29200" y="4267200"/>
            <a:ext cx="4038600" cy="2438400"/>
            <a:chOff x="2873827" y="783771"/>
            <a:chExt cx="6154059" cy="49493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5466" t="21379" r="22000" b="10962"/>
            <a:stretch/>
          </p:blipFill>
          <p:spPr>
            <a:xfrm>
              <a:off x="6095999" y="783771"/>
              <a:ext cx="2931887" cy="49493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30255" t="50546" r="44980" b="11160"/>
            <a:stretch/>
          </p:blipFill>
          <p:spPr>
            <a:xfrm>
              <a:off x="2873827" y="2931886"/>
              <a:ext cx="3222172" cy="28012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4000" dirty="0" smtClean="0"/>
              <a:t>		</a:t>
            </a: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96200" y="6324600"/>
            <a:ext cx="12192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140" y="2088"/>
            <a:ext cx="9067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4000" dirty="0">
                <a:solidFill>
                  <a:srgbClr val="000099"/>
                </a:solidFill>
              </a:rPr>
              <a:t>1. Ai </a:t>
            </a:r>
            <a:r>
              <a:rPr lang="en-US" sz="4000" dirty="0" err="1">
                <a:solidFill>
                  <a:srgbClr val="000099"/>
                </a:solidFill>
              </a:rPr>
              <a:t>dạy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Mít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làm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 : </a:t>
            </a:r>
            <a:r>
              <a:rPr lang="en-US" sz="4000" dirty="0" err="1" smtClean="0">
                <a:solidFill>
                  <a:srgbClr val="000099"/>
                </a:solidFill>
              </a:rPr>
              <a:t>Thi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sỹ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Hoa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Giấy</a:t>
            </a:r>
            <a:endParaRPr lang="en-US" sz="4000" dirty="0">
              <a:solidFill>
                <a:srgbClr val="000099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4000" dirty="0" smtClean="0">
                <a:solidFill>
                  <a:srgbClr val="000099"/>
                </a:solidFill>
              </a:rPr>
              <a:t>2</a:t>
            </a:r>
            <a:r>
              <a:rPr lang="en-US" sz="4000" dirty="0">
                <a:solidFill>
                  <a:srgbClr val="000099"/>
                </a:solidFill>
              </a:rPr>
              <a:t>. </a:t>
            </a:r>
            <a:r>
              <a:rPr lang="en-US" sz="4000" dirty="0" err="1">
                <a:solidFill>
                  <a:srgbClr val="000099"/>
                </a:solidFill>
              </a:rPr>
              <a:t>Mít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tặng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Biết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Tuốt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câu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thơ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>
                <a:solidFill>
                  <a:srgbClr val="000099"/>
                </a:solidFill>
              </a:rPr>
              <a:t>như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thế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nào</a:t>
            </a:r>
            <a:r>
              <a:rPr lang="en-US" sz="4000" dirty="0" smtClean="0">
                <a:solidFill>
                  <a:srgbClr val="000099"/>
                </a:solidFill>
              </a:rPr>
              <a:t>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smtClean="0">
                <a:solidFill>
                  <a:srgbClr val="000099"/>
                </a:solidFill>
              </a:rPr>
              <a:t>          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hôm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dạo</a:t>
            </a:r>
            <a:r>
              <a:rPr lang="en-US" sz="4000" dirty="0" smtClean="0">
                <a:solidFill>
                  <a:srgbClr val="000099"/>
                </a:solidFill>
              </a:rPr>
              <a:t> qua </a:t>
            </a:r>
            <a:r>
              <a:rPr lang="en-US" sz="4000" dirty="0" err="1" smtClean="0">
                <a:solidFill>
                  <a:srgbClr val="000099"/>
                </a:solidFill>
              </a:rPr>
              <a:t>dòng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suối</a:t>
            </a:r>
            <a:endParaRPr lang="en-US" sz="4000" dirty="0" smtClean="0">
              <a:solidFill>
                <a:srgbClr val="000099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4000" dirty="0" smtClean="0">
                <a:solidFill>
                  <a:srgbClr val="000099"/>
                </a:solidFill>
              </a:rPr>
              <a:t>            </a:t>
            </a:r>
            <a:r>
              <a:rPr lang="en-US" sz="4000" dirty="0" err="1" smtClean="0">
                <a:solidFill>
                  <a:srgbClr val="000099"/>
                </a:solidFill>
              </a:rPr>
              <a:t>Biết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Tuốt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nhảy</a:t>
            </a:r>
            <a:r>
              <a:rPr lang="en-US" sz="4000" dirty="0" smtClean="0">
                <a:solidFill>
                  <a:srgbClr val="000099"/>
                </a:solidFill>
              </a:rPr>
              <a:t> qua con </a:t>
            </a:r>
            <a:r>
              <a:rPr lang="en-US" sz="4000" dirty="0" err="1" smtClean="0">
                <a:solidFill>
                  <a:srgbClr val="000099"/>
                </a:solidFill>
              </a:rPr>
              <a:t>cá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chuối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  <a:endParaRPr lang="en-US" sz="4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2605" t="35863" r="20996" b="31399"/>
          <a:stretch/>
        </p:blipFill>
        <p:spPr>
          <a:xfrm>
            <a:off x="7307" y="3962400"/>
            <a:ext cx="4834845" cy="2895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29200" y="3616960"/>
            <a:ext cx="4038600" cy="3088640"/>
            <a:chOff x="2873827" y="783771"/>
            <a:chExt cx="6154059" cy="49493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55466" t="21379" r="22000" b="10962"/>
            <a:stretch/>
          </p:blipFill>
          <p:spPr>
            <a:xfrm>
              <a:off x="6095999" y="783771"/>
              <a:ext cx="2931887" cy="49493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0255" t="50546" r="44980" b="11160"/>
            <a:stretch/>
          </p:blipFill>
          <p:spPr>
            <a:xfrm>
              <a:off x="2873827" y="2931886"/>
              <a:ext cx="3222172" cy="28012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0" y="227806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66797" y="357416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150814" y="304800"/>
            <a:ext cx="8993186" cy="59055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sz="3600" dirty="0" smtClean="0"/>
              <a:t>	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(SGK)</a:t>
            </a:r>
            <a:endParaRPr lang="vi-VN" sz="36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6796" y="1475984"/>
            <a:ext cx="8748603" cy="5229616"/>
            <a:chOff x="2496457" y="1364343"/>
            <a:chExt cx="4296229" cy="32947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4829" t="17014" r="47211" b="37947"/>
            <a:stretch/>
          </p:blipFill>
          <p:spPr>
            <a:xfrm>
              <a:off x="2496457" y="1364343"/>
              <a:ext cx="2336800" cy="32947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3012" t="44197" r="31928" b="37351"/>
            <a:stretch/>
          </p:blipFill>
          <p:spPr>
            <a:xfrm>
              <a:off x="4833257" y="3164115"/>
              <a:ext cx="1959429" cy="14949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17488" y="76200"/>
            <a:ext cx="9361488" cy="6781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endParaRPr lang="vi-VN" dirty="0" smtClean="0">
              <a:solidFill>
                <a:srgbClr val="003366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400800"/>
            <a:ext cx="12192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0"/>
            <a:ext cx="9144000" cy="621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66713" y="619125"/>
            <a:ext cx="8548688" cy="59055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sz="3600" dirty="0" smtClean="0"/>
              <a:t>	</a:t>
            </a:r>
            <a:r>
              <a:rPr lang="en-US" sz="3600" dirty="0">
                <a:solidFill>
                  <a:srgbClr val="FF0000"/>
                </a:solidFill>
              </a:rPr>
              <a:t>Con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1: “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người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một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việc</a:t>
            </a:r>
            <a:r>
              <a:rPr lang="en-US" sz="3600" dirty="0">
                <a:solidFill>
                  <a:srgbClr val="FF0000"/>
                </a:solidFill>
              </a:rPr>
              <a:t> 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9 (SGK )</a:t>
            </a:r>
            <a:endParaRPr lang="en-US" sz="3600" dirty="0">
              <a:solidFill>
                <a:srgbClr val="FF0000"/>
              </a:solidFill>
            </a:endParaRPr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sz="3600" dirty="0" err="1">
                <a:solidFill>
                  <a:schemeClr val="accent1"/>
                </a:solidFill>
              </a:rPr>
              <a:t>Trả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lời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câu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hỏi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sau</a:t>
            </a:r>
            <a:r>
              <a:rPr lang="en-US" sz="3600" dirty="0" smtClean="0">
                <a:solidFill>
                  <a:schemeClr val="accent1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6523" y="3489770"/>
            <a:ext cx="8874127" cy="3215829"/>
            <a:chOff x="1451428" y="1146629"/>
            <a:chExt cx="5050972" cy="43833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619125"/>
            <a:ext cx="9409113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248400"/>
            <a:ext cx="12954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889" y="2220962"/>
            <a:ext cx="5614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889" y="3562026"/>
            <a:ext cx="83906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Con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gáy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sáng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báo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dậy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889" y="4195050"/>
            <a:ext cx="83906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Quyển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vở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chép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588" y="4856257"/>
            <a:ext cx="83906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Cánh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cửa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mở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nắng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……. 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89" y="2930420"/>
            <a:ext cx="83906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rá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vo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gạo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hòn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than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đốt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lò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sz="3600" dirty="0" smtClean="0"/>
              <a:t>	</a:t>
            </a:r>
            <a:r>
              <a:rPr lang="en-US" sz="3600" dirty="0">
                <a:solidFill>
                  <a:srgbClr val="FF0000"/>
                </a:solidFill>
              </a:rPr>
              <a:t>Con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: </a:t>
            </a:r>
            <a:r>
              <a:rPr lang="en-US" sz="3600" dirty="0" smtClean="0">
                <a:solidFill>
                  <a:srgbClr val="FF0000"/>
                </a:solidFill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</a:rPr>
              <a:t>Bức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trabg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tay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>
                <a:solidFill>
                  <a:srgbClr val="FF0000"/>
                </a:solidFill>
              </a:rPr>
              <a:t>trang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66 </a:t>
            </a:r>
            <a:r>
              <a:rPr lang="en-US" sz="3600" dirty="0">
                <a:solidFill>
                  <a:srgbClr val="FF0000"/>
                </a:solidFill>
              </a:rPr>
              <a:t>(SGK)</a:t>
            </a:r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0" indent="-742950" algn="just">
              <a:lnSpc>
                <a:spcPct val="90000"/>
              </a:lnSpc>
              <a:buAutoNum type="arabicPeriod"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</a:p>
          <a:p>
            <a:pPr marL="742950" lvl="0" indent="-742950" algn="just">
              <a:lnSpc>
                <a:spcPct val="90000"/>
              </a:lnSpc>
              <a:buAutoNum type="arabicPeriod"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Vì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sao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bức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Hải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ngạc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nhiên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?</a:t>
            </a:r>
          </a:p>
          <a:p>
            <a:pPr marL="742950" lvl="0" indent="-742950" algn="just">
              <a:lnSpc>
                <a:spcPct val="90000"/>
              </a:lnSpc>
              <a:buAutoNum type="arabicPeriod"/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Món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quà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quý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nhất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nhận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bức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?</a:t>
            </a:r>
            <a:endParaRPr lang="vi-VN" sz="3600" dirty="0" smtClean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vi-VN" sz="3600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79388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57462">
            <a:off x="6083300" y="14684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8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 rot="1057462">
            <a:off x="4933950" y="2806700"/>
            <a:ext cx="781050" cy="42957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35"/>
          <p:cNvSpPr>
            <a:spLocks noChangeArrowheads="1"/>
          </p:cNvSpPr>
          <p:nvPr/>
        </p:nvSpPr>
        <p:spPr bwMode="auto">
          <a:xfrm rot="1057462">
            <a:off x="6173788" y="2998788"/>
            <a:ext cx="144462" cy="215900"/>
          </a:xfrm>
          <a:prstGeom prst="flowChartCollat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800344">
            <a:off x="5100638" y="17240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9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98510">
            <a:off x="5500688" y="3146425"/>
            <a:ext cx="936625" cy="1582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99"/>
                </a:solidFill>
              </a:rPr>
              <a:t>11</a:t>
            </a:r>
            <a:endParaRPr lang="vi-VN" sz="5400" b="1" dirty="0">
              <a:solidFill>
                <a:srgbClr val="000099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 rot="1198510">
            <a:off x="4711700" y="45148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198510">
            <a:off x="5556250" y="466407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11575" y="1222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5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-864877">
            <a:off x="2578100" y="577850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accent2"/>
                </a:solidFill>
              </a:rPr>
              <a:t>1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8" name="Freeform 26"/>
          <p:cNvSpPr>
            <a:spLocks/>
          </p:cNvSpPr>
          <p:nvPr/>
        </p:nvSpPr>
        <p:spPr bwMode="auto">
          <a:xfrm rot="-864877">
            <a:off x="3230563" y="2133600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-864877">
            <a:off x="3162300" y="214153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91075" y="311150"/>
            <a:ext cx="936625" cy="15827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AutoShape 31"/>
          <p:cNvSpPr>
            <a:spLocks noChangeArrowheads="1"/>
          </p:cNvSpPr>
          <p:nvPr/>
        </p:nvSpPr>
        <p:spPr bwMode="auto">
          <a:xfrm>
            <a:off x="5151438" y="18938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4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143375" y="1606550"/>
            <a:ext cx="936625" cy="1582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14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4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-539169">
            <a:off x="3379788" y="1843088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7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5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-1165290">
            <a:off x="2368550" y="19891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632288">
            <a:off x="4516438" y="3074988"/>
            <a:ext cx="936625" cy="15827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10</a:t>
            </a:r>
            <a:endParaRPr lang="vi-VN" sz="6600" b="1" dirty="0">
              <a:solidFill>
                <a:schemeClr val="accent2"/>
              </a:solidFill>
            </a:endParaRPr>
          </a:p>
        </p:txBody>
      </p:sp>
      <p:sp>
        <p:nvSpPr>
          <p:cNvPr id="8223" name="Freeform 42"/>
          <p:cNvSpPr>
            <a:spLocks/>
          </p:cNvSpPr>
          <p:nvPr/>
        </p:nvSpPr>
        <p:spPr bwMode="auto">
          <a:xfrm rot="632288">
            <a:off x="4108450" y="4579938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AutoShape 43"/>
          <p:cNvSpPr>
            <a:spLocks noChangeArrowheads="1"/>
          </p:cNvSpPr>
          <p:nvPr/>
        </p:nvSpPr>
        <p:spPr bwMode="auto">
          <a:xfrm rot="632288">
            <a:off x="4713288" y="46370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-672914">
            <a:off x="3244850" y="3294063"/>
            <a:ext cx="936625" cy="15827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9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8226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265461">
            <a:off x="4052888" y="40608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12</a:t>
            </a:r>
            <a:endParaRPr lang="vi-VN" sz="4800" b="1" dirty="0">
              <a:solidFill>
                <a:schemeClr val="accent2"/>
              </a:solidFill>
            </a:endParaRPr>
          </a:p>
        </p:txBody>
      </p:sp>
      <p:sp>
        <p:nvSpPr>
          <p:cNvPr id="8229" name="AutoShape 39"/>
          <p:cNvSpPr>
            <a:spLocks noChangeArrowheads="1"/>
          </p:cNvSpPr>
          <p:nvPr/>
        </p:nvSpPr>
        <p:spPr bwMode="auto">
          <a:xfrm rot="265461">
            <a:off x="4343400" y="563721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 rot="1692273">
            <a:off x="6676477" y="2854587"/>
            <a:ext cx="853501" cy="152110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13</a:t>
            </a:r>
            <a:endParaRPr lang="vi-VN" sz="6600" b="1" dirty="0">
              <a:solidFill>
                <a:srgbClr val="FFFF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265461">
            <a:off x="6637513" y="419625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 rot="632288">
            <a:off x="5293060" y="4206104"/>
            <a:ext cx="1224879" cy="299842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 rot="20389942">
            <a:off x="1609497" y="2266724"/>
            <a:ext cx="936625" cy="158273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14</a:t>
            </a:r>
            <a:endParaRPr lang="vi-VN" sz="7200" b="1" dirty="0">
              <a:solidFill>
                <a:srgbClr val="FFFF00"/>
              </a:solidFill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 rot="19295598">
            <a:off x="2972835" y="36496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 rot="19295598">
            <a:off x="2261234" y="36845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 rot="18865385">
            <a:off x="1794261" y="3644835"/>
            <a:ext cx="936625" cy="1582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15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 rot="-1165290">
            <a:off x="2871752" y="4818476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 rot="1287110">
            <a:off x="6858000" y="1219200"/>
            <a:ext cx="936625" cy="1582738"/>
          </a:xfrm>
          <a:prstGeom prst="ellipse">
            <a:avLst/>
          </a:prstGeom>
          <a:blipFill>
            <a:blip r:embed="rId19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16</a:t>
            </a:r>
            <a:endParaRPr lang="vi-VN" sz="7200" b="1" dirty="0">
              <a:solidFill>
                <a:srgbClr val="C00000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1198510">
            <a:off x="5741289" y="2532262"/>
            <a:ext cx="468313" cy="46053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 rot="1198510">
            <a:off x="6890532" y="268518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381000" y="-152400"/>
            <a:ext cx="342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1. </a:t>
            </a:r>
            <a:r>
              <a:rPr lang="en-US" sz="2800" b="1" dirty="0" err="1" smtClean="0">
                <a:solidFill>
                  <a:srgbClr val="000099"/>
                </a:solidFill>
              </a:rPr>
              <a:t>Ôn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luyện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tập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đọc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010651" cy="64008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742950" lvl="0" indent="-742950" algn="just">
              <a:lnSpc>
                <a:spcPct val="90000"/>
              </a:lnSpc>
              <a:buAutoNum type="arabicPeriod"/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Cô giáo yêu cầu học sinh vẽ một vật em thích hoặc một người em yêu quý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2.Vì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sao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ngạc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?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Bức tranh của Hải làm cô giáo ngạc nhiên vì bức tranh ấy chỉ có hình một bàn tay được vẽ rất đơn giản và vụng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về.</a:t>
            </a:r>
            <a:endParaRPr lang="en-US" b="1" dirty="0" smtClean="0">
              <a:solidFill>
                <a:srgbClr val="0000FF"/>
              </a:solidFill>
              <a:latin typeface="Times New Roman"/>
              <a:cs typeface="Times New Roman"/>
              <a:sym typeface="Times New Roman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3. </a:t>
            </a:r>
            <a:r>
              <a:rPr lang="en-US" b="1" dirty="0" err="1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Món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quà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quý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nhất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từ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bức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tranh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gì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?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Món quà quý mà cô giáo nhận được từ bức tranh là sự yêu mến, quý trọng của học sinh dành cho mình.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vi-VN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239000" y="6400800"/>
            <a:ext cx="19050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165" y="177270"/>
            <a:ext cx="9144000" cy="660453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  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hãy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: “ </a:t>
            </a:r>
            <a:r>
              <a:rPr lang="en-US" sz="3600" dirty="0" err="1" smtClean="0">
                <a:solidFill>
                  <a:srgbClr val="FF0000"/>
                </a:solidFill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</a:rPr>
              <a:t>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31.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hiểu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từng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đàn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chim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áo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ai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en-US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chơi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sau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chơi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6600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6513" y="26694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83357" y="116388"/>
            <a:ext cx="317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" y="3449100"/>
            <a:ext cx="9143999" cy="3408900"/>
            <a:chOff x="3626712" y="-764720"/>
            <a:chExt cx="5607862" cy="7241720"/>
          </a:xfrm>
        </p:grpSpPr>
        <p:grpSp>
          <p:nvGrpSpPr>
            <p:cNvPr id="8" name="Group 7"/>
            <p:cNvGrpSpPr/>
            <p:nvPr/>
          </p:nvGrpSpPr>
          <p:grpSpPr>
            <a:xfrm>
              <a:off x="3626712" y="-764720"/>
              <a:ext cx="5607862" cy="7241720"/>
              <a:chOff x="2287804" y="-1160939"/>
              <a:chExt cx="7986931" cy="1069026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20550" t="20585" r="19322" b="26240"/>
              <a:stretch/>
            </p:blipFill>
            <p:spPr>
              <a:xfrm>
                <a:off x="2287804" y="-626895"/>
                <a:ext cx="6913058" cy="694256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49219" t="20982" r="20439" b="11160"/>
              <a:stretch/>
            </p:blipFill>
            <p:spPr>
              <a:xfrm>
                <a:off x="7187350" y="-1160939"/>
                <a:ext cx="3087385" cy="1069026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50756" t="80141" r="19773" b="13004"/>
              <a:stretch/>
            </p:blipFill>
            <p:spPr>
              <a:xfrm>
                <a:off x="6238803" y="9027885"/>
                <a:ext cx="3834580" cy="501445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5370333" y="-402952"/>
              <a:ext cx="1231900" cy="818967"/>
            </a:xfrm>
            <a:prstGeom prst="rect">
              <a:avLst/>
            </a:prstGeom>
            <a:solidFill>
              <a:srgbClr val="A7DE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" y="0"/>
            <a:ext cx="9144000" cy="59055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hỏi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0099"/>
                </a:solidFill>
              </a:rPr>
              <a:t>1. </a:t>
            </a:r>
            <a:r>
              <a:rPr lang="en-US" dirty="0" err="1">
                <a:solidFill>
                  <a:srgbClr val="000099"/>
                </a:solidFill>
              </a:rPr>
              <a:t>T</a:t>
            </a:r>
            <a:r>
              <a:rPr lang="en-US" dirty="0" err="1" smtClean="0">
                <a:solidFill>
                  <a:srgbClr val="000099"/>
                </a:solidFill>
              </a:rPr>
              <a:t>ừng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đàn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chim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áo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trắng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là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từng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nhóm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học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sinh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mặc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trắng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en-US" dirty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giờ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dây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đá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cầu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en-US" dirty="0">
              <a:solidFill>
                <a:srgbClr val="000099"/>
              </a:solidFill>
            </a:endParaRPr>
          </a:p>
          <a:p>
            <a:pPr>
              <a:buNone/>
            </a:pPr>
            <a:r>
              <a:rPr lang="vi-VN" dirty="0">
                <a:solidFill>
                  <a:srgbClr val="000099"/>
                </a:solidFill>
              </a:rPr>
              <a:t>	3. </a:t>
            </a:r>
            <a:r>
              <a:rPr lang="en-US" dirty="0" err="1">
                <a:solidFill>
                  <a:srgbClr val="000099"/>
                </a:solidFill>
              </a:rPr>
              <a:t>Các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xếp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hàng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lớp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bắt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đầu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học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giờ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chơi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r>
              <a:rPr lang="vi-VN" dirty="0" smtClean="0">
                <a:solidFill>
                  <a:srgbClr val="006600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248400"/>
            <a:ext cx="12192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" y="3124199"/>
            <a:ext cx="9067799" cy="3050682"/>
            <a:chOff x="3626712" y="-764720"/>
            <a:chExt cx="5607862" cy="7241720"/>
          </a:xfrm>
        </p:grpSpPr>
        <p:grpSp>
          <p:nvGrpSpPr>
            <p:cNvPr id="7" name="Group 6"/>
            <p:cNvGrpSpPr/>
            <p:nvPr/>
          </p:nvGrpSpPr>
          <p:grpSpPr>
            <a:xfrm>
              <a:off x="3626712" y="-764720"/>
              <a:ext cx="5607862" cy="7241720"/>
              <a:chOff x="2287804" y="-1160939"/>
              <a:chExt cx="7986931" cy="1069026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l="20550" t="20585" r="19322" b="26240"/>
              <a:stretch/>
            </p:blipFill>
            <p:spPr>
              <a:xfrm>
                <a:off x="2287804" y="-626895"/>
                <a:ext cx="6913058" cy="694256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l="49219" t="20982" r="20439" b="11160"/>
              <a:stretch/>
            </p:blipFill>
            <p:spPr>
              <a:xfrm>
                <a:off x="7187350" y="-1160939"/>
                <a:ext cx="3087385" cy="1069026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/>
              <a:srcRect l="50756" t="80141" r="19773" b="13004"/>
              <a:stretch/>
            </p:blipFill>
            <p:spPr>
              <a:xfrm>
                <a:off x="6238803" y="9027885"/>
                <a:ext cx="3834580" cy="501445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5370333" y="-402952"/>
              <a:ext cx="1231900" cy="818967"/>
            </a:xfrm>
            <a:prstGeom prst="rect">
              <a:avLst/>
            </a:prstGeom>
            <a:solidFill>
              <a:srgbClr val="A7DE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11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6713" y="619125"/>
            <a:ext cx="8548688" cy="5905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</a:rPr>
              <a:t>hãy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: “</a:t>
            </a:r>
            <a:r>
              <a:rPr lang="en-US" sz="3600" dirty="0" err="1" smtClean="0">
                <a:solidFill>
                  <a:srgbClr val="FF0000"/>
                </a:solidFill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43 (SGK )</a:t>
            </a: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3600" dirty="0" err="1" smtClean="0">
                <a:solidFill>
                  <a:schemeClr val="accent1"/>
                </a:solidFill>
              </a:rPr>
              <a:t>Trả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lời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câu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hỏi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sau</a:t>
            </a:r>
            <a:r>
              <a:rPr lang="en-US" sz="3600" dirty="0" smtClean="0">
                <a:solidFill>
                  <a:schemeClr val="accent1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-152400"/>
            <a:ext cx="9372600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8229600" y="6400800"/>
            <a:ext cx="9144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3962400"/>
            <a:ext cx="8972113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 và các bạn thích mọi thứ ở ngôi trường: Từ cổng trường đến các lớp học đều được khoác tấm áo mới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2990850"/>
            <a:ext cx="9131302" cy="215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99" y="5143499"/>
            <a:ext cx="8902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Hà và các bạn thích mọi thứ ở ngôi trường: Từ cổng trường đến các lớp học đều được khoác tấm áo 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349" y="6096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”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(SGK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sz="3600" dirty="0" err="1">
                <a:solidFill>
                  <a:schemeClr val="accent1"/>
                </a:solidFill>
              </a:rPr>
              <a:t>Trả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lời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câu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hỏi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err="1">
                <a:solidFill>
                  <a:schemeClr val="accent1"/>
                </a:solidFill>
              </a:rPr>
              <a:t>sau</a:t>
            </a:r>
            <a:r>
              <a:rPr lang="en-US" sz="3600" dirty="0">
                <a:solidFill>
                  <a:schemeClr val="accent1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endParaRPr lang="vi-VN" sz="3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6796" y="2362200"/>
            <a:ext cx="8748603" cy="4343400"/>
            <a:chOff x="2496457" y="1364343"/>
            <a:chExt cx="4296229" cy="32947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4829" t="17014" r="47211" b="37947"/>
            <a:stretch/>
          </p:blipFill>
          <p:spPr>
            <a:xfrm>
              <a:off x="2496457" y="1364343"/>
              <a:ext cx="2336800" cy="32947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3012" t="44197" r="31928" b="37351"/>
            <a:stretch/>
          </p:blipFill>
          <p:spPr>
            <a:xfrm>
              <a:off x="4833257" y="3164115"/>
              <a:ext cx="1959429" cy="14949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810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248400"/>
            <a:ext cx="15240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09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? </a:t>
            </a:r>
          </a:p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endParaRPr 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6797" y="2362200"/>
            <a:ext cx="8596204" cy="3886200"/>
            <a:chOff x="2496457" y="1364343"/>
            <a:chExt cx="4296229" cy="32947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34829" t="17014" r="47211" b="37947"/>
            <a:stretch/>
          </p:blipFill>
          <p:spPr>
            <a:xfrm>
              <a:off x="2496457" y="1364343"/>
              <a:ext cx="2336800" cy="32947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53012" t="44197" r="31928" b="37351"/>
            <a:stretch/>
          </p:blipFill>
          <p:spPr>
            <a:xfrm>
              <a:off x="4833257" y="3164115"/>
              <a:ext cx="1959429" cy="14949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(SGK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788" y="1752600"/>
            <a:ext cx="9066212" cy="4953000"/>
            <a:chOff x="2148115" y="2380345"/>
            <a:chExt cx="8834976" cy="33818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2375" t="27529" r="29697" b="47867"/>
            <a:stretch/>
          </p:blipFill>
          <p:spPr>
            <a:xfrm>
              <a:off x="2148115" y="2540002"/>
              <a:ext cx="8834976" cy="32221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027887" y="2380345"/>
              <a:ext cx="1698172" cy="62411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8229600" y="6400800"/>
            <a:ext cx="9144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1131"/>
            <a:ext cx="9133562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519" y="304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271" y="4154923"/>
            <a:ext cx="6798807" cy="2703077"/>
            <a:chOff x="2148115" y="2380345"/>
            <a:chExt cx="8834976" cy="33818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2375" t="27529" r="29697" b="47867"/>
            <a:stretch/>
          </p:blipFill>
          <p:spPr>
            <a:xfrm>
              <a:off x="2148115" y="2540002"/>
              <a:ext cx="8834976" cy="322216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027887" y="2380345"/>
              <a:ext cx="1698172" cy="62411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619125"/>
            <a:ext cx="91805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hãy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“ </a:t>
            </a:r>
            <a:r>
              <a:rPr lang="en-US" sz="3600" dirty="0" err="1" smtClean="0">
                <a:solidFill>
                  <a:srgbClr val="FF0000"/>
                </a:solidFill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thưởng</a:t>
            </a:r>
            <a:r>
              <a:rPr lang="en-US" sz="3600" dirty="0" smtClean="0">
                <a:solidFill>
                  <a:srgbClr val="FF0000"/>
                </a:solidFill>
              </a:rPr>
              <a:t>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33.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smtClean="0">
                <a:solidFill>
                  <a:srgbClr val="000099"/>
                </a:solidFill>
              </a:rPr>
              <a:t>Na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học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sinh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thế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nào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  <a:endParaRPr lang="en-US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smtClean="0">
                <a:solidFill>
                  <a:srgbClr val="000099"/>
                </a:solidFill>
              </a:rPr>
              <a:t>Theo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điều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mật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Na </a:t>
            </a:r>
            <a:r>
              <a:rPr lang="en-US" sz="3600" dirty="0" err="1" smtClean="0">
                <a:solidFill>
                  <a:srgbClr val="000099"/>
                </a:solidFill>
              </a:rPr>
              <a:t>bàn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  <a:endParaRPr lang="en-US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nghĩ</a:t>
            </a:r>
            <a:r>
              <a:rPr lang="en-US" sz="3600" dirty="0" smtClean="0">
                <a:solidFill>
                  <a:srgbClr val="000099"/>
                </a:solidFill>
              </a:rPr>
              <a:t> Na </a:t>
            </a:r>
            <a:r>
              <a:rPr lang="en-US" sz="3600" dirty="0" err="1" smtClean="0">
                <a:solidFill>
                  <a:srgbClr val="000099"/>
                </a:solidFill>
              </a:rPr>
              <a:t>xứng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đáng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thưởng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</a:rPr>
              <a:t> ? </a:t>
            </a:r>
            <a:r>
              <a:rPr lang="en-US" sz="3600" dirty="0" err="1" smtClean="0">
                <a:solidFill>
                  <a:srgbClr val="000099"/>
                </a:solidFill>
              </a:rPr>
              <a:t>Vì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sao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hãy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một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đoạn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đọc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bài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đọc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en-US" sz="4400" noProof="0" dirty="0" smtClean="0">
                <a:solidFill>
                  <a:srgbClr val="FF0000"/>
                </a:solidFill>
              </a:rPr>
              <a:t>: “</a:t>
            </a:r>
            <a:r>
              <a:rPr lang="en-US" sz="4400" noProof="0" dirty="0" err="1" smtClean="0">
                <a:solidFill>
                  <a:srgbClr val="FF0000"/>
                </a:solidFill>
              </a:rPr>
              <a:t>Mỗi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người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một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việc</a:t>
            </a:r>
            <a:r>
              <a:rPr lang="en-US" sz="4400" noProof="0" dirty="0" smtClean="0">
                <a:solidFill>
                  <a:srgbClr val="FF0000"/>
                </a:solidFill>
              </a:rPr>
              <a:t>  ”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schemeClr val="accent1"/>
                </a:solidFill>
              </a:rPr>
              <a:t>Trả</a:t>
            </a:r>
            <a:r>
              <a:rPr lang="en-US" sz="4400" noProof="0" dirty="0" smtClean="0">
                <a:solidFill>
                  <a:schemeClr val="accent1"/>
                </a:solidFill>
              </a:rPr>
              <a:t> </a:t>
            </a:r>
            <a:r>
              <a:rPr lang="en-US" sz="4400" noProof="0" dirty="0" err="1" smtClean="0">
                <a:solidFill>
                  <a:schemeClr val="accent1"/>
                </a:solidFill>
              </a:rPr>
              <a:t>lời</a:t>
            </a:r>
            <a:r>
              <a:rPr lang="en-US" sz="4400" noProof="0" dirty="0" smtClean="0">
                <a:solidFill>
                  <a:schemeClr val="accent1"/>
                </a:solidFill>
              </a:rPr>
              <a:t> </a:t>
            </a:r>
            <a:r>
              <a:rPr lang="en-US" sz="4400" noProof="0" dirty="0" err="1" smtClean="0">
                <a:solidFill>
                  <a:schemeClr val="accent1"/>
                </a:solidFill>
              </a:rPr>
              <a:t>câu</a:t>
            </a:r>
            <a:r>
              <a:rPr lang="en-US" sz="4400" noProof="0" dirty="0" smtClean="0">
                <a:solidFill>
                  <a:schemeClr val="accent1"/>
                </a:solidFill>
              </a:rPr>
              <a:t> </a:t>
            </a:r>
            <a:r>
              <a:rPr lang="en-US" sz="4400" noProof="0" dirty="0" err="1" smtClean="0">
                <a:solidFill>
                  <a:schemeClr val="accent1"/>
                </a:solidFill>
              </a:rPr>
              <a:t>hỏi</a:t>
            </a:r>
            <a:r>
              <a:rPr lang="en-US" sz="4400" noProof="0" dirty="0" smtClean="0">
                <a:solidFill>
                  <a:schemeClr val="accent1"/>
                </a:solidFill>
              </a:rPr>
              <a:t> </a:t>
            </a:r>
            <a:r>
              <a:rPr lang="en-US" sz="4400" noProof="0" dirty="0" err="1" smtClean="0">
                <a:solidFill>
                  <a:schemeClr val="accent1"/>
                </a:solidFill>
              </a:rPr>
              <a:t>sau</a:t>
            </a:r>
            <a:r>
              <a:rPr lang="en-US" sz="4400" noProof="0" dirty="0" smtClean="0">
                <a:solidFill>
                  <a:schemeClr val="accent1"/>
                </a:solidFill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</a:rPr>
              <a:t>Bài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thơ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nói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đến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những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đồ</a:t>
            </a:r>
            <a:r>
              <a:rPr lang="en-US" sz="4400" noProof="0" dirty="0" smtClean="0">
                <a:solidFill>
                  <a:srgbClr val="FF0000"/>
                </a:solidFill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vật</a:t>
            </a:r>
            <a:r>
              <a:rPr lang="en-US" sz="4400" noProof="0" dirty="0" smtClean="0">
                <a:solidFill>
                  <a:srgbClr val="FF0000"/>
                </a:solidFill>
              </a:rPr>
              <a:t>, con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vật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loài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cây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nào</a:t>
            </a:r>
            <a:r>
              <a:rPr lang="en-US" sz="4400" dirty="0" smtClean="0">
                <a:solidFill>
                  <a:srgbClr val="FF0000"/>
                </a:solidFill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t>	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365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523" y="3489770"/>
            <a:ext cx="8874127" cy="3215829"/>
            <a:chOff x="1451428" y="1146629"/>
            <a:chExt cx="5050972" cy="43833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04800" y="619125"/>
            <a:ext cx="9485313" cy="590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thôn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ngờ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đấ</a:t>
            </a:r>
            <a:r>
              <a:rPr lang="en-US" sz="3600" dirty="0" smtClean="0">
                <a:solidFill>
                  <a:srgbClr val="000099"/>
                </a:solidFill>
              </a:rPr>
              <a:t>t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màu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rơm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bóng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rợp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vầng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êm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lâu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nay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thịt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7924800" y="6096000"/>
            <a:ext cx="9906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619125"/>
            <a:ext cx="91805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</a:rPr>
              <a:t>Chậu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hoa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52 -53.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Chuyện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xảy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ngoài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lang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thầy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giáo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đang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viết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bài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en-US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Thầy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giáo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nói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với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đám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học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trò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đang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quanh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  <a:endParaRPr lang="en-US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lớp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tưởng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tượng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hoa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nói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80513" cy="6372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lang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Khi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thầy giáo đang viết bài thì nghe tiếng “rầm” ngoài hành lang do bạn Huy làm vỡ chậu hoa.</a:t>
            </a:r>
            <a:endParaRPr lang="en-US" dirty="0">
              <a:solidFill>
                <a:srgbClr val="FF0000"/>
              </a:solidFill>
              <a:latin typeface="Times New Roman" pitchFamily="18" charset="0"/>
              <a:ea typeface="Aache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đám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vây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?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 hết, phải cứu cây hoa đã!”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em thử nghĩ xem, nếu cây hoa biết nói, nó sẽ nói gì với các em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dirty="0">
              <a:solidFill>
                <a:srgbClr val="000099"/>
              </a:solidFill>
              <a:latin typeface="Times New Roman" pitchFamily="18" charset="0"/>
              <a:ea typeface="Aache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   </a:t>
            </a:r>
            <a:r>
              <a:rPr lang="vi-VN" dirty="0" smtClean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3.</a:t>
            </a:r>
            <a:r>
              <a:rPr lang="en-US" dirty="0" err="1" smtClean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tưởng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0099"/>
                </a:solidFill>
                <a:latin typeface="Times New Roman" pitchFamily="18" charset="0"/>
                <a:ea typeface="Aache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000099"/>
                </a:solidFill>
              </a:rPr>
              <a:t>?</a:t>
            </a:r>
            <a:endParaRPr lang="vi-VN" dirty="0">
              <a:solidFill>
                <a:srgbClr val="000099"/>
              </a:solidFill>
            </a:endParaRPr>
          </a:p>
          <a:p>
            <a:pPr marL="5715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99"/>
                </a:solidFill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Các bạn có thương tôi không?”</a:t>
            </a:r>
          </a:p>
          <a:p>
            <a:pPr marL="57150" indent="0">
              <a:spcBef>
                <a:spcPts val="6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Tôi sẽ không nở hoa được nữa!”</a:t>
            </a:r>
          </a:p>
          <a:p>
            <a:pPr eaLnBrk="1" hangingPunct="1">
              <a:buFontTx/>
              <a:buNone/>
            </a:pP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324600"/>
            <a:ext cx="1295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77788" y="619125"/>
            <a:ext cx="9102725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	</a:t>
            </a: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16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6513" y="619125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Arial" pitchFamily="34" charset="0"/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”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 (SGK)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Trả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hỏi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788" y="2819400"/>
            <a:ext cx="9066212" cy="3886200"/>
            <a:chOff x="2148115" y="2380345"/>
            <a:chExt cx="8834976" cy="33818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32375" t="27529" r="29697" b="47867"/>
            <a:stretch/>
          </p:blipFill>
          <p:spPr>
            <a:xfrm>
              <a:off x="2148115" y="2540002"/>
              <a:ext cx="8834976" cy="322216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027887" y="2380345"/>
              <a:ext cx="1698172" cy="62411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80513" cy="65246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vi-VN" sz="4000" dirty="0" smtClean="0">
              <a:solidFill>
                <a:srgbClr val="000099"/>
              </a:solidFill>
            </a:endParaRPr>
          </a:p>
        </p:txBody>
      </p:sp>
      <p:pic>
        <p:nvPicPr>
          <p:cNvPr id="3" name="Picture 4" descr="Hình ảnh Trẻ đọc Sách Ngồi, đọc Clipart, Đọc Sách, Nụ Cười Vector và PNG 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063" y1="77344" x2="67188" y2="72656"/>
                        <a14:foregroundMark x1="55937" y1="84531" x2="70000" y2="8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2971800"/>
            <a:ext cx="4343400" cy="3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ậu Bé Dễ Thương Trồng Cây Nhỏ Hình ảnh | Định dạng hình ảnh AI 400979067| 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47" l="1977" r="100000">
                        <a14:foregroundMark x1="48023" y1="36512" x2="55000" y2="39070"/>
                        <a14:foregroundMark x1="48488" y1="36047" x2="48488" y2="36047"/>
                        <a14:foregroundMark x1="48256" y1="36744" x2="46163" y2="38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62250"/>
            <a:ext cx="4724400" cy="43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76400"/>
            <a:ext cx="8153400" cy="487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HỌC SINH ÔN LẠI BÀI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ĐỌC LẠI  CÁC BÀI TẬP ĐỌC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28600" y="-228600"/>
            <a:ext cx="8915400" cy="2743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 NHÀ ÔN LẠI CÁC BÀI TẬP ĐỌC TỪ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–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17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r:id="rId2" imgW="4649760" imgH="4114800"/>
        </mc:Choice>
        <mc:Fallback>
          <p:control r:id="rId2" imgW="4649760" imgH="4114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7200" y="2743200"/>
                  <a:ext cx="4649788" cy="411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349" y="3048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1437" y="1381191"/>
            <a:ext cx="853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ái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chổi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sợi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chỉ,quyển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hồ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rá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hòn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than,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;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48" y="85635"/>
            <a:ext cx="9010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614" y="2415880"/>
            <a:ext cx="746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14" y="2971800"/>
            <a:ext cx="5552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Loài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ngọn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mướp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32486" t="22173" r="30478" b="38542"/>
          <a:stretch/>
        </p:blipFill>
        <p:spPr>
          <a:xfrm>
            <a:off x="30270" y="3710464"/>
            <a:ext cx="8961329" cy="2309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sz="3600" dirty="0" smtClean="0"/>
              <a:t>	</a:t>
            </a:r>
            <a:r>
              <a:rPr lang="en-US" sz="3600" dirty="0">
                <a:solidFill>
                  <a:srgbClr val="FF0000"/>
                </a:solidFill>
              </a:rPr>
              <a:t>Con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thuộc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: </a:t>
            </a:r>
            <a:r>
              <a:rPr lang="en-US" sz="3600" dirty="0" smtClean="0">
                <a:solidFill>
                  <a:srgbClr val="FF0000"/>
                </a:solidFill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57 (SGK)</a:t>
            </a:r>
            <a:endParaRPr lang="en-US" sz="3600" dirty="0">
              <a:solidFill>
                <a:srgbClr val="FF0000"/>
              </a:solidFill>
            </a:endParaRPr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eaLnBrk="1" hangingPunct="1">
              <a:buFontTx/>
              <a:buNone/>
            </a:pPr>
            <a:endParaRPr lang="vi-VN" sz="3600" dirty="0" smtClean="0">
              <a:solidFill>
                <a:srgbClr val="000066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0"/>
            <a:ext cx="9010651" cy="685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 eaLnBrk="1" hangingPunct="1">
              <a:buFontTx/>
              <a:buNone/>
            </a:pPr>
            <a:endParaRPr lang="vi-VN" sz="3600" dirty="0" smtClean="0">
              <a:solidFill>
                <a:srgbClr val="000066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52400" y="2607501"/>
            <a:ext cx="6858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Gió đưa thoảng hương nhài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Nắng ghé vào cửa lớp. (Khổ thơ 2)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1600200"/>
            <a:ext cx="6658227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914400"/>
            <a:ext cx="24098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010651" cy="59055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Con </a:t>
            </a: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>
                <a:solidFill>
                  <a:srgbClr val="FF0000"/>
                </a:solidFill>
              </a:rPr>
              <a:t>trang</a:t>
            </a:r>
            <a:r>
              <a:rPr lang="en-US" dirty="0">
                <a:solidFill>
                  <a:srgbClr val="FF0000"/>
                </a:solidFill>
              </a:rPr>
              <a:t> 57 (SGK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39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</a:t>
            </a:r>
            <a:r>
              <a:rPr lang="vi-VN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39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184" y="1131129"/>
            <a:ext cx="757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183" y="1715904"/>
            <a:ext cx="7576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210" y="2280791"/>
            <a:ext cx="9010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5" y="152400"/>
            <a:ext cx="914141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Con </a:t>
            </a: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đọc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Làm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vui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>
                <a:solidFill>
                  <a:srgbClr val="FF0000"/>
                </a:solidFill>
              </a:rPr>
              <a:t>trang</a:t>
            </a:r>
            <a:r>
              <a:rPr lang="en-US" dirty="0">
                <a:solidFill>
                  <a:srgbClr val="FF0000"/>
                </a:solidFill>
              </a:rPr>
              <a:t> 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(SGK)</a:t>
            </a:r>
          </a:p>
          <a:p>
            <a:pPr marL="0" lvl="0" indent="0" algn="just">
              <a:lnSpc>
                <a:spcPct val="90000"/>
              </a:lnSpc>
              <a:buNone/>
              <a:defRPr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vi-VN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vật, con vật được nói trong bài làm việc gì?</a:t>
            </a:r>
            <a:endParaRPr lang="vi-VN" dirty="0"/>
          </a:p>
          <a:p>
            <a:pPr marL="0" lvl="0" indent="0" algn="just">
              <a:lnSpc>
                <a:spcPct val="90000"/>
              </a:lnSpc>
              <a:buNone/>
              <a:defRPr/>
            </a:pP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0375" y="2895600"/>
            <a:ext cx="8927425" cy="3962400"/>
            <a:chOff x="2757714" y="870858"/>
            <a:chExt cx="7678057" cy="51316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3155" t="17808" r="31259" b="40129"/>
            <a:stretch/>
          </p:blipFill>
          <p:spPr>
            <a:xfrm>
              <a:off x="2757714" y="899884"/>
              <a:ext cx="7678057" cy="510265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085943" y="870858"/>
              <a:ext cx="1349828" cy="3483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758</Words>
  <Application>Microsoft Office PowerPoint</Application>
  <PresentationFormat>On-screen Show (4:3)</PresentationFormat>
  <Paragraphs>158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SINH ÔN LẠI BÀI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ANH</dc:creator>
  <cp:lastModifiedBy>Admin</cp:lastModifiedBy>
  <cp:revision>81</cp:revision>
  <dcterms:created xsi:type="dcterms:W3CDTF">2012-11-26T07:18:10Z</dcterms:created>
  <dcterms:modified xsi:type="dcterms:W3CDTF">2021-10-21T08:40:31Z</dcterms:modified>
</cp:coreProperties>
</file>